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30" r:id="rId6"/>
    <p:sldId id="431" r:id="rId7"/>
    <p:sldId id="432" r:id="rId8"/>
    <p:sldId id="433" r:id="rId9"/>
    <p:sldId id="434" r:id="rId10"/>
    <p:sldId id="435" r:id="rId11"/>
    <p:sldId id="436" r:id="rId12"/>
    <p:sldId id="437" r:id="rId13"/>
    <p:sldId id="438" r:id="rId14"/>
    <p:sldId id="439"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00"/>
    <a:srgbClr val="FF9900"/>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2019/12/23</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2019/12/23</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42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79149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246600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337959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15845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237534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90582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72260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53095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4243718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セキュリティ関連</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V0.2</a:t>
            </a:r>
            <a:endParaRPr lang="en-US" altLang="ja-JP" sz="1400" dirty="0" smtClean="0">
              <a:latin typeface="Meiryo UI" pitchFamily="50" charset="-128"/>
              <a:ea typeface="Meiryo UI" pitchFamily="50" charset="-128"/>
              <a:cs typeface="Meiryo UI" pitchFamily="50" charset="-128"/>
            </a:endParaRP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5"/>
          <p:cNvSpPr txBox="1">
            <a:spLocks noChangeArrowheads="1"/>
          </p:cNvSpPr>
          <p:nvPr/>
        </p:nvSpPr>
        <p:spPr bwMode="auto">
          <a:xfrm>
            <a:off x="276894" y="5060406"/>
            <a:ext cx="86463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管理者のみ閲覧可能な画面・操作できるイベントを、プロパティファイル設定で自動的にロールチェックを行う仕組みがある。一般ユーザが管理者専用画面アドレスを</a:t>
            </a:r>
            <a:r>
              <a:rPr lang="en-US" altLang="ja-JP" sz="2000" dirty="0" smtClean="0">
                <a:latin typeface="Meiryo UI" pitchFamily="50" charset="-128"/>
                <a:ea typeface="Meiryo UI" pitchFamily="50" charset="-128"/>
                <a:cs typeface="Meiryo UI" pitchFamily="50" charset="-128"/>
              </a:rPr>
              <a:t>URL</a:t>
            </a:r>
            <a:r>
              <a:rPr lang="ja-JP" altLang="en-US" sz="2000" dirty="0" smtClean="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２ー３．</a:t>
            </a:r>
            <a:r>
              <a:rPr lang="ja-JP" altLang="en-US" sz="2800" dirty="0">
                <a:solidFill>
                  <a:schemeClr val="tx2"/>
                </a:solidFill>
                <a:latin typeface="Meiryo UI" pitchFamily="50" charset="-128"/>
                <a:ea typeface="Meiryo UI" pitchFamily="50" charset="-128"/>
                <a:cs typeface="Meiryo UI" pitchFamily="50" charset="-128"/>
              </a:rPr>
              <a:t>ロールチェックの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正方形/長方形 8"/>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efw.auth.check</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true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All cases of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checking</a:t>
            </a: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efw.auth.cases</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#Define cases one by one</a:t>
            </a: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admin.auth.pattern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admin.url.pattern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admin.eventid.pattern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user.auth.pattern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^((?!admin).)*$</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user.url.pattern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[/](LG.*|LOG|CRM.*).</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user.eventid.pattern</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(LG.*|LOG|CRM.*)</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79215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３．インジェクション攻撃の対応</a:t>
            </a:r>
            <a:r>
              <a:rPr lang="ja-JP" altLang="en-US" sz="2800" dirty="0" smtClean="0">
                <a:solidFill>
                  <a:schemeClr val="tx2"/>
                </a:solidFill>
                <a:latin typeface="Meiryo UI" pitchFamily="50" charset="-128"/>
                <a:ea typeface="Meiryo UI" pitchFamily="50" charset="-128"/>
                <a:cs typeface="Meiryo UI" pitchFamily="50" charset="-128"/>
              </a:rPr>
              <a:t>策</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a:t>
            </a:r>
            <a:r>
              <a:rPr lang="en-US" altLang="ja-JP" sz="2000" dirty="0">
                <a:latin typeface="Meiryo UI" pitchFamily="50" charset="-128"/>
                <a:ea typeface="Meiryo UI" pitchFamily="50" charset="-128"/>
                <a:cs typeface="Meiryo UI" pitchFamily="50" charset="-128"/>
              </a:rPr>
              <a:t>injection</a:t>
            </a:r>
            <a:r>
              <a:rPr lang="ja-JP" altLang="en-US" sz="2000" dirty="0">
                <a:latin typeface="Meiryo UI" pitchFamily="50" charset="-128"/>
                <a:ea typeface="Meiryo UI" pitchFamily="50" charset="-128"/>
                <a:cs typeface="Meiryo UI" pitchFamily="50" charset="-128"/>
              </a:rPr>
              <a:t>）とは、内部に何かを注入することを意味する言葉だ。インジェクション攻撃とは、プログラムがごく普通に受け取る入力データの中にセキュリティを侵害するようなコマンドを巧みに混入し、それをコンピュータ内部で機能させてしまう攻撃手口のことをいう</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インジェクション攻撃の中で最も代表的なものには、データベースに干渉して情報漏えい・情報改ざんを引き起こす</a:t>
            </a:r>
            <a:r>
              <a:rPr lang="en-US" altLang="ja-JP" sz="2000" dirty="0">
                <a:latin typeface="Meiryo UI" pitchFamily="50" charset="-128"/>
                <a:ea typeface="Meiryo UI" pitchFamily="50" charset="-128"/>
                <a:cs typeface="Meiryo UI" pitchFamily="50" charset="-128"/>
              </a:rPr>
              <a:t>SQL</a:t>
            </a:r>
            <a:r>
              <a:rPr lang="ja-JP" altLang="en-US" sz="2000" dirty="0">
                <a:latin typeface="Meiryo UI" pitchFamily="50" charset="-128"/>
                <a:ea typeface="Meiryo UI" pitchFamily="50" charset="-128"/>
                <a:cs typeface="Meiryo UI" pitchFamily="50" charset="-128"/>
              </a:rPr>
              <a:t>インジェクション攻撃がある。そのほかにも、シェルに干渉する</a:t>
            </a:r>
            <a:r>
              <a:rPr lang="en-US" altLang="ja-JP" sz="2000" dirty="0">
                <a:latin typeface="Meiryo UI" pitchFamily="50" charset="-128"/>
                <a:ea typeface="Meiryo UI" pitchFamily="50" charset="-128"/>
                <a:cs typeface="Meiryo UI" pitchFamily="50" charset="-128"/>
              </a:rPr>
              <a:t>OS</a:t>
            </a:r>
            <a:r>
              <a:rPr lang="ja-JP" altLang="en-US" sz="2000" dirty="0">
                <a:latin typeface="Meiryo UI" pitchFamily="50" charset="-128"/>
                <a:ea typeface="Meiryo UI" pitchFamily="50" charset="-128"/>
                <a:cs typeface="Meiryo UI" pitchFamily="50" charset="-128"/>
              </a:rPr>
              <a:t>コマンドインジェクション、</a:t>
            </a:r>
            <a:r>
              <a:rPr lang="en-US" altLang="ja-JP" sz="2000" dirty="0">
                <a:latin typeface="Meiryo UI" pitchFamily="50" charset="-128"/>
                <a:ea typeface="Meiryo UI" pitchFamily="50" charset="-128"/>
                <a:cs typeface="Meiryo UI" pitchFamily="50" charset="-128"/>
              </a:rPr>
              <a:t>XML</a:t>
            </a:r>
            <a:r>
              <a:rPr lang="ja-JP" altLang="en-US" sz="2000" dirty="0">
                <a:latin typeface="Meiryo UI" pitchFamily="50" charset="-128"/>
                <a:ea typeface="Meiryo UI" pitchFamily="50" charset="-128"/>
                <a:cs typeface="Meiryo UI" pitchFamily="50" charset="-128"/>
              </a:rPr>
              <a:t>検索条件をかく乱する</a:t>
            </a:r>
            <a:r>
              <a:rPr lang="en-US" altLang="ja-JP" sz="2000" dirty="0">
                <a:latin typeface="Meiryo UI" pitchFamily="50" charset="-128"/>
                <a:ea typeface="Meiryo UI" pitchFamily="50" charset="-128"/>
                <a:cs typeface="Meiryo UI" pitchFamily="50" charset="-128"/>
              </a:rPr>
              <a:t>XPath</a:t>
            </a:r>
            <a:r>
              <a:rPr lang="ja-JP" altLang="en-US" sz="2000" dirty="0">
                <a:latin typeface="Meiryo UI" pitchFamily="50" charset="-128"/>
                <a:ea typeface="Meiryo UI" pitchFamily="50" charset="-128"/>
                <a:cs typeface="Meiryo UI" pitchFamily="50" charset="-128"/>
              </a:rPr>
              <a:t>インジェクション、ディレクトリ検索条件に干渉する</a:t>
            </a:r>
            <a:r>
              <a:rPr lang="en-US" altLang="ja-JP" sz="2000" dirty="0">
                <a:latin typeface="Meiryo UI" pitchFamily="50" charset="-128"/>
                <a:ea typeface="Meiryo UI" pitchFamily="50" charset="-128"/>
                <a:cs typeface="Meiryo UI" pitchFamily="50" charset="-128"/>
              </a:rPr>
              <a:t>LDAP</a:t>
            </a:r>
            <a:r>
              <a:rPr lang="ja-JP" altLang="en-US" sz="2000" dirty="0">
                <a:latin typeface="Meiryo UI" pitchFamily="50" charset="-128"/>
                <a:ea typeface="Meiryo UI" pitchFamily="50" charset="-128"/>
                <a:cs typeface="Meiryo UI" pitchFamily="50" charset="-128"/>
              </a:rPr>
              <a:t>インジェクションといった攻撃手口が知られている。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は、</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smtClean="0">
                <a:solidFill>
                  <a:srgbClr val="0070C0"/>
                </a:solidFill>
                <a:latin typeface="Meiryo UI" pitchFamily="50" charset="-128"/>
                <a:ea typeface="Meiryo UI" pitchFamily="50" charset="-128"/>
                <a:cs typeface="Meiryo UI" pitchFamily="50" charset="-128"/>
              </a:rPr>
              <a:t>Ajax</a:t>
            </a:r>
            <a:r>
              <a:rPr lang="ja-JP" altLang="en-US" sz="2000" dirty="0" smtClean="0">
                <a:solidFill>
                  <a:srgbClr val="0070C0"/>
                </a:solidFill>
                <a:latin typeface="Meiryo UI" pitchFamily="50" charset="-128"/>
                <a:ea typeface="Meiryo UI" pitchFamily="50" charset="-128"/>
                <a:cs typeface="Meiryo UI" pitchFamily="50" charset="-128"/>
              </a:rPr>
              <a:t>方式のフレームワークで、</a:t>
            </a:r>
            <a:r>
              <a:rPr lang="ja-JP" altLang="en-US" sz="2000" b="1" dirty="0" smtClean="0">
                <a:solidFill>
                  <a:srgbClr val="0070C0"/>
                </a:solidFill>
                <a:latin typeface="Meiryo UI" pitchFamily="50" charset="-128"/>
                <a:ea typeface="Meiryo UI" pitchFamily="50" charset="-128"/>
                <a:cs typeface="Meiryo UI" pitchFamily="50" charset="-128"/>
              </a:rPr>
              <a:t>サーバ送信</a:t>
            </a:r>
            <a:r>
              <a:rPr lang="en-US" altLang="ja-JP" sz="2000" b="1" dirty="0" smtClean="0">
                <a:solidFill>
                  <a:srgbClr val="0070C0"/>
                </a:solidFill>
                <a:latin typeface="Meiryo UI" pitchFamily="50" charset="-128"/>
                <a:ea typeface="Meiryo UI" pitchFamily="50" charset="-128"/>
                <a:cs typeface="Meiryo UI" pitchFamily="50" charset="-128"/>
              </a:rPr>
              <a:t>JSON</a:t>
            </a:r>
            <a:r>
              <a:rPr lang="ja-JP" altLang="en-US" sz="2000" b="1" dirty="0" smtClean="0">
                <a:solidFill>
                  <a:srgbClr val="0070C0"/>
                </a:solidFill>
                <a:latin typeface="Meiryo UI" pitchFamily="50" charset="-128"/>
                <a:ea typeface="Meiryo UI" pitchFamily="50" charset="-128"/>
                <a:cs typeface="Meiryo UI" pitchFamily="50" charset="-128"/>
              </a:rPr>
              <a:t>に</a:t>
            </a:r>
            <a:r>
              <a:rPr lang="en-US" altLang="ja-JP" sz="2000" b="1" dirty="0" err="1" smtClean="0">
                <a:solidFill>
                  <a:srgbClr val="0070C0"/>
                </a:solidFill>
                <a:latin typeface="Meiryo UI" pitchFamily="50" charset="-128"/>
                <a:ea typeface="Meiryo UI" pitchFamily="50" charset="-128"/>
                <a:cs typeface="Meiryo UI" pitchFamily="50" charset="-128"/>
              </a:rPr>
              <a:t>javaScript</a:t>
            </a:r>
            <a:r>
              <a:rPr lang="ja-JP" altLang="en-US" sz="2000" b="1" dirty="0" smtClean="0">
                <a:solidFill>
                  <a:srgbClr val="0070C0"/>
                </a:solidFill>
                <a:latin typeface="Meiryo UI" pitchFamily="50" charset="-128"/>
                <a:ea typeface="Meiryo UI" pitchFamily="50" charset="-128"/>
                <a:cs typeface="Meiryo UI" pitchFamily="50" charset="-128"/>
              </a:rPr>
              <a:t>挿入</a:t>
            </a:r>
            <a:r>
              <a:rPr lang="ja-JP" altLang="en-US" sz="2000" dirty="0" smtClean="0">
                <a:solidFill>
                  <a:srgbClr val="0070C0"/>
                </a:solidFill>
                <a:latin typeface="Meiryo UI" pitchFamily="50" charset="-128"/>
                <a:ea typeface="Meiryo UI" pitchFamily="50" charset="-128"/>
                <a:cs typeface="Meiryo UI" pitchFamily="50" charset="-128"/>
              </a:rPr>
              <a:t>を想定し対応している。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ja-JP" altLang="en-US" sz="2000" dirty="0" smtClean="0">
                <a:solidFill>
                  <a:srgbClr val="0070C0"/>
                </a:solidFill>
                <a:latin typeface="Meiryo UI" pitchFamily="50" charset="-128"/>
                <a:ea typeface="Meiryo UI" pitchFamily="50" charset="-128"/>
                <a:cs typeface="Meiryo UI" pitchFamily="50" charset="-128"/>
              </a:rPr>
              <a:t>「</a:t>
            </a:r>
            <a:r>
              <a:rPr lang="ja-JP" altLang="en-US" sz="2000" dirty="0">
                <a:solidFill>
                  <a:srgbClr val="0070C0"/>
                </a:solidFill>
                <a:latin typeface="Meiryo UI" pitchFamily="50" charset="-128"/>
                <a:ea typeface="Meiryo UI" pitchFamily="50" charset="-128"/>
                <a:cs typeface="Meiryo UI" pitchFamily="50" charset="-128"/>
              </a:rPr>
              <a:t>処理結果自動</a:t>
            </a:r>
            <a:r>
              <a:rPr lang="ja-JP" altLang="en-US" sz="2000" dirty="0" smtClean="0">
                <a:solidFill>
                  <a:srgbClr val="0070C0"/>
                </a:solidFill>
                <a:latin typeface="Meiryo UI" pitchFamily="50" charset="-128"/>
                <a:ea typeface="Meiryo UI" pitchFamily="50" charset="-128"/>
                <a:cs typeface="Meiryo UI" pitchFamily="50" charset="-128"/>
              </a:rPr>
              <a:t>表示」に</a:t>
            </a:r>
            <a:r>
              <a:rPr lang="ja-JP" altLang="en-US" sz="2000" b="1" dirty="0" smtClean="0">
                <a:solidFill>
                  <a:srgbClr val="0070C0"/>
                </a:solidFill>
                <a:latin typeface="Meiryo UI" pitchFamily="50" charset="-128"/>
                <a:ea typeface="Meiryo UI" pitchFamily="50" charset="-128"/>
                <a:cs typeface="Meiryo UI" pitchFamily="50" charset="-128"/>
              </a:rPr>
              <a:t>特殊記号による画面崩れ</a:t>
            </a:r>
            <a:r>
              <a:rPr lang="ja-JP" altLang="en-US" sz="2000" dirty="0" smtClean="0">
                <a:solidFill>
                  <a:srgbClr val="0070C0"/>
                </a:solidFill>
                <a:latin typeface="Meiryo UI" pitchFamily="50" charset="-128"/>
                <a:ea typeface="Meiryo UI" pitchFamily="50" charset="-128"/>
                <a:cs typeface="Meiryo UI" pitchFamily="50" charset="-128"/>
              </a:rPr>
              <a:t>を想定し対応している。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a:t>
            </a:r>
            <a:r>
              <a:rPr lang="en-US" altLang="ja-JP" sz="2000" dirty="0" smtClean="0">
                <a:solidFill>
                  <a:srgbClr val="0070C0"/>
                </a:solidFill>
                <a:latin typeface="Meiryo UI" pitchFamily="50" charset="-128"/>
                <a:ea typeface="Meiryo UI" pitchFamily="50" charset="-128"/>
                <a:cs typeface="Meiryo UI" pitchFamily="50" charset="-128"/>
              </a:rPr>
              <a:t>SQL</a:t>
            </a:r>
            <a:r>
              <a:rPr lang="ja-JP" altLang="en-US" sz="2000" dirty="0" smtClean="0">
                <a:solidFill>
                  <a:srgbClr val="0070C0"/>
                </a:solidFill>
                <a:latin typeface="Meiryo UI" pitchFamily="50" charset="-128"/>
                <a:ea typeface="Meiryo UI" pitchFamily="50" charset="-128"/>
                <a:cs typeface="Meiryo UI" pitchFamily="50" charset="-128"/>
              </a:rPr>
              <a:t>実行に</a:t>
            </a:r>
            <a:r>
              <a:rPr lang="ja-JP" altLang="en-US" sz="2000" b="1" dirty="0" smtClean="0">
                <a:solidFill>
                  <a:srgbClr val="0070C0"/>
                </a:solidFill>
                <a:latin typeface="Meiryo UI" pitchFamily="50" charset="-128"/>
                <a:ea typeface="Meiryo UI" pitchFamily="50" charset="-128"/>
                <a:cs typeface="Meiryo UI" pitchFamily="50" charset="-128"/>
              </a:rPr>
              <a:t>特殊記号による</a:t>
            </a:r>
            <a:r>
              <a:rPr lang="en-US" altLang="ja-JP" sz="2000" b="1" dirty="0" smtClean="0">
                <a:solidFill>
                  <a:srgbClr val="0070C0"/>
                </a:solidFill>
                <a:latin typeface="Meiryo UI" pitchFamily="50" charset="-128"/>
                <a:ea typeface="Meiryo UI" pitchFamily="50" charset="-128"/>
                <a:cs typeface="Meiryo UI" pitchFamily="50" charset="-128"/>
              </a:rPr>
              <a:t>SQL</a:t>
            </a:r>
            <a:r>
              <a:rPr lang="ja-JP" altLang="en-US" sz="2000" b="1" dirty="0" smtClean="0">
                <a:solidFill>
                  <a:srgbClr val="0070C0"/>
                </a:solidFill>
                <a:latin typeface="Meiryo UI" pitchFamily="50" charset="-128"/>
                <a:ea typeface="Meiryo UI" pitchFamily="50" charset="-128"/>
                <a:cs typeface="Meiryo UI" pitchFamily="50" charset="-128"/>
              </a:rPr>
              <a:t>実行失敗</a:t>
            </a:r>
            <a:r>
              <a:rPr lang="ja-JP" altLang="en-US" sz="2000" b="1" dirty="0">
                <a:solidFill>
                  <a:srgbClr val="0070C0"/>
                </a:solidFill>
                <a:latin typeface="Meiryo UI" pitchFamily="50" charset="-128"/>
                <a:ea typeface="Meiryo UI" pitchFamily="50" charset="-128"/>
                <a:cs typeface="Meiryo UI" pitchFamily="50" charset="-128"/>
              </a:rPr>
              <a:t>・</a:t>
            </a:r>
            <a:r>
              <a:rPr lang="ja-JP" altLang="en-US" sz="2000" b="1" dirty="0" smtClean="0">
                <a:solidFill>
                  <a:srgbClr val="0070C0"/>
                </a:solidFill>
                <a:latin typeface="Meiryo UI" pitchFamily="50" charset="-128"/>
                <a:ea typeface="Meiryo UI" pitchFamily="50" charset="-128"/>
                <a:cs typeface="Meiryo UI" pitchFamily="50" charset="-128"/>
              </a:rPr>
              <a:t>想定外動作</a:t>
            </a:r>
            <a:r>
              <a:rPr lang="ja-JP" altLang="en-US" sz="2000" dirty="0" smtClean="0">
                <a:solidFill>
                  <a:srgbClr val="0070C0"/>
                </a:solidFill>
                <a:latin typeface="Meiryo UI" pitchFamily="50" charset="-128"/>
                <a:ea typeface="Meiryo UI" pitchFamily="50" charset="-128"/>
                <a:cs typeface="Meiryo UI" pitchFamily="50" charset="-128"/>
              </a:rPr>
              <a:t>をそう</a:t>
            </a:r>
            <a:r>
              <a:rPr lang="ja-JP" altLang="en-US" sz="2000" dirty="0" err="1" smtClean="0">
                <a:solidFill>
                  <a:srgbClr val="0070C0"/>
                </a:solidFill>
                <a:latin typeface="Meiryo UI" pitchFamily="50" charset="-128"/>
                <a:ea typeface="Meiryo UI" pitchFamily="50" charset="-128"/>
                <a:cs typeface="Meiryo UI" pitchFamily="50" charset="-128"/>
              </a:rPr>
              <a:t>て</a:t>
            </a:r>
            <a:r>
              <a:rPr lang="ja-JP" altLang="en-US" sz="2000" dirty="0" smtClean="0">
                <a:solidFill>
                  <a:srgbClr val="0070C0"/>
                </a:solidFill>
                <a:latin typeface="Meiryo UI" pitchFamily="50" charset="-128"/>
                <a:ea typeface="Meiryo UI" pitchFamily="50" charset="-128"/>
                <a:cs typeface="Meiryo UI" pitchFamily="50" charset="-128"/>
              </a:rPr>
              <a:t>対応している。</a:t>
            </a:r>
            <a:endParaRPr lang="en-US" altLang="ja-JP" sz="2000" dirty="0" smtClean="0">
              <a:solidFill>
                <a:srgbClr val="0070C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69893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 </a:t>
            </a:r>
            <a:r>
              <a:rPr lang="en-US" altLang="ja-JP" sz="2800" dirty="0">
                <a:solidFill>
                  <a:schemeClr val="tx2"/>
                </a:solidFill>
                <a:latin typeface="Meiryo UI" pitchFamily="50" charset="-128"/>
                <a:ea typeface="Meiryo UI" pitchFamily="50" charset="-128"/>
                <a:cs typeface="Meiryo UI" pitchFamily="50" charset="-128"/>
              </a:rPr>
              <a:t>JSON</a:t>
            </a:r>
            <a:r>
              <a:rPr lang="ja-JP" altLang="en-US" sz="2800" dirty="0">
                <a:solidFill>
                  <a:schemeClr val="tx2"/>
                </a:solidFill>
                <a:latin typeface="Meiryo UI" pitchFamily="50" charset="-128"/>
                <a:ea typeface="Meiryo UI" pitchFamily="50" charset="-128"/>
                <a:cs typeface="Meiryo UI" pitchFamily="50" charset="-128"/>
              </a:rPr>
              <a:t>通信の</a:t>
            </a:r>
            <a:r>
              <a:rPr lang="en-US" altLang="ja-JP" sz="2800" dirty="0">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4001206"/>
            <a:ext cx="8646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クライアントから送信された文字列は直接に、</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オブジェクトとして利用せず、</a:t>
            </a:r>
            <a:r>
              <a:rPr lang="en-US" altLang="ja-JP" sz="2000" dirty="0" err="1" smtClean="0">
                <a:latin typeface="Meiryo UI" pitchFamily="50" charset="-128"/>
                <a:ea typeface="Meiryo UI" pitchFamily="50" charset="-128"/>
                <a:cs typeface="Meiryo UI" pitchFamily="50" charset="-128"/>
              </a:rPr>
              <a:t>JSON.parse</a:t>
            </a:r>
            <a:r>
              <a:rPr lang="ja-JP" altLang="en-US" sz="2000" dirty="0" smtClean="0">
                <a:latin typeface="Meiryo UI" pitchFamily="50" charset="-128"/>
                <a:ea typeface="Meiryo UI" pitchFamily="50" charset="-128"/>
                <a:cs typeface="Meiryo UI" pitchFamily="50" charset="-128"/>
              </a:rPr>
              <a:t>で変換するため、</a:t>
            </a:r>
            <a:r>
              <a:rPr lang="en-US" altLang="ja-JP" sz="2000" dirty="0" smtClean="0">
                <a:latin typeface="Meiryo UI" pitchFamily="50" charset="-128"/>
                <a:ea typeface="Meiryo UI" pitchFamily="50" charset="-128"/>
                <a:cs typeface="Meiryo UI" pitchFamily="50" charset="-128"/>
              </a:rPr>
              <a:t>JSON</a:t>
            </a:r>
            <a:r>
              <a:rPr lang="ja-JP" altLang="en-US" sz="2000" dirty="0" smtClean="0">
                <a:latin typeface="Meiryo UI" pitchFamily="50" charset="-128"/>
                <a:ea typeface="Meiryo UI" pitchFamily="50" charset="-128"/>
                <a:cs typeface="Meiryo UI" pitchFamily="50" charset="-128"/>
              </a:rPr>
              <a:t>通信の</a:t>
            </a:r>
            <a:r>
              <a:rPr lang="en-US" altLang="ja-JP" sz="2000" dirty="0"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インジェクションを防いだ。</a:t>
            </a:r>
            <a:endParaRPr lang="en-US" altLang="ja-JP" sz="2000" dirty="0" smtClean="0">
              <a:latin typeface="Meiryo UI" pitchFamily="50" charset="-128"/>
              <a:ea typeface="Meiryo UI" pitchFamily="50" charset="-128"/>
              <a:cs typeface="Meiryo UI" pitchFamily="50" charset="-128"/>
            </a:endParaRPr>
          </a:p>
        </p:txBody>
      </p:sp>
      <p:sp>
        <p:nvSpPr>
          <p:cNvPr id="8" name="ホームベース 7"/>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5462751" y="1486272"/>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Exception</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を投げる</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3129455" y="991126"/>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サーバ側で</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3129455" y="1455000"/>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四角形吹き出し 1"/>
          <p:cNvSpPr/>
          <p:nvPr/>
        </p:nvSpPr>
        <p:spPr>
          <a:xfrm>
            <a:off x="528144" y="2613169"/>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file.remove</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3"/>
          <a:stretch>
            <a:fillRect/>
          </a:stretch>
        </p:blipFill>
        <p:spPr>
          <a:xfrm>
            <a:off x="7972280" y="1624943"/>
            <a:ext cx="638175" cy="613410"/>
          </a:xfrm>
          <a:prstGeom prst="rect">
            <a:avLst/>
          </a:prstGeom>
        </p:spPr>
      </p:pic>
      <p:pic>
        <p:nvPicPr>
          <p:cNvPr id="17" name="図 16"/>
          <p:cNvPicPr>
            <a:picLocks noChangeAspect="1"/>
          </p:cNvPicPr>
          <p:nvPr/>
        </p:nvPicPr>
        <p:blipFill>
          <a:blip r:embed="rId4"/>
          <a:stretch>
            <a:fillRect/>
          </a:stretch>
        </p:blipFill>
        <p:spPr>
          <a:xfrm>
            <a:off x="7972280" y="3058544"/>
            <a:ext cx="567690" cy="600075"/>
          </a:xfrm>
          <a:prstGeom prst="rect">
            <a:avLst/>
          </a:prstGeom>
        </p:spPr>
      </p:pic>
      <p:sp>
        <p:nvSpPr>
          <p:cNvPr id="21" name="ホームベース 20"/>
          <p:cNvSpPr/>
          <p:nvPr/>
        </p:nvSpPr>
        <p:spPr>
          <a:xfrm>
            <a:off x="3129455" y="2939161"/>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ホームベース 21"/>
          <p:cNvSpPr/>
          <p:nvPr/>
        </p:nvSpPr>
        <p:spPr>
          <a:xfrm>
            <a:off x="5462751" y="2940826"/>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サーバ障害発生</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3074276" y="2478570"/>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を利用すると</a:t>
            </a:r>
          </a:p>
        </p:txBody>
      </p:sp>
    </p:spTree>
    <p:extLst>
      <p:ext uri="{BB962C8B-B14F-4D97-AF65-F5344CB8AC3E}">
        <p14:creationId xmlns:p14="http://schemas.microsoft.com/office/powerpoint/2010/main" val="972662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3" y="273922"/>
            <a:ext cx="880519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ja-JP" altLang="en-US" sz="2800" dirty="0" smtClean="0">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処理結果自動</a:t>
            </a:r>
            <a:r>
              <a:rPr lang="ja-JP" altLang="en-US" sz="2800" dirty="0" smtClean="0">
                <a:solidFill>
                  <a:schemeClr val="tx2"/>
                </a:solidFill>
                <a:latin typeface="Meiryo UI" pitchFamily="50" charset="-128"/>
                <a:ea typeface="Meiryo UI" pitchFamily="50" charset="-128"/>
                <a:cs typeface="Meiryo UI" pitchFamily="50" charset="-128"/>
              </a:rPr>
              <a:t>表示の</a:t>
            </a:r>
            <a:r>
              <a:rPr lang="en-US" altLang="ja-JP" sz="2800" dirty="0">
                <a:solidFill>
                  <a:schemeClr val="tx2"/>
                </a:solidFill>
                <a:latin typeface="Meiryo UI" pitchFamily="50" charset="-128"/>
                <a:ea typeface="Meiryo UI" pitchFamily="50" charset="-128"/>
                <a:cs typeface="Meiryo UI" pitchFamily="50" charset="-128"/>
              </a:rPr>
              <a:t>HTML</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戻り値を画面に描画する際、</a:t>
            </a:r>
            <a:r>
              <a:rPr lang="en-US" altLang="ja-JP" sz="2000" dirty="0" smtClean="0">
                <a:latin typeface="Meiryo UI" pitchFamily="50" charset="-128"/>
                <a:ea typeface="Meiryo UI" pitchFamily="50" charset="-128"/>
                <a:cs typeface="Meiryo UI" pitchFamily="50" charset="-128"/>
              </a:rPr>
              <a:t>jQuery</a:t>
            </a:r>
            <a:r>
              <a:rPr lang="ja-JP" altLang="en-US" sz="2000" dirty="0" smtClean="0">
                <a:latin typeface="Meiryo UI" pitchFamily="50" charset="-128"/>
                <a:ea typeface="Meiryo UI" pitchFamily="50" charset="-128"/>
                <a:cs typeface="Meiryo UI" pitchFamily="50" charset="-128"/>
              </a:rPr>
              <a:t>機能を生かして</a:t>
            </a:r>
            <a:r>
              <a:rPr lang="en-US" altLang="ja-JP" sz="2000" dirty="0" smtClean="0">
                <a:latin typeface="Meiryo UI" pitchFamily="50" charset="-128"/>
                <a:ea typeface="Meiryo UI" pitchFamily="50" charset="-128"/>
                <a:cs typeface="Meiryo UI" pitchFamily="50" charset="-128"/>
              </a:rPr>
              <a:t>HTML</a:t>
            </a:r>
            <a:r>
              <a:rPr lang="ja-JP" altLang="en-US" sz="2000" dirty="0" smtClean="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135127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runat</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(“body”)</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withdata</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“#span_value”:</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[“#input1”]</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href</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&lt;/a&gt;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056761" y="1455788"/>
            <a:ext cx="2821556"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href</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中古</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正規</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品</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&lt;/a&gt;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u="sng"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endParaRPr lang="ja-JP" altLang="en-US" sz="1400" u="sng"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smtClean="0"/>
              <a:t>は</a:t>
            </a:r>
            <a:r>
              <a:rPr lang="en-US" altLang="ja-JP" sz="1400" dirty="0" smtClean="0"/>
              <a:t>jQuery</a:t>
            </a:r>
            <a:r>
              <a:rPr lang="ja-JP" altLang="en-US" sz="1400" dirty="0" smtClean="0"/>
              <a:t>の</a:t>
            </a:r>
            <a:r>
              <a:rPr lang="en-US" altLang="ja-JP" sz="1400" dirty="0" err="1" smtClean="0"/>
              <a:t>val</a:t>
            </a:r>
            <a:r>
              <a:rPr lang="en-US" altLang="ja-JP" sz="1400" dirty="0" smtClean="0"/>
              <a:t>(data)</a:t>
            </a:r>
            <a:r>
              <a:rPr lang="ja-JP" altLang="en-US" sz="1400" dirty="0" smtClean="0"/>
              <a:t>と</a:t>
            </a:r>
            <a:r>
              <a:rPr lang="en-US" altLang="ja-JP" sz="1400" dirty="0" smtClean="0"/>
              <a:t>text(data)</a:t>
            </a:r>
            <a:r>
              <a:rPr lang="ja-JP" altLang="en-US" sz="1400" dirty="0" smtClean="0"/>
              <a:t>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jQuery</a:t>
            </a:r>
            <a:r>
              <a:rPr lang="ja-JP" altLang="en-US" sz="1400" dirty="0" smtClean="0"/>
              <a:t>の</a:t>
            </a:r>
            <a:r>
              <a:rPr lang="en-US" altLang="ja-JP" sz="1400" dirty="0" smtClean="0"/>
              <a:t>html(data</a:t>
            </a:r>
            <a:r>
              <a:rPr lang="en-US" altLang="ja-JP" sz="1400" dirty="0"/>
              <a:t>)</a:t>
            </a:r>
            <a:r>
              <a:rPr lang="ja-JP" altLang="en-US" sz="1400" dirty="0" smtClean="0"/>
              <a:t>を利用する</a:t>
            </a:r>
            <a:r>
              <a:rPr lang="ja-JP" altLang="en-US" sz="1400" dirty="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5"/>
          <p:cNvSpPr txBox="1">
            <a:spLocks noChangeArrowheads="1"/>
          </p:cNvSpPr>
          <p:nvPr/>
        </p:nvSpPr>
        <p:spPr bwMode="auto">
          <a:xfrm>
            <a:off x="250720" y="4488389"/>
            <a:ext cx="37300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solidFill>
                  <a:srgbClr val="FF0000"/>
                </a:solidFill>
                <a:latin typeface="Meiryo UI" pitchFamily="50" charset="-128"/>
                <a:ea typeface="Meiryo UI" pitchFamily="50" charset="-128"/>
                <a:cs typeface="Meiryo UI" pitchFamily="50" charset="-128"/>
              </a:rPr>
              <a:t>Result.append</a:t>
            </a:r>
            <a:r>
              <a:rPr lang="ja-JP" altLang="en-US" sz="2000" dirty="0" smtClean="0">
                <a:solidFill>
                  <a:srgbClr val="FF0000"/>
                </a:solidFill>
                <a:latin typeface="Meiryo UI" pitchFamily="50" charset="-128"/>
                <a:ea typeface="Meiryo UI" pitchFamily="50" charset="-128"/>
                <a:cs typeface="Meiryo UI" pitchFamily="50" charset="-128"/>
              </a:rPr>
              <a:t>でエンコードなしの処理結果表示の使い方がある。</a:t>
            </a:r>
            <a:r>
              <a:rPr lang="en-US" altLang="ja-JP" sz="2000" dirty="0" err="1" smtClean="0">
                <a:solidFill>
                  <a:srgbClr val="FF0000"/>
                </a:solidFill>
                <a:latin typeface="Meiryo UI" pitchFamily="50" charset="-128"/>
                <a:ea typeface="Meiryo UI" pitchFamily="50" charset="-128"/>
                <a:cs typeface="Meiryo UI" pitchFamily="50" charset="-128"/>
              </a:rPr>
              <a:t>Result.eval</a:t>
            </a:r>
            <a:r>
              <a:rPr lang="ja-JP" altLang="en-US" sz="2000" dirty="0" smtClean="0">
                <a:solidFill>
                  <a:srgbClr val="FF0000"/>
                </a:solidFill>
                <a:latin typeface="Meiryo UI" pitchFamily="50" charset="-128"/>
                <a:ea typeface="Meiryo UI" pitchFamily="50" charset="-128"/>
                <a:cs typeface="Meiryo UI" pitchFamily="50" charset="-128"/>
              </a:rPr>
              <a:t>で画面の</a:t>
            </a:r>
            <a:r>
              <a:rPr lang="en-US" altLang="ja-JP" sz="2000" dirty="0" err="1" smtClean="0">
                <a:solidFill>
                  <a:srgbClr val="FF0000"/>
                </a:solidFill>
                <a:latin typeface="Meiryo UI" pitchFamily="50" charset="-128"/>
                <a:ea typeface="Meiryo UI" pitchFamily="50" charset="-128"/>
                <a:cs typeface="Meiryo UI" pitchFamily="50" charset="-128"/>
              </a:rPr>
              <a:t>javaScript</a:t>
            </a:r>
            <a:r>
              <a:rPr lang="ja-JP" altLang="en-US" sz="2000" dirty="0" smtClean="0">
                <a:solidFill>
                  <a:srgbClr val="FF0000"/>
                </a:solidFill>
                <a:latin typeface="Meiryo UI" pitchFamily="50" charset="-128"/>
                <a:ea typeface="Meiryo UI" pitchFamily="50" charset="-128"/>
                <a:cs typeface="Meiryo UI" pitchFamily="50" charset="-128"/>
              </a:rPr>
              <a:t>関数を呼び出すことが可能。これらの場合、パラメータの値は、直接画面からのものではないように注意してください。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44179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634902"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３ー３．プリペアドステートメントの</a:t>
            </a:r>
            <a:r>
              <a:rPr lang="en-US" altLang="ja-JP" sz="2800" dirty="0">
                <a:solidFill>
                  <a:schemeClr val="tx2"/>
                </a:solidFill>
                <a:latin typeface="Meiryo UI" pitchFamily="50" charset="-128"/>
                <a:ea typeface="Meiryo UI" pitchFamily="50" charset="-128"/>
                <a:cs typeface="Meiryo UI" pitchFamily="50" charset="-128"/>
              </a:rPr>
              <a:t>SQL</a:t>
            </a:r>
            <a:r>
              <a:rPr lang="ja-JP" altLang="en-US" sz="2800" dirty="0">
                <a:solidFill>
                  <a:schemeClr val="tx2"/>
                </a:solidFill>
                <a:latin typeface="Meiryo UI" pitchFamily="50" charset="-128"/>
                <a:ea typeface="Meiryo UI" pitchFamily="50" charset="-128"/>
                <a:cs typeface="Meiryo UI" pitchFamily="50" charset="-128"/>
              </a:rPr>
              <a:t>インジェクション</a:t>
            </a:r>
            <a:r>
              <a:rPr lang="ja-JP" altLang="en-US" sz="2800" dirty="0" smtClean="0">
                <a:solidFill>
                  <a:schemeClr val="tx2"/>
                </a:solidFill>
                <a:latin typeface="Meiryo UI" pitchFamily="50" charset="-128"/>
                <a:ea typeface="Meiryo UI" pitchFamily="50" charset="-128"/>
                <a:cs typeface="Meiryo UI" pitchFamily="50" charset="-128"/>
              </a:rPr>
              <a:t>防止</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solidFill>
                  <a:srgbClr val="002060"/>
                </a:solidFill>
                <a:latin typeface="Meiryo UI" pitchFamily="50" charset="-128"/>
                <a:ea typeface="Meiryo UI" pitchFamily="50" charset="-128"/>
                <a:cs typeface="Meiryo UI" pitchFamily="50" charset="-128"/>
              </a:rPr>
              <a:t>Efw</a:t>
            </a:r>
            <a:r>
              <a:rPr lang="ja-JP" altLang="en-US" sz="2000" dirty="0" smtClean="0">
                <a:solidFill>
                  <a:srgbClr val="002060"/>
                </a:solidFill>
                <a:latin typeface="Meiryo UI" pitchFamily="50" charset="-128"/>
                <a:ea typeface="Meiryo UI" pitchFamily="50" charset="-128"/>
                <a:cs typeface="Meiryo UI" pitchFamily="50" charset="-128"/>
              </a:rPr>
              <a:t>は、外出し</a:t>
            </a:r>
            <a:r>
              <a:rPr lang="en-US" altLang="ja-JP" sz="2000" dirty="0" smtClean="0">
                <a:solidFill>
                  <a:srgbClr val="002060"/>
                </a:solidFill>
                <a:latin typeface="Meiryo UI" pitchFamily="50" charset="-128"/>
                <a:ea typeface="Meiryo UI" pitchFamily="50" charset="-128"/>
                <a:cs typeface="Meiryo UI" pitchFamily="50" charset="-128"/>
              </a:rPr>
              <a:t>SQL</a:t>
            </a:r>
            <a:r>
              <a:rPr lang="ja-JP" altLang="en-US" sz="2000" dirty="0" smtClean="0">
                <a:solidFill>
                  <a:srgbClr val="002060"/>
                </a:solidFill>
                <a:latin typeface="Meiryo UI" pitchFamily="50" charset="-128"/>
                <a:ea typeface="Meiryo UI" pitchFamily="50" charset="-128"/>
                <a:cs typeface="Meiryo UI" pitchFamily="50" charset="-128"/>
              </a:rPr>
              <a:t>のパラメータ</a:t>
            </a:r>
            <a:r>
              <a:rPr lang="ja-JP" altLang="en-US" sz="2000" dirty="0">
                <a:solidFill>
                  <a:srgbClr val="002060"/>
                </a:solidFill>
                <a:latin typeface="Meiryo UI" pitchFamily="50" charset="-128"/>
                <a:ea typeface="Meiryo UI" pitchFamily="50" charset="-128"/>
                <a:cs typeface="Meiryo UI" pitchFamily="50" charset="-128"/>
              </a:rPr>
              <a:t>は、</a:t>
            </a:r>
            <a:r>
              <a:rPr lang="ja-JP" altLang="en-US" sz="2000" dirty="0" smtClean="0">
                <a:solidFill>
                  <a:srgbClr val="002060"/>
                </a:solidFill>
                <a:latin typeface="Meiryo UI" pitchFamily="50" charset="-128"/>
                <a:ea typeface="Meiryo UI" pitchFamily="50" charset="-128"/>
                <a:cs typeface="Meiryo UI" pitchFamily="50" charset="-128"/>
              </a:rPr>
              <a:t>プリペアドステートメント方式のパラメータに変換し、</a:t>
            </a:r>
            <a:r>
              <a:rPr lang="en-US" altLang="ja-JP" sz="2000" dirty="0" smtClean="0">
                <a:solidFill>
                  <a:srgbClr val="002060"/>
                </a:solidFill>
                <a:latin typeface="Meiryo UI" pitchFamily="50" charset="-128"/>
                <a:ea typeface="Meiryo UI" pitchFamily="50" charset="-128"/>
                <a:cs typeface="Meiryo UI" pitchFamily="50" charset="-128"/>
              </a:rPr>
              <a:t>SQL</a:t>
            </a:r>
            <a:r>
              <a:rPr lang="ja-JP" altLang="en-US" sz="2000" dirty="0" smtClean="0">
                <a:solidFill>
                  <a:srgbClr val="002060"/>
                </a:solidFill>
                <a:latin typeface="Meiryo UI" pitchFamily="50" charset="-128"/>
                <a:ea typeface="Meiryo UI" pitchFamily="50" charset="-128"/>
                <a:cs typeface="Meiryo UI" pitchFamily="50" charset="-128"/>
              </a:rPr>
              <a:t>インジェクションを防ぐ。</a:t>
            </a:r>
            <a:endParaRPr lang="en-US" altLang="ja-JP" sz="2000" dirty="0">
              <a:solidFill>
                <a:srgbClr val="002060"/>
              </a:solidFill>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2012592"/>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id=‘</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select_user_by_uid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 </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uid,unm,pwd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tb_user</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uid</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txt_uid</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ログイン失敗</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ログイン画面</a:t>
            </a:r>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UID:</a:t>
            </a: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PWD:</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843925" y="1432321"/>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ture</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helloworld</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3"/>
          <a:stretch>
            <a:fillRect/>
          </a:stretch>
        </p:blipFill>
        <p:spPr>
          <a:xfrm>
            <a:off x="8273621" y="3612757"/>
            <a:ext cx="638175" cy="613410"/>
          </a:xfrm>
          <a:prstGeom prst="rect">
            <a:avLst/>
          </a:prstGeom>
        </p:spPr>
      </p:pic>
      <p:pic>
        <p:nvPicPr>
          <p:cNvPr id="14" name="図 13"/>
          <p:cNvPicPr>
            <a:picLocks noChangeAspect="1"/>
          </p:cNvPicPr>
          <p:nvPr/>
        </p:nvPicPr>
        <p:blipFill>
          <a:blip r:embed="rId4"/>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ログイン成功</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a:t>は</a:t>
            </a:r>
            <a:r>
              <a:rPr lang="ja-JP" altLang="en-US" sz="1400" dirty="0" smtClean="0"/>
              <a:t>プリペアドステートメントを利用する</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smtClean="0"/>
              <a:t>文字列結合で</a:t>
            </a:r>
            <a:r>
              <a:rPr lang="en-US" altLang="ja-JP" sz="1400" dirty="0" smtClean="0"/>
              <a:t>SQL</a:t>
            </a:r>
            <a:r>
              <a:rPr lang="ja-JP" altLang="en-US" sz="1400" dirty="0" smtClean="0"/>
              <a:t>を作る</a:t>
            </a:r>
            <a:r>
              <a:rPr lang="ja-JP" altLang="en-US" sz="1400" dirty="0" smtClean="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843925" y="1914032"/>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1234567</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5"/>
          <p:cNvSpPr txBox="1">
            <a:spLocks noChangeArrowheads="1"/>
          </p:cNvSpPr>
          <p:nvPr/>
        </p:nvSpPr>
        <p:spPr bwMode="auto">
          <a:xfrm>
            <a:off x="155575" y="5130570"/>
            <a:ext cx="382521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SQL</a:t>
            </a:r>
            <a:r>
              <a:rPr lang="ja-JP" altLang="en-US" sz="2000" dirty="0" smtClean="0">
                <a:solidFill>
                  <a:srgbClr val="FF0000"/>
                </a:solidFill>
                <a:latin typeface="Meiryo UI" pitchFamily="50" charset="-128"/>
                <a:ea typeface="Meiryo UI" pitchFamily="50" charset="-128"/>
                <a:cs typeface="Meiryo UI" pitchFamily="50" charset="-128"/>
              </a:rPr>
              <a:t>のテーブル名、項目名などパーツを代入したい場合、動的パラメータの</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をご覧</a:t>
            </a:r>
            <a:r>
              <a:rPr lang="ja-JP" altLang="en-US" sz="2000" dirty="0">
                <a:solidFill>
                  <a:srgbClr val="FF0000"/>
                </a:solidFill>
                <a:latin typeface="Meiryo UI" pitchFamily="50" charset="-128"/>
                <a:ea typeface="Meiryo UI" pitchFamily="50" charset="-128"/>
                <a:cs typeface="Meiryo UI" pitchFamily="50" charset="-128"/>
              </a:rPr>
              <a:t>ください。この場合、利用する値は、直接画面からのものではないよう</a:t>
            </a:r>
            <a:r>
              <a:rPr lang="ja-JP" altLang="en-US" sz="2000" dirty="0" smtClean="0">
                <a:solidFill>
                  <a:srgbClr val="FF0000"/>
                </a:solidFill>
                <a:latin typeface="Meiryo UI" pitchFamily="50" charset="-128"/>
                <a:ea typeface="Meiryo UI" pitchFamily="50" charset="-128"/>
                <a:cs typeface="Meiryo UI" pitchFamily="50" charset="-128"/>
              </a:rPr>
              <a:t>に注意</a:t>
            </a:r>
            <a:r>
              <a:rPr lang="ja-JP" altLang="en-US" sz="2000" dirty="0">
                <a:solidFill>
                  <a:srgbClr val="FF0000"/>
                </a:solidFill>
                <a:latin typeface="Meiryo UI" pitchFamily="50" charset="-128"/>
                <a:ea typeface="Meiryo UI" pitchFamily="50" charset="-128"/>
                <a:cs typeface="Meiryo UI" pitchFamily="50" charset="-128"/>
              </a:rPr>
              <a:t>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52547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150883"/>
            <a:ext cx="8622407" cy="522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１、ファイル流出の対応策</a:t>
            </a:r>
            <a:endParaRPr lang="en-US" altLang="ja-JP" sz="2000" dirty="0" smtClean="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１－１、</a:t>
            </a:r>
            <a:r>
              <a:rPr lang="en-US" altLang="ja-JP" sz="1600" dirty="0" err="1" smtClean="0">
                <a:latin typeface="Meiryo UI" pitchFamily="50" charset="-128"/>
                <a:ea typeface="Meiryo UI" pitchFamily="50" charset="-128"/>
                <a:cs typeface="Meiryo UI" pitchFamily="50" charset="-128"/>
              </a:rPr>
              <a:t>efw</a:t>
            </a:r>
            <a:r>
              <a:rPr lang="ja-JP" altLang="en-US" sz="1600" dirty="0" smtClean="0">
                <a:latin typeface="Meiryo UI" pitchFamily="50" charset="-128"/>
                <a:ea typeface="Meiryo UI" pitchFamily="50" charset="-128"/>
                <a:cs typeface="Meiryo UI" pitchFamily="50" charset="-128"/>
              </a:rPr>
              <a:t>フォルダの置く場所</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１－２、ファイル管理ツール</a:t>
            </a:r>
            <a:r>
              <a:rPr lang="en-US" altLang="ja-JP" sz="1600" dirty="0" err="1" smtClean="0">
                <a:latin typeface="Meiryo UI" pitchFamily="50" charset="-128"/>
                <a:ea typeface="Meiryo UI" pitchFamily="50" charset="-128"/>
                <a:cs typeface="Meiryo UI" pitchFamily="50" charset="-128"/>
              </a:rPr>
              <a:t>elfinder</a:t>
            </a:r>
            <a:r>
              <a:rPr lang="ja-JP" altLang="en-US" sz="1600" dirty="0" smtClean="0">
                <a:latin typeface="Meiryo UI" pitchFamily="50" charset="-128"/>
                <a:ea typeface="Meiryo UI" pitchFamily="50" charset="-128"/>
                <a:cs typeface="Meiryo UI" pitchFamily="50" charset="-128"/>
              </a:rPr>
              <a:t>の改造</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１－３、ダウンロードの仕組み</a:t>
            </a:r>
            <a:endParaRPr lang="en-US" altLang="ja-JP" sz="16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２、パラメータから情報流出の対応策</a:t>
            </a:r>
            <a:endParaRPr lang="en-US" altLang="ja-JP" sz="20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２－１、イベントパラメータチェックの仕組み</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２－２、ログインチェックの仕組み</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２－３、ロールチェックの仕組み</a:t>
            </a:r>
            <a:endParaRPr lang="en-US" altLang="ja-JP" sz="16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smtClean="0">
                <a:latin typeface="Meiryo UI" pitchFamily="50" charset="-128"/>
                <a:ea typeface="Meiryo UI" pitchFamily="50" charset="-128"/>
                <a:cs typeface="Meiryo UI" pitchFamily="50" charset="-128"/>
              </a:rPr>
              <a:t>３、インジェクション攻撃の対応策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smtClean="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３－１、</a:t>
            </a:r>
            <a:r>
              <a:rPr lang="en-US" altLang="ja-JP" sz="1600" dirty="0" smtClean="0">
                <a:latin typeface="Meiryo UI" pitchFamily="50" charset="-128"/>
                <a:ea typeface="Meiryo UI" pitchFamily="50" charset="-128"/>
                <a:cs typeface="Meiryo UI" pitchFamily="50" charset="-128"/>
              </a:rPr>
              <a:t>JSON</a:t>
            </a:r>
            <a:r>
              <a:rPr lang="ja-JP" altLang="en-US" sz="1600" dirty="0" smtClean="0">
                <a:latin typeface="Meiryo UI" pitchFamily="50" charset="-128"/>
                <a:ea typeface="Meiryo UI" pitchFamily="50" charset="-128"/>
                <a:cs typeface="Meiryo UI" pitchFamily="50" charset="-128"/>
              </a:rPr>
              <a:t>通信の</a:t>
            </a:r>
            <a:r>
              <a:rPr lang="en-US" altLang="ja-JP" sz="1600" dirty="0" smtClean="0">
                <a:latin typeface="Meiryo UI" pitchFamily="50" charset="-128"/>
                <a:ea typeface="Meiryo UI" pitchFamily="50" charset="-128"/>
                <a:cs typeface="Meiryo UI" pitchFamily="50" charset="-128"/>
              </a:rPr>
              <a:t>JavaScript</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３－２、処理結果自動表示の</a:t>
            </a:r>
            <a:r>
              <a:rPr lang="en-US" altLang="ja-JP" sz="1600" dirty="0" smtClean="0">
                <a:latin typeface="Meiryo UI" pitchFamily="50" charset="-128"/>
                <a:ea typeface="Meiryo UI" pitchFamily="50" charset="-128"/>
                <a:cs typeface="Meiryo UI" pitchFamily="50" charset="-128"/>
              </a:rPr>
              <a:t>HTML</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smtClean="0">
                <a:latin typeface="Meiryo UI" pitchFamily="50" charset="-128"/>
                <a:ea typeface="Meiryo UI" pitchFamily="50" charset="-128"/>
                <a:cs typeface="Meiryo UI" pitchFamily="50" charset="-128"/>
              </a:rPr>
              <a:t>３－３、プリペアドステートメントの</a:t>
            </a:r>
            <a:r>
              <a:rPr lang="en-US" altLang="ja-JP" sz="1600" dirty="0" smtClean="0">
                <a:latin typeface="Meiryo UI" pitchFamily="50" charset="-128"/>
                <a:ea typeface="Meiryo UI" pitchFamily="50" charset="-128"/>
                <a:cs typeface="Meiryo UI" pitchFamily="50" charset="-128"/>
              </a:rPr>
              <a:t>SQL</a:t>
            </a:r>
            <a:r>
              <a:rPr lang="ja-JP" altLang="en-US" sz="1600" dirty="0" smtClean="0">
                <a:latin typeface="Meiryo UI" pitchFamily="50" charset="-128"/>
                <a:ea typeface="Meiryo UI" pitchFamily="50" charset="-128"/>
                <a:cs typeface="Meiryo UI" pitchFamily="50" charset="-128"/>
              </a:rPr>
              <a:t>インジェクション防止</a:t>
            </a:r>
            <a:endParaRPr lang="en-US" altLang="ja-JP" sz="16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．ファイル流出とは</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サーバ内のファイルがインターネット上の攻撃者によってどんどん読み出されてしまうセキュリティ問題のカテゴリーである。これは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アプリケーションの脆弱性のうちもっとも基本的なものだ</a:t>
            </a:r>
            <a:r>
              <a:rPr lang="ja-JP" altLang="en-US" sz="2000" dirty="0" smtClean="0">
                <a:latin typeface="Meiryo UI" pitchFamily="50" charset="-128"/>
                <a:ea typeface="Meiryo UI" pitchFamily="50" charset="-128"/>
                <a:cs typeface="Meiryo UI" pitchFamily="50" charset="-128"/>
              </a:rPr>
              <a:t>。</a:t>
            </a:r>
            <a:r>
              <a:rPr lang="ja-JP" altLang="en-US" sz="2000" dirty="0">
                <a:latin typeface="Meiryo UI" pitchFamily="50" charset="-128"/>
                <a:ea typeface="Meiryo UI" pitchFamily="50" charset="-128"/>
                <a:cs typeface="Meiryo UI" pitchFamily="50" charset="-128"/>
              </a:rPr>
              <a:t>ファイル流出対策ができていない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サイトは、最もセキュリティレベルの低いサイトの部類に入る。このようなところでは、ほかのセキュリティ脆弱性対策を行ってもほとんど効果がない。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ファイル流出のカテゴリーの問題には、</a:t>
            </a:r>
            <a:r>
              <a:rPr lang="ja-JP" altLang="en-US" sz="2000" b="1" dirty="0">
                <a:solidFill>
                  <a:srgbClr val="0070C0"/>
                </a:solidFill>
                <a:latin typeface="Meiryo UI" pitchFamily="50" charset="-128"/>
                <a:ea typeface="Meiryo UI" pitchFamily="50" charset="-128"/>
                <a:cs typeface="Meiryo UI" pitchFamily="50" charset="-128"/>
              </a:rPr>
              <a:t>データの蓄積場所</a:t>
            </a:r>
            <a:r>
              <a:rPr lang="ja-JP" altLang="en-US" sz="2000" dirty="0">
                <a:latin typeface="Meiryo UI" pitchFamily="50" charset="-128"/>
                <a:ea typeface="Meiryo UI" pitchFamily="50" charset="-128"/>
                <a:cs typeface="Meiryo UI" pitchFamily="50" charset="-128"/>
              </a:rPr>
              <a:t>として</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公開領域を使っている、</a:t>
            </a:r>
            <a:r>
              <a:rPr lang="ja-JP" altLang="en-US" sz="2000" b="1" dirty="0">
                <a:solidFill>
                  <a:srgbClr val="0070C0"/>
                </a:solidFill>
                <a:latin typeface="Meiryo UI" pitchFamily="50" charset="-128"/>
                <a:ea typeface="Meiryo UI" pitchFamily="50" charset="-128"/>
                <a:cs typeface="Meiryo UI" pitchFamily="50" charset="-128"/>
              </a:rPr>
              <a:t>サーバ内のファイルを限定して提供するはずのプログラム</a:t>
            </a:r>
            <a:r>
              <a:rPr lang="ja-JP" altLang="en-US" sz="2000" dirty="0">
                <a:latin typeface="Meiryo UI" pitchFamily="50" charset="-128"/>
                <a:ea typeface="Meiryo UI" pitchFamily="50" charset="-128"/>
                <a:cs typeface="Meiryo UI" pitchFamily="50" charset="-128"/>
              </a:rPr>
              <a:t>が逆にあらゆるファイルを流出させてしまう、</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a:t>
            </a:r>
            <a:r>
              <a:rPr lang="ja-JP" altLang="en-US" sz="2000" b="1" dirty="0">
                <a:solidFill>
                  <a:srgbClr val="0070C0"/>
                </a:solidFill>
                <a:latin typeface="Meiryo UI" pitchFamily="50" charset="-128"/>
                <a:ea typeface="Meiryo UI" pitchFamily="50" charset="-128"/>
                <a:cs typeface="Meiryo UI" pitchFamily="50" charset="-128"/>
              </a:rPr>
              <a:t>ソースコード</a:t>
            </a:r>
            <a:r>
              <a:rPr lang="ja-JP" altLang="en-US" sz="2000" dirty="0">
                <a:latin typeface="Meiryo UI" pitchFamily="50" charset="-128"/>
                <a:ea typeface="Meiryo UI" pitchFamily="50" charset="-128"/>
                <a:cs typeface="Meiryo UI" pitchFamily="50" charset="-128"/>
              </a:rPr>
              <a:t>が何らかの形で読み出されてしまう、などがある。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a:spLocks noChangeArrowheads="1"/>
          </p:cNvSpPr>
          <p:nvPr/>
        </p:nvSpPr>
        <p:spPr bwMode="auto">
          <a:xfrm>
            <a:off x="276894" y="4703249"/>
            <a:ext cx="83919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0070C0"/>
                </a:solidFill>
                <a:latin typeface="Meiryo UI" pitchFamily="50" charset="-128"/>
                <a:ea typeface="Meiryo UI" pitchFamily="50" charset="-128"/>
                <a:cs typeface="Meiryo UI" pitchFamily="50" charset="-128"/>
              </a:rPr>
              <a:t>※</a:t>
            </a: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のソースコードとデータ蓄積場所は、</a:t>
            </a:r>
            <a:r>
              <a:rPr lang="en-US" altLang="ja-JP" sz="2000" dirty="0" smtClean="0">
                <a:solidFill>
                  <a:srgbClr val="0070C0"/>
                </a:solidFill>
                <a:latin typeface="Meiryo UI" pitchFamily="50" charset="-128"/>
                <a:ea typeface="Meiryo UI" pitchFamily="50" charset="-128"/>
                <a:cs typeface="Meiryo UI" pitchFamily="50" charset="-128"/>
              </a:rPr>
              <a:t>Web</a:t>
            </a:r>
            <a:r>
              <a:rPr lang="ja-JP" altLang="en-US" sz="2000" dirty="0" smtClean="0">
                <a:solidFill>
                  <a:srgbClr val="0070C0"/>
                </a:solidFill>
                <a:latin typeface="Meiryo UI" pitchFamily="50" charset="-128"/>
                <a:ea typeface="Meiryo UI" pitchFamily="50" charset="-128"/>
                <a:cs typeface="Meiryo UI" pitchFamily="50" charset="-128"/>
              </a:rPr>
              <a:t>公開領域を避けている。</a:t>
            </a:r>
            <a:r>
              <a:rPr lang="ja-JP" altLang="en-US" sz="2000" dirty="0" smtClean="0">
                <a:solidFill>
                  <a:srgbClr val="FF0000"/>
                </a:solidFill>
                <a:latin typeface="Meiryo UI" pitchFamily="50" charset="-128"/>
                <a:ea typeface="Meiryo UI" pitchFamily="50" charset="-128"/>
                <a:cs typeface="Meiryo UI" pitchFamily="50" charset="-128"/>
              </a:rPr>
              <a:t>ただし、</a:t>
            </a:r>
            <a:r>
              <a:rPr lang="en-US" altLang="ja-JP" sz="2000" dirty="0" err="1" smtClean="0">
                <a:solidFill>
                  <a:srgbClr val="FF0000"/>
                </a:solidFill>
                <a:latin typeface="Meiryo UI" pitchFamily="50" charset="-128"/>
                <a:ea typeface="Meiryo UI" pitchFamily="50" charset="-128"/>
                <a:cs typeface="Meiryo UI" pitchFamily="50" charset="-128"/>
              </a:rPr>
              <a:t>Efw</a:t>
            </a:r>
            <a:r>
              <a:rPr lang="ja-JP" altLang="en-US" sz="2000" dirty="0" smtClean="0">
                <a:solidFill>
                  <a:srgbClr val="FF0000"/>
                </a:solidFill>
                <a:latin typeface="Meiryo UI" pitchFamily="50" charset="-128"/>
                <a:ea typeface="Meiryo UI" pitchFamily="50" charset="-128"/>
                <a:cs typeface="Meiryo UI" pitchFamily="50" charset="-128"/>
              </a:rPr>
              <a:t>のファイル処理</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は、サーバの任意のファイルを操作可能。また、</a:t>
            </a:r>
            <a:r>
              <a:rPr lang="en-US" altLang="ja-JP" sz="2000" dirty="0" smtClean="0">
                <a:solidFill>
                  <a:srgbClr val="FF0000"/>
                </a:solidFill>
                <a:latin typeface="Meiryo UI" pitchFamily="50" charset="-128"/>
                <a:ea typeface="Meiryo UI" pitchFamily="50" charset="-128"/>
                <a:cs typeface="Meiryo UI" pitchFamily="50" charset="-128"/>
              </a:rPr>
              <a:t>java</a:t>
            </a:r>
            <a:r>
              <a:rPr lang="ja-JP" altLang="en-US" sz="2000" dirty="0" smtClean="0">
                <a:solidFill>
                  <a:srgbClr val="FF0000"/>
                </a:solidFill>
                <a:latin typeface="Meiryo UI" pitchFamily="50" charset="-128"/>
                <a:ea typeface="Meiryo UI" pitchFamily="50" charset="-128"/>
                <a:cs typeface="Meiryo UI" pitchFamily="50" charset="-128"/>
              </a:rPr>
              <a:t>の</a:t>
            </a:r>
            <a:r>
              <a:rPr lang="en-US" altLang="ja-JP" sz="2000" dirty="0" smtClean="0">
                <a:solidFill>
                  <a:srgbClr val="FF0000"/>
                </a:solidFill>
                <a:latin typeface="Meiryo UI" pitchFamily="50" charset="-128"/>
                <a:ea typeface="Meiryo UI" pitchFamily="50" charset="-128"/>
                <a:cs typeface="Meiryo UI" pitchFamily="50" charset="-128"/>
              </a:rPr>
              <a:t>API</a:t>
            </a:r>
            <a:r>
              <a:rPr lang="ja-JP" altLang="en-US" sz="2000" dirty="0" smtClean="0">
                <a:solidFill>
                  <a:srgbClr val="FF0000"/>
                </a:solidFill>
                <a:latin typeface="Meiryo UI" pitchFamily="50" charset="-128"/>
                <a:ea typeface="Meiryo UI" pitchFamily="50" charset="-128"/>
                <a:cs typeface="Meiryo UI" pitchFamily="50" charset="-128"/>
              </a:rPr>
              <a:t>も利用可能。そして、</a:t>
            </a:r>
            <a:r>
              <a:rPr lang="ja-JP" altLang="en-US" sz="2000" dirty="0">
                <a:solidFill>
                  <a:srgbClr val="FF0000"/>
                </a:solidFill>
                <a:latin typeface="Meiryo UI" pitchFamily="50" charset="-128"/>
                <a:ea typeface="Meiryo UI" pitchFamily="50" charset="-128"/>
                <a:cs typeface="Meiryo UI" pitchFamily="50" charset="-128"/>
              </a:rPr>
              <a:t>ファイル</a:t>
            </a:r>
            <a:r>
              <a:rPr lang="ja-JP" altLang="en-US" sz="2000" dirty="0" smtClean="0">
                <a:solidFill>
                  <a:srgbClr val="FF0000"/>
                </a:solidFill>
                <a:latin typeface="Meiryo UI" pitchFamily="50" charset="-128"/>
                <a:ea typeface="Meiryo UI" pitchFamily="50" charset="-128"/>
                <a:cs typeface="Meiryo UI" pitchFamily="50" charset="-128"/>
              </a:rPr>
              <a:t>流出を防ぐため、アプリプログラムの注意が必要。</a:t>
            </a:r>
            <a:endParaRPr lang="en-US" altLang="ja-JP" sz="2000" dirty="0" smtClean="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a:t>
            </a:r>
            <a:r>
              <a:rPr lang="en-US" altLang="ja-JP" sz="2800" dirty="0" err="1" smtClean="0">
                <a:solidFill>
                  <a:schemeClr val="tx2"/>
                </a:solidFill>
                <a:latin typeface="Meiryo UI" pitchFamily="50" charset="-128"/>
                <a:ea typeface="Meiryo UI" pitchFamily="50" charset="-128"/>
                <a:cs typeface="Meiryo UI" pitchFamily="50" charset="-128"/>
              </a:rPr>
              <a:t>efw</a:t>
            </a:r>
            <a:r>
              <a:rPr lang="ja-JP" altLang="en-US" sz="2800" dirty="0" smtClean="0">
                <a:solidFill>
                  <a:schemeClr val="tx2"/>
                </a:solidFill>
                <a:latin typeface="Meiryo UI" pitchFamily="50" charset="-128"/>
                <a:ea typeface="Meiryo UI" pitchFamily="50" charset="-128"/>
                <a:cs typeface="Meiryo UI" pitchFamily="50" charset="-128"/>
              </a:rPr>
              <a:t>フォルダの置く場所</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2" name="図 1"/>
          <p:cNvPicPr>
            <a:picLocks noChangeAspect="1"/>
          </p:cNvPicPr>
          <p:nvPr/>
        </p:nvPicPr>
        <p:blipFill>
          <a:blip r:embed="rId3"/>
          <a:stretch>
            <a:fillRect/>
          </a:stretch>
        </p:blipFill>
        <p:spPr>
          <a:xfrm>
            <a:off x="4182624" y="1869631"/>
            <a:ext cx="1219200" cy="1924050"/>
          </a:xfrm>
          <a:prstGeom prst="rect">
            <a:avLst/>
          </a:prstGeom>
        </p:spPr>
      </p:pic>
      <p:sp>
        <p:nvSpPr>
          <p:cNvPr id="20" name="テキスト ボックス 5"/>
          <p:cNvSpPr txBox="1">
            <a:spLocks noChangeArrowheads="1"/>
          </p:cNvSpPr>
          <p:nvPr/>
        </p:nvSpPr>
        <p:spPr bwMode="auto">
          <a:xfrm>
            <a:off x="307975" y="3590287"/>
            <a:ext cx="854575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フレームワークのデフォルト設定で、アプリプログラムと各種リソース（</a:t>
            </a:r>
            <a:r>
              <a:rPr lang="en-US" altLang="ja-JP" sz="2000" dirty="0" err="1" smtClean="0">
                <a:latin typeface="Meiryo UI" pitchFamily="50" charset="-128"/>
                <a:ea typeface="Meiryo UI" pitchFamily="50" charset="-128"/>
                <a:cs typeface="Meiryo UI" pitchFamily="50" charset="-128"/>
              </a:rPr>
              <a:t>jsp</a:t>
            </a:r>
            <a:r>
              <a:rPr lang="ja-JP" altLang="en-US" sz="2000" dirty="0" smtClean="0">
                <a:latin typeface="Meiryo UI" pitchFamily="50" charset="-128"/>
                <a:ea typeface="Meiryo UI" pitchFamily="50" charset="-128"/>
                <a:cs typeface="Meiryo UI" pitchFamily="50" charset="-128"/>
              </a:rPr>
              <a:t>・</a:t>
            </a:r>
            <a:r>
              <a:rPr lang="en-US" altLang="ja-JP" sz="2000" dirty="0" err="1" smtClean="0">
                <a:latin typeface="Meiryo UI" pitchFamily="50" charset="-128"/>
                <a:ea typeface="Meiryo UI" pitchFamily="50" charset="-128"/>
                <a:cs typeface="Meiryo UI" pitchFamily="50" charset="-128"/>
              </a:rPr>
              <a:t>css</a:t>
            </a:r>
            <a:r>
              <a:rPr lang="ja-JP" altLang="en-US" sz="2000" dirty="0" smtClean="0">
                <a:latin typeface="Meiryo UI" pitchFamily="50" charset="-128"/>
                <a:ea typeface="Meiryo UI" pitchFamily="50" charset="-128"/>
                <a:cs typeface="Meiryo UI" pitchFamily="50" charset="-128"/>
              </a:rPr>
              <a:t>などを除く）は、</a:t>
            </a:r>
            <a:r>
              <a:rPr lang="en-US" altLang="ja-JP" sz="2000" dirty="0" smtClean="0">
                <a:latin typeface="Meiryo UI" pitchFamily="50" charset="-128"/>
                <a:ea typeface="Meiryo UI" pitchFamily="50" charset="-128"/>
                <a:cs typeface="Meiryo UI" pitchFamily="50" charset="-128"/>
              </a:rPr>
              <a:t>Web</a:t>
            </a:r>
            <a:r>
              <a:rPr lang="ja-JP" altLang="en-US" sz="2000" dirty="0" smtClean="0">
                <a:latin typeface="Meiryo UI" pitchFamily="50" charset="-128"/>
                <a:ea typeface="Meiryo UI" pitchFamily="50" charset="-128"/>
                <a:cs typeface="Meiryo UI" pitchFamily="50" charset="-128"/>
              </a:rPr>
              <a:t>非公開領域の</a:t>
            </a:r>
            <a:r>
              <a:rPr lang="en-US" altLang="ja-JP" sz="2000" dirty="0" smtClean="0">
                <a:latin typeface="Meiryo UI" pitchFamily="50" charset="-128"/>
                <a:ea typeface="Meiryo UI" pitchFamily="50" charset="-128"/>
                <a:cs typeface="Meiryo UI" pitchFamily="50" charset="-128"/>
              </a:rPr>
              <a:t>WEB-INF</a:t>
            </a:r>
            <a:r>
              <a:rPr lang="ja-JP" altLang="en-US" sz="2000" dirty="0" smtClean="0">
                <a:latin typeface="Meiryo UI" pitchFamily="50" charset="-128"/>
                <a:ea typeface="Meiryo UI" pitchFamily="50" charset="-128"/>
                <a:cs typeface="Meiryo UI" pitchFamily="50" charset="-128"/>
              </a:rPr>
              <a:t>フォルダに格納する。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e</a:t>
            </a:r>
            <a:r>
              <a:rPr lang="en-US" altLang="ja-JP" sz="1400" dirty="0" smtClean="0">
                <a:solidFill>
                  <a:srgbClr val="0070C0"/>
                </a:solidFill>
                <a:latin typeface="Meiryo UI" pitchFamily="50" charset="-128"/>
                <a:ea typeface="Meiryo UI" pitchFamily="50" charset="-128"/>
                <a:cs typeface="Meiryo UI" pitchFamily="50" charset="-128"/>
              </a:rPr>
              <a:t>vent</a:t>
            </a:r>
            <a:r>
              <a:rPr lang="ja-JP" altLang="en-US" sz="1400" dirty="0" smtClean="0">
                <a:solidFill>
                  <a:srgbClr val="0070C0"/>
                </a:solidFill>
                <a:latin typeface="Meiryo UI" pitchFamily="50" charset="-128"/>
                <a:ea typeface="Meiryo UI" pitchFamily="50" charset="-128"/>
                <a:cs typeface="Meiryo UI" pitchFamily="50" charset="-128"/>
              </a:rPr>
              <a:t>：イベント</a:t>
            </a:r>
            <a:r>
              <a:rPr lang="en-US" altLang="ja-JP" sz="1400" dirty="0" err="1" smtClean="0">
                <a:solidFill>
                  <a:srgbClr val="0070C0"/>
                </a:solidFill>
                <a:latin typeface="Meiryo UI" pitchFamily="50" charset="-128"/>
                <a:ea typeface="Meiryo UI" pitchFamily="50" charset="-128"/>
                <a:cs typeface="Meiryo UI" pitchFamily="50" charset="-128"/>
              </a:rPr>
              <a:t>js</a:t>
            </a:r>
            <a:r>
              <a:rPr lang="ja-JP" altLang="en-US" sz="1400" dirty="0" smtClean="0">
                <a:solidFill>
                  <a:srgbClr val="0070C0"/>
                </a:solidFill>
                <a:latin typeface="Meiryo UI" pitchFamily="50" charset="-128"/>
                <a:ea typeface="Meiryo UI" pitchFamily="50" charset="-128"/>
                <a:cs typeface="Meiryo UI" pitchFamily="50" charset="-128"/>
              </a:rPr>
              <a:t>ファイルを格納するフォルダ。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smtClean="0">
                <a:solidFill>
                  <a:srgbClr val="0070C0"/>
                </a:solidFill>
                <a:latin typeface="Meiryo UI" pitchFamily="50" charset="-128"/>
                <a:ea typeface="Meiryo UI" pitchFamily="50" charset="-128"/>
                <a:cs typeface="Meiryo UI" pitchFamily="50" charset="-128"/>
              </a:rPr>
              <a:t>i18n</a:t>
            </a:r>
            <a:r>
              <a:rPr lang="ja-JP" altLang="en-US" sz="1400" dirty="0" smtClean="0">
                <a:solidFill>
                  <a:srgbClr val="0070C0"/>
                </a:solidFill>
                <a:latin typeface="Meiryo UI" pitchFamily="50" charset="-128"/>
                <a:ea typeface="Meiryo UI" pitchFamily="50" charset="-128"/>
                <a:cs typeface="Meiryo UI" pitchFamily="50" charset="-128"/>
              </a:rPr>
              <a:t>：多国語メッセージ定義を格納するフォルダ。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m</a:t>
            </a:r>
            <a:r>
              <a:rPr lang="en-US" altLang="ja-JP" sz="1400" dirty="0" smtClean="0">
                <a:solidFill>
                  <a:srgbClr val="0070C0"/>
                </a:solidFill>
                <a:latin typeface="Meiryo UI" pitchFamily="50" charset="-128"/>
                <a:ea typeface="Meiryo UI" pitchFamily="50" charset="-128"/>
                <a:cs typeface="Meiryo UI" pitchFamily="50" charset="-128"/>
              </a:rPr>
              <a:t>ail</a:t>
            </a:r>
            <a:r>
              <a:rPr lang="ja-JP" altLang="en-US" sz="1400" dirty="0" smtClean="0">
                <a:solidFill>
                  <a:srgbClr val="0070C0"/>
                </a:solidFill>
                <a:latin typeface="Meiryo UI" pitchFamily="50" charset="-128"/>
                <a:ea typeface="Meiryo UI" pitchFamily="50" charset="-128"/>
                <a:cs typeface="Meiryo UI" pitchFamily="50" charset="-128"/>
              </a:rPr>
              <a:t>：メールテンプレートを格納するフォルダ。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err="1">
                <a:solidFill>
                  <a:srgbClr val="0070C0"/>
                </a:solidFill>
                <a:latin typeface="Meiryo UI" pitchFamily="50" charset="-128"/>
                <a:ea typeface="Meiryo UI" pitchFamily="50" charset="-128"/>
                <a:cs typeface="Meiryo UI" pitchFamily="50" charset="-128"/>
              </a:rPr>
              <a:t>s</a:t>
            </a:r>
            <a:r>
              <a:rPr lang="en-US" altLang="ja-JP" sz="1400" dirty="0" err="1" smtClean="0">
                <a:solidFill>
                  <a:srgbClr val="0070C0"/>
                </a:solidFill>
                <a:latin typeface="Meiryo UI" pitchFamily="50" charset="-128"/>
                <a:ea typeface="Meiryo UI" pitchFamily="50" charset="-128"/>
                <a:cs typeface="Meiryo UI" pitchFamily="50" charset="-128"/>
              </a:rPr>
              <a:t>ql</a:t>
            </a:r>
            <a:r>
              <a:rPr lang="ja-JP" altLang="en-US" sz="1400" dirty="0" smtClean="0">
                <a:solidFill>
                  <a:srgbClr val="0070C0"/>
                </a:solidFill>
                <a:latin typeface="Meiryo UI" pitchFamily="50" charset="-128"/>
                <a:ea typeface="Meiryo UI" pitchFamily="50" charset="-128"/>
                <a:cs typeface="Meiryo UI" pitchFamily="50" charset="-128"/>
              </a:rPr>
              <a:t>：外出し</a:t>
            </a:r>
            <a:r>
              <a:rPr lang="en-US" altLang="ja-JP" sz="1400" dirty="0" smtClean="0">
                <a:solidFill>
                  <a:srgbClr val="0070C0"/>
                </a:solidFill>
                <a:latin typeface="Meiryo UI" pitchFamily="50" charset="-128"/>
                <a:ea typeface="Meiryo UI" pitchFamily="50" charset="-128"/>
                <a:cs typeface="Meiryo UI" pitchFamily="50" charset="-128"/>
              </a:rPr>
              <a:t>SQL</a:t>
            </a:r>
            <a:r>
              <a:rPr lang="ja-JP" altLang="en-US" sz="1400" dirty="0" smtClean="0">
                <a:solidFill>
                  <a:srgbClr val="0070C0"/>
                </a:solidFill>
                <a:latin typeface="Meiryo UI" pitchFamily="50" charset="-128"/>
                <a:ea typeface="Meiryo UI" pitchFamily="50" charset="-128"/>
                <a:cs typeface="Meiryo UI" pitchFamily="50" charset="-128"/>
              </a:rPr>
              <a:t>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s</a:t>
            </a:r>
            <a:r>
              <a:rPr lang="en-US" altLang="ja-JP" sz="1400" dirty="0" smtClean="0">
                <a:solidFill>
                  <a:srgbClr val="0070C0"/>
                </a:solidFill>
                <a:latin typeface="Meiryo UI" pitchFamily="50" charset="-128"/>
                <a:ea typeface="Meiryo UI" pitchFamily="50" charset="-128"/>
                <a:cs typeface="Meiryo UI" pitchFamily="50" charset="-128"/>
              </a:rPr>
              <a:t>torage</a:t>
            </a:r>
            <a:r>
              <a:rPr lang="ja-JP" altLang="en-US" sz="1400" dirty="0" smtClean="0">
                <a:solidFill>
                  <a:srgbClr val="0070C0"/>
                </a:solidFill>
                <a:latin typeface="Meiryo UI" pitchFamily="50" charset="-128"/>
                <a:ea typeface="Meiryo UI" pitchFamily="50" charset="-128"/>
                <a:cs typeface="Meiryo UI" pitchFamily="50" charset="-128"/>
              </a:rPr>
              <a:t>：アプリが操作するファイルを格納するフォルダ。</a:t>
            </a:r>
            <a:endParaRPr lang="en-US" altLang="ja-JP" sz="1400" dirty="0" smtClean="0">
              <a:solidFill>
                <a:srgbClr val="0070C0"/>
              </a:solidFill>
              <a:latin typeface="Meiryo UI" pitchFamily="50" charset="-128"/>
              <a:ea typeface="Meiryo UI" pitchFamily="50" charset="-128"/>
              <a:cs typeface="Meiryo UI" pitchFamily="50" charset="-128"/>
            </a:endParaRPr>
          </a:p>
        </p:txBody>
      </p:sp>
      <p:sp>
        <p:nvSpPr>
          <p:cNvPr id="10" name="正方形/長方形 9"/>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http://..../WEB-INF/</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a:off x="5681951" y="150107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3249174" y="1501079"/>
            <a:ext cx="1866900" cy="628650"/>
          </a:xfrm>
          <a:prstGeom prst="rect">
            <a:avLst/>
          </a:prstGeom>
        </p:spPr>
      </p:pic>
      <p:pic>
        <p:nvPicPr>
          <p:cNvPr id="7" name="図 6"/>
          <p:cNvPicPr>
            <a:picLocks noChangeAspect="1"/>
          </p:cNvPicPr>
          <p:nvPr/>
        </p:nvPicPr>
        <p:blipFill>
          <a:blip r:embed="rId5"/>
          <a:stretch>
            <a:fillRect/>
          </a:stretch>
        </p:blipFill>
        <p:spPr>
          <a:xfrm>
            <a:off x="6404792" y="1525566"/>
            <a:ext cx="2448934" cy="886557"/>
          </a:xfrm>
          <a:prstGeom prst="rect">
            <a:avLst/>
          </a:prstGeom>
        </p:spPr>
      </p:pic>
      <p:sp>
        <p:nvSpPr>
          <p:cNvPr id="15" name="正方形/長方形 14"/>
          <p:cNvSpPr/>
          <p:nvPr/>
        </p:nvSpPr>
        <p:spPr>
          <a:xfrm>
            <a:off x="3074276" y="991126"/>
            <a:ext cx="577945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5"/>
          <p:cNvSpPr txBox="1">
            <a:spLocks noChangeArrowheads="1"/>
          </p:cNvSpPr>
          <p:nvPr/>
        </p:nvSpPr>
        <p:spPr bwMode="auto">
          <a:xfrm>
            <a:off x="276894" y="5784989"/>
            <a:ext cx="8391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a:t>
            </a:r>
            <a:r>
              <a:rPr lang="ja-JP" altLang="en-US" sz="2000" dirty="0" smtClean="0">
                <a:solidFill>
                  <a:srgbClr val="FF0000"/>
                </a:solidFill>
                <a:latin typeface="Meiryo UI" pitchFamily="50" charset="-128"/>
                <a:ea typeface="Meiryo UI" pitchFamily="50" charset="-128"/>
                <a:cs typeface="Meiryo UI" pitchFamily="50" charset="-128"/>
              </a:rPr>
              <a:t>画面からパラメータを直接にファイル・フォルダ名として利用する場合、改ざんにより親フォルダのファイルを操作される危険性があり、要注意。</a:t>
            </a:r>
            <a:endParaRPr lang="en-US" altLang="ja-JP" sz="2000" dirty="0" smtClean="0">
              <a:solidFill>
                <a:srgbClr val="FF0000"/>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146810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２．ファイル管理</a:t>
            </a:r>
            <a:r>
              <a:rPr lang="ja-JP" altLang="en-US" sz="2800" dirty="0" smtClean="0">
                <a:solidFill>
                  <a:schemeClr val="tx2"/>
                </a:solidFill>
                <a:latin typeface="Meiryo UI" pitchFamily="50" charset="-128"/>
                <a:ea typeface="Meiryo UI" pitchFamily="50" charset="-128"/>
                <a:cs typeface="Meiryo UI" pitchFamily="50" charset="-128"/>
              </a:rPr>
              <a:t>ツール</a:t>
            </a:r>
            <a:r>
              <a:rPr lang="en-US" altLang="ja-JP" sz="2800" dirty="0" err="1" smtClean="0">
                <a:solidFill>
                  <a:schemeClr val="tx2"/>
                </a:solidFill>
                <a:latin typeface="Meiryo UI" pitchFamily="50" charset="-128"/>
                <a:ea typeface="Meiryo UI" pitchFamily="50" charset="-128"/>
                <a:cs typeface="Meiryo UI" pitchFamily="50" charset="-128"/>
              </a:rPr>
              <a:t>elfinder</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改造</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390818" y="4619813"/>
            <a:ext cx="83919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は、有名な</a:t>
            </a:r>
            <a:r>
              <a:rPr lang="en-US" altLang="ja-JP" sz="2000" dirty="0" smtClean="0">
                <a:latin typeface="Meiryo UI" pitchFamily="50" charset="-128"/>
                <a:ea typeface="Meiryo UI" pitchFamily="50" charset="-128"/>
                <a:cs typeface="Meiryo UI" pitchFamily="50" charset="-128"/>
              </a:rPr>
              <a:t>Web</a:t>
            </a:r>
            <a:r>
              <a:rPr lang="ja-JP" altLang="en-US" sz="2000" dirty="0" smtClean="0">
                <a:latin typeface="Meiryo UI" pitchFamily="50" charset="-128"/>
                <a:ea typeface="Meiryo UI" pitchFamily="50" charset="-128"/>
                <a:cs typeface="Meiryo UI" pitchFamily="50" charset="-128"/>
              </a:rPr>
              <a:t>ファイル管理ツール。オリジナルの</a:t>
            </a: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の場合、ホームパス、読み取り専用フラグは、クライアント</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で変更可能。</a:t>
            </a:r>
            <a:r>
              <a:rPr lang="en-US" altLang="ja-JP" sz="2000" dirty="0" err="1"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の</a:t>
            </a:r>
            <a:r>
              <a:rPr lang="en-US" altLang="ja-JP" sz="2000" dirty="0" err="1" smtClean="0">
                <a:latin typeface="Meiryo UI" pitchFamily="50" charset="-128"/>
                <a:ea typeface="Meiryo UI" pitchFamily="50" charset="-128"/>
                <a:cs typeface="Meiryo UI" pitchFamily="50" charset="-128"/>
              </a:rPr>
              <a:t>elfinder</a:t>
            </a:r>
            <a:r>
              <a:rPr lang="ja-JP" altLang="en-US" sz="2000" dirty="0" smtClean="0">
                <a:latin typeface="Meiryo UI" pitchFamily="50" charset="-128"/>
                <a:ea typeface="Meiryo UI" pitchFamily="50" charset="-128"/>
                <a:cs typeface="Meiryo UI" pitchFamily="50" charset="-128"/>
              </a:rPr>
              <a:t>タグに、</a:t>
            </a:r>
            <a:r>
              <a:rPr lang="en-US" altLang="ja-JP" sz="2000" dirty="0" smtClean="0">
                <a:latin typeface="Meiryo UI" pitchFamily="50" charset="-128"/>
                <a:ea typeface="Meiryo UI" pitchFamily="50" charset="-128"/>
                <a:cs typeface="Meiryo UI" pitchFamily="50" charset="-128"/>
              </a:rPr>
              <a:t>protected</a:t>
            </a:r>
            <a:r>
              <a:rPr lang="ja-JP" altLang="en-US" sz="2000" dirty="0" smtClean="0">
                <a:latin typeface="Meiryo UI" pitchFamily="50" charset="-128"/>
                <a:ea typeface="Meiryo UI" pitchFamily="50" charset="-128"/>
                <a:cs typeface="Meiryo UI" pitchFamily="50" charset="-128"/>
              </a:rPr>
              <a:t>属性を設けて、</a:t>
            </a:r>
            <a:r>
              <a:rPr lang="ja-JP" altLang="en-US" sz="2000" dirty="0">
                <a:latin typeface="Meiryo UI" pitchFamily="50" charset="-128"/>
                <a:ea typeface="Meiryo UI" pitchFamily="50" charset="-128"/>
                <a:cs typeface="Meiryo UI" pitchFamily="50" charset="-128"/>
              </a:rPr>
              <a:t>ホームパス、読み取り専用</a:t>
            </a:r>
            <a:r>
              <a:rPr lang="ja-JP" altLang="en-US" sz="2000" dirty="0" smtClean="0">
                <a:latin typeface="Meiryo UI" pitchFamily="50" charset="-128"/>
                <a:ea typeface="Meiryo UI" pitchFamily="50" charset="-128"/>
                <a:cs typeface="Meiryo UI" pitchFamily="50" charset="-128"/>
              </a:rPr>
              <a:t>フラグを変更不可にする。</a:t>
            </a:r>
            <a:endParaRPr lang="en-US" altLang="ja-JP" sz="2000" dirty="0">
              <a:latin typeface="Meiryo UI" pitchFamily="50" charset="-128"/>
              <a:ea typeface="Meiryo UI" pitchFamily="50" charset="-128"/>
              <a:cs typeface="Meiryo UI" pitchFamily="50" charset="-128"/>
            </a:endParaRPr>
          </a:p>
        </p:txBody>
      </p:sp>
      <p:sp>
        <p:nvSpPr>
          <p:cNvPr id="48" name="テキスト ボックス 5"/>
          <p:cNvSpPr txBox="1">
            <a:spLocks noChangeArrowheads="1"/>
          </p:cNvSpPr>
          <p:nvPr/>
        </p:nvSpPr>
        <p:spPr bwMode="auto">
          <a:xfrm>
            <a:off x="390817" y="5864121"/>
            <a:ext cx="8391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smtClean="0">
                <a:solidFill>
                  <a:srgbClr val="FF0000"/>
                </a:solidFill>
                <a:latin typeface="Meiryo UI" pitchFamily="50" charset="-128"/>
                <a:ea typeface="Meiryo UI" pitchFamily="50" charset="-128"/>
                <a:cs typeface="Meiryo UI" pitchFamily="50" charset="-128"/>
              </a:rPr>
              <a:t>※protected</a:t>
            </a:r>
            <a:r>
              <a:rPr lang="ja-JP" altLang="en-US" sz="2000" dirty="0" smtClean="0">
                <a:solidFill>
                  <a:srgbClr val="FF0000"/>
                </a:solidFill>
                <a:latin typeface="Meiryo UI" pitchFamily="50" charset="-128"/>
                <a:ea typeface="Meiryo UI" pitchFamily="50" charset="-128"/>
                <a:cs typeface="Meiryo UI" pitchFamily="50" charset="-128"/>
              </a:rPr>
              <a:t>属性</a:t>
            </a:r>
            <a:r>
              <a:rPr lang="en-US" altLang="ja-JP" sz="2000" dirty="0" smtClean="0">
                <a:solidFill>
                  <a:srgbClr val="FF0000"/>
                </a:solidFill>
                <a:latin typeface="Meiryo UI" pitchFamily="50" charset="-128"/>
                <a:ea typeface="Meiryo UI" pitchFamily="50" charset="-128"/>
                <a:cs typeface="Meiryo UI" pitchFamily="50" charset="-128"/>
              </a:rPr>
              <a:t>+</a:t>
            </a:r>
            <a:r>
              <a:rPr lang="ja-JP" altLang="en-US" sz="2000" dirty="0" smtClean="0">
                <a:solidFill>
                  <a:srgbClr val="FF0000"/>
                </a:solidFill>
                <a:latin typeface="Meiryo UI" pitchFamily="50" charset="-128"/>
                <a:ea typeface="Meiryo UI" pitchFamily="50" charset="-128"/>
                <a:cs typeface="Meiryo UI" pitchFamily="50" charset="-128"/>
              </a:rPr>
              <a:t>２－２</a:t>
            </a:r>
            <a:r>
              <a:rPr lang="ja-JP" altLang="en-US" sz="2000" dirty="0" smtClean="0">
                <a:solidFill>
                  <a:srgbClr val="FF0000"/>
                </a:solidFill>
                <a:latin typeface="Meiryo UI" pitchFamily="50" charset="-128"/>
                <a:ea typeface="Meiryo UI" pitchFamily="50" charset="-128"/>
                <a:cs typeface="Meiryo UI" pitchFamily="50" charset="-128"/>
              </a:rPr>
              <a:t>と</a:t>
            </a:r>
            <a:r>
              <a:rPr lang="ja-JP" altLang="en-US" sz="2000" dirty="0" smtClean="0">
                <a:solidFill>
                  <a:srgbClr val="FF0000"/>
                </a:solidFill>
                <a:latin typeface="Meiryo UI" pitchFamily="50" charset="-128"/>
                <a:ea typeface="Meiryo UI" pitchFamily="50" charset="-128"/>
                <a:cs typeface="Meiryo UI" pitchFamily="50" charset="-128"/>
              </a:rPr>
              <a:t>２－３</a:t>
            </a:r>
            <a:r>
              <a:rPr lang="ja-JP" altLang="en-US" sz="2000" dirty="0" smtClean="0">
                <a:solidFill>
                  <a:srgbClr val="FF0000"/>
                </a:solidFill>
                <a:latin typeface="Meiryo UI" pitchFamily="50" charset="-128"/>
                <a:ea typeface="Meiryo UI" pitchFamily="50" charset="-128"/>
                <a:cs typeface="Meiryo UI" pitchFamily="50" charset="-128"/>
              </a:rPr>
              <a:t>のチェックにすれば、さらに安全な対策になる。</a:t>
            </a:r>
            <a:endParaRPr lang="en-US" altLang="ja-JP" sz="2000" dirty="0" smtClean="0">
              <a:solidFill>
                <a:srgbClr val="FF0000"/>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7650" y="1228726"/>
            <a:ext cx="2594610" cy="1320165"/>
          </a:xfrm>
          <a:prstGeom prst="rect">
            <a:avLst/>
          </a:prstGeom>
        </p:spPr>
      </p:pic>
      <p:sp>
        <p:nvSpPr>
          <p:cNvPr id="12" name="四角形吹き出し 11"/>
          <p:cNvSpPr/>
          <p:nvPr/>
        </p:nvSpPr>
        <p:spPr>
          <a:xfrm>
            <a:off x="849878" y="2941720"/>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e1.setHome(“../”)</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3131661" y="210543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3"/>
          <a:stretch>
            <a:fillRect/>
          </a:stretch>
        </p:blipFill>
        <p:spPr>
          <a:xfrm>
            <a:off x="4391694" y="1445353"/>
            <a:ext cx="2594610" cy="1320165"/>
          </a:xfrm>
          <a:prstGeom prst="rect">
            <a:avLst/>
          </a:prstGeom>
        </p:spPr>
      </p:pic>
      <p:sp>
        <p:nvSpPr>
          <p:cNvPr id="17" name="正方形/長方形 16"/>
          <p:cNvSpPr/>
          <p:nvPr/>
        </p:nvSpPr>
        <p:spPr>
          <a:xfrm>
            <a:off x="4391694" y="1028822"/>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smtClean="0"/>
              <a:t>Efw</a:t>
            </a:r>
            <a:r>
              <a:rPr lang="ja-JP" altLang="en-US" sz="1400" dirty="0" smtClean="0"/>
              <a:t>は</a:t>
            </a:r>
            <a:r>
              <a:rPr lang="en-US" altLang="ja-JP" sz="1400" dirty="0" smtClean="0"/>
              <a:t>protected</a:t>
            </a:r>
            <a:r>
              <a:rPr lang="ja-JP" altLang="en-US" sz="1400" dirty="0" smtClean="0"/>
              <a:t>属性</a:t>
            </a:r>
            <a:r>
              <a:rPr lang="en-US" altLang="ja-JP" sz="1400" dirty="0" smtClean="0"/>
              <a:t>true</a:t>
            </a:r>
            <a:r>
              <a:rPr lang="ja-JP" altLang="en-US" sz="1400" dirty="0" smtClean="0"/>
              <a:t>に設定する場合</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391694" y="2857755"/>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smtClean="0"/>
              <a:t>オリジナルにすると</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4"/>
          <a:stretch>
            <a:fillRect/>
          </a:stretch>
        </p:blipFill>
        <p:spPr>
          <a:xfrm>
            <a:off x="4391694" y="3254420"/>
            <a:ext cx="2597468" cy="1323023"/>
          </a:xfrm>
          <a:prstGeom prst="rect">
            <a:avLst/>
          </a:prstGeom>
        </p:spPr>
      </p:pic>
      <p:pic>
        <p:nvPicPr>
          <p:cNvPr id="19" name="図 18"/>
          <p:cNvPicPr>
            <a:picLocks noChangeAspect="1"/>
          </p:cNvPicPr>
          <p:nvPr/>
        </p:nvPicPr>
        <p:blipFill>
          <a:blip r:embed="rId5"/>
          <a:stretch>
            <a:fillRect/>
          </a:stretch>
        </p:blipFill>
        <p:spPr>
          <a:xfrm>
            <a:off x="7624545" y="1773500"/>
            <a:ext cx="638175" cy="613410"/>
          </a:xfrm>
          <a:prstGeom prst="rect">
            <a:avLst/>
          </a:prstGeom>
        </p:spPr>
      </p:pic>
      <p:pic>
        <p:nvPicPr>
          <p:cNvPr id="21" name="図 20"/>
          <p:cNvPicPr>
            <a:picLocks noChangeAspect="1"/>
          </p:cNvPicPr>
          <p:nvPr/>
        </p:nvPicPr>
        <p:blipFill>
          <a:blip r:embed="rId6"/>
          <a:stretch>
            <a:fillRect/>
          </a:stretch>
        </p:blipFill>
        <p:spPr>
          <a:xfrm>
            <a:off x="7624545" y="3551052"/>
            <a:ext cx="567690" cy="600075"/>
          </a:xfrm>
          <a:prstGeom prst="rect">
            <a:avLst/>
          </a:prstGeom>
        </p:spPr>
      </p:pic>
    </p:spTree>
    <p:extLst>
      <p:ext uri="{BB962C8B-B14F-4D97-AF65-F5344CB8AC3E}">
        <p14:creationId xmlns:p14="http://schemas.microsoft.com/office/powerpoint/2010/main" val="295302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１ー</a:t>
            </a:r>
            <a:r>
              <a:rPr lang="ja-JP" altLang="en-US" sz="2800" dirty="0">
                <a:solidFill>
                  <a:schemeClr val="tx2"/>
                </a:solidFill>
                <a:latin typeface="Meiryo UI" pitchFamily="50" charset="-128"/>
                <a:ea typeface="Meiryo UI" pitchFamily="50" charset="-128"/>
                <a:cs typeface="Meiryo UI" pitchFamily="50" charset="-128"/>
              </a:rPr>
              <a:t>３．</a:t>
            </a:r>
            <a:r>
              <a:rPr lang="ja-JP" altLang="en-US" sz="2800" dirty="0" smtClean="0">
                <a:solidFill>
                  <a:schemeClr val="tx2"/>
                </a:solidFill>
                <a:latin typeface="Meiryo UI" pitchFamily="50" charset="-128"/>
                <a:ea typeface="Meiryo UI" pitchFamily="50" charset="-128"/>
                <a:cs typeface="Meiryo UI" pitchFamily="50" charset="-128"/>
              </a:rPr>
              <a:t>ダウンロードの仕組み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2610554"/>
            <a:ext cx="857544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ダウンロードは、必ず一つのイベント発行からスタート。イベント実行とダウンロード開始の間、ダウンロード対象</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セッションで保管する。これにより、クライアントの</a:t>
            </a:r>
            <a:r>
              <a:rPr lang="en-US" altLang="ja-JP" sz="2000" dirty="0" err="1" smtClean="0">
                <a:latin typeface="Meiryo UI" pitchFamily="50" charset="-128"/>
                <a:ea typeface="Meiryo UI" pitchFamily="50" charset="-128"/>
                <a:cs typeface="Meiryo UI" pitchFamily="50" charset="-128"/>
              </a:rPr>
              <a:t>javaScript</a:t>
            </a:r>
            <a:r>
              <a:rPr lang="ja-JP" altLang="en-US" sz="2000" dirty="0" smtClean="0">
                <a:latin typeface="Meiryo UI" pitchFamily="50" charset="-128"/>
                <a:ea typeface="Meiryo UI" pitchFamily="50" charset="-128"/>
                <a:cs typeface="Meiryo UI" pitchFamily="50" charset="-128"/>
              </a:rPr>
              <a:t>改ざんのみで、ダウンロードを実行させることはできない。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・イベント</a:t>
            </a:r>
            <a:r>
              <a:rPr lang="en-US" altLang="ja-JP" sz="2000" dirty="0" err="1" smtClean="0">
                <a:solidFill>
                  <a:srgbClr val="0070C0"/>
                </a:solidFill>
                <a:latin typeface="Meiryo UI" pitchFamily="50" charset="-128"/>
                <a:ea typeface="Meiryo UI" pitchFamily="50" charset="-128"/>
                <a:cs typeface="Meiryo UI" pitchFamily="50" charset="-128"/>
              </a:rPr>
              <a:t>js</a:t>
            </a:r>
            <a:r>
              <a:rPr lang="ja-JP" altLang="en-US" sz="2000" dirty="0" smtClean="0">
                <a:solidFill>
                  <a:srgbClr val="0070C0"/>
                </a:solidFill>
                <a:latin typeface="Meiryo UI" pitchFamily="50" charset="-128"/>
                <a:ea typeface="Meiryo UI" pitchFamily="50" charset="-128"/>
                <a:cs typeface="Meiryo UI" pitchFamily="50" charset="-128"/>
              </a:rPr>
              <a:t>に、</a:t>
            </a:r>
            <a:r>
              <a:rPr lang="en-US" altLang="ja-JP" sz="2000" dirty="0" smtClean="0">
                <a:solidFill>
                  <a:srgbClr val="0070C0"/>
                </a:solidFill>
                <a:latin typeface="Meiryo UI" pitchFamily="50" charset="-128"/>
                <a:ea typeface="Meiryo UI" pitchFamily="50" charset="-128"/>
                <a:cs typeface="Meiryo UI" pitchFamily="50" charset="-128"/>
              </a:rPr>
              <a:t>attach</a:t>
            </a:r>
            <a:r>
              <a:rPr lang="ja-JP" altLang="en-US" sz="2000" dirty="0" smtClean="0">
                <a:solidFill>
                  <a:srgbClr val="0070C0"/>
                </a:solidFill>
                <a:latin typeface="Meiryo UI" pitchFamily="50" charset="-128"/>
                <a:ea typeface="Meiryo UI" pitchFamily="50" charset="-128"/>
                <a:cs typeface="Meiryo UI" pitchFamily="50" charset="-128"/>
              </a:rPr>
              <a:t>関数でダウンロードするファイル名またはパス名を設定する。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ja-JP" altLang="en-US" sz="2000" dirty="0" smtClean="0">
                <a:solidFill>
                  <a:srgbClr val="0070C0"/>
                </a:solidFill>
                <a:latin typeface="Meiryo UI" pitchFamily="50" charset="-128"/>
                <a:ea typeface="Meiryo UI" pitchFamily="50" charset="-128"/>
                <a:cs typeface="Meiryo UI" pitchFamily="50" charset="-128"/>
              </a:rPr>
              <a:t>フレームワークサーバ側はそれらをセッションに記録する。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・フレームワーククライアント側は</a:t>
            </a:r>
            <a:r>
              <a:rPr lang="en-US" altLang="ja-JP" sz="2000" dirty="0" err="1" smtClean="0">
                <a:solidFill>
                  <a:srgbClr val="0070C0"/>
                </a:solidFill>
                <a:latin typeface="Meiryo UI" pitchFamily="50" charset="-128"/>
                <a:ea typeface="Meiryo UI" pitchFamily="50" charset="-128"/>
                <a:cs typeface="Meiryo UI" pitchFamily="50" charset="-128"/>
              </a:rPr>
              <a:t>downloadServlet</a:t>
            </a:r>
            <a:r>
              <a:rPr lang="ja-JP" altLang="en-US" sz="2000" dirty="0" smtClean="0">
                <a:solidFill>
                  <a:srgbClr val="0070C0"/>
                </a:solidFill>
                <a:latin typeface="Meiryo UI" pitchFamily="50" charset="-128"/>
                <a:ea typeface="Meiryo UI" pitchFamily="50" charset="-128"/>
                <a:cs typeface="Meiryo UI" pitchFamily="50" charset="-128"/>
              </a:rPr>
              <a:t>を呼び出す。</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a:t>
            </a:r>
            <a:r>
              <a:rPr lang="en-US" altLang="ja-JP" sz="2000" dirty="0" err="1" smtClean="0">
                <a:solidFill>
                  <a:srgbClr val="0070C0"/>
                </a:solidFill>
                <a:latin typeface="Meiryo UI" pitchFamily="50" charset="-128"/>
                <a:ea typeface="Meiryo UI" pitchFamily="50" charset="-128"/>
                <a:cs typeface="Meiryo UI" pitchFamily="50" charset="-128"/>
              </a:rPr>
              <a:t>downloadServlet</a:t>
            </a:r>
            <a:r>
              <a:rPr lang="ja-JP" altLang="en-US" sz="2000" dirty="0" smtClean="0">
                <a:solidFill>
                  <a:srgbClr val="0070C0"/>
                </a:solidFill>
                <a:latin typeface="Meiryo UI" pitchFamily="50" charset="-128"/>
                <a:ea typeface="Meiryo UI" pitchFamily="50" charset="-128"/>
                <a:cs typeface="Meiryo UI" pitchFamily="50" charset="-128"/>
              </a:rPr>
              <a:t>はダウンロード対象を出力するとともに、セッションをクリアする。</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・さらにダウンロードされた後、サーバ側は対象ファイルを削除する機能を備えている。この機能は利用可能の場合、ダウンロードファイル漏洩のリスクをゼロになる。</a:t>
            </a:r>
            <a:endParaRPr lang="en-US" altLang="ja-JP" sz="2000" dirty="0" smtClean="0">
              <a:solidFill>
                <a:srgbClr val="0070C0"/>
              </a:solidFill>
              <a:latin typeface="Meiryo UI" pitchFamily="50" charset="-128"/>
              <a:ea typeface="Meiryo UI" pitchFamily="50" charset="-128"/>
              <a:cs typeface="Meiryo UI" pitchFamily="50" charset="-128"/>
            </a:endParaRPr>
          </a:p>
        </p:txBody>
      </p:sp>
      <p:sp>
        <p:nvSpPr>
          <p:cNvPr id="2" name="ホームベース 1"/>
          <p:cNvSpPr/>
          <p:nvPr/>
        </p:nvSpPr>
        <p:spPr>
          <a:xfrm>
            <a:off x="276894" y="1455000"/>
            <a:ext cx="2332299"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.attach(“myfile.txt”)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648606" y="1427997"/>
            <a:ext cx="201010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4698123" y="1427997"/>
            <a:ext cx="215199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window.location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6894" y="991126"/>
            <a:ext cx="233229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js</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2648607" y="997515"/>
            <a:ext cx="2010103"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698123" y="991126"/>
            <a:ext cx="2151994"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クライアント側</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6889530" y="1427997"/>
            <a:ext cx="2081049"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6889530" y="991126"/>
            <a:ext cx="208104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61937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２．パラメータから情報</a:t>
            </a:r>
            <a:r>
              <a:rPr lang="ja-JP" altLang="en-US" sz="2800" dirty="0" smtClean="0">
                <a:solidFill>
                  <a:schemeClr val="tx2"/>
                </a:solidFill>
                <a:latin typeface="Meiryo UI" pitchFamily="50" charset="-128"/>
                <a:ea typeface="Meiryo UI" pitchFamily="50" charset="-128"/>
                <a:cs typeface="Meiryo UI" pitchFamily="50" charset="-128"/>
              </a:rPr>
              <a:t>流出とは</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あるページから次のページへと場面を切り替える際に受け渡されるパラメータがもとで、別人の個人情報が読み出されるなどの問題が起こる脆弱性のカテゴリーである。「情報流出」と名づけてはいるが、ショッピングサイトでパラメータがいじられ不当な安値で買い物されてしまうような改ざん系の問題もこのカテゴリーに含まれる</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ページと</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ページの間でパラメータを受け渡す方法には大きく</a:t>
            </a:r>
            <a:r>
              <a:rPr lang="en-US" altLang="ja-JP" sz="2000" dirty="0">
                <a:latin typeface="Meiryo UI" pitchFamily="50" charset="-128"/>
                <a:ea typeface="Meiryo UI" pitchFamily="50" charset="-128"/>
                <a:cs typeface="Meiryo UI" pitchFamily="50" charset="-128"/>
              </a:rPr>
              <a:t>3</a:t>
            </a:r>
            <a:r>
              <a:rPr lang="ja-JP" altLang="en-US" sz="2000" dirty="0">
                <a:latin typeface="Meiryo UI" pitchFamily="50" charset="-128"/>
                <a:ea typeface="Meiryo UI" pitchFamily="50" charset="-128"/>
                <a:cs typeface="Meiryo UI" pitchFamily="50" charset="-128"/>
              </a:rPr>
              <a:t>つある。それはクエリーストリング、</a:t>
            </a:r>
            <a:r>
              <a:rPr lang="en-US" altLang="ja-JP" sz="2000" dirty="0">
                <a:latin typeface="Meiryo UI" pitchFamily="50" charset="-128"/>
                <a:ea typeface="Meiryo UI" pitchFamily="50" charset="-128"/>
                <a:cs typeface="Meiryo UI" pitchFamily="50" charset="-128"/>
              </a:rPr>
              <a:t>hidden</a:t>
            </a:r>
            <a:r>
              <a:rPr lang="ja-JP" altLang="en-US" sz="2000" dirty="0">
                <a:latin typeface="Meiryo UI" pitchFamily="50" charset="-128"/>
                <a:ea typeface="Meiryo UI" pitchFamily="50" charset="-128"/>
                <a:cs typeface="Meiryo UI" pitchFamily="50" charset="-128"/>
              </a:rPr>
              <a:t>フィールド、</a:t>
            </a:r>
            <a:r>
              <a:rPr lang="en-US" altLang="ja-JP" sz="2000" dirty="0">
                <a:latin typeface="Meiryo UI" pitchFamily="50" charset="-128"/>
                <a:ea typeface="Meiryo UI" pitchFamily="50" charset="-128"/>
                <a:cs typeface="Meiryo UI" pitchFamily="50" charset="-128"/>
              </a:rPr>
              <a:t>HTTP Cookie</a:t>
            </a:r>
            <a:r>
              <a:rPr lang="ja-JP" altLang="en-US" sz="2000" dirty="0">
                <a:latin typeface="Meiryo UI" pitchFamily="50" charset="-128"/>
                <a:ea typeface="Meiryo UI" pitchFamily="50" charset="-128"/>
                <a:cs typeface="Meiryo UI" pitchFamily="50" charset="-128"/>
              </a:rPr>
              <a:t>だ。これらはどれも情報流出と改ざんを招く危険な存在である。 </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a:t>
            </a:r>
            <a:r>
              <a:rPr lang="ja-JP" altLang="en-US" sz="2000" dirty="0" smtClean="0">
                <a:solidFill>
                  <a:schemeClr val="bg1">
                    <a:lumMod val="65000"/>
                  </a:schemeClr>
                </a:solidFill>
                <a:latin typeface="Meiryo UI" pitchFamily="50" charset="-128"/>
                <a:ea typeface="Meiryo UI" pitchFamily="50" charset="-128"/>
                <a:cs typeface="Meiryo UI" pitchFamily="50" charset="-128"/>
              </a:rPr>
              <a:t>脆弱性</a:t>
            </a:r>
            <a:r>
              <a:rPr lang="en-US" altLang="ja-JP" sz="2000" dirty="0" smtClean="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None/>
            </a:pPr>
            <a:r>
              <a:rPr lang="en-US" altLang="ja-JP" sz="2000" dirty="0" err="1" smtClean="0">
                <a:solidFill>
                  <a:srgbClr val="0070C0"/>
                </a:solidFill>
                <a:latin typeface="Meiryo UI" pitchFamily="50" charset="-128"/>
                <a:ea typeface="Meiryo UI" pitchFamily="50" charset="-128"/>
                <a:cs typeface="Meiryo UI" pitchFamily="50" charset="-128"/>
              </a:rPr>
              <a:t>Efw</a:t>
            </a:r>
            <a:r>
              <a:rPr lang="ja-JP" altLang="en-US" sz="2000" dirty="0" smtClean="0">
                <a:solidFill>
                  <a:srgbClr val="0070C0"/>
                </a:solidFill>
                <a:latin typeface="Meiryo UI" pitchFamily="50" charset="-128"/>
                <a:ea typeface="Meiryo UI" pitchFamily="50" charset="-128"/>
                <a:cs typeface="Meiryo UI" pitchFamily="50" charset="-128"/>
              </a:rPr>
              <a:t>のサーバ送信は</a:t>
            </a:r>
            <a:r>
              <a:rPr lang="en-US" altLang="ja-JP" sz="2000" dirty="0" smtClean="0">
                <a:solidFill>
                  <a:srgbClr val="0070C0"/>
                </a:solidFill>
                <a:latin typeface="Meiryo UI" pitchFamily="50" charset="-128"/>
                <a:ea typeface="Meiryo UI" pitchFamily="50" charset="-128"/>
                <a:cs typeface="Meiryo UI" pitchFamily="50" charset="-128"/>
              </a:rPr>
              <a:t>Ajax</a:t>
            </a:r>
            <a:r>
              <a:rPr lang="ja-JP" altLang="en-US" sz="2000" dirty="0" smtClean="0">
                <a:solidFill>
                  <a:srgbClr val="0070C0"/>
                </a:solidFill>
                <a:latin typeface="Meiryo UI" pitchFamily="50" charset="-128"/>
                <a:ea typeface="Meiryo UI" pitchFamily="50" charset="-128"/>
                <a:cs typeface="Meiryo UI" pitchFamily="50" charset="-128"/>
              </a:rPr>
              <a:t>の</a:t>
            </a:r>
            <a:r>
              <a:rPr lang="en-US" altLang="ja-JP" sz="2000" dirty="0" smtClean="0">
                <a:solidFill>
                  <a:srgbClr val="0070C0"/>
                </a:solidFill>
                <a:latin typeface="Meiryo UI" pitchFamily="50" charset="-128"/>
                <a:ea typeface="Meiryo UI" pitchFamily="50" charset="-128"/>
                <a:cs typeface="Meiryo UI" pitchFamily="50" charset="-128"/>
              </a:rPr>
              <a:t>POST</a:t>
            </a:r>
            <a:r>
              <a:rPr lang="ja-JP" altLang="en-US" sz="2000" dirty="0" smtClean="0">
                <a:solidFill>
                  <a:srgbClr val="0070C0"/>
                </a:solidFill>
                <a:latin typeface="Meiryo UI" pitchFamily="50" charset="-128"/>
                <a:ea typeface="Meiryo UI" pitchFamily="50" charset="-128"/>
                <a:cs typeface="Meiryo UI" pitchFamily="50" charset="-128"/>
              </a:rPr>
              <a:t>方式を利用する。上記の安易な改ざんリスクに当たらない。</a:t>
            </a:r>
            <a:r>
              <a:rPr lang="ja-JP" altLang="en-US" sz="2000" dirty="0">
                <a:solidFill>
                  <a:srgbClr val="0070C0"/>
                </a:solidFill>
                <a:latin typeface="Meiryo UI" pitchFamily="50" charset="-128"/>
                <a:ea typeface="Meiryo UI" pitchFamily="50" charset="-128"/>
                <a:cs typeface="Meiryo UI" pitchFamily="50" charset="-128"/>
              </a:rPr>
              <a:t>ただし、リクエスト対象の閲覧可否確認・リクエストパラメータの業務整合性チェックなどは、アプリの個別ロジックで対応する必要</a:t>
            </a:r>
            <a:r>
              <a:rPr lang="ja-JP" altLang="en-US" sz="2000" dirty="0" smtClean="0">
                <a:solidFill>
                  <a:srgbClr val="0070C0"/>
                </a:solidFill>
                <a:latin typeface="Meiryo UI" pitchFamily="50" charset="-128"/>
                <a:ea typeface="Meiryo UI" pitchFamily="50" charset="-128"/>
                <a:cs typeface="Meiryo UI" pitchFamily="50" charset="-128"/>
              </a:rPr>
              <a:t>。</a:t>
            </a:r>
            <a:endParaRPr lang="en-US" altLang="ja-JP" sz="2000" dirty="0" smtClean="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0070C0"/>
                </a:solidFill>
                <a:latin typeface="Meiryo UI" pitchFamily="50" charset="-128"/>
                <a:ea typeface="Meiryo UI" pitchFamily="50" charset="-128"/>
                <a:cs typeface="Meiryo UI" pitchFamily="50" charset="-128"/>
              </a:rPr>
              <a:t>フレームワーク</a:t>
            </a:r>
            <a:r>
              <a:rPr lang="ja-JP" altLang="en-US" sz="2000" dirty="0">
                <a:solidFill>
                  <a:srgbClr val="0070C0"/>
                </a:solidFill>
                <a:latin typeface="Meiryo UI" pitchFamily="50" charset="-128"/>
                <a:ea typeface="Meiryo UI" pitchFamily="50" charset="-128"/>
                <a:cs typeface="Meiryo UI" pitchFamily="50" charset="-128"/>
              </a:rPr>
              <a:t>は、パラメータ送信・画面切り替えに関わる、</a:t>
            </a:r>
            <a:r>
              <a:rPr lang="ja-JP" altLang="en-US" sz="2000" b="1" dirty="0">
                <a:solidFill>
                  <a:srgbClr val="0070C0"/>
                </a:solidFill>
                <a:latin typeface="Meiryo UI" pitchFamily="50" charset="-128"/>
                <a:ea typeface="Meiryo UI" pitchFamily="50" charset="-128"/>
                <a:cs typeface="Meiryo UI" pitchFamily="50" charset="-128"/>
              </a:rPr>
              <a:t>パラメータのタイプチェック</a:t>
            </a:r>
            <a:r>
              <a:rPr lang="ja-JP" altLang="en-US" sz="2000" dirty="0">
                <a:solidFill>
                  <a:srgbClr val="0070C0"/>
                </a:solidFill>
                <a:latin typeface="Meiryo UI" pitchFamily="50" charset="-128"/>
                <a:ea typeface="Meiryo UI" pitchFamily="50" charset="-128"/>
                <a:cs typeface="Meiryo UI" pitchFamily="50" charset="-128"/>
              </a:rPr>
              <a:t>、画面・イベントの</a:t>
            </a:r>
            <a:r>
              <a:rPr lang="ja-JP" altLang="en-US" sz="2000" b="1" dirty="0">
                <a:solidFill>
                  <a:srgbClr val="0070C0"/>
                </a:solidFill>
                <a:latin typeface="Meiryo UI" pitchFamily="50" charset="-128"/>
                <a:ea typeface="Meiryo UI" pitchFamily="50" charset="-128"/>
                <a:cs typeface="Meiryo UI" pitchFamily="50" charset="-128"/>
              </a:rPr>
              <a:t>ログインチェック</a:t>
            </a:r>
            <a:r>
              <a:rPr lang="ja-JP" altLang="en-US" sz="2000" dirty="0" smtClean="0">
                <a:solidFill>
                  <a:srgbClr val="0070C0"/>
                </a:solidFill>
                <a:latin typeface="Meiryo UI" pitchFamily="50" charset="-128"/>
                <a:ea typeface="Meiryo UI" pitchFamily="50" charset="-128"/>
                <a:cs typeface="Meiryo UI" pitchFamily="50" charset="-128"/>
              </a:rPr>
              <a:t>・</a:t>
            </a:r>
            <a:r>
              <a:rPr lang="ja-JP" altLang="en-US" sz="2000" b="1" dirty="0" smtClean="0">
                <a:solidFill>
                  <a:srgbClr val="0070C0"/>
                </a:solidFill>
                <a:latin typeface="Meiryo UI" pitchFamily="50" charset="-128"/>
                <a:ea typeface="Meiryo UI" pitchFamily="50" charset="-128"/>
                <a:cs typeface="Meiryo UI" pitchFamily="50" charset="-128"/>
              </a:rPr>
              <a:t>ロールチェック</a:t>
            </a:r>
            <a:r>
              <a:rPr lang="ja-JP" altLang="en-US" sz="2000" dirty="0" smtClean="0">
                <a:solidFill>
                  <a:srgbClr val="0070C0"/>
                </a:solidFill>
                <a:latin typeface="Meiryo UI" pitchFamily="50" charset="-128"/>
                <a:ea typeface="Meiryo UI" pitchFamily="50" charset="-128"/>
                <a:cs typeface="Meiryo UI" pitchFamily="50" charset="-128"/>
              </a:rPr>
              <a:t>を自動化している。これらは画面機能単位の制御だが、</a:t>
            </a:r>
            <a:r>
              <a:rPr lang="ja-JP" altLang="en-US" sz="2000" dirty="0" smtClean="0">
                <a:solidFill>
                  <a:srgbClr val="FF0000"/>
                </a:solidFill>
                <a:latin typeface="Meiryo UI" pitchFamily="50" charset="-128"/>
                <a:ea typeface="Meiryo UI" pitchFamily="50" charset="-128"/>
                <a:cs typeface="Meiryo UI" pitchFamily="50" charset="-128"/>
              </a:rPr>
              <a:t>リクエスト</a:t>
            </a:r>
            <a:r>
              <a:rPr lang="ja-JP" altLang="en-US" sz="2000" dirty="0">
                <a:solidFill>
                  <a:srgbClr val="FF0000"/>
                </a:solidFill>
                <a:latin typeface="Meiryo UI" pitchFamily="50" charset="-128"/>
                <a:ea typeface="Meiryo UI" pitchFamily="50" charset="-128"/>
                <a:cs typeface="Meiryo UI" pitchFamily="50" charset="-128"/>
              </a:rPr>
              <a:t>対象の閲覧可否確認・リクエストパラメータの業務整合性</a:t>
            </a:r>
            <a:r>
              <a:rPr lang="ja-JP" altLang="en-US" sz="2000" dirty="0" smtClean="0">
                <a:solidFill>
                  <a:srgbClr val="FF0000"/>
                </a:solidFill>
                <a:latin typeface="Meiryo UI" pitchFamily="50" charset="-128"/>
                <a:ea typeface="Meiryo UI" pitchFamily="50" charset="-128"/>
                <a:cs typeface="Meiryo UI" pitchFamily="50" charset="-128"/>
              </a:rPr>
              <a:t>チェックの代替にならない。インターネット向きシステムの場合、要注意。</a:t>
            </a:r>
            <a:endParaRPr lang="en-US" altLang="ja-JP" sz="2000" dirty="0" smtClean="0">
              <a:solidFill>
                <a:srgbClr val="FF000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1372320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a:t>
            </a:r>
            <a:r>
              <a:rPr lang="ja-JP" altLang="en-US" sz="2800" dirty="0" smtClean="0">
                <a:solidFill>
                  <a:schemeClr val="tx2"/>
                </a:solidFill>
                <a:latin typeface="Meiryo UI" pitchFamily="50" charset="-128"/>
                <a:ea typeface="Meiryo UI" pitchFamily="50" charset="-128"/>
                <a:cs typeface="Meiryo UI" pitchFamily="50" charset="-128"/>
              </a:rPr>
              <a:t>イベントパラメータチェック</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3" y="3113362"/>
            <a:ext cx="864638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クライアントから取得するイベントパラメータは、期待するタイプか否か、パラメータ定義でチェック行う仕組みがある。クライアント改ざんによるサーバ障害を防ぐ。</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4" y="1204964"/>
            <a:ext cx="8646389" cy="171165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myEvent.paramsFormat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“#txt_date”:”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format:yyyy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dd;required;display-name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数字項目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txt_number</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:”format:###,##0”;min:0;max:1,000;display-name: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“#txt_string”:”maxlength:100;display-name: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232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２ー２．ログインチェックの</a:t>
            </a:r>
            <a:r>
              <a:rPr lang="ja-JP" altLang="en-US" sz="2800" dirty="0" smtClean="0">
                <a:solidFill>
                  <a:schemeClr val="tx2"/>
                </a:solidFill>
                <a:latin typeface="Meiryo UI" pitchFamily="50" charset="-128"/>
                <a:ea typeface="Meiryo UI" pitchFamily="50" charset="-128"/>
                <a:cs typeface="Meiryo UI" pitchFamily="50" charset="-128"/>
              </a:rPr>
              <a:t>仕組み</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5060404"/>
            <a:ext cx="86575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ログインしてから閲覧可能な画面・操作できるイベントを、プロパティファイル設定で自動的にログインチェックを行う仕組みがある。ログインせずのまま、そのアドレスを</a:t>
            </a:r>
            <a:r>
              <a:rPr lang="en-US" altLang="ja-JP" sz="2000" dirty="0" smtClean="0">
                <a:latin typeface="Meiryo UI" pitchFamily="50" charset="-128"/>
                <a:ea typeface="Meiryo UI" pitchFamily="50" charset="-128"/>
                <a:cs typeface="Meiryo UI" pitchFamily="50" charset="-128"/>
              </a:rPr>
              <a:t>URL</a:t>
            </a:r>
            <a:r>
              <a:rPr lang="ja-JP" altLang="en-US" sz="2000" dirty="0" smtClean="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8" name="正方形/長方形 7"/>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session key of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efw.login.key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USER_ID</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efw.login.url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login.jsp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 </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[/](LG01|LG02|LG03|error).</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LG01|LG02|LG03|head_logout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025882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EFW紹介v1.2"/>
  <p:tag name="ISPRING_FIRST_PUBLISH" val="1"/>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38371</TotalTime>
  <Words>1702</Words>
  <Application>Microsoft Office PowerPoint</Application>
  <PresentationFormat>画面に合わせる (4:3)</PresentationFormat>
  <Paragraphs>198</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ＭＳ Ｐゴシック</vt:lpstr>
      <vt:lpstr>MS UI Gothic</vt:lpstr>
      <vt:lpstr>Arial</vt:lpstr>
      <vt:lpstr>Calibri</vt:lpstr>
      <vt:lpstr>Wingdings</vt:lpstr>
      <vt:lpstr>1_Office ​​テーマ</vt:lpstr>
      <vt:lpstr>PowerPoint プレゼンテーション</vt:lpstr>
      <vt:lpstr>目次</vt:lpstr>
      <vt:lpstr>１．ファイル流出とは</vt:lpstr>
      <vt:lpstr>１ー１．efwフォルダの置く場所</vt:lpstr>
      <vt:lpstr>１ー２．ファイル管理ツールelfinderの改造</vt:lpstr>
      <vt:lpstr>１ー３．ダウンロードの仕組み</vt:lpstr>
      <vt:lpstr>２．パラメータから情報流出とは</vt:lpstr>
      <vt:lpstr>２ー１．イベントパラメータチェックの仕組み</vt:lpstr>
      <vt:lpstr>２ー２．ログインチェックの仕組み</vt:lpstr>
      <vt:lpstr>２ー３．ロールチェックの仕組み</vt:lpstr>
      <vt:lpstr>３．インジェクション攻撃の対応策</vt:lpstr>
      <vt:lpstr>３ー１． JSON通信のJavaScriptインジェクション防止</vt:lpstr>
      <vt:lpstr>３ー２．処理結果自動表示のHTMLインジェクション防止</vt:lpstr>
      <vt:lpstr>３ー３．プリペアドステートメントのSQLインジェクション防止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EFWセキュリティ関連v.0.2</dc:title>
  <dc:creator>李 顕庫</dc:creator>
  <cp:lastModifiedBy>常 珂軍</cp:lastModifiedBy>
  <cp:revision>4447</cp:revision>
  <cp:lastPrinted>2012-10-25T09:56:50Z</cp:lastPrinted>
  <dcterms:modified xsi:type="dcterms:W3CDTF">2019-12-23T02:48:10Z</dcterms:modified>
</cp:coreProperties>
</file>