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74" r:id="rId7"/>
    <p:sldId id="259" r:id="rId8"/>
    <p:sldId id="260" r:id="rId9"/>
    <p:sldId id="263" r:id="rId10"/>
    <p:sldId id="261" r:id="rId11"/>
    <p:sldId id="262" r:id="rId12"/>
    <p:sldId id="264" r:id="rId13"/>
    <p:sldId id="265" r:id="rId14"/>
    <p:sldId id="266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37"/>
  </p:normalViewPr>
  <p:slideViewPr>
    <p:cSldViewPr snapToGrid="0" snapToObjects="1">
      <p:cViewPr varScale="1">
        <p:scale>
          <a:sx n="97" d="100"/>
          <a:sy n="97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24D5-CA67-6E4B-9E5A-1EBF5B2C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135A-C7AB-004C-9E81-FDB252271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1A40-8314-FA40-BE24-4CF9C37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F76E-7154-7148-B2D9-9F59A39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093B-74A6-1446-BB4D-7A78921E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9D8-6D67-6949-ACB8-FF8404EB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258A7-3736-6B48-9C6C-3D28877D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0B9C-2AC2-2C40-842A-40FFF555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2538-F35F-A242-BA1D-2DE68A9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5858-68C6-1B40-B322-035E4EBC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CC795-DABB-D04F-85DB-C98550CE7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8B938-1F58-3747-9179-DE644DF7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E9B7-B246-5244-9794-7E3A70AF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191F-7ECD-B243-80E6-778E76AA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C41A-C316-3C4E-9EBE-C257859F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3570-BA21-014D-B3AE-A78C4671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85E-E52A-A143-B7AD-E9B96AE4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86F9-F717-E64B-98AE-187930B6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9672-3622-3642-9090-3088F8DE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F189-41E9-1547-85FA-7E94C7B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462E-5C57-C946-B64A-39FA0258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E4CA-2269-8040-A5C5-22862643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BD73-AFF8-3D4B-80D6-DAA7D97C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C95E-4430-5A45-AD5D-F4BCEE93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E5EB-0F83-FA48-AFDF-06BC6A65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8D8E-227B-5743-89A3-BE38CA81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8BC7-B414-4C4A-8EC4-8AF099AC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7FA3-BDB0-C24E-A8A6-B1E62A5A1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3E48B-FA83-0B4F-A554-D711E2F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D09E-8D6D-B54E-BEFD-FC756441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4EAE-B1D4-044B-A320-082CEC63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5D0D-125D-D84B-9E70-F34D4873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78162-79DB-DB45-B0A6-4DF1F2DE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4C71-03B9-EF4C-8D9B-2BE2740EE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5358D-D635-814D-83A7-8DEEAE34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C5A13-B125-E94A-AFA2-44893E50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2965E-F19F-614E-8D51-9F334F6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D5D7-B761-854D-ABFC-CE1E15EB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36BCF-AED2-C949-A6B3-37C8366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3876-AEAE-8846-AAD7-CCA0081B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848DC-C8D7-1A46-B207-1930CF24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A82E4-BD3D-E949-AEA1-26356AA1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2E380-E1C6-9B43-8524-F940341F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5E19A-F869-3642-A0F6-E0871FE5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6D085-71E0-F840-93BC-A457B7C8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FC8A6-630C-0346-B2A9-6E6A4C8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324B-7B22-9743-B3C9-BDABDA06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A48D-804F-E84D-93B4-73E01841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9F44-6CB5-254C-B4C9-3C710E675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2909-D28A-294E-A37B-C76CF89D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BA611-2D8F-3B48-8B58-2FB79CE8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E49B4-306B-4B48-BC08-AE1CA23B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04ED-5E28-244D-A940-EB814D9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A6B-DAF8-A84D-909E-6C65AB53F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050-FDDE-CF4E-AB47-FB1AD569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556C9-6296-5F4B-B16E-44BA5147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A6C3-B316-ED41-9FD0-C2DD854F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EB95C-0F8E-3340-8BF5-1FD88DA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4755A-D212-BD40-89E8-E5F85D2C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6E44-31B7-0446-9E3B-7206FFF1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66CD-D19B-F849-BBAD-870DEFAA9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08AF-C271-DA4B-A6E0-87D34B71DD19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C7D2-09F8-F541-8FEA-BFF9A7F3D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F80E-63B8-E448-8155-F09334A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A6F0-2A99-E04E-9C65-B3E739EFE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2FA5-920F-464E-AFD0-BA067426C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Mechanisms of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responses to soil 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0AF59-2EFA-A647-A036-3F5EE99D6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Nick Smith et multi alia</a:t>
            </a:r>
          </a:p>
        </p:txBody>
      </p:sp>
    </p:spTree>
    <p:extLst>
      <p:ext uri="{BB962C8B-B14F-4D97-AF65-F5344CB8AC3E}">
        <p14:creationId xmlns:p14="http://schemas.microsoft.com/office/powerpoint/2010/main" val="35440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CC1C-B460-9B49-B5E2-FE9B2F8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1937-1280-7B46-8871-496841F5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NutNet</a:t>
            </a:r>
            <a:r>
              <a:rPr lang="en-US" dirty="0"/>
              <a:t> leaf trait data</a:t>
            </a:r>
          </a:p>
          <a:p>
            <a:pPr lvl="1"/>
            <a:r>
              <a:rPr lang="en-US" dirty="0"/>
              <a:t>n = 2096, 206 species, 26 sites</a:t>
            </a:r>
          </a:p>
          <a:p>
            <a:pPr lvl="1"/>
            <a:r>
              <a:rPr lang="en-US" dirty="0" err="1"/>
              <a:t>N</a:t>
            </a:r>
            <a:r>
              <a:rPr lang="en-US" baseline="-25000" dirty="0" err="1"/>
              <a:t>area</a:t>
            </a:r>
            <a:endParaRPr lang="en-US" baseline="-25000" dirty="0"/>
          </a:p>
          <a:p>
            <a:pPr lvl="1"/>
            <a:r>
              <a:rPr lang="en-US" dirty="0"/>
              <a:t>LMA</a:t>
            </a:r>
          </a:p>
          <a:p>
            <a:pPr lvl="1"/>
            <a:r>
              <a:rPr lang="en-US" dirty="0"/>
              <a:t>d13C (converted to </a:t>
            </a:r>
            <a:r>
              <a:rPr lang="el-GR" dirty="0"/>
              <a:t>χ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Growing season climate conditions (CRU)</a:t>
            </a:r>
          </a:p>
          <a:p>
            <a:r>
              <a:rPr lang="en-US" dirty="0" err="1"/>
              <a:t>NutNet</a:t>
            </a:r>
            <a:r>
              <a:rPr lang="en-US" dirty="0"/>
              <a:t> plot data</a:t>
            </a:r>
          </a:p>
          <a:p>
            <a:pPr lvl="1"/>
            <a:r>
              <a:rPr lang="en-US" dirty="0"/>
              <a:t>n = 673, 26 sites</a:t>
            </a:r>
          </a:p>
          <a:p>
            <a:pPr lvl="1"/>
            <a:r>
              <a:rPr lang="en-US" dirty="0"/>
              <a:t>LAI</a:t>
            </a:r>
          </a:p>
        </p:txBody>
      </p:sp>
    </p:spTree>
    <p:extLst>
      <p:ext uri="{BB962C8B-B14F-4D97-AF65-F5344CB8AC3E}">
        <p14:creationId xmlns:p14="http://schemas.microsoft.com/office/powerpoint/2010/main" val="135168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**Analyses generally follow Dong et al. (2017)**</a:t>
            </a:r>
          </a:p>
          <a:p>
            <a:r>
              <a:rPr lang="en-US" dirty="0"/>
              <a:t>Predictors of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(mixed model)</a:t>
            </a:r>
          </a:p>
          <a:p>
            <a:pPr lvl="1"/>
            <a:r>
              <a:rPr lang="en-US" dirty="0"/>
              <a:t>Dependent variable: leaf </a:t>
            </a:r>
            <a:r>
              <a:rPr lang="en-US" dirty="0" err="1"/>
              <a:t>Narea</a:t>
            </a:r>
            <a:endParaRPr lang="en-US" dirty="0"/>
          </a:p>
          <a:p>
            <a:pPr lvl="1"/>
            <a:r>
              <a:rPr lang="en-US" dirty="0"/>
              <a:t>Fixed effects: soil N * soil P * soil K + </a:t>
            </a:r>
            <a:r>
              <a:rPr lang="el-GR" dirty="0"/>
              <a:t>χ</a:t>
            </a:r>
            <a:r>
              <a:rPr lang="en-US" dirty="0"/>
              <a:t> + temperature + PAR + LMA +</a:t>
            </a:r>
            <a:r>
              <a:rPr lang="en-US" dirty="0" err="1"/>
              <a:t>Nfixer</a:t>
            </a:r>
            <a:endParaRPr lang="en-US" dirty="0"/>
          </a:p>
          <a:p>
            <a:pPr lvl="1"/>
            <a:r>
              <a:rPr lang="en-US" dirty="0"/>
              <a:t>Random terms: site + </a:t>
            </a:r>
            <a:r>
              <a:rPr lang="en-US" dirty="0" err="1"/>
              <a:t>site:block</a:t>
            </a:r>
            <a:r>
              <a:rPr lang="en-US" dirty="0"/>
              <a:t> + species</a:t>
            </a:r>
          </a:p>
          <a:p>
            <a:r>
              <a:rPr lang="en-US" dirty="0"/>
              <a:t>Model predictors of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(mixed model)</a:t>
            </a:r>
          </a:p>
          <a:p>
            <a:pPr lvl="1"/>
            <a:r>
              <a:rPr lang="en-US" dirty="0"/>
              <a:t>Dependent variable: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endParaRPr lang="en-US" baseline="-25000" dirty="0"/>
          </a:p>
          <a:p>
            <a:pPr lvl="1"/>
            <a:r>
              <a:rPr lang="en-US" dirty="0"/>
              <a:t>Fixed effects: soil N * soil P * soil K + predicted </a:t>
            </a:r>
            <a:r>
              <a:rPr lang="en-US" dirty="0" err="1"/>
              <a:t>Nphoto</a:t>
            </a:r>
            <a:r>
              <a:rPr lang="en-US" dirty="0"/>
              <a:t> + predicted </a:t>
            </a:r>
            <a:r>
              <a:rPr lang="en-US" dirty="0" err="1"/>
              <a:t>Nstructure</a:t>
            </a:r>
            <a:r>
              <a:rPr lang="en-US" dirty="0"/>
              <a:t> + </a:t>
            </a:r>
            <a:r>
              <a:rPr lang="en-US" dirty="0" err="1"/>
              <a:t>Nfixer</a:t>
            </a:r>
            <a:r>
              <a:rPr lang="en-US" dirty="0"/>
              <a:t> + photosynthetic pathway</a:t>
            </a:r>
          </a:p>
          <a:p>
            <a:pPr lvl="1"/>
            <a:r>
              <a:rPr lang="en-US" dirty="0"/>
              <a:t>Random terms: site + </a:t>
            </a:r>
            <a:r>
              <a:rPr lang="en-US" dirty="0" err="1"/>
              <a:t>site:block</a:t>
            </a:r>
            <a:r>
              <a:rPr lang="en-US" dirty="0"/>
              <a:t> + species</a:t>
            </a:r>
          </a:p>
        </p:txBody>
      </p:sp>
    </p:spTree>
    <p:extLst>
      <p:ext uri="{BB962C8B-B14F-4D97-AF65-F5344CB8AC3E}">
        <p14:creationId xmlns:p14="http://schemas.microsoft.com/office/powerpoint/2010/main" val="361831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BE1-9310-C44D-869D-F635AC6D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C18-251F-7E41-AAA0-631F2901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LAI response to soil N</a:t>
            </a:r>
          </a:p>
          <a:p>
            <a:pPr lvl="1"/>
            <a:r>
              <a:rPr lang="en-US" dirty="0"/>
              <a:t>Dependent variable: plot LAI</a:t>
            </a:r>
          </a:p>
          <a:p>
            <a:pPr lvl="1"/>
            <a:r>
              <a:rPr lang="en-US" dirty="0"/>
              <a:t>Fixed effects: soil N * soil P * soil K + </a:t>
            </a:r>
            <a:r>
              <a:rPr lang="el-GR" dirty="0"/>
              <a:t>χ</a:t>
            </a:r>
            <a:r>
              <a:rPr lang="en-US" dirty="0"/>
              <a:t> + temperature + PAR + LMA +</a:t>
            </a:r>
            <a:r>
              <a:rPr lang="en-US" dirty="0" err="1"/>
              <a:t>Nfixer</a:t>
            </a:r>
            <a:r>
              <a:rPr lang="en-US" dirty="0"/>
              <a:t> + photosynthetic pathway</a:t>
            </a:r>
          </a:p>
          <a:p>
            <a:pPr lvl="1"/>
            <a:r>
              <a:rPr lang="en-US" dirty="0"/>
              <a:t>Random terms: site + </a:t>
            </a:r>
            <a:r>
              <a:rPr lang="en-US" dirty="0" err="1"/>
              <a:t>site:block</a:t>
            </a:r>
            <a:r>
              <a:rPr lang="en-US" dirty="0"/>
              <a:t> + species</a:t>
            </a:r>
          </a:p>
          <a:p>
            <a:r>
              <a:rPr lang="en-US" dirty="0"/>
              <a:t>Supply/demand effects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(linear model)</a:t>
            </a:r>
          </a:p>
          <a:p>
            <a:pPr lvl="1"/>
            <a:r>
              <a:rPr lang="en-US" dirty="0"/>
              <a:t>Dependent variable: change in plot averaged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in N addition plots</a:t>
            </a:r>
          </a:p>
          <a:p>
            <a:pPr lvl="1"/>
            <a:r>
              <a:rPr lang="en-US" dirty="0"/>
              <a:t>Fixed effects: change in plot LAI in N addition plots</a:t>
            </a:r>
          </a:p>
        </p:txBody>
      </p:sp>
    </p:spTree>
    <p:extLst>
      <p:ext uri="{BB962C8B-B14F-4D97-AF65-F5344CB8AC3E}">
        <p14:creationId xmlns:p14="http://schemas.microsoft.com/office/powerpoint/2010/main" val="218828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3C26-E1ED-D447-AB61-86E2E91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soil N impact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C0BD-1D5A-F949-BA4E-8FF9C088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383" cy="4351338"/>
          </a:xfrm>
        </p:spPr>
        <p:txBody>
          <a:bodyPr>
            <a:normAutofit/>
          </a:bodyPr>
          <a:lstStyle/>
          <a:p>
            <a:r>
              <a:rPr lang="en-US" sz="4800" dirty="0"/>
              <a:t>18% increase in leaf </a:t>
            </a:r>
            <a:r>
              <a:rPr lang="en-US" sz="4800" dirty="0" err="1"/>
              <a:t>Narea</a:t>
            </a:r>
            <a:r>
              <a:rPr lang="en-US" sz="4800" dirty="0"/>
              <a:t> with soil N (p &lt; 0.01)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77338-97EE-9342-BA1B-F229B6696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851373" y="1516010"/>
            <a:ext cx="4929809" cy="52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3C26-E1ED-D447-AB61-86E2E91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about other variables?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D2A56-92D9-0D44-B58B-0940C39821C9}"/>
              </a:ext>
            </a:extLst>
          </p:cNvPr>
          <p:cNvSpPr txBox="1"/>
          <p:nvPr/>
        </p:nvSpPr>
        <p:spPr>
          <a:xfrm>
            <a:off x="10270435" y="3544407"/>
            <a:ext cx="1921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Soil (brown) is not that important (&lt;2% combined)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B47D3-5A09-5541-B90A-1EA6683D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496"/>
            <a:ext cx="9859617" cy="52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8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7649-0706-2643-B14E-55654013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about other variables?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B4DDA-FC8E-8F4E-97DC-D65690E1EF41}"/>
              </a:ext>
            </a:extLst>
          </p:cNvPr>
          <p:cNvSpPr txBox="1"/>
          <p:nvPr/>
        </p:nvSpPr>
        <p:spPr>
          <a:xfrm>
            <a:off x="9064487" y="2676939"/>
            <a:ext cx="3127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Structural and photosynthetic N combined explain 69% of leaf </a:t>
            </a:r>
            <a:r>
              <a:rPr lang="en-US" sz="2800" dirty="0" err="1"/>
              <a:t>N</a:t>
            </a:r>
            <a:r>
              <a:rPr lang="en-US" sz="2800" baseline="-25000" dirty="0" err="1"/>
              <a:t>area</a:t>
            </a:r>
            <a:endParaRPr lang="en-US" sz="2800" baseline="-2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32E40-D7F3-E648-A8BA-B6C5A702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0191" cy="485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A87-20B3-7E47-B010-7A871D5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is the LAI response to soil 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BE0C8-3669-C642-8520-F583FEBC9A72}"/>
              </a:ext>
            </a:extLst>
          </p:cNvPr>
          <p:cNvSpPr txBox="1"/>
          <p:nvPr/>
        </p:nvSpPr>
        <p:spPr>
          <a:xfrm>
            <a:off x="7033328" y="2703444"/>
            <a:ext cx="515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38% increase in LAI (p &lt; 0.001)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884CC-0A81-2748-BEC9-B4A8A76F0A51}"/>
              </a:ext>
            </a:extLst>
          </p:cNvPr>
          <p:cNvSpPr txBox="1"/>
          <p:nvPr/>
        </p:nvSpPr>
        <p:spPr>
          <a:xfrm>
            <a:off x="7315200" y="4141822"/>
            <a:ext cx="44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More N going to leaf quantity than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D2C9C-DA7C-884A-8255-7DB257EA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5" y="1428625"/>
            <a:ext cx="4933084" cy="54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1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C51-0A4F-D64F-90F2-DABC34E0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the impact of soil N on leaf </a:t>
            </a:r>
            <a:r>
              <a:rPr lang="en-US" dirty="0" err="1"/>
              <a:t>Narea</a:t>
            </a:r>
            <a:r>
              <a:rPr lang="en-US" dirty="0"/>
              <a:t> vary with leaf N demand?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38879-7208-5D48-82D5-543072CE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81" y="1690688"/>
            <a:ext cx="4261519" cy="497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54A7E-DC9E-EE41-8FE8-E5C35222F645}"/>
              </a:ext>
            </a:extLst>
          </p:cNvPr>
          <p:cNvSpPr txBox="1"/>
          <p:nvPr/>
        </p:nvSpPr>
        <p:spPr>
          <a:xfrm>
            <a:off x="6480313" y="3246783"/>
            <a:ext cx="5711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change in leaf </a:t>
            </a:r>
            <a:r>
              <a:rPr lang="en-US" sz="2800" dirty="0" err="1"/>
              <a:t>Narea</a:t>
            </a:r>
            <a:r>
              <a:rPr lang="en-US" sz="2800" dirty="0"/>
              <a:t> should be greater in places where the LAI (or plant N demand) doesn’t change much</a:t>
            </a:r>
          </a:p>
        </p:txBody>
      </p:sp>
    </p:spTree>
    <p:extLst>
      <p:ext uri="{BB962C8B-B14F-4D97-AF65-F5344CB8AC3E}">
        <p14:creationId xmlns:p14="http://schemas.microsoft.com/office/powerpoint/2010/main" val="222741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C51-0A4F-D64F-90F2-DABC34E0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Does the impact of soil N on leaf </a:t>
            </a:r>
            <a:r>
              <a:rPr lang="en-US" dirty="0" err="1"/>
              <a:t>N</a:t>
            </a:r>
            <a:r>
              <a:rPr lang="en-US" baseline="-25000" dirty="0" err="1"/>
              <a:t>area</a:t>
            </a:r>
            <a:r>
              <a:rPr lang="en-US" dirty="0"/>
              <a:t> vary with leaf N demand?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C02DA-77F8-AA48-9E86-7C55E4612A19}"/>
              </a:ext>
            </a:extLst>
          </p:cNvPr>
          <p:cNvSpPr txBox="1"/>
          <p:nvPr/>
        </p:nvSpPr>
        <p:spPr>
          <a:xfrm>
            <a:off x="7487478" y="3180522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 = 0.059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CF82C-93EA-F945-90BF-8537B859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78" y="3869991"/>
            <a:ext cx="4340087" cy="2893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C2BD8-5066-5D44-937B-C5EEF321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67" y="1828800"/>
            <a:ext cx="4368094" cy="49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D86E-0D6E-9641-9168-DB148B2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147D-6A1F-9A4C-AF5C-A462E6CC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Leaf </a:t>
            </a:r>
            <a:r>
              <a:rPr lang="en-US" sz="3600" dirty="0" err="1"/>
              <a:t>N</a:t>
            </a:r>
            <a:r>
              <a:rPr lang="en-US" sz="3600" baseline="-25000" dirty="0" err="1"/>
              <a:t>area</a:t>
            </a:r>
            <a:r>
              <a:rPr lang="en-US" sz="3600" dirty="0"/>
              <a:t> is an important variable for ecosystem carbon and N fluxes</a:t>
            </a:r>
          </a:p>
          <a:p>
            <a:pPr lvl="1"/>
            <a:r>
              <a:rPr lang="en-US" sz="3200" dirty="0"/>
              <a:t>Used to predict photosynthesis in ESMs, including downregulation from N limitation</a:t>
            </a:r>
          </a:p>
          <a:p>
            <a:r>
              <a:rPr lang="en-US" sz="3600" dirty="0"/>
              <a:t>Not clear how or why leaf </a:t>
            </a:r>
            <a:r>
              <a:rPr lang="en-US" sz="3600" dirty="0" err="1"/>
              <a:t>N</a:t>
            </a:r>
            <a:r>
              <a:rPr lang="en-US" sz="3600" baseline="-25000" dirty="0" err="1"/>
              <a:t>area</a:t>
            </a:r>
            <a:r>
              <a:rPr lang="en-US" sz="3600" dirty="0"/>
              <a:t> responds to soil N availability</a:t>
            </a:r>
          </a:p>
        </p:txBody>
      </p:sp>
    </p:spTree>
    <p:extLst>
      <p:ext uri="{BB962C8B-B14F-4D97-AF65-F5344CB8AC3E}">
        <p14:creationId xmlns:p14="http://schemas.microsoft.com/office/powerpoint/2010/main" val="100899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F26-AB7E-7E4A-9555-3A6B540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B5A-E177-9F45-BF12-FD3085F9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6096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Firn</a:t>
            </a:r>
            <a:r>
              <a:rPr lang="en-US" sz="3600" dirty="0"/>
              <a:t> et al. (2019): strong link b/w soil N and leaf N%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26F85-5565-634E-AC42-E273FA0B5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1327944"/>
            <a:ext cx="51181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F26-AB7E-7E4A-9555-3A6B540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B5A-E177-9F45-BF12-FD3085F9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974" cy="4351338"/>
          </a:xfrm>
        </p:spPr>
        <p:txBody>
          <a:bodyPr>
            <a:normAutofit/>
          </a:bodyPr>
          <a:lstStyle/>
          <a:p>
            <a:r>
              <a:rPr lang="en-US" sz="3600" dirty="0"/>
              <a:t>Dong et al. (2017): it’s mainly climate and evolution (LMA, </a:t>
            </a:r>
            <a:r>
              <a:rPr lang="en-US" sz="3600" dirty="0" err="1"/>
              <a:t>Nfixer</a:t>
            </a:r>
            <a:r>
              <a:rPr lang="en-US" sz="3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DD477-6DD2-D44D-91D8-34428B28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00" y="1690688"/>
            <a:ext cx="6685200" cy="4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7EA-1331-F34C-A5E8-767428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18D0-7153-7745-9ABB-A8F9E7B9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278" cy="4351338"/>
          </a:xfrm>
        </p:spPr>
        <p:txBody>
          <a:bodyPr/>
          <a:lstStyle/>
          <a:p>
            <a:r>
              <a:rPr lang="en-US" dirty="0"/>
              <a:t>Recent analyses suggest that soil N may modify the nutrient economy of leaves following predicts from photosynthetic least cost theory (</a:t>
            </a:r>
            <a:r>
              <a:rPr lang="en-US" dirty="0" err="1"/>
              <a:t>Paillassa</a:t>
            </a:r>
            <a:r>
              <a:rPr lang="en-US" dirty="0"/>
              <a:t> et al., 2020)</a:t>
            </a:r>
          </a:p>
          <a:p>
            <a:pPr lvl="1"/>
            <a:r>
              <a:rPr lang="en-US" dirty="0"/>
              <a:t>This depends on the ratio of soil N demand and soil N availability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7F7D5-3404-F54D-8D9D-73BACEDC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78" y="198783"/>
            <a:ext cx="5475041" cy="6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7EA-1331-F34C-A5E8-767428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CTD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18D0-7153-7745-9ABB-A8F9E7B9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278" cy="4351338"/>
          </a:xfrm>
        </p:spPr>
        <p:txBody>
          <a:bodyPr/>
          <a:lstStyle/>
          <a:p>
            <a:r>
              <a:rPr lang="en-US" dirty="0"/>
              <a:t>Recent analyses suggest that soil N may modify the nutrient economy of leaves following predicts from photosynthetic least cost theory (</a:t>
            </a:r>
            <a:r>
              <a:rPr lang="en-US" dirty="0" err="1"/>
              <a:t>Paillassa</a:t>
            </a:r>
            <a:r>
              <a:rPr lang="en-US" dirty="0"/>
              <a:t> et al., 2020)</a:t>
            </a:r>
          </a:p>
          <a:p>
            <a:pPr lvl="1"/>
            <a:r>
              <a:rPr lang="en-US" dirty="0"/>
              <a:t>This depends on the ratio of soil N demand and soil N availability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62FC4-9950-B046-8A6B-37400EF7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61" y="649356"/>
            <a:ext cx="5738121" cy="59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0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329-C0E7-6747-BEC2-F0104209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C47D-4600-724A-B34F-FFB1252E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Quantify the impact of soil N on leaf </a:t>
            </a:r>
            <a:r>
              <a:rPr lang="en-US" sz="4000" dirty="0" err="1"/>
              <a:t>N</a:t>
            </a:r>
            <a:r>
              <a:rPr lang="en-US" sz="4000" baseline="-25000" dirty="0" err="1"/>
              <a:t>area</a:t>
            </a:r>
            <a:endParaRPr lang="en-US" sz="4000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Separate soil N drivers from climate drivers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Separate the impacts of N demand and N availability on leaf </a:t>
            </a:r>
            <a:r>
              <a:rPr lang="en-US" sz="4000" dirty="0" err="1"/>
              <a:t>Narea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915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0E94-815F-4145-A6D0-23D88597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A704-D202-0A4B-AFB3-EC87600E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soil N impact leaf </a:t>
            </a:r>
            <a:r>
              <a:rPr lang="en-US" dirty="0" err="1"/>
              <a:t>Narea</a:t>
            </a:r>
            <a:r>
              <a:rPr lang="en-US" dirty="0"/>
              <a:t>?</a:t>
            </a:r>
          </a:p>
          <a:p>
            <a:r>
              <a:rPr lang="en-US" dirty="0"/>
              <a:t>How does the impact of soil N on leaf </a:t>
            </a:r>
            <a:r>
              <a:rPr lang="en-US" dirty="0" err="1"/>
              <a:t>Narea</a:t>
            </a:r>
            <a:r>
              <a:rPr lang="en-US" dirty="0"/>
              <a:t> compare to other drivers, such as climate and LMA?</a:t>
            </a:r>
          </a:p>
          <a:p>
            <a:r>
              <a:rPr lang="en-US" dirty="0"/>
              <a:t>How does the leaf </a:t>
            </a:r>
            <a:r>
              <a:rPr lang="en-US" dirty="0" err="1"/>
              <a:t>Narea</a:t>
            </a:r>
            <a:r>
              <a:rPr lang="en-US" dirty="0"/>
              <a:t> response to soil N compare to the LAI response to soil N?</a:t>
            </a:r>
          </a:p>
          <a:p>
            <a:r>
              <a:rPr lang="en-US" dirty="0"/>
              <a:t>Does the impact of soil N on leaf </a:t>
            </a:r>
            <a:r>
              <a:rPr lang="en-US" dirty="0" err="1"/>
              <a:t>Narea</a:t>
            </a:r>
            <a:r>
              <a:rPr lang="en-US" dirty="0"/>
              <a:t> vary with leaf N demand, as indexed through the LAI response?</a:t>
            </a:r>
          </a:p>
        </p:txBody>
      </p:sp>
    </p:spTree>
    <p:extLst>
      <p:ext uri="{BB962C8B-B14F-4D97-AF65-F5344CB8AC3E}">
        <p14:creationId xmlns:p14="http://schemas.microsoft.com/office/powerpoint/2010/main" val="361238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A0B4-07D0-1040-86BB-F7CF5AF8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Nutrient Network (</a:t>
            </a:r>
            <a:r>
              <a:rPr lang="en-US" dirty="0" err="1"/>
              <a:t>NutNet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E2D5-4110-DE45-9704-66371057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Globally distributed soil nutrient manipulation experiment</a:t>
            </a:r>
          </a:p>
          <a:p>
            <a:r>
              <a:rPr lang="en-US" dirty="0"/>
              <a:t>Fully factorial soil N x P x K addition experiment (10 g m-2 yr-1)</a:t>
            </a:r>
          </a:p>
          <a:p>
            <a:pPr lvl="1"/>
            <a:r>
              <a:rPr lang="en-US" dirty="0"/>
              <a:t>At least 3 blocks per 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2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677</Words>
  <Application>Microsoft Macintosh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Mechanisms of leaf Narea responses to soil N</vt:lpstr>
      <vt:lpstr>Rationale</vt:lpstr>
      <vt:lpstr>Rationale CTD</vt:lpstr>
      <vt:lpstr>Rationale CTD</vt:lpstr>
      <vt:lpstr>Rationale CTD</vt:lpstr>
      <vt:lpstr>Rationale CTD</vt:lpstr>
      <vt:lpstr>Specific aims</vt:lpstr>
      <vt:lpstr>Primary questions</vt:lpstr>
      <vt:lpstr>Nutrient Network (NutNet)</vt:lpstr>
      <vt:lpstr>Datasets</vt:lpstr>
      <vt:lpstr>Analyses</vt:lpstr>
      <vt:lpstr>Analyses CTD</vt:lpstr>
      <vt:lpstr>Results: Does soil N impact leaf Narea?</vt:lpstr>
      <vt:lpstr>Results: What about other variables?</vt:lpstr>
      <vt:lpstr>Results: What about other variables?</vt:lpstr>
      <vt:lpstr>Results: What is the LAI response to soil N?</vt:lpstr>
      <vt:lpstr>Results: Does the impact of soil N on leaf Narea vary with leaf N demand?</vt:lpstr>
      <vt:lpstr>Results: Does the impact of soil N on leaf Narea vary with leaf N demand?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39</cp:revision>
  <dcterms:created xsi:type="dcterms:W3CDTF">2020-06-09T18:28:42Z</dcterms:created>
  <dcterms:modified xsi:type="dcterms:W3CDTF">2020-06-12T22:07:50Z</dcterms:modified>
</cp:coreProperties>
</file>