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/>
    <p:restoredTop sz="94604"/>
  </p:normalViewPr>
  <p:slideViewPr>
    <p:cSldViewPr snapToGrid="0" snapToObjects="1">
      <p:cViewPr varScale="1">
        <p:scale>
          <a:sx n="85" d="100"/>
          <a:sy n="8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1183-4D74-A94D-A992-75603EB00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ECC93-9EB7-7A4D-BD18-0A76635CE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FB42-FAAE-5846-A6F1-BE2CEC3F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BECF-305B-8A42-8079-547A6DEB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56E6-682C-7748-B6FD-10FF683B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9A8-3A58-554A-8676-1C45D594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765A-9771-E941-8563-0DA0B5147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5D86-2DBC-B442-8C73-DDEE23DA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AC48-3145-5F4C-9E35-CB6358FC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C211-7C5C-174B-BB6D-CEB48E1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A8F8D-6DC1-7E4A-920C-182372D53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173EC-7F34-DD43-B924-A3755770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46BF-BE1D-F847-907B-1B0F3B9D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7ED8-3A8D-F044-8877-56B500A8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31C0-90EF-2B48-A400-C47B9549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5EA0-0E13-AD47-BF89-E1D51E09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5108-ED2C-A24D-99F1-523BCA5A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DF00-D3DE-D244-B2F6-5131E105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48815-F766-A640-B387-F2EC9974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2C54-80A8-8848-AB9D-5D06AF9D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4239-0F6A-7942-823A-5A745CE3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2FF0E-B5E3-534A-ACDC-39B909A00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3411-FBDE-694D-B7C5-EFA064DC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047A-7988-8348-8BBB-7C2DD51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3FC1-7673-D84F-A7BC-42E95AA5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2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061B-3208-A44B-B233-672BEE48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6978-9585-0543-8FED-077DF2450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50942-90A6-3C48-A568-179CE2095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356B2-7AFD-5542-A47B-6B9EB8A1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F5244-A415-F242-BFA7-40105B51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2F3B-7C8A-A449-876A-C1B4B8BA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0480-D4F2-524F-A733-CA5AC7DD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DFDD-65EB-3449-A05A-D1A4A136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959C7-5592-EA41-A2DE-2753EA521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1844A-E19D-F047-9284-966F2C981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95429-6BA8-FE4C-A241-6D263541F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8E8D8-59F8-BA4C-B7E3-E72FA692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6FE7B-67DC-084C-B3F5-DDFB9C2D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1626-1C73-1740-900F-184803FD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089E-8F82-3942-BB1A-B9301975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595A1-34BC-F047-96F8-3B3A447B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3352D-4FEF-2440-B2D6-90BAB13B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A0E70-4326-4545-99D6-40EDEDC4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31DFF-38FC-3946-A196-8F1F4049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844F3-5C1C-B74B-A40C-BF3D0F1A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412B-92E9-BF41-B698-9E547635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62B0-CA60-3545-A430-60356988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219-FB5B-2846-BE61-17839C20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16820-5597-9149-953A-1FB1D33ED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6953E-5F62-0C44-96D9-D87372C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EAD30-4635-9047-A606-8A88A9D9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B742B-92A5-D244-8299-CA741484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68D2-B3F4-D646-A640-9955A3DA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92BC7-897F-F649-9A7E-08D40C53E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05ED2-8811-D245-96E0-91FCB6F0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AEEB-3BF8-1B47-8226-5C78A69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B73D-E5C8-C84B-93F5-88259AC3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BAC0-65ED-2F4E-86EF-7A4F1CE6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7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97769-B1BB-0943-AC8F-A450F697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AA67-87A9-6C48-927A-472FC043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D0CA-30D7-004F-AF1B-2984538CB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F283-68C7-124A-BEDB-1EDAE6C0415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9848-2D9C-D94B-88BE-B3486C12C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05C1-6EAA-D946-B964-7FCAF023D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A77E-835B-B949-86EF-EDC03626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09DC-0788-BD4D-8868-34B373D6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effect of soil fertilization on leaf economics: a least-cost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A71F-93DE-EE41-96DC-DF768F2C6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Nick, </a:t>
            </a:r>
            <a:r>
              <a:rPr lang="en-US" dirty="0" err="1"/>
              <a:t>Lizz</a:t>
            </a:r>
            <a:r>
              <a:rPr lang="en-US" dirty="0"/>
              <a:t>, Risa, Evan, &amp; many others</a:t>
            </a:r>
          </a:p>
        </p:txBody>
      </p:sp>
    </p:spTree>
    <p:extLst>
      <p:ext uri="{BB962C8B-B14F-4D97-AF65-F5344CB8AC3E}">
        <p14:creationId xmlns:p14="http://schemas.microsoft.com/office/powerpoint/2010/main" val="355565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2FF9A2-C64C-1D48-B11B-6802292F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94" y="1935232"/>
            <a:ext cx="3509486" cy="240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4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2FF9A2-C64C-1D48-B11B-6802292F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94" y="1935232"/>
            <a:ext cx="3509486" cy="240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DE70CB-E036-0941-91D6-679CF51B4210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8173-38F9-1C42-9F92-7869E3A6C802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5E6AD-EFFB-CC4A-B754-6B814AA517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0C0FB-4B87-174B-A7A2-5E6B05BCAB03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4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DE70CB-E036-0941-91D6-679CF51B4210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8173-38F9-1C42-9F92-7869E3A6C802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5E6AD-EFFB-CC4A-B754-6B814AA517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0C0FB-4B87-174B-A7A2-5E6B05BCAB03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AE4DE-7E4F-C241-816D-7DB82ECEFD13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1A391-A7CF-614B-8BD7-8963DCF697BA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086077-1D50-9848-A8EC-64F95333EFB8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D6434E-325B-9743-B915-D6742DA2C6DC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818663-0832-9940-B28C-0E4D29746AB8}"/>
              </a:ext>
            </a:extLst>
          </p:cNvPr>
          <p:cNvSpPr txBox="1"/>
          <p:nvPr/>
        </p:nvSpPr>
        <p:spPr>
          <a:xfrm>
            <a:off x="9054060" y="2308485"/>
            <a:ext cx="2533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7030A0"/>
                </a:solidFill>
              </a:rPr>
              <a:t>β</a:t>
            </a:r>
            <a:r>
              <a:rPr lang="en-US" sz="3200" dirty="0">
                <a:solidFill>
                  <a:srgbClr val="7030A0"/>
                </a:solidFill>
              </a:rPr>
              <a:t> may differ for different plant types</a:t>
            </a:r>
          </a:p>
        </p:txBody>
      </p:sp>
    </p:spTree>
    <p:extLst>
      <p:ext uri="{BB962C8B-B14F-4D97-AF65-F5344CB8AC3E}">
        <p14:creationId xmlns:p14="http://schemas.microsoft.com/office/powerpoint/2010/main" val="263248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DE70CB-E036-0941-91D6-679CF51B4210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8173-38F9-1C42-9F92-7869E3A6C802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5E6AD-EFFB-CC4A-B754-6B814AA517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0C0FB-4B87-174B-A7A2-5E6B05BCAB03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AE4DE-7E4F-C241-816D-7DB82ECEFD13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1A391-A7CF-614B-8BD7-8963DCF697BA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086077-1D50-9848-A8EC-64F95333EFB8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D6434E-325B-9743-B915-D6742DA2C6DC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4E56E-DDB0-BE43-A809-0ABE26C9BB55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281605-989B-3646-BE6B-0701B9560A22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75F3E9-5DB7-1142-AAB8-6BC2481FCF13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C7CB2B-C5BD-544C-9FD7-DC78CDBF562A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3AF045-49F2-C84F-AD58-E12B825DFF1F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F193ED-66DF-8649-BA6D-3FE18162D500}"/>
              </a:ext>
            </a:extLst>
          </p:cNvPr>
          <p:cNvSpPr txBox="1"/>
          <p:nvPr/>
        </p:nvSpPr>
        <p:spPr>
          <a:xfrm>
            <a:off x="9054060" y="2308485"/>
            <a:ext cx="2533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rgbClr val="7030A0"/>
                </a:solidFill>
              </a:rPr>
              <a:t>β</a:t>
            </a:r>
            <a:r>
              <a:rPr lang="en-US" sz="3200" dirty="0">
                <a:solidFill>
                  <a:srgbClr val="7030A0"/>
                </a:solidFill>
              </a:rPr>
              <a:t> may differ with different nutrient allocation responses</a:t>
            </a:r>
          </a:p>
        </p:txBody>
      </p:sp>
    </p:spTree>
    <p:extLst>
      <p:ext uri="{BB962C8B-B14F-4D97-AF65-F5344CB8AC3E}">
        <p14:creationId xmlns:p14="http://schemas.microsoft.com/office/powerpoint/2010/main" val="3565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7FA81-42B8-D344-ADB6-AFECE4F98C0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1396B-DADD-8C46-BC79-166C982E657F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BD4231-6416-A748-879B-CA0CF38D721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34C3BB-26BA-A149-8057-83DDFEE0DD38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C0895-EBC7-D742-95E5-CB0F1B3FDE5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7DFCB4-8BB0-0E49-88A1-26A8C8FE673D}"/>
              </a:ext>
            </a:extLst>
          </p:cNvPr>
          <p:cNvSpPr txBox="1"/>
          <p:nvPr/>
        </p:nvSpPr>
        <p:spPr>
          <a:xfrm>
            <a:off x="5789667" y="3132864"/>
            <a:ext cx="35939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χ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E3733-8788-A14D-AED7-0CAADAA13F3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793689" y="3425252"/>
            <a:ext cx="995978" cy="3748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DE70CB-E036-0941-91D6-679CF51B4210}"/>
              </a:ext>
            </a:extLst>
          </p:cNvPr>
          <p:cNvSpPr txBox="1"/>
          <p:nvPr/>
        </p:nvSpPr>
        <p:spPr>
          <a:xfrm>
            <a:off x="5011312" y="1854873"/>
            <a:ext cx="881973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VPD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8173-38F9-1C42-9F92-7869E3A6C802}"/>
              </a:ext>
            </a:extLst>
          </p:cNvPr>
          <p:cNvSpPr txBox="1"/>
          <p:nvPr/>
        </p:nvSpPr>
        <p:spPr>
          <a:xfrm>
            <a:off x="6485667" y="1854873"/>
            <a:ext cx="38504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5E6AD-EFFB-CC4A-B754-6B814AA517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5452299" y="2439648"/>
            <a:ext cx="517065" cy="6932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0C0FB-4B87-174B-A7A2-5E6B05BCAB03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5969364" y="2439648"/>
            <a:ext cx="708824" cy="693216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6AE4DE-7E4F-C241-816D-7DB82ECEFD13}"/>
              </a:ext>
            </a:extLst>
          </p:cNvPr>
          <p:cNvSpPr txBox="1"/>
          <p:nvPr/>
        </p:nvSpPr>
        <p:spPr>
          <a:xfrm>
            <a:off x="2929003" y="430452"/>
            <a:ext cx="846707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Nfix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1A391-A7CF-614B-8BD7-8963DCF697BA}"/>
              </a:ext>
            </a:extLst>
          </p:cNvPr>
          <p:cNvSpPr txBox="1"/>
          <p:nvPr/>
        </p:nvSpPr>
        <p:spPr>
          <a:xfrm>
            <a:off x="4286018" y="411358"/>
            <a:ext cx="612668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086077-1D50-9848-A8EC-64F95333EFB8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3352357" y="1015227"/>
            <a:ext cx="1239995" cy="21213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D6434E-325B-9743-B915-D6742DA2C6DC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4592352" y="996133"/>
            <a:ext cx="0" cy="2140479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4E56E-DDB0-BE43-A809-0ABE26C9BB55}"/>
              </a:ext>
            </a:extLst>
          </p:cNvPr>
          <p:cNvSpPr txBox="1"/>
          <p:nvPr/>
        </p:nvSpPr>
        <p:spPr>
          <a:xfrm>
            <a:off x="1744826" y="3132863"/>
            <a:ext cx="1564852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Biomass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281605-989B-3646-BE6B-0701B9560A22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H="1" flipV="1">
            <a:off x="2112363" y="2439649"/>
            <a:ext cx="414889" cy="693214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75F3E9-5DB7-1142-AAB8-6BC2481FCF13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2376360" y="3717638"/>
            <a:ext cx="150892" cy="700712"/>
          </a:xfrm>
          <a:prstGeom prst="straightConnector1">
            <a:avLst/>
          </a:prstGeom>
          <a:ln w="762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C7CB2B-C5BD-544C-9FD7-DC78CDBF562A}"/>
              </a:ext>
            </a:extLst>
          </p:cNvPr>
          <p:cNvCxnSpPr>
            <a:cxnSpLocks/>
          </p:cNvCxnSpPr>
          <p:nvPr/>
        </p:nvCxnSpPr>
        <p:spPr>
          <a:xfrm flipV="1">
            <a:off x="1459282" y="3721387"/>
            <a:ext cx="285544" cy="696963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3AF045-49F2-C84F-AD58-E12B825DFF1F}"/>
              </a:ext>
            </a:extLst>
          </p:cNvPr>
          <p:cNvCxnSpPr>
            <a:cxnSpLocks/>
          </p:cNvCxnSpPr>
          <p:nvPr/>
        </p:nvCxnSpPr>
        <p:spPr>
          <a:xfrm>
            <a:off x="915048" y="2439648"/>
            <a:ext cx="829778" cy="689466"/>
          </a:xfrm>
          <a:prstGeom prst="straightConnector1">
            <a:avLst/>
          </a:prstGeom>
          <a:ln w="76200">
            <a:solidFill>
              <a:srgbClr val="0432FF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F193ED-66DF-8649-BA6D-3FE18162D500}"/>
              </a:ext>
            </a:extLst>
          </p:cNvPr>
          <p:cNvSpPr txBox="1"/>
          <p:nvPr/>
        </p:nvSpPr>
        <p:spPr>
          <a:xfrm>
            <a:off x="9054060" y="2308485"/>
            <a:ext cx="25333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Support for some arrows, but not others</a:t>
            </a:r>
          </a:p>
        </p:txBody>
      </p:sp>
    </p:spTree>
    <p:extLst>
      <p:ext uri="{BB962C8B-B14F-4D97-AF65-F5344CB8AC3E}">
        <p14:creationId xmlns:p14="http://schemas.microsoft.com/office/powerpoint/2010/main" val="6815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A890-C660-844E-A677-FCCEF0D7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1820-FF63-E14E-889C-5EC5EEE5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Nutrient Network (NPK full factorial)</a:t>
            </a:r>
          </a:p>
          <a:p>
            <a:r>
              <a:rPr lang="en-US" dirty="0"/>
              <a:t>Leaf </a:t>
            </a:r>
            <a:r>
              <a:rPr lang="el-GR" dirty="0"/>
              <a:t>δ13</a:t>
            </a:r>
            <a:r>
              <a:rPr lang="en-US"/>
              <a:t>C</a:t>
            </a:r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6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7F0BD-787B-8D4C-B70F-69D240B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014"/>
            <a:ext cx="3615046" cy="978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8F6F1-5834-214F-945A-883EB0B1696D}"/>
              </a:ext>
            </a:extLst>
          </p:cNvPr>
          <p:cNvSpPr txBox="1"/>
          <p:nvPr/>
        </p:nvSpPr>
        <p:spPr>
          <a:xfrm>
            <a:off x="6096000" y="3479425"/>
            <a:ext cx="5691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cost to maintain transpiration</a:t>
            </a:r>
          </a:p>
          <a:p>
            <a:r>
              <a:rPr lang="en-US" sz="2400" dirty="0"/>
              <a:t>b = cost to maintain photosynthetic capacity</a:t>
            </a:r>
          </a:p>
          <a:p>
            <a:r>
              <a:rPr lang="el-GR" sz="2400" dirty="0"/>
              <a:t>β</a:t>
            </a:r>
            <a:r>
              <a:rPr lang="en-US" sz="2400" dirty="0"/>
              <a:t> = b/a</a:t>
            </a:r>
          </a:p>
          <a:p>
            <a:r>
              <a:rPr lang="el-GR" sz="2400" dirty="0"/>
              <a:t>ξ </a:t>
            </a:r>
            <a:r>
              <a:rPr lang="en-US" sz="2400" dirty="0"/>
              <a:t>= “squiggle”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AD790-7C2F-6D4A-BA24-A0F752B5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08" y="3479425"/>
            <a:ext cx="3509486" cy="24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3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7F0BD-787B-8D4C-B70F-69D240B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014"/>
            <a:ext cx="3615046" cy="978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8F6F1-5834-214F-945A-883EB0B1696D}"/>
              </a:ext>
            </a:extLst>
          </p:cNvPr>
          <p:cNvSpPr txBox="1"/>
          <p:nvPr/>
        </p:nvSpPr>
        <p:spPr>
          <a:xfrm>
            <a:off x="6096000" y="3479425"/>
            <a:ext cx="5691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cost to maintain transpiration</a:t>
            </a:r>
          </a:p>
          <a:p>
            <a:r>
              <a:rPr lang="en-US" sz="2400" dirty="0"/>
              <a:t>b = cost to maintain photosynthetic capacity</a:t>
            </a:r>
          </a:p>
          <a:p>
            <a:r>
              <a:rPr lang="el-GR" sz="2400" dirty="0"/>
              <a:t>β</a:t>
            </a:r>
            <a:r>
              <a:rPr lang="en-US" sz="2400" dirty="0"/>
              <a:t> = b/a</a:t>
            </a:r>
          </a:p>
          <a:p>
            <a:r>
              <a:rPr lang="el-GR" sz="2400" dirty="0"/>
              <a:t>ξ </a:t>
            </a:r>
            <a:r>
              <a:rPr lang="en-US" sz="2400" dirty="0"/>
              <a:t>= “squiggle”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AD790-7C2F-6D4A-BA24-A0F752B5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08" y="3479425"/>
            <a:ext cx="3509486" cy="24027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56D6-B322-D14B-AB35-5CF5676AEBD9}"/>
              </a:ext>
            </a:extLst>
          </p:cNvPr>
          <p:cNvSpPr/>
          <p:nvPr/>
        </p:nvSpPr>
        <p:spPr>
          <a:xfrm>
            <a:off x="6096000" y="3867462"/>
            <a:ext cx="5691623" cy="419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8702C-9C7E-A44C-8D2E-C6E89A9781CE}"/>
              </a:ext>
            </a:extLst>
          </p:cNvPr>
          <p:cNvCxnSpPr/>
          <p:nvPr/>
        </p:nvCxnSpPr>
        <p:spPr>
          <a:xfrm>
            <a:off x="3762531" y="2908092"/>
            <a:ext cx="0" cy="27132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DC5F8C-3C3F-B144-B632-A259E077C624}"/>
              </a:ext>
            </a:extLst>
          </p:cNvPr>
          <p:cNvCxnSpPr>
            <a:cxnSpLocks/>
          </p:cNvCxnSpPr>
          <p:nvPr/>
        </p:nvCxnSpPr>
        <p:spPr>
          <a:xfrm flipH="1">
            <a:off x="3732551" y="5608819"/>
            <a:ext cx="302551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D32EDF-EFB4-2D40-8AD7-7CC731D6D58F}"/>
              </a:ext>
            </a:extLst>
          </p:cNvPr>
          <p:cNvSpPr txBox="1"/>
          <p:nvPr/>
        </p:nvSpPr>
        <p:spPr>
          <a:xfrm>
            <a:off x="4047993" y="5908100"/>
            <a:ext cx="2394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3B4C9-9375-8F46-AD3A-CE187DE8517F}"/>
              </a:ext>
            </a:extLst>
          </p:cNvPr>
          <p:cNvSpPr txBox="1"/>
          <p:nvPr/>
        </p:nvSpPr>
        <p:spPr>
          <a:xfrm rot="16200000">
            <a:off x="2961430" y="397231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96A2C9-EC05-AC4D-AB45-FF29B34B3993}"/>
              </a:ext>
            </a:extLst>
          </p:cNvPr>
          <p:cNvCxnSpPr>
            <a:cxnSpLocks/>
          </p:cNvCxnSpPr>
          <p:nvPr/>
        </p:nvCxnSpPr>
        <p:spPr>
          <a:xfrm>
            <a:off x="4047993" y="3147934"/>
            <a:ext cx="2502709" cy="2023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EAF9D-4DC0-C84B-937C-E652C3B9A46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CD06-2737-4142-B9E4-B0908AFD9765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AE027F-A8FD-1043-AA12-3A3711FBA97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8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7F0BD-787B-8D4C-B70F-69D240B9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014"/>
            <a:ext cx="3615046" cy="978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8F6F1-5834-214F-945A-883EB0B1696D}"/>
              </a:ext>
            </a:extLst>
          </p:cNvPr>
          <p:cNvSpPr txBox="1"/>
          <p:nvPr/>
        </p:nvSpPr>
        <p:spPr>
          <a:xfrm>
            <a:off x="6096000" y="3479425"/>
            <a:ext cx="5691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cost to maintain transpiration</a:t>
            </a:r>
          </a:p>
          <a:p>
            <a:r>
              <a:rPr lang="en-US" sz="2400" dirty="0"/>
              <a:t>b = cost to maintain photosynthetic capacity</a:t>
            </a:r>
          </a:p>
          <a:p>
            <a:r>
              <a:rPr lang="el-GR" sz="2400" dirty="0"/>
              <a:t>β</a:t>
            </a:r>
            <a:r>
              <a:rPr lang="en-US" sz="2400" dirty="0"/>
              <a:t> = b/a</a:t>
            </a:r>
          </a:p>
          <a:p>
            <a:r>
              <a:rPr lang="el-GR" sz="2400" dirty="0"/>
              <a:t>ξ </a:t>
            </a:r>
            <a:r>
              <a:rPr lang="en-US" sz="2400" dirty="0"/>
              <a:t>= “squiggle”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AD790-7C2F-6D4A-BA24-A0F752B5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08" y="3479425"/>
            <a:ext cx="3509486" cy="24027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56D6-B322-D14B-AB35-5CF5676AEBD9}"/>
              </a:ext>
            </a:extLst>
          </p:cNvPr>
          <p:cNvSpPr/>
          <p:nvPr/>
        </p:nvSpPr>
        <p:spPr>
          <a:xfrm>
            <a:off x="6096000" y="3507702"/>
            <a:ext cx="5691623" cy="419725"/>
          </a:xfrm>
          <a:prstGeom prst="rect">
            <a:avLst/>
          </a:prstGeom>
          <a:noFill/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7931-1448-4841-86E2-A44F1E9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nutrients should modify the costs to obtain nutrients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8702C-9C7E-A44C-8D2E-C6E89A9781CE}"/>
              </a:ext>
            </a:extLst>
          </p:cNvPr>
          <p:cNvCxnSpPr/>
          <p:nvPr/>
        </p:nvCxnSpPr>
        <p:spPr>
          <a:xfrm>
            <a:off x="3762531" y="2908092"/>
            <a:ext cx="0" cy="27132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DC5F8C-3C3F-B144-B632-A259E077C624}"/>
              </a:ext>
            </a:extLst>
          </p:cNvPr>
          <p:cNvCxnSpPr>
            <a:cxnSpLocks/>
          </p:cNvCxnSpPr>
          <p:nvPr/>
        </p:nvCxnSpPr>
        <p:spPr>
          <a:xfrm flipH="1">
            <a:off x="3732551" y="5608819"/>
            <a:ext cx="302551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D32EDF-EFB4-2D40-8AD7-7CC731D6D58F}"/>
              </a:ext>
            </a:extLst>
          </p:cNvPr>
          <p:cNvSpPr txBox="1"/>
          <p:nvPr/>
        </p:nvSpPr>
        <p:spPr>
          <a:xfrm>
            <a:off x="4382269" y="5908100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3B4C9-9375-8F46-AD3A-CE187DE8517F}"/>
              </a:ext>
            </a:extLst>
          </p:cNvPr>
          <p:cNvSpPr txBox="1"/>
          <p:nvPr/>
        </p:nvSpPr>
        <p:spPr>
          <a:xfrm rot="16200000">
            <a:off x="2961430" y="397231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96A2C9-EC05-AC4D-AB45-FF29B34B3993}"/>
              </a:ext>
            </a:extLst>
          </p:cNvPr>
          <p:cNvCxnSpPr>
            <a:cxnSpLocks/>
          </p:cNvCxnSpPr>
          <p:nvPr/>
        </p:nvCxnSpPr>
        <p:spPr>
          <a:xfrm>
            <a:off x="4047993" y="3147934"/>
            <a:ext cx="2502709" cy="202367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0160F1-5538-9B48-A599-5948D82C0A69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13D1C-623D-664D-AF60-8830C189A782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4CFE7B-C27B-4F4B-A098-666A1CE5E6C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736194-435E-7F4D-8B94-6E5BEFF84B15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69CCCF-E131-554D-8565-C8EACFA93F9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2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2FF9A2-C64C-1D48-B11B-6802292F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94" y="1935232"/>
            <a:ext cx="3509486" cy="2402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E94C87-DCCE-2B45-9B49-887D96C62627}"/>
              </a:ext>
            </a:extLst>
          </p:cNvPr>
          <p:cNvSpPr txBox="1"/>
          <p:nvPr/>
        </p:nvSpPr>
        <p:spPr>
          <a:xfrm>
            <a:off x="915048" y="1854874"/>
            <a:ext cx="2394630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nutrients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07CD13-F4B1-2244-83D6-509AB966DD2D}"/>
              </a:ext>
            </a:extLst>
          </p:cNvPr>
          <p:cNvSpPr txBox="1"/>
          <p:nvPr/>
        </p:nvSpPr>
        <p:spPr>
          <a:xfrm>
            <a:off x="4391015" y="3136612"/>
            <a:ext cx="402674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β</a:t>
            </a:r>
            <a:endParaRPr lang="en-US" sz="3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BCF094-A759-2D46-B6B2-60B9B8037E6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112363" y="2439649"/>
            <a:ext cx="2479989" cy="6969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275FC2-E508-D448-95C9-9F4B65EBEB05}"/>
              </a:ext>
            </a:extLst>
          </p:cNvPr>
          <p:cNvSpPr txBox="1"/>
          <p:nvPr/>
        </p:nvSpPr>
        <p:spPr>
          <a:xfrm>
            <a:off x="1459282" y="4418350"/>
            <a:ext cx="1834156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Soil water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E80662-3488-2C4F-9880-7EAD0E18C6E7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2376360" y="3721387"/>
            <a:ext cx="2215992" cy="696963"/>
          </a:xfrm>
          <a:prstGeom prst="straightConnector1">
            <a:avLst/>
          </a:prstGeom>
          <a:ln w="762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7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236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effect of soil fertilization on leaf economics: a least-cost perspective</vt:lpstr>
      <vt:lpstr>Soil nutrients should modify the costs to obtain nutrients</vt:lpstr>
      <vt:lpstr>Soil nutrients should modify the costs to obtain nutrients</vt:lpstr>
      <vt:lpstr>Soil nutrients should modify the costs to obtain nutrients</vt:lpstr>
      <vt:lpstr>PowerPoint Presentation</vt:lpstr>
      <vt:lpstr>Soil nutrients should modify the costs to obtain nutrients</vt:lpstr>
      <vt:lpstr>Soil nutrients should modify the costs to obtain nutrients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soil fertilization on leaf economics: a least-cost perspective</dc:title>
  <dc:creator>Smith, Nick</dc:creator>
  <cp:lastModifiedBy>Smith, Nick</cp:lastModifiedBy>
  <cp:revision>14</cp:revision>
  <dcterms:created xsi:type="dcterms:W3CDTF">2022-03-20T14:50:58Z</dcterms:created>
  <dcterms:modified xsi:type="dcterms:W3CDTF">2022-03-20T15:29:35Z</dcterms:modified>
</cp:coreProperties>
</file>