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5" r:id="rId6"/>
    <p:sldId id="258" r:id="rId7"/>
    <p:sldId id="274" r:id="rId8"/>
    <p:sldId id="259" r:id="rId9"/>
    <p:sldId id="260" r:id="rId10"/>
    <p:sldId id="263" r:id="rId11"/>
    <p:sldId id="261" r:id="rId12"/>
    <p:sldId id="262" r:id="rId13"/>
    <p:sldId id="276" r:id="rId14"/>
    <p:sldId id="264" r:id="rId15"/>
    <p:sldId id="265" r:id="rId16"/>
    <p:sldId id="266" r:id="rId17"/>
    <p:sldId id="268" r:id="rId18"/>
    <p:sldId id="277" r:id="rId19"/>
    <p:sldId id="269" r:id="rId20"/>
    <p:sldId id="270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24D5-CA67-6E4B-9E5A-1EBF5B2C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135A-C7AB-004C-9E81-FDB25227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1A40-8314-FA40-BE24-4CF9C37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F76E-7154-7148-B2D9-9F59A3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093B-74A6-1446-BB4D-7A78921E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9D8-6D67-6949-ACB8-FF8404E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58A7-3736-6B48-9C6C-3D28877D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0B9C-2AC2-2C40-842A-40FFF555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2538-F35F-A242-BA1D-2DE68A9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5858-68C6-1B40-B322-035E4EB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C795-DABB-D04F-85DB-C98550CE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8B938-1F58-3747-9179-DE644DF7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E9B7-B246-5244-9794-7E3A70AF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191F-7ECD-B243-80E6-778E76AA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C41A-C316-3C4E-9EBE-C257859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3570-BA21-014D-B3AE-A78C467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85E-E52A-A143-B7AD-E9B96AE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86F9-F717-E64B-98AE-187930B6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9672-3622-3642-9090-3088F8DE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F189-41E9-1547-85FA-7E94C7B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462E-5C57-C946-B64A-39FA025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E4CA-2269-8040-A5C5-22862643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D73-AFF8-3D4B-80D6-DAA7D97C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C95E-4430-5A45-AD5D-F4BCEE93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E5EB-0F83-FA48-AFDF-06BC6A65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D8E-227B-5743-89A3-BE38CA8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8BC7-B414-4C4A-8EC4-8AF099AC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7FA3-BDB0-C24E-A8A6-B1E62A5A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E48B-FA83-0B4F-A554-D711E2F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09E-8D6D-B54E-BEFD-FC7564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4EAE-B1D4-044B-A320-082CEC6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5D0D-125D-D84B-9E70-F34D487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8162-79DB-DB45-B0A6-4DF1F2D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4C71-03B9-EF4C-8D9B-2BE2740E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5358D-D635-814D-83A7-8DEEAE34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C5A13-B125-E94A-AFA2-44893E50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2965E-F19F-614E-8D51-9F334F6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D5D7-B761-854D-ABFC-CE1E15E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BCF-AED2-C949-A6B3-37C8366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876-AEAE-8846-AAD7-CCA0081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48DC-C8D7-1A46-B207-1930CF2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82E4-BD3D-E949-AEA1-26356AA1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E380-E1C6-9B43-8524-F940341F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5E19A-F869-3642-A0F6-E0871FE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D085-71E0-F840-93BC-A457B7C8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C8A6-630C-0346-B2A9-6E6A4C8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24B-7B22-9743-B3C9-BDABDA0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48D-804F-E84D-93B4-73E0184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9F44-6CB5-254C-B4C9-3C710E67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2909-D28A-294E-A37B-C76CF89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A611-2D8F-3B48-8B58-2FB79CE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49B4-306B-4B48-BC08-AE1CA23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4ED-5E28-244D-A940-EB814D9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A6B-DAF8-A84D-909E-6C65AB53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050-FDDE-CF4E-AB47-FB1AD569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56C9-6296-5F4B-B16E-44BA514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A6C3-B316-ED41-9FD0-C2DD854F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B95C-0F8E-3340-8BF5-1FD88DA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755A-D212-BD40-89E8-E5F85D2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6E44-31B7-0446-9E3B-7206FFF1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66CD-D19B-F849-BBAD-870DEFAA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08AF-C271-DA4B-A6E0-87D34B71DD19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C7D2-09F8-F541-8FEA-BFF9A7F3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F80E-63B8-E448-8155-F09334A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FA5-920F-464E-AFD0-BA06742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Leaf nitrogen responses to soil nitrogen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AF59-2EFA-A647-A036-3F5EE99D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146"/>
            <a:ext cx="9144000" cy="127265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Nick, </a:t>
            </a:r>
            <a:r>
              <a:rPr lang="en-US" sz="4400" dirty="0" err="1">
                <a:solidFill>
                  <a:srgbClr val="7030A0"/>
                </a:solidFill>
              </a:rPr>
              <a:t>Lizz</a:t>
            </a:r>
            <a:r>
              <a:rPr lang="en-US" sz="4400" dirty="0">
                <a:solidFill>
                  <a:srgbClr val="7030A0"/>
                </a:solidFill>
              </a:rPr>
              <a:t>, et multi alia</a:t>
            </a:r>
          </a:p>
        </p:txBody>
      </p:sp>
    </p:spTree>
    <p:extLst>
      <p:ext uri="{BB962C8B-B14F-4D97-AF65-F5344CB8AC3E}">
        <p14:creationId xmlns:p14="http://schemas.microsoft.com/office/powerpoint/2010/main" val="35440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A0B4-07D0-1040-86BB-F7CF5AF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Network (</a:t>
            </a:r>
            <a:r>
              <a:rPr lang="en-US" dirty="0" err="1"/>
              <a:t>NutNet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D5-4110-DE45-9704-66371057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Globally distributed soil nutrient manipulation experiment</a:t>
            </a:r>
          </a:p>
          <a:p>
            <a:r>
              <a:rPr lang="en-US" dirty="0"/>
              <a:t>Fully factorial soil N x P x K addition experiment (10 g m-2 yr-1)</a:t>
            </a:r>
          </a:p>
          <a:p>
            <a:pPr lvl="1"/>
            <a:r>
              <a:rPr lang="en-US" dirty="0"/>
              <a:t>At least 3 blocks per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C1C-B460-9B49-B5E2-FE9B2F8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1937-1280-7B46-8871-496841F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NutNet</a:t>
            </a:r>
            <a:r>
              <a:rPr lang="en-US" dirty="0"/>
              <a:t> leaf trait data</a:t>
            </a:r>
          </a:p>
          <a:p>
            <a:pPr lvl="1"/>
            <a:r>
              <a:rPr lang="en-US" dirty="0"/>
              <a:t>n = 2048, 195 species, 22 sites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LMA</a:t>
            </a:r>
          </a:p>
          <a:p>
            <a:pPr lvl="1"/>
            <a:r>
              <a:rPr lang="en-US" dirty="0"/>
              <a:t>d13C (converted to </a:t>
            </a:r>
            <a:r>
              <a:rPr lang="el-GR" dirty="0"/>
              <a:t>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Growing season climate conditions (CRU)</a:t>
            </a:r>
          </a:p>
          <a:p>
            <a:r>
              <a:rPr lang="en-US" dirty="0" err="1"/>
              <a:t>NutNet</a:t>
            </a:r>
            <a:r>
              <a:rPr lang="en-US" dirty="0"/>
              <a:t> plot data</a:t>
            </a:r>
          </a:p>
          <a:p>
            <a:pPr lvl="1"/>
            <a:r>
              <a:rPr lang="en-US" dirty="0"/>
              <a:t>n = 487, 15 sites</a:t>
            </a:r>
          </a:p>
          <a:p>
            <a:pPr lvl="1"/>
            <a:r>
              <a:rPr lang="en-US" dirty="0"/>
              <a:t>LAI</a:t>
            </a:r>
          </a:p>
        </p:txBody>
      </p:sp>
    </p:spTree>
    <p:extLst>
      <p:ext uri="{BB962C8B-B14F-4D97-AF65-F5344CB8AC3E}">
        <p14:creationId xmlns:p14="http://schemas.microsoft.com/office/powerpoint/2010/main" val="13516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Drivers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species + </a:t>
            </a:r>
            <a:r>
              <a:rPr lang="en-US" dirty="0" err="1"/>
              <a:t>species:site</a:t>
            </a:r>
            <a:r>
              <a:rPr lang="en-US" dirty="0"/>
              <a:t> + </a:t>
            </a:r>
            <a:r>
              <a:rPr lang="en-US" dirty="0" err="1"/>
              <a:t>species:site:block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1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Predictability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Fixed effects: soil N * soil P * soil K + predicted </a:t>
            </a:r>
            <a:r>
              <a:rPr lang="en-US" dirty="0" err="1"/>
              <a:t>Nphoto</a:t>
            </a:r>
            <a:r>
              <a:rPr lang="en-US" dirty="0"/>
              <a:t> + predicted </a:t>
            </a:r>
            <a:r>
              <a:rPr lang="en-US" dirty="0" err="1"/>
              <a:t>Nstructure</a:t>
            </a:r>
            <a:r>
              <a:rPr lang="en-US" dirty="0"/>
              <a:t> + 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species + </a:t>
            </a:r>
            <a:r>
              <a:rPr lang="en-US" dirty="0" err="1"/>
              <a:t>species:site</a:t>
            </a:r>
            <a:r>
              <a:rPr lang="en-US" dirty="0"/>
              <a:t> + </a:t>
            </a:r>
            <a:r>
              <a:rPr lang="en-US" dirty="0" err="1"/>
              <a:t>species:site:block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4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LAI response to soil N</a:t>
            </a:r>
          </a:p>
          <a:p>
            <a:pPr lvl="1"/>
            <a:r>
              <a:rPr lang="en-US" dirty="0"/>
              <a:t>Dependent variable: plot LAI</a:t>
            </a:r>
          </a:p>
          <a:p>
            <a:pPr lvl="1"/>
            <a:r>
              <a:rPr lang="en-US" dirty="0"/>
              <a:t>Fixed effects: soil N * soil P * soil K</a:t>
            </a:r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</a:t>
            </a:r>
          </a:p>
          <a:p>
            <a:r>
              <a:rPr lang="en-US" dirty="0"/>
              <a:t>Supply/demand effects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(linear model)</a:t>
            </a:r>
          </a:p>
          <a:p>
            <a:pPr lvl="1"/>
            <a:r>
              <a:rPr lang="en-US" dirty="0"/>
              <a:t>Dependent variable: change in plot averaged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in N addition plots</a:t>
            </a:r>
          </a:p>
          <a:p>
            <a:pPr lvl="1"/>
            <a:r>
              <a:rPr lang="en-US" dirty="0"/>
              <a:t>Fixed effects: change in plot LAI in N addition plots</a:t>
            </a:r>
          </a:p>
        </p:txBody>
      </p:sp>
    </p:spTree>
    <p:extLst>
      <p:ext uri="{BB962C8B-B14F-4D97-AF65-F5344CB8AC3E}">
        <p14:creationId xmlns:p14="http://schemas.microsoft.com/office/powerpoint/2010/main" val="21882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soil N impact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C0BD-1D5A-F949-BA4E-8FF9C088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07758" cy="4351338"/>
          </a:xfrm>
        </p:spPr>
        <p:txBody>
          <a:bodyPr>
            <a:normAutofit/>
          </a:bodyPr>
          <a:lstStyle/>
          <a:p>
            <a:r>
              <a:rPr lang="en-US" sz="4800" dirty="0"/>
              <a:t>19% increase in leaf </a:t>
            </a:r>
            <a:r>
              <a:rPr lang="en-US" sz="4800" dirty="0" err="1"/>
              <a:t>Narea</a:t>
            </a:r>
            <a:r>
              <a:rPr lang="en-US" sz="4800" dirty="0"/>
              <a:t> with soil N (p &lt; 0.01)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6DE63-9FE2-CA4C-B0D8-F12B19B6C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62"/>
          <a:stretch/>
        </p:blipFill>
        <p:spPr>
          <a:xfrm>
            <a:off x="6504537" y="1348711"/>
            <a:ext cx="5014173" cy="53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about other variables?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D2A56-92D9-0D44-B58B-0940C39821C9}"/>
              </a:ext>
            </a:extLst>
          </p:cNvPr>
          <p:cNvSpPr txBox="1"/>
          <p:nvPr/>
        </p:nvSpPr>
        <p:spPr>
          <a:xfrm>
            <a:off x="7499939" y="2829088"/>
            <a:ext cx="354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Soil (brown) is not that important (&lt;2% combined)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88B12-FC5A-2C44-8F78-5F819BA9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37"/>
          <a:stretch/>
        </p:blipFill>
        <p:spPr>
          <a:xfrm>
            <a:off x="2115403" y="1514105"/>
            <a:ext cx="4814248" cy="51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7649-0706-2643-B14E-5565401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Can we predict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CD98B-E569-F546-9024-D0681CB1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153"/>
            <a:ext cx="8179558" cy="5112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899B8-4D7F-C949-9607-91F57E77EDF3}"/>
              </a:ext>
            </a:extLst>
          </p:cNvPr>
          <p:cNvSpPr txBox="1"/>
          <p:nvPr/>
        </p:nvSpPr>
        <p:spPr>
          <a:xfrm>
            <a:off x="9222254" y="2852861"/>
            <a:ext cx="27692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Soil N (P &lt; 0.01)</a:t>
            </a:r>
          </a:p>
          <a:p>
            <a:r>
              <a:rPr lang="en-US" sz="2800" dirty="0" err="1"/>
              <a:t>N</a:t>
            </a:r>
            <a:r>
              <a:rPr lang="en-US" sz="2800" baseline="-25000" dirty="0" err="1"/>
              <a:t>structure</a:t>
            </a:r>
            <a:r>
              <a:rPr lang="en-US" sz="2800" dirty="0"/>
              <a:t> (P &lt; 0.01)</a:t>
            </a:r>
          </a:p>
          <a:p>
            <a:r>
              <a:rPr lang="en-US" sz="2800" dirty="0" err="1"/>
              <a:t>N</a:t>
            </a:r>
            <a:r>
              <a:rPr lang="en-US" sz="2800" baseline="-25000" dirty="0" err="1"/>
              <a:t>photo</a:t>
            </a:r>
            <a:r>
              <a:rPr lang="en-US" sz="2800" dirty="0"/>
              <a:t> (P &lt; 0.01)</a:t>
            </a:r>
          </a:p>
        </p:txBody>
      </p:sp>
    </p:spTree>
    <p:extLst>
      <p:ext uri="{BB962C8B-B14F-4D97-AF65-F5344CB8AC3E}">
        <p14:creationId xmlns:p14="http://schemas.microsoft.com/office/powerpoint/2010/main" val="199870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7649-0706-2643-B14E-5565401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Can we predict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B4DDA-FC8E-8F4E-97DC-D65690E1EF41}"/>
              </a:ext>
            </a:extLst>
          </p:cNvPr>
          <p:cNvSpPr txBox="1"/>
          <p:nvPr/>
        </p:nvSpPr>
        <p:spPr>
          <a:xfrm>
            <a:off x="7915701" y="2676939"/>
            <a:ext cx="4276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Structural and photosynthetic N combined explain 69% of the variation in leaf </a:t>
            </a:r>
            <a:r>
              <a:rPr lang="en-US" sz="2800" dirty="0" err="1"/>
              <a:t>N</a:t>
            </a:r>
            <a:r>
              <a:rPr lang="en-US" sz="2800" baseline="-25000" dirty="0" err="1"/>
              <a:t>area</a:t>
            </a:r>
            <a:endParaRPr lang="en-US" sz="28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E678B-7FA8-6A43-B72F-F14CEA0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2" y="1472926"/>
            <a:ext cx="5049103" cy="53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A87-20B3-7E47-B010-7A871D5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is the LAI response to soil 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BE0C8-3669-C642-8520-F583FEBC9A72}"/>
              </a:ext>
            </a:extLst>
          </p:cNvPr>
          <p:cNvSpPr txBox="1"/>
          <p:nvPr/>
        </p:nvSpPr>
        <p:spPr>
          <a:xfrm>
            <a:off x="6521459" y="3126524"/>
            <a:ext cx="567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43% increase in LAI (P &lt; 0.01)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884CC-0A81-2748-BEC9-B4A8A76F0A51}"/>
              </a:ext>
            </a:extLst>
          </p:cNvPr>
          <p:cNvSpPr txBox="1"/>
          <p:nvPr/>
        </p:nvSpPr>
        <p:spPr>
          <a:xfrm>
            <a:off x="7315200" y="4141822"/>
            <a:ext cx="44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N going to leaf quantity than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DE2BF-7A39-7941-860F-6F97AC53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9" y="1484034"/>
            <a:ext cx="4832341" cy="53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D86E-0D6E-9641-9168-DB148B2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147D-6A1F-9A4C-AF5C-A462E6CC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is an important variable for ecosystem carbon and N fluxes</a:t>
            </a:r>
          </a:p>
          <a:p>
            <a:pPr lvl="1"/>
            <a:r>
              <a:rPr lang="en-US" sz="3200" dirty="0"/>
              <a:t>Used to predict photosynthesis in ESMs, including downregulation from N limitation</a:t>
            </a:r>
          </a:p>
          <a:p>
            <a:r>
              <a:rPr lang="en-US" sz="3600" dirty="0"/>
              <a:t>Not clear how or why 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responds to soil N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0899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38879-7208-5D48-82D5-543072CE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81" y="1690688"/>
            <a:ext cx="4261519" cy="497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54A7E-DC9E-EE41-8FE8-E5C35222F645}"/>
              </a:ext>
            </a:extLst>
          </p:cNvPr>
          <p:cNvSpPr txBox="1"/>
          <p:nvPr/>
        </p:nvSpPr>
        <p:spPr>
          <a:xfrm>
            <a:off x="6480313" y="3246783"/>
            <a:ext cx="5711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change in leaf </a:t>
            </a:r>
            <a:r>
              <a:rPr lang="en-US" sz="2800" dirty="0" err="1"/>
              <a:t>Narea</a:t>
            </a:r>
            <a:r>
              <a:rPr lang="en-US" sz="2800" dirty="0"/>
              <a:t> should be greater in places where the LAI (or plant N demand) doesn’t change much</a:t>
            </a:r>
          </a:p>
        </p:txBody>
      </p:sp>
    </p:spTree>
    <p:extLst>
      <p:ext uri="{BB962C8B-B14F-4D97-AF65-F5344CB8AC3E}">
        <p14:creationId xmlns:p14="http://schemas.microsoft.com/office/powerpoint/2010/main" val="222741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811F-273C-C148-8A43-338B92995442}"/>
              </a:ext>
            </a:extLst>
          </p:cNvPr>
          <p:cNvSpPr txBox="1"/>
          <p:nvPr/>
        </p:nvSpPr>
        <p:spPr>
          <a:xfrm>
            <a:off x="1514900" y="3166281"/>
            <a:ext cx="94851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If plants use added N to build new leaves, you would expect less stimulation of leaf </a:t>
            </a:r>
            <a:r>
              <a:rPr lang="en-US" sz="4400" dirty="0" err="1">
                <a:solidFill>
                  <a:srgbClr val="FF0000"/>
                </a:solidFill>
              </a:rPr>
              <a:t>N</a:t>
            </a:r>
            <a:r>
              <a:rPr lang="en-US" sz="4400" baseline="-25000" dirty="0" err="1">
                <a:solidFill>
                  <a:srgbClr val="FF0000"/>
                </a:solidFill>
              </a:rPr>
              <a:t>area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2CB3F-D8C9-4146-AE3F-CEE8123D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39" y="2057954"/>
            <a:ext cx="4182603" cy="4705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A23B79-DBB3-B840-A386-2A2BDFB577D1}"/>
              </a:ext>
            </a:extLst>
          </p:cNvPr>
          <p:cNvSpPr txBox="1"/>
          <p:nvPr/>
        </p:nvSpPr>
        <p:spPr>
          <a:xfrm>
            <a:off x="6100549" y="2702257"/>
            <a:ext cx="5253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When LMA increases with soil N and biomass shows a limited response to soil N,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area</a:t>
            </a:r>
            <a:r>
              <a:rPr lang="en-US" sz="3600" dirty="0">
                <a:solidFill>
                  <a:srgbClr val="FF0000"/>
                </a:solidFill>
              </a:rPr>
              <a:t> increases with soil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EA6DB-BC7A-9A42-B4EA-C56CF8438654}"/>
              </a:ext>
            </a:extLst>
          </p:cNvPr>
          <p:cNvSpPr txBox="1"/>
          <p:nvPr/>
        </p:nvSpPr>
        <p:spPr>
          <a:xfrm>
            <a:off x="5372668" y="6061566"/>
            <a:ext cx="41646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 = high positive LMA response to soil N</a:t>
            </a:r>
          </a:p>
          <a:p>
            <a:r>
              <a:rPr lang="en-US" dirty="0"/>
              <a:t>Blue/purple = limited to no LMA to soil N</a:t>
            </a:r>
          </a:p>
        </p:txBody>
      </p:sp>
    </p:spTree>
    <p:extLst>
      <p:ext uri="{BB962C8B-B14F-4D97-AF65-F5344CB8AC3E}">
        <p14:creationId xmlns:p14="http://schemas.microsoft.com/office/powerpoint/2010/main" val="333506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096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Firn</a:t>
            </a:r>
            <a:r>
              <a:rPr lang="en-US" sz="3600" dirty="0"/>
              <a:t> et al. (2019): strong link b/w soil N and leaf N%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6F85-5565-634E-AC42-E273FA0B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327944"/>
            <a:ext cx="5118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Dong et al. (2017): it’s mainly climate and adaptation (LMA, </a:t>
            </a:r>
            <a:r>
              <a:rPr lang="en-US" sz="3600" dirty="0" err="1"/>
              <a:t>Nfixer</a:t>
            </a:r>
            <a:r>
              <a:rPr lang="en-US" sz="3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DD477-6DD2-D44D-91D8-34428B28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00" y="1690688"/>
            <a:ext cx="6685200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273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Firn</a:t>
            </a:r>
            <a:r>
              <a:rPr lang="en-US" sz="3600" dirty="0"/>
              <a:t> et al. (2019) </a:t>
            </a:r>
            <a:r>
              <a:rPr lang="en-US" sz="3600" dirty="0" err="1"/>
              <a:t>kinda</a:t>
            </a:r>
            <a:r>
              <a:rPr lang="en-US" sz="3600" dirty="0"/>
              <a:t> showed that too!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B880A-4E5E-1A4E-89E2-621B5B96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3" y="1027906"/>
            <a:ext cx="7288527" cy="49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>
            <a:normAutofit/>
          </a:bodyPr>
          <a:lstStyle/>
          <a:p>
            <a:r>
              <a:rPr lang="en-US" sz="3600" dirty="0"/>
              <a:t>Recent analyses suggest that soil N may modify the nutrient economy of leaves (</a:t>
            </a:r>
            <a:r>
              <a:rPr lang="en-US" sz="3600" dirty="0" err="1"/>
              <a:t>Paillassa</a:t>
            </a:r>
            <a:r>
              <a:rPr lang="en-US" sz="3600" dirty="0"/>
              <a:t> et al., 2020)</a:t>
            </a:r>
          </a:p>
          <a:p>
            <a:pPr lvl="1"/>
            <a:r>
              <a:rPr lang="en-US" sz="3200" dirty="0"/>
              <a:t>This depends on the ratio of soil N demand and soil N availability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7F7D5-3404-F54D-8D9D-73BACEDC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78" y="198783"/>
            <a:ext cx="5475041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/>
          <a:lstStyle/>
          <a:p>
            <a:r>
              <a:rPr lang="en-US" sz="3600" dirty="0"/>
              <a:t>Recent analyses suggest that soil N may modify the nutrient economy of leaves (</a:t>
            </a:r>
            <a:r>
              <a:rPr lang="en-US" sz="3600" dirty="0" err="1"/>
              <a:t>Paillassa</a:t>
            </a:r>
            <a:r>
              <a:rPr lang="en-US" sz="3600" dirty="0"/>
              <a:t> et al., 2020)</a:t>
            </a:r>
          </a:p>
          <a:p>
            <a:pPr lvl="1"/>
            <a:r>
              <a:rPr lang="en-US" sz="3200" dirty="0"/>
              <a:t>This depends on the ratio of soil N demand and soil N availability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2FC4-9950-B046-8A6B-37400EF7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649356"/>
            <a:ext cx="5738121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329-C0E7-6747-BEC2-F010420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C47D-4600-724A-B34F-FFB1252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Quantify the impact of soil N on leaf </a:t>
            </a:r>
            <a:r>
              <a:rPr lang="en-US" sz="4000" dirty="0" err="1"/>
              <a:t>N</a:t>
            </a:r>
            <a:r>
              <a:rPr lang="en-US" sz="4000" baseline="-25000" dirty="0" err="1"/>
              <a:t>area</a:t>
            </a:r>
            <a:endParaRPr lang="en-US" sz="4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soil N drivers from climate drivers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the impacts of N demand and N availability on leaf </a:t>
            </a:r>
            <a:r>
              <a:rPr lang="en-US" sz="4000" dirty="0" err="1"/>
              <a:t>Narea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91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0E94-815F-4145-A6D0-23D8859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704-D202-0A4B-AFB3-EC87600E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soil N impact leaf </a:t>
            </a:r>
            <a:r>
              <a:rPr lang="en-US" dirty="0" err="1"/>
              <a:t>Narea</a:t>
            </a:r>
            <a:r>
              <a:rPr lang="en-US" dirty="0"/>
              <a:t>?</a:t>
            </a:r>
          </a:p>
          <a:p>
            <a:r>
              <a:rPr lang="en-US" dirty="0"/>
              <a:t>How does the impact of soil N on leaf </a:t>
            </a:r>
            <a:r>
              <a:rPr lang="en-US" dirty="0" err="1"/>
              <a:t>Narea</a:t>
            </a:r>
            <a:r>
              <a:rPr lang="en-US" dirty="0"/>
              <a:t> compare to other drivers, such as climate and LMA?</a:t>
            </a:r>
          </a:p>
          <a:p>
            <a:r>
              <a:rPr lang="en-US" dirty="0"/>
              <a:t>How does the leaf </a:t>
            </a:r>
            <a:r>
              <a:rPr lang="en-US" dirty="0" err="1"/>
              <a:t>Narea</a:t>
            </a:r>
            <a:r>
              <a:rPr lang="en-US" dirty="0"/>
              <a:t> response to soil N compare to the LAI response to soil N?</a:t>
            </a:r>
          </a:p>
          <a:p>
            <a:r>
              <a:rPr lang="en-US" dirty="0"/>
              <a:t>Does the impact of soil N on leaf </a:t>
            </a:r>
            <a:r>
              <a:rPr lang="en-US" dirty="0" err="1"/>
              <a:t>Narea</a:t>
            </a:r>
            <a:r>
              <a:rPr lang="en-US" dirty="0"/>
              <a:t> vary with leaf N demand, as indexed through the LAI response?</a:t>
            </a:r>
          </a:p>
        </p:txBody>
      </p:sp>
    </p:spTree>
    <p:extLst>
      <p:ext uri="{BB962C8B-B14F-4D97-AF65-F5344CB8AC3E}">
        <p14:creationId xmlns:p14="http://schemas.microsoft.com/office/powerpoint/2010/main" val="36123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786</Words>
  <Application>Microsoft Macintosh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Leaf nitrogen responses to soil nitrogen</vt:lpstr>
      <vt:lpstr>Rationale</vt:lpstr>
      <vt:lpstr>Rationale CTD</vt:lpstr>
      <vt:lpstr>Rationale CTD</vt:lpstr>
      <vt:lpstr>Rationale CTD</vt:lpstr>
      <vt:lpstr>Rationale CTD</vt:lpstr>
      <vt:lpstr>Rationale CTD</vt:lpstr>
      <vt:lpstr>Specific aims</vt:lpstr>
      <vt:lpstr>Primary questions</vt:lpstr>
      <vt:lpstr>Nutrient Network (NutNet)</vt:lpstr>
      <vt:lpstr>Datasets</vt:lpstr>
      <vt:lpstr>Analyses</vt:lpstr>
      <vt:lpstr>Analyses</vt:lpstr>
      <vt:lpstr>Analyses CTD</vt:lpstr>
      <vt:lpstr>Results: Does soil N impact leaf Narea?</vt:lpstr>
      <vt:lpstr>Results: What about other variables?</vt:lpstr>
      <vt:lpstr>Results: Can we predict Narea?</vt:lpstr>
      <vt:lpstr>Results: Can we predict Narea?</vt:lpstr>
      <vt:lpstr>Results: What is the LAI response to soil N?</vt:lpstr>
      <vt:lpstr>Results: Does the impact of soil N on leaf Narea vary with leaf N demand?</vt:lpstr>
      <vt:lpstr>Results: Does the impact of soil N on leaf Narea vary with leaf N demand?</vt:lpstr>
      <vt:lpstr>Results: Does the impact of soil N on leaf Narea vary with leaf N demand?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56</cp:revision>
  <dcterms:created xsi:type="dcterms:W3CDTF">2020-06-09T18:28:42Z</dcterms:created>
  <dcterms:modified xsi:type="dcterms:W3CDTF">2020-10-02T19:30:21Z</dcterms:modified>
</cp:coreProperties>
</file>