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0"/>
    <p:restoredTop sz="94604"/>
  </p:normalViewPr>
  <p:slideViewPr>
    <p:cSldViewPr snapToGrid="0" snapToObjects="1">
      <p:cViewPr varScale="1">
        <p:scale>
          <a:sx n="85" d="100"/>
          <a:sy n="85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1183-4D74-A94D-A992-75603EB00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ECC93-9EB7-7A4D-BD18-0A76635CE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FB42-FAAE-5846-A6F1-BE2CEC3F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BECF-305B-8A42-8079-547A6DEB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56E6-682C-7748-B6FD-10FF683B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9A8-3A58-554A-8676-1C45D594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765A-9771-E941-8563-0DA0B5147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5D86-2DBC-B442-8C73-DDEE23DA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AC48-3145-5F4C-9E35-CB6358FC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C211-7C5C-174B-BB6D-CEB48E1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A8F8D-6DC1-7E4A-920C-182372D53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173EC-7F34-DD43-B924-A3755770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46BF-BE1D-F847-907B-1B0F3B9D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7ED8-3A8D-F044-8877-56B500A8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31C0-90EF-2B48-A400-C47B9549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5EA0-0E13-AD47-BF89-E1D51E09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5108-ED2C-A24D-99F1-523BCA5A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DF00-D3DE-D244-B2F6-5131E105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48815-F766-A640-B387-F2EC9974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2C54-80A8-8848-AB9D-5D06AF9D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4239-0F6A-7942-823A-5A745CE3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2FF0E-B5E3-534A-ACDC-39B909A00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3411-FBDE-694D-B7C5-EFA064DC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047A-7988-8348-8BBB-7C2DD51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3FC1-7673-D84F-A7BC-42E95AA5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061B-3208-A44B-B233-672BEE48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6978-9585-0543-8FED-077DF2450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50942-90A6-3C48-A568-179CE2095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356B2-7AFD-5542-A47B-6B9EB8A1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F5244-A415-F242-BFA7-40105B51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2F3B-7C8A-A449-876A-C1B4B8BA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0480-D4F2-524F-A733-CA5AC7DD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DFDD-65EB-3449-A05A-D1A4A136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959C7-5592-EA41-A2DE-2753EA521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1844A-E19D-F047-9284-966F2C981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95429-6BA8-FE4C-A241-6D263541F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8E8D8-59F8-BA4C-B7E3-E72FA692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6FE7B-67DC-084C-B3F5-DDFB9C2D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1626-1C73-1740-900F-184803FD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089E-8F82-3942-BB1A-B9301975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595A1-34BC-F047-96F8-3B3A447B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3352D-4FEF-2440-B2D6-90BAB13B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A0E70-4326-4545-99D6-40EDEDC4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31DFF-38FC-3946-A196-8F1F4049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844F3-5C1C-B74B-A40C-BF3D0F1A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412B-92E9-BF41-B698-9E547635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B0-CA60-3545-A430-60356988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219-FB5B-2846-BE61-17839C20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16820-5597-9149-953A-1FB1D33ED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6953E-5F62-0C44-96D9-D87372C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EAD30-4635-9047-A606-8A88A9D9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B742B-92A5-D244-8299-CA741484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68D2-B3F4-D646-A640-9955A3DA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92BC7-897F-F649-9A7E-08D40C53E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05ED2-8811-D245-96E0-91FCB6F0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AEEB-3BF8-1B47-8226-5C78A69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B73D-E5C8-C84B-93F5-88259AC3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BAC0-65ED-2F4E-86EF-7A4F1CE6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97769-B1BB-0943-AC8F-A450F697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AA67-87A9-6C48-927A-472FC043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D0CA-30D7-004F-AF1B-2984538CB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9848-2D9C-D94B-88BE-B3486C12C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05C1-6EAA-D946-B964-7FCAF023D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09DC-0788-BD4D-8868-34B373D6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soil fertilization on leaf economics: a least-cost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A71F-93DE-EE41-96DC-DF768F2C6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Nick, </a:t>
            </a:r>
            <a:r>
              <a:rPr lang="en-US" dirty="0" err="1"/>
              <a:t>Lizz</a:t>
            </a:r>
            <a:r>
              <a:rPr lang="en-US" dirty="0"/>
              <a:t>, Risa, Evan, &amp; many others</a:t>
            </a:r>
          </a:p>
        </p:txBody>
      </p:sp>
    </p:spTree>
    <p:extLst>
      <p:ext uri="{BB962C8B-B14F-4D97-AF65-F5344CB8AC3E}">
        <p14:creationId xmlns:p14="http://schemas.microsoft.com/office/powerpoint/2010/main" val="355565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2FF9A2-C64C-1D48-B11B-6802292F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94" y="1935232"/>
            <a:ext cx="3509486" cy="240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4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2FF9A2-C64C-1D48-B11B-6802292F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94" y="1935232"/>
            <a:ext cx="3509486" cy="240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DE70CB-E036-0941-91D6-679CF51B4210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8173-38F9-1C42-9F92-7869E3A6C802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5E6AD-EFFB-CC4A-B754-6B814AA517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0C0FB-4B87-174B-A7A2-5E6B05BCAB03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4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DE70CB-E036-0941-91D6-679CF51B4210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8173-38F9-1C42-9F92-7869E3A6C802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5E6AD-EFFB-CC4A-B754-6B814AA517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0C0FB-4B87-174B-A7A2-5E6B05BCAB03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AE4DE-7E4F-C241-816D-7DB82ECEFD13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1A391-A7CF-614B-8BD7-8963DCF697BA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086077-1D50-9848-A8EC-64F95333EFB8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D6434E-325B-9743-B915-D6742DA2C6DC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818663-0832-9940-B28C-0E4D29746AB8}"/>
              </a:ext>
            </a:extLst>
          </p:cNvPr>
          <p:cNvSpPr txBox="1"/>
          <p:nvPr/>
        </p:nvSpPr>
        <p:spPr>
          <a:xfrm>
            <a:off x="9054060" y="2308485"/>
            <a:ext cx="2533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7030A0"/>
                </a:solidFill>
              </a:rPr>
              <a:t>β</a:t>
            </a:r>
            <a:r>
              <a:rPr lang="en-US" sz="3200" dirty="0">
                <a:solidFill>
                  <a:srgbClr val="7030A0"/>
                </a:solidFill>
              </a:rPr>
              <a:t> may differ for different plant types</a:t>
            </a:r>
          </a:p>
        </p:txBody>
      </p:sp>
    </p:spTree>
    <p:extLst>
      <p:ext uri="{BB962C8B-B14F-4D97-AF65-F5344CB8AC3E}">
        <p14:creationId xmlns:p14="http://schemas.microsoft.com/office/powerpoint/2010/main" val="263248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DE70CB-E036-0941-91D6-679CF51B4210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8173-38F9-1C42-9F92-7869E3A6C802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5E6AD-EFFB-CC4A-B754-6B814AA517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0C0FB-4B87-174B-A7A2-5E6B05BCAB03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AE4DE-7E4F-C241-816D-7DB82ECEFD13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1A391-A7CF-614B-8BD7-8963DCF697BA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086077-1D50-9848-A8EC-64F95333EFB8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D6434E-325B-9743-B915-D6742DA2C6DC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4E56E-DDB0-BE43-A809-0ABE26C9BB55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281605-989B-3646-BE6B-0701B9560A22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75F3E9-5DB7-1142-AAB8-6BC2481FCF13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C7CB2B-C5BD-544C-9FD7-DC78CDBF562A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3AF045-49F2-C84F-AD58-E12B825DFF1F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F193ED-66DF-8649-BA6D-3FE18162D500}"/>
              </a:ext>
            </a:extLst>
          </p:cNvPr>
          <p:cNvSpPr txBox="1"/>
          <p:nvPr/>
        </p:nvSpPr>
        <p:spPr>
          <a:xfrm>
            <a:off x="9054060" y="2308485"/>
            <a:ext cx="2533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7030A0"/>
                </a:solidFill>
              </a:rPr>
              <a:t>β</a:t>
            </a:r>
            <a:r>
              <a:rPr lang="en-US" sz="3200" dirty="0">
                <a:solidFill>
                  <a:srgbClr val="7030A0"/>
                </a:solidFill>
              </a:rPr>
              <a:t> may differ with different nutrient allocation responses</a:t>
            </a:r>
          </a:p>
        </p:txBody>
      </p:sp>
    </p:spTree>
    <p:extLst>
      <p:ext uri="{BB962C8B-B14F-4D97-AF65-F5344CB8AC3E}">
        <p14:creationId xmlns:p14="http://schemas.microsoft.com/office/powerpoint/2010/main" val="3565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DE70CB-E036-0941-91D6-679CF51B4210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8173-38F9-1C42-9F92-7869E3A6C802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5E6AD-EFFB-CC4A-B754-6B814AA517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0C0FB-4B87-174B-A7A2-5E6B05BCAB03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AE4DE-7E4F-C241-816D-7DB82ECEFD13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1A391-A7CF-614B-8BD7-8963DCF697BA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086077-1D50-9848-A8EC-64F95333EFB8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D6434E-325B-9743-B915-D6742DA2C6DC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4E56E-DDB0-BE43-A809-0ABE26C9BB55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281605-989B-3646-BE6B-0701B9560A22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75F3E9-5DB7-1142-AAB8-6BC2481FCF13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C7CB2B-C5BD-544C-9FD7-DC78CDBF562A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3AF045-49F2-C84F-AD58-E12B825DFF1F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F193ED-66DF-8649-BA6D-3FE18162D500}"/>
              </a:ext>
            </a:extLst>
          </p:cNvPr>
          <p:cNvSpPr txBox="1"/>
          <p:nvPr/>
        </p:nvSpPr>
        <p:spPr>
          <a:xfrm>
            <a:off x="9054060" y="2308485"/>
            <a:ext cx="25333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Support for some arrows, but not others</a:t>
            </a:r>
          </a:p>
        </p:txBody>
      </p:sp>
    </p:spTree>
    <p:extLst>
      <p:ext uri="{BB962C8B-B14F-4D97-AF65-F5344CB8AC3E}">
        <p14:creationId xmlns:p14="http://schemas.microsoft.com/office/powerpoint/2010/main" val="6815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A890-C660-844E-A677-FCCEF0D7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1820-FF63-E14E-889C-5EC5EEE5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Nutrient Network (NPK full factorial)</a:t>
            </a:r>
          </a:p>
          <a:p>
            <a:r>
              <a:rPr lang="en-US" dirty="0"/>
              <a:t>Leaf </a:t>
            </a:r>
            <a:r>
              <a:rPr lang="el-GR" dirty="0"/>
              <a:t>δ13</a:t>
            </a:r>
            <a:r>
              <a:rPr lang="en-US" dirty="0"/>
              <a:t>C</a:t>
            </a:r>
          </a:p>
          <a:p>
            <a:pPr lvl="1"/>
            <a:r>
              <a:rPr lang="en-US" dirty="0"/>
              <a:t>2118 individual leaves</a:t>
            </a:r>
          </a:p>
          <a:p>
            <a:pPr lvl="1"/>
            <a:r>
              <a:rPr lang="en-US" dirty="0"/>
              <a:t>26 sites</a:t>
            </a:r>
          </a:p>
          <a:p>
            <a:pPr lvl="1"/>
            <a:r>
              <a:rPr lang="en-US" dirty="0"/>
              <a:t>167 C4 individuals</a:t>
            </a:r>
          </a:p>
          <a:p>
            <a:pPr lvl="1"/>
            <a:r>
              <a:rPr lang="en-US" dirty="0"/>
              <a:t>227 </a:t>
            </a:r>
            <a:r>
              <a:rPr lang="en-US" dirty="0" err="1"/>
              <a:t>Nfixers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6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67F052-2369-DA49-BE5F-708CF53589E2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B1117-2811-7D4B-B1DB-672949478F48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46DC9-5732-6E48-B3D7-B172D8F129F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931276-47E7-954A-8A48-D2205F734C26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1521E0-F786-B34E-B38C-F0EE6DE6182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2A2AFD-5308-1644-BBA2-905B5E65CFFC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A803F-EB90-0340-A8E1-04446A3F87B7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AE2312-0E9C-5240-B467-932F200C942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A8249-7BAA-F34A-8A9B-6E3D78FE1C39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6FA297-1A19-FE43-890A-79FB96D913DA}"/>
              </a:ext>
            </a:extLst>
          </p:cNvPr>
          <p:cNvSpPr txBox="1"/>
          <p:nvPr/>
        </p:nvSpPr>
        <p:spPr>
          <a:xfrm>
            <a:off x="6655633" y="1798820"/>
            <a:ext cx="5171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Question 1: what drives variation in </a:t>
            </a:r>
            <a:r>
              <a:rPr lang="el-GR" sz="4000" dirty="0">
                <a:solidFill>
                  <a:srgbClr val="7030A0"/>
                </a:solidFill>
              </a:rPr>
              <a:t>β</a:t>
            </a:r>
            <a:r>
              <a:rPr lang="en-US" sz="4000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711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67F052-2369-DA49-BE5F-708CF53589E2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B1117-2811-7D4B-B1DB-672949478F48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46DC9-5732-6E48-B3D7-B172D8F129F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931276-47E7-954A-8A48-D2205F734C26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1521E0-F786-B34E-B38C-F0EE6DE6182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2A2AFD-5308-1644-BBA2-905B5E65CFFC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A803F-EB90-0340-A8E1-04446A3F87B7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AE2312-0E9C-5240-B467-932F200C942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A8249-7BAA-F34A-8A9B-6E3D78FE1C39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6FA297-1A19-FE43-890A-79FB96D913DA}"/>
              </a:ext>
            </a:extLst>
          </p:cNvPr>
          <p:cNvSpPr txBox="1"/>
          <p:nvPr/>
        </p:nvSpPr>
        <p:spPr>
          <a:xfrm>
            <a:off x="6655633" y="1798820"/>
            <a:ext cx="5171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7030A0"/>
                </a:solidFill>
              </a:rPr>
              <a:t>β</a:t>
            </a:r>
            <a:r>
              <a:rPr lang="en-US" sz="4000" dirty="0">
                <a:solidFill>
                  <a:srgbClr val="7030A0"/>
                </a:solidFill>
              </a:rPr>
              <a:t> ~ N*P*K + moisture + </a:t>
            </a:r>
            <a:r>
              <a:rPr lang="en-US" sz="4000" dirty="0" err="1">
                <a:solidFill>
                  <a:srgbClr val="7030A0"/>
                </a:solidFill>
              </a:rPr>
              <a:t>Nfix</a:t>
            </a:r>
            <a:r>
              <a:rPr lang="en-US" sz="4000" dirty="0">
                <a:solidFill>
                  <a:srgbClr val="7030A0"/>
                </a:solidFill>
              </a:rPr>
              <a:t> + C4 +</a:t>
            </a:r>
          </a:p>
          <a:p>
            <a:r>
              <a:rPr lang="en-US" sz="4000" dirty="0">
                <a:solidFill>
                  <a:srgbClr val="7030A0"/>
                </a:solidFill>
              </a:rPr>
              <a:t>(1|species) + (1|site) + (1|block:site)</a:t>
            </a:r>
          </a:p>
        </p:txBody>
      </p:sp>
    </p:spTree>
    <p:extLst>
      <p:ext uri="{BB962C8B-B14F-4D97-AF65-F5344CB8AC3E}">
        <p14:creationId xmlns:p14="http://schemas.microsoft.com/office/powerpoint/2010/main" val="355887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67F052-2369-DA49-BE5F-708CF53589E2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B1117-2811-7D4B-B1DB-672949478F48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46DC9-5732-6E48-B3D7-B172D8F129F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931276-47E7-954A-8A48-D2205F734C26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1521E0-F786-B34E-B38C-F0EE6DE6182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2A2AFD-5308-1644-BBA2-905B5E65CFFC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A803F-EB90-0340-A8E1-04446A3F87B7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AE2312-0E9C-5240-B467-932F200C942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A8249-7BAA-F34A-8A9B-6E3D78FE1C39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6FA297-1A19-FE43-890A-79FB96D913DA}"/>
              </a:ext>
            </a:extLst>
          </p:cNvPr>
          <p:cNvSpPr txBox="1"/>
          <p:nvPr/>
        </p:nvSpPr>
        <p:spPr>
          <a:xfrm>
            <a:off x="6655633" y="1798820"/>
            <a:ext cx="5171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7030A0"/>
                </a:solidFill>
              </a:rPr>
              <a:t>β</a:t>
            </a:r>
            <a:r>
              <a:rPr lang="en-US" sz="4000" dirty="0">
                <a:solidFill>
                  <a:srgbClr val="7030A0"/>
                </a:solidFill>
              </a:rPr>
              <a:t> ~ N*P*K + </a:t>
            </a:r>
            <a:r>
              <a:rPr lang="en-US" sz="4000" dirty="0" err="1">
                <a:solidFill>
                  <a:srgbClr val="7030A0"/>
                </a:solidFill>
              </a:rPr>
              <a:t>Nfix</a:t>
            </a:r>
            <a:r>
              <a:rPr lang="en-US" sz="4000" dirty="0">
                <a:solidFill>
                  <a:srgbClr val="7030A0"/>
                </a:solidFill>
              </a:rPr>
              <a:t> + C4 +</a:t>
            </a:r>
          </a:p>
          <a:p>
            <a:r>
              <a:rPr lang="en-US" sz="4000" dirty="0">
                <a:solidFill>
                  <a:srgbClr val="7030A0"/>
                </a:solidFill>
              </a:rPr>
              <a:t>(1|species) + (1|site) + (1|block:site)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FAD068-6988-8640-AB4D-549BD24D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84" y="1263362"/>
            <a:ext cx="5778500" cy="374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AB302-0503-6546-97AE-5C53F5633EFA}"/>
              </a:ext>
            </a:extLst>
          </p:cNvPr>
          <p:cNvSpPr txBox="1"/>
          <p:nvPr/>
        </p:nvSpPr>
        <p:spPr>
          <a:xfrm>
            <a:off x="5651292" y="5545320"/>
            <a:ext cx="4330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9.7% decrease with added 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78.1% decrease in C4</a:t>
            </a:r>
          </a:p>
        </p:txBody>
      </p:sp>
    </p:spTree>
    <p:extLst>
      <p:ext uri="{BB962C8B-B14F-4D97-AF65-F5344CB8AC3E}">
        <p14:creationId xmlns:p14="http://schemas.microsoft.com/office/powerpoint/2010/main" val="116636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FA297-1A19-FE43-890A-79FB96D913DA}"/>
              </a:ext>
            </a:extLst>
          </p:cNvPr>
          <p:cNvSpPr txBox="1"/>
          <p:nvPr/>
        </p:nvSpPr>
        <p:spPr>
          <a:xfrm>
            <a:off x="6655633" y="1798820"/>
            <a:ext cx="5171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Question 2: does biomass influence </a:t>
            </a:r>
            <a:r>
              <a:rPr lang="el-GR" sz="4000" dirty="0">
                <a:solidFill>
                  <a:srgbClr val="7030A0"/>
                </a:solidFill>
              </a:rPr>
              <a:t>β</a:t>
            </a:r>
            <a:r>
              <a:rPr lang="en-US" sz="4000" dirty="0">
                <a:solidFill>
                  <a:srgbClr val="7030A0"/>
                </a:solidFill>
              </a:rPr>
              <a:t> response?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1E345-4CA2-B94F-B2EC-004CDFDBBDF3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4E7ED-339B-8948-B185-EE22916951D5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3B32FA-5233-BA4A-855B-4868B15324E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F09DD8-A491-9748-B901-CB29D5FFC9AD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1513D9-A92D-1346-B48E-B24E89029C0A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966ECC-5CA2-0346-B37C-49B979FB7229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1CF4E1-5763-BD42-AE1A-D0174A8EDAC4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A27B9-47BD-504B-81B9-37A5B6FB703C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13CDA-A954-E44C-B731-FFFAC67800A1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4140ED-5E74-5F47-962B-2CF46F37EDF3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7B7040-98D2-444B-833D-F65337E736C2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67DB3D-B4C9-9B4B-B79B-4A7C4A7C6C87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A12EAC-96AC-6544-879E-C059D151BF39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0A4F68-43E6-AD4A-AB0C-A24E7CDABED8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8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7F0BD-787B-8D4C-B70F-69D240B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014"/>
            <a:ext cx="3615046" cy="978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8F6F1-5834-214F-945A-883EB0B1696D}"/>
              </a:ext>
            </a:extLst>
          </p:cNvPr>
          <p:cNvSpPr txBox="1"/>
          <p:nvPr/>
        </p:nvSpPr>
        <p:spPr>
          <a:xfrm>
            <a:off x="6096000" y="3479425"/>
            <a:ext cx="5691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cost to maintain transpiration</a:t>
            </a:r>
          </a:p>
          <a:p>
            <a:r>
              <a:rPr lang="en-US" sz="2400" dirty="0"/>
              <a:t>b = cost to maintain photosynthetic capacity</a:t>
            </a:r>
          </a:p>
          <a:p>
            <a:r>
              <a:rPr lang="el-GR" sz="2400" dirty="0"/>
              <a:t>β</a:t>
            </a:r>
            <a:r>
              <a:rPr lang="en-US" sz="2400" dirty="0"/>
              <a:t> = b/a</a:t>
            </a:r>
          </a:p>
          <a:p>
            <a:r>
              <a:rPr lang="el-GR" sz="2400" dirty="0"/>
              <a:t>ξ </a:t>
            </a:r>
            <a:r>
              <a:rPr lang="en-US" sz="2400" dirty="0"/>
              <a:t>= “squiggle”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AD790-7C2F-6D4A-BA24-A0F752B5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08" y="3479425"/>
            <a:ext cx="3509486" cy="24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3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FA297-1A19-FE43-890A-79FB96D913DA}"/>
              </a:ext>
            </a:extLst>
          </p:cNvPr>
          <p:cNvSpPr txBox="1"/>
          <p:nvPr/>
        </p:nvSpPr>
        <p:spPr>
          <a:xfrm>
            <a:off x="6655633" y="1798820"/>
            <a:ext cx="51716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7030A0"/>
                </a:solidFill>
              </a:rPr>
              <a:t>β</a:t>
            </a:r>
            <a:r>
              <a:rPr lang="en-US" sz="4000" dirty="0">
                <a:solidFill>
                  <a:srgbClr val="7030A0"/>
                </a:solidFill>
              </a:rPr>
              <a:t> ~ N*P*K*AGB + moisture*AGB + </a:t>
            </a:r>
          </a:p>
          <a:p>
            <a:r>
              <a:rPr lang="en-US" sz="4000" dirty="0" err="1">
                <a:solidFill>
                  <a:srgbClr val="7030A0"/>
                </a:solidFill>
              </a:rPr>
              <a:t>Nfix</a:t>
            </a:r>
            <a:r>
              <a:rPr lang="en-US" sz="4000" dirty="0">
                <a:solidFill>
                  <a:srgbClr val="7030A0"/>
                </a:solidFill>
              </a:rPr>
              <a:t> + C4 +</a:t>
            </a:r>
          </a:p>
          <a:p>
            <a:r>
              <a:rPr lang="en-US" sz="4000" dirty="0">
                <a:solidFill>
                  <a:srgbClr val="7030A0"/>
                </a:solidFill>
              </a:rPr>
              <a:t>(1|species) + (1|site) + (1|block:site)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ADC9-FF64-374C-990B-5D8239780B14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0BECD-F9D2-2642-B3E4-73C2D8135AF1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68699-5C51-9540-BEE9-937E329F093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BEF064-8716-6742-BD50-4A64DAE20723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EA6F2-ECE8-FD44-BD35-E056F36A15E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9F9542-B668-0A43-BBC1-BBB6DE1F592A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8B6CD-315D-9745-9DFF-8B4220B37969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875A0-B894-9943-8E24-E982CDDB43E1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886A8D-69E3-084A-89E3-0675ABF4AE26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5B1D1F-FDF7-6B4C-BE43-B47D70328EA0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B0B79E-1790-AC41-9969-A8D016C47A82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7A5D90-B361-9541-8E61-7673F14BB56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6A4D3-0281-AB44-BB1E-DBADA5A1580E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E0B598-881A-EA4D-9601-D15277FB3792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7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FA297-1A19-FE43-890A-79FB96D913DA}"/>
              </a:ext>
            </a:extLst>
          </p:cNvPr>
          <p:cNvSpPr txBox="1"/>
          <p:nvPr/>
        </p:nvSpPr>
        <p:spPr>
          <a:xfrm>
            <a:off x="6655633" y="1798820"/>
            <a:ext cx="51716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7030A0"/>
                </a:solidFill>
              </a:rPr>
              <a:t>β</a:t>
            </a:r>
            <a:r>
              <a:rPr lang="en-US" sz="4000" dirty="0">
                <a:solidFill>
                  <a:srgbClr val="7030A0"/>
                </a:solidFill>
              </a:rPr>
              <a:t> ~ N*P*K*AGB + moisture*AGB + </a:t>
            </a:r>
          </a:p>
          <a:p>
            <a:r>
              <a:rPr lang="en-US" sz="4000" dirty="0" err="1">
                <a:solidFill>
                  <a:srgbClr val="7030A0"/>
                </a:solidFill>
              </a:rPr>
              <a:t>Nfix</a:t>
            </a:r>
            <a:r>
              <a:rPr lang="en-US" sz="4000" dirty="0">
                <a:solidFill>
                  <a:srgbClr val="7030A0"/>
                </a:solidFill>
              </a:rPr>
              <a:t> + C4 +</a:t>
            </a:r>
          </a:p>
          <a:p>
            <a:r>
              <a:rPr lang="en-US" sz="4000" dirty="0">
                <a:solidFill>
                  <a:srgbClr val="7030A0"/>
                </a:solidFill>
              </a:rPr>
              <a:t>(1|species) + (1|site) + (1|block:site)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ADC9-FF64-374C-990B-5D8239780B14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0BECD-F9D2-2642-B3E4-73C2D8135AF1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68699-5C51-9540-BEE9-937E329F093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BEF064-8716-6742-BD50-4A64DAE20723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EA6F2-ECE8-FD44-BD35-E056F36A15E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9F9542-B668-0A43-BBC1-BBB6DE1F592A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8B6CD-315D-9745-9DFF-8B4220B37969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875A0-B894-9943-8E24-E982CDDB43E1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886A8D-69E3-084A-89E3-0675ABF4AE26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5B1D1F-FDF7-6B4C-BE43-B47D70328EA0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B0B79E-1790-AC41-9969-A8D016C47A82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7A5D90-B361-9541-8E61-7673F14BB56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6A4D3-0281-AB44-BB1E-DBADA5A1580E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E0B598-881A-EA4D-9601-D15277FB3792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263D0C1-BB9A-4344-BC8B-DDD15EEF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28" y="722839"/>
            <a:ext cx="6134100" cy="570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65A74-8812-DE4C-99B3-13183FD7324A}"/>
              </a:ext>
            </a:extLst>
          </p:cNvPr>
          <p:cNvSpPr txBox="1"/>
          <p:nvPr/>
        </p:nvSpPr>
        <p:spPr>
          <a:xfrm>
            <a:off x="1244184" y="5996066"/>
            <a:ext cx="4391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*Nothing really changes*</a:t>
            </a:r>
          </a:p>
        </p:txBody>
      </p:sp>
    </p:spTree>
    <p:extLst>
      <p:ext uri="{BB962C8B-B14F-4D97-AF65-F5344CB8AC3E}">
        <p14:creationId xmlns:p14="http://schemas.microsoft.com/office/powerpoint/2010/main" val="112625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FA297-1A19-FE43-890A-79FB96D913DA}"/>
              </a:ext>
            </a:extLst>
          </p:cNvPr>
          <p:cNvSpPr txBox="1"/>
          <p:nvPr/>
        </p:nvSpPr>
        <p:spPr>
          <a:xfrm>
            <a:off x="7704948" y="1798820"/>
            <a:ext cx="4122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Question 3: can we take what we’ve learned to predict </a:t>
            </a:r>
            <a:r>
              <a:rPr lang="el-GR" sz="4000" dirty="0">
                <a:solidFill>
                  <a:srgbClr val="7030A0"/>
                </a:solidFill>
              </a:rPr>
              <a:t>χ</a:t>
            </a:r>
            <a:r>
              <a:rPr lang="en-US" sz="4000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1C7200-90D6-3241-B2BA-7A8C39270AC9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8E1A7-2C22-A840-9A5C-20B1A61E12F6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BD1DF6-0A2B-CA49-90C3-0E4E52696E8E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9DC5C3-E471-5548-9395-AB8CD1C789C5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A326C-7047-CF41-8ED7-03DD8FD74A92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782479-F603-614F-B028-4F10A50C9C57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FC82DA-58C4-D448-BC46-C8AC8CFE550F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1CA418-18EA-064D-B873-DD0C7CA1856D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F0C056-683A-A44F-814D-035AAE3D5CF3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FF5A83-36CA-8D42-9854-090BFD0AC297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AD6FE4-818C-EB46-98ED-7A886FBA3A2E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A98B91-1CBA-1145-B40D-11CC62F343FC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BBFF44-054C-9445-B560-39693C86642B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8B9073-CA10-4347-9C0A-8F94B60B4AFE}"/>
              </a:ext>
            </a:extLst>
          </p:cNvPr>
          <p:cNvCxnSpPr>
            <a:cxnSpLocks/>
            <a:stCxn id="40" idx="2"/>
            <a:endCxn id="30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0F3363-5F7A-4248-8A73-AA4339C47763}"/>
              </a:ext>
            </a:extLst>
          </p:cNvPr>
          <p:cNvCxnSpPr>
            <a:cxnSpLocks/>
            <a:stCxn id="41" idx="2"/>
            <a:endCxn id="30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B0B7A92-C73B-E044-8D33-85ABE8C541C9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A53BE-FBE2-B248-BBF7-EDE926CB2F0D}"/>
              </a:ext>
            </a:extLst>
          </p:cNvPr>
          <p:cNvCxnSpPr>
            <a:cxnSpLocks/>
            <a:stCxn id="44" idx="0"/>
            <a:endCxn id="29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62F47B-D0EB-534D-9B61-96B055087D6B}"/>
              </a:ext>
            </a:extLst>
          </p:cNvPr>
          <p:cNvCxnSpPr>
            <a:cxnSpLocks/>
            <a:stCxn id="44" idx="2"/>
            <a:endCxn id="32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DB9520-C184-D347-A659-EC6868EA3132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BAF1D4-8771-9E43-8BA6-2E32BF77FE1C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FA297-1A19-FE43-890A-79FB96D913DA}"/>
              </a:ext>
            </a:extLst>
          </p:cNvPr>
          <p:cNvSpPr txBox="1"/>
          <p:nvPr/>
        </p:nvSpPr>
        <p:spPr>
          <a:xfrm>
            <a:off x="7704948" y="1798820"/>
            <a:ext cx="4122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7030A0"/>
                </a:solidFill>
              </a:rPr>
              <a:t>χ</a:t>
            </a:r>
            <a:r>
              <a:rPr lang="en-US" sz="4000" dirty="0">
                <a:solidFill>
                  <a:srgbClr val="7030A0"/>
                </a:solidFill>
              </a:rPr>
              <a:t> ~ N*P*K + moisture + </a:t>
            </a:r>
          </a:p>
          <a:p>
            <a:r>
              <a:rPr lang="en-US" sz="4000" dirty="0" err="1">
                <a:solidFill>
                  <a:srgbClr val="7030A0"/>
                </a:solidFill>
              </a:rPr>
              <a:t>Nfix</a:t>
            </a:r>
            <a:r>
              <a:rPr lang="en-US" sz="4000" dirty="0">
                <a:solidFill>
                  <a:srgbClr val="7030A0"/>
                </a:solidFill>
              </a:rPr>
              <a:t> + C4 + VPD + T + (1|species) + (1|site) + (1|block:site)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1C7200-90D6-3241-B2BA-7A8C39270AC9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8E1A7-2C22-A840-9A5C-20B1A61E12F6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BD1DF6-0A2B-CA49-90C3-0E4E52696E8E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9DC5C3-E471-5548-9395-AB8CD1C789C5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A326C-7047-CF41-8ED7-03DD8FD74A92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782479-F603-614F-B028-4F10A50C9C57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FC82DA-58C4-D448-BC46-C8AC8CFE550F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1CA418-18EA-064D-B873-DD0C7CA1856D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F0C056-683A-A44F-814D-035AAE3D5CF3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FF5A83-36CA-8D42-9854-090BFD0AC297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AD6FE4-818C-EB46-98ED-7A886FBA3A2E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A98B91-1CBA-1145-B40D-11CC62F343FC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BBFF44-054C-9445-B560-39693C86642B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8B9073-CA10-4347-9C0A-8F94B60B4AFE}"/>
              </a:ext>
            </a:extLst>
          </p:cNvPr>
          <p:cNvCxnSpPr>
            <a:cxnSpLocks/>
            <a:stCxn id="40" idx="2"/>
            <a:endCxn id="30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0F3363-5F7A-4248-8A73-AA4339C47763}"/>
              </a:ext>
            </a:extLst>
          </p:cNvPr>
          <p:cNvCxnSpPr>
            <a:cxnSpLocks/>
            <a:stCxn id="41" idx="2"/>
            <a:endCxn id="30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B0B7A92-C73B-E044-8D33-85ABE8C541C9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A53BE-FBE2-B248-BBF7-EDE926CB2F0D}"/>
              </a:ext>
            </a:extLst>
          </p:cNvPr>
          <p:cNvCxnSpPr>
            <a:cxnSpLocks/>
            <a:stCxn id="44" idx="0"/>
            <a:endCxn id="29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62F47B-D0EB-534D-9B61-96B055087D6B}"/>
              </a:ext>
            </a:extLst>
          </p:cNvPr>
          <p:cNvCxnSpPr>
            <a:cxnSpLocks/>
            <a:stCxn id="44" idx="2"/>
            <a:endCxn id="32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DB9520-C184-D347-A659-EC6868EA3132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BAF1D4-8771-9E43-8BA6-2E32BF77FE1C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3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FA297-1A19-FE43-890A-79FB96D913DA}"/>
              </a:ext>
            </a:extLst>
          </p:cNvPr>
          <p:cNvSpPr txBox="1"/>
          <p:nvPr/>
        </p:nvSpPr>
        <p:spPr>
          <a:xfrm>
            <a:off x="7704948" y="1798820"/>
            <a:ext cx="4122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7030A0"/>
                </a:solidFill>
              </a:rPr>
              <a:t>χ</a:t>
            </a:r>
            <a:r>
              <a:rPr lang="en-US" sz="4000" dirty="0">
                <a:solidFill>
                  <a:srgbClr val="7030A0"/>
                </a:solidFill>
              </a:rPr>
              <a:t> ~ N*P*K + moisture + </a:t>
            </a:r>
          </a:p>
          <a:p>
            <a:r>
              <a:rPr lang="en-US" sz="4000" dirty="0" err="1">
                <a:solidFill>
                  <a:srgbClr val="7030A0"/>
                </a:solidFill>
              </a:rPr>
              <a:t>Nfix</a:t>
            </a:r>
            <a:r>
              <a:rPr lang="en-US" sz="4000" dirty="0">
                <a:solidFill>
                  <a:srgbClr val="7030A0"/>
                </a:solidFill>
              </a:rPr>
              <a:t> + C4 + VPD + T + (1|species) + (1|site) + (1|block:site)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1C7200-90D6-3241-B2BA-7A8C39270AC9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8E1A7-2C22-A840-9A5C-20B1A61E12F6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BD1DF6-0A2B-CA49-90C3-0E4E52696E8E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9DC5C3-E471-5548-9395-AB8CD1C789C5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A326C-7047-CF41-8ED7-03DD8FD74A92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782479-F603-614F-B028-4F10A50C9C57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FC82DA-58C4-D448-BC46-C8AC8CFE550F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1CA418-18EA-064D-B873-DD0C7CA1856D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F0C056-683A-A44F-814D-035AAE3D5CF3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FF5A83-36CA-8D42-9854-090BFD0AC297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AD6FE4-818C-EB46-98ED-7A886FBA3A2E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A98B91-1CBA-1145-B40D-11CC62F343FC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BBFF44-054C-9445-B560-39693C86642B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8B9073-CA10-4347-9C0A-8F94B60B4AFE}"/>
              </a:ext>
            </a:extLst>
          </p:cNvPr>
          <p:cNvCxnSpPr>
            <a:cxnSpLocks/>
            <a:stCxn id="40" idx="2"/>
            <a:endCxn id="30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0F3363-5F7A-4248-8A73-AA4339C47763}"/>
              </a:ext>
            </a:extLst>
          </p:cNvPr>
          <p:cNvCxnSpPr>
            <a:cxnSpLocks/>
            <a:stCxn id="41" idx="2"/>
            <a:endCxn id="30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B0B7A92-C73B-E044-8D33-85ABE8C541C9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A53BE-FBE2-B248-BBF7-EDE926CB2F0D}"/>
              </a:ext>
            </a:extLst>
          </p:cNvPr>
          <p:cNvCxnSpPr>
            <a:cxnSpLocks/>
            <a:stCxn id="44" idx="0"/>
            <a:endCxn id="29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62F47B-D0EB-534D-9B61-96B055087D6B}"/>
              </a:ext>
            </a:extLst>
          </p:cNvPr>
          <p:cNvCxnSpPr>
            <a:cxnSpLocks/>
            <a:stCxn id="44" idx="2"/>
            <a:endCxn id="32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DB9520-C184-D347-A659-EC6868EA3132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BAF1D4-8771-9E43-8BA6-2E32BF77FE1C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A03F73C-1F33-0841-AB28-4C67BDE5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368" y="1873770"/>
            <a:ext cx="5042166" cy="3612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05F27-1E52-5542-A2C7-E522DA035A5F}"/>
              </a:ext>
            </a:extLst>
          </p:cNvPr>
          <p:cNvSpPr txBox="1"/>
          <p:nvPr/>
        </p:nvSpPr>
        <p:spPr>
          <a:xfrm>
            <a:off x="1466575" y="5699691"/>
            <a:ext cx="8381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Soil nut. and C4 as expected (-)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Positive moisture effect, but strong correlation with VPD</a:t>
            </a:r>
          </a:p>
        </p:txBody>
      </p:sp>
    </p:spTree>
    <p:extLst>
      <p:ext uri="{BB962C8B-B14F-4D97-AF65-F5344CB8AC3E}">
        <p14:creationId xmlns:p14="http://schemas.microsoft.com/office/powerpoint/2010/main" val="2583451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37C5-9DAE-8741-9948-C98DAE32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alternative </a:t>
            </a:r>
            <a:r>
              <a:rPr lang="el-GR" dirty="0"/>
              <a:t>χ</a:t>
            </a:r>
            <a:r>
              <a:rPr lang="en-US" dirty="0"/>
              <a:t> estimation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CFE8-8653-3B44-B40E-02A82FE8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cost model</a:t>
            </a:r>
          </a:p>
          <a:p>
            <a:pPr lvl="1"/>
            <a:r>
              <a:rPr lang="en-US" dirty="0"/>
              <a:t>C3: Prentice et al., 2014</a:t>
            </a:r>
          </a:p>
          <a:p>
            <a:pPr lvl="2"/>
            <a:r>
              <a:rPr lang="el-GR" dirty="0"/>
              <a:t>β</a:t>
            </a:r>
            <a:r>
              <a:rPr lang="en-US" dirty="0"/>
              <a:t> from low and high N</a:t>
            </a:r>
          </a:p>
          <a:p>
            <a:pPr lvl="1"/>
            <a:r>
              <a:rPr lang="en-US" dirty="0"/>
              <a:t>C4: Scott and Smith, 2022</a:t>
            </a:r>
          </a:p>
          <a:p>
            <a:pPr lvl="2"/>
            <a:r>
              <a:rPr lang="el-GR" dirty="0"/>
              <a:t>β</a:t>
            </a:r>
            <a:r>
              <a:rPr lang="en-US" dirty="0"/>
              <a:t> from low and high N</a:t>
            </a:r>
          </a:p>
          <a:p>
            <a:r>
              <a:rPr lang="en-US" dirty="0"/>
              <a:t>Structural equation model (path analysis)</a:t>
            </a:r>
          </a:p>
        </p:txBody>
      </p:sp>
    </p:spTree>
    <p:extLst>
      <p:ext uri="{BB962C8B-B14F-4D97-AF65-F5344CB8AC3E}">
        <p14:creationId xmlns:p14="http://schemas.microsoft.com/office/powerpoint/2010/main" val="366009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DB60-52ED-FE4F-93D9-C3A1D75A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cost </a:t>
            </a:r>
            <a:r>
              <a:rPr lang="el-GR" dirty="0"/>
              <a:t>χ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D0613-AEF0-F043-894C-02FC755BF24C}"/>
              </a:ext>
            </a:extLst>
          </p:cNvPr>
          <p:cNvSpPr txBox="1"/>
          <p:nvPr/>
        </p:nvSpPr>
        <p:spPr>
          <a:xfrm>
            <a:off x="7225259" y="2518348"/>
            <a:ext cx="479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= 0.2</a:t>
            </a:r>
          </a:p>
          <a:p>
            <a:r>
              <a:rPr lang="en-US" dirty="0"/>
              <a:t>slope = 0.68 (approach 1 if forced through origin)</a:t>
            </a:r>
          </a:p>
          <a:p>
            <a:endParaRPr lang="en-US" dirty="0"/>
          </a:p>
          <a:p>
            <a:r>
              <a:rPr lang="en-US" dirty="0"/>
              <a:t>Obvious C3/C4 differences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354DE-5793-B845-973B-06FC3211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3" y="1842313"/>
            <a:ext cx="6700605" cy="49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05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DE20-DA14-E14A-94CA-AD609CB5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299CD-CDE8-8140-9EE0-182D5ABCBDDB}"/>
              </a:ext>
            </a:extLst>
          </p:cNvPr>
          <p:cNvSpPr txBox="1"/>
          <p:nvPr/>
        </p:nvSpPr>
        <p:spPr>
          <a:xfrm>
            <a:off x="915048" y="3069075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1FCF4-E5AC-504A-A4BE-FBD49CA23BB6}"/>
              </a:ext>
            </a:extLst>
          </p:cNvPr>
          <p:cNvSpPr txBox="1"/>
          <p:nvPr/>
        </p:nvSpPr>
        <p:spPr>
          <a:xfrm>
            <a:off x="4391015" y="4350813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FCB27C-E87A-4342-82D6-E340CA2D95E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112363" y="3653850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FBF8CD-4FC6-CC48-91AD-72B0A89EF974}"/>
              </a:ext>
            </a:extLst>
          </p:cNvPr>
          <p:cNvSpPr txBox="1"/>
          <p:nvPr/>
        </p:nvSpPr>
        <p:spPr>
          <a:xfrm>
            <a:off x="1459282" y="5632551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3E2D7D-E111-5642-AFA9-06C88AD4751E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2376360" y="4935588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E4FAD6-2B7B-9D41-9398-92FFAA37B30C}"/>
              </a:ext>
            </a:extLst>
          </p:cNvPr>
          <p:cNvSpPr txBox="1"/>
          <p:nvPr/>
        </p:nvSpPr>
        <p:spPr>
          <a:xfrm>
            <a:off x="5789667" y="4347065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7A81EF-39AA-A749-BC64-0D95B2B30BAE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4793689" y="4639453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1F6759F-AACD-7C49-AB51-C1D7600FD6AA}"/>
              </a:ext>
            </a:extLst>
          </p:cNvPr>
          <p:cNvSpPr txBox="1"/>
          <p:nvPr/>
        </p:nvSpPr>
        <p:spPr>
          <a:xfrm>
            <a:off x="5011312" y="3069074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BF83C-E510-334B-89BF-AE3E084900E1}"/>
              </a:ext>
            </a:extLst>
          </p:cNvPr>
          <p:cNvSpPr txBox="1"/>
          <p:nvPr/>
        </p:nvSpPr>
        <p:spPr>
          <a:xfrm>
            <a:off x="6485667" y="3069074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93F873-88FB-B44D-828F-AE7F04ACF994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452299" y="3653849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3940A9-406C-8942-8F98-14FB7F7E690A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5969364" y="3653849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3546B2-E218-FE48-8B86-6D236C72032D}"/>
              </a:ext>
            </a:extLst>
          </p:cNvPr>
          <p:cNvSpPr txBox="1"/>
          <p:nvPr/>
        </p:nvSpPr>
        <p:spPr>
          <a:xfrm>
            <a:off x="2929003" y="1644653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3F6207-A10A-BC45-9871-75DF37B40988}"/>
              </a:ext>
            </a:extLst>
          </p:cNvPr>
          <p:cNvSpPr txBox="1"/>
          <p:nvPr/>
        </p:nvSpPr>
        <p:spPr>
          <a:xfrm>
            <a:off x="4286018" y="1625559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96B820-CD58-4C43-8EB7-C758FB7EDEF1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3352357" y="2229428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FDC8ED-ECB1-C54A-9A2F-EBAEB474F490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4592352" y="2210334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54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DE20-DA14-E14A-94CA-AD609CB5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14547-A66A-4B42-8581-AE440305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90" y="2342709"/>
            <a:ext cx="4728909" cy="3388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5299CD-CDE8-8140-9EE0-182D5ABCBDDB}"/>
              </a:ext>
            </a:extLst>
          </p:cNvPr>
          <p:cNvSpPr txBox="1"/>
          <p:nvPr/>
        </p:nvSpPr>
        <p:spPr>
          <a:xfrm>
            <a:off x="915048" y="3069075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1FCF4-E5AC-504A-A4BE-FBD49CA23BB6}"/>
              </a:ext>
            </a:extLst>
          </p:cNvPr>
          <p:cNvSpPr txBox="1"/>
          <p:nvPr/>
        </p:nvSpPr>
        <p:spPr>
          <a:xfrm>
            <a:off x="4391015" y="4350813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FCB27C-E87A-4342-82D6-E340CA2D95E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112363" y="3653850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FBF8CD-4FC6-CC48-91AD-72B0A89EF974}"/>
              </a:ext>
            </a:extLst>
          </p:cNvPr>
          <p:cNvSpPr txBox="1"/>
          <p:nvPr/>
        </p:nvSpPr>
        <p:spPr>
          <a:xfrm>
            <a:off x="1459282" y="5632551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3E2D7D-E111-5642-AFA9-06C88AD4751E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2376360" y="4935588"/>
            <a:ext cx="2215992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E4FAD6-2B7B-9D41-9398-92FFAA37B30C}"/>
              </a:ext>
            </a:extLst>
          </p:cNvPr>
          <p:cNvSpPr txBox="1"/>
          <p:nvPr/>
        </p:nvSpPr>
        <p:spPr>
          <a:xfrm>
            <a:off x="5789667" y="4347065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7A81EF-39AA-A749-BC64-0D95B2B30BAE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4793689" y="4639453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1F6759F-AACD-7C49-AB51-C1D7600FD6AA}"/>
              </a:ext>
            </a:extLst>
          </p:cNvPr>
          <p:cNvSpPr txBox="1"/>
          <p:nvPr/>
        </p:nvSpPr>
        <p:spPr>
          <a:xfrm>
            <a:off x="5011312" y="3069074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BF83C-E510-334B-89BF-AE3E084900E1}"/>
              </a:ext>
            </a:extLst>
          </p:cNvPr>
          <p:cNvSpPr txBox="1"/>
          <p:nvPr/>
        </p:nvSpPr>
        <p:spPr>
          <a:xfrm>
            <a:off x="6485667" y="3069074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93F873-88FB-B44D-828F-AE7F04ACF994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452299" y="3653849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3940A9-406C-8942-8F98-14FB7F7E690A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5969364" y="3653849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3546B2-E218-FE48-8B86-6D236C72032D}"/>
              </a:ext>
            </a:extLst>
          </p:cNvPr>
          <p:cNvSpPr txBox="1"/>
          <p:nvPr/>
        </p:nvSpPr>
        <p:spPr>
          <a:xfrm>
            <a:off x="2929003" y="1644653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3F6207-A10A-BC45-9871-75DF37B40988}"/>
              </a:ext>
            </a:extLst>
          </p:cNvPr>
          <p:cNvSpPr txBox="1"/>
          <p:nvPr/>
        </p:nvSpPr>
        <p:spPr>
          <a:xfrm>
            <a:off x="4286018" y="1625559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96B820-CD58-4C43-8EB7-C758FB7EDEF1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3352357" y="2229428"/>
            <a:ext cx="1239995" cy="212138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FDC8ED-ECB1-C54A-9A2F-EBAEB474F490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4592352" y="2210334"/>
            <a:ext cx="0" cy="2140479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3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7F0BD-787B-8D4C-B70F-69D240B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014"/>
            <a:ext cx="3615046" cy="978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8F6F1-5834-214F-945A-883EB0B1696D}"/>
              </a:ext>
            </a:extLst>
          </p:cNvPr>
          <p:cNvSpPr txBox="1"/>
          <p:nvPr/>
        </p:nvSpPr>
        <p:spPr>
          <a:xfrm>
            <a:off x="6096000" y="3479425"/>
            <a:ext cx="5691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cost to maintain transpiration</a:t>
            </a:r>
          </a:p>
          <a:p>
            <a:r>
              <a:rPr lang="en-US" sz="2400" dirty="0"/>
              <a:t>b = cost to maintain photosynthetic capacity</a:t>
            </a:r>
          </a:p>
          <a:p>
            <a:r>
              <a:rPr lang="el-GR" sz="2400" dirty="0"/>
              <a:t>β</a:t>
            </a:r>
            <a:r>
              <a:rPr lang="en-US" sz="2400" dirty="0"/>
              <a:t> = b/a</a:t>
            </a:r>
          </a:p>
          <a:p>
            <a:r>
              <a:rPr lang="el-GR" sz="2400" dirty="0"/>
              <a:t>ξ </a:t>
            </a:r>
            <a:r>
              <a:rPr lang="en-US" sz="2400" dirty="0"/>
              <a:t>= “squiggle”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AD790-7C2F-6D4A-BA24-A0F752B5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08" y="3479425"/>
            <a:ext cx="3509486" cy="24027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56D6-B322-D14B-AB35-5CF5676AEBD9}"/>
              </a:ext>
            </a:extLst>
          </p:cNvPr>
          <p:cNvSpPr/>
          <p:nvPr/>
        </p:nvSpPr>
        <p:spPr>
          <a:xfrm>
            <a:off x="6096000" y="3867462"/>
            <a:ext cx="5691623" cy="419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8702C-9C7E-A44C-8D2E-C6E89A9781CE}"/>
              </a:ext>
            </a:extLst>
          </p:cNvPr>
          <p:cNvCxnSpPr/>
          <p:nvPr/>
        </p:nvCxnSpPr>
        <p:spPr>
          <a:xfrm>
            <a:off x="3762531" y="2908092"/>
            <a:ext cx="0" cy="27132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DC5F8C-3C3F-B144-B632-A259E077C624}"/>
              </a:ext>
            </a:extLst>
          </p:cNvPr>
          <p:cNvCxnSpPr>
            <a:cxnSpLocks/>
          </p:cNvCxnSpPr>
          <p:nvPr/>
        </p:nvCxnSpPr>
        <p:spPr>
          <a:xfrm flipH="1">
            <a:off x="3732551" y="5608819"/>
            <a:ext cx="302551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D32EDF-EFB4-2D40-8AD7-7CC731D6D58F}"/>
              </a:ext>
            </a:extLst>
          </p:cNvPr>
          <p:cNvSpPr txBox="1"/>
          <p:nvPr/>
        </p:nvSpPr>
        <p:spPr>
          <a:xfrm>
            <a:off x="4047993" y="5908100"/>
            <a:ext cx="2394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3B4C9-9375-8F46-AD3A-CE187DE8517F}"/>
              </a:ext>
            </a:extLst>
          </p:cNvPr>
          <p:cNvSpPr txBox="1"/>
          <p:nvPr/>
        </p:nvSpPr>
        <p:spPr>
          <a:xfrm rot="16200000">
            <a:off x="2961430" y="397231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96A2C9-EC05-AC4D-AB45-FF29B34B3993}"/>
              </a:ext>
            </a:extLst>
          </p:cNvPr>
          <p:cNvCxnSpPr>
            <a:cxnSpLocks/>
          </p:cNvCxnSpPr>
          <p:nvPr/>
        </p:nvCxnSpPr>
        <p:spPr>
          <a:xfrm>
            <a:off x="4047993" y="3147934"/>
            <a:ext cx="2502709" cy="2023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EAF9D-4DC0-C84B-937C-E652C3B9A46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CD06-2737-4142-B9E4-B0908AFD9765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E027F-A8FD-1043-AA12-3A3711FBA97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8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7F0BD-787B-8D4C-B70F-69D240B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014"/>
            <a:ext cx="3615046" cy="978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8F6F1-5834-214F-945A-883EB0B1696D}"/>
              </a:ext>
            </a:extLst>
          </p:cNvPr>
          <p:cNvSpPr txBox="1"/>
          <p:nvPr/>
        </p:nvSpPr>
        <p:spPr>
          <a:xfrm>
            <a:off x="6096000" y="3479425"/>
            <a:ext cx="5691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cost to maintain transpiration</a:t>
            </a:r>
          </a:p>
          <a:p>
            <a:r>
              <a:rPr lang="en-US" sz="2400" dirty="0"/>
              <a:t>b = cost to maintain photosynthetic capacity</a:t>
            </a:r>
          </a:p>
          <a:p>
            <a:r>
              <a:rPr lang="el-GR" sz="2400" dirty="0"/>
              <a:t>β</a:t>
            </a:r>
            <a:r>
              <a:rPr lang="en-US" sz="2400" dirty="0"/>
              <a:t> = b/a</a:t>
            </a:r>
          </a:p>
          <a:p>
            <a:r>
              <a:rPr lang="el-GR" sz="2400" dirty="0"/>
              <a:t>ξ </a:t>
            </a:r>
            <a:r>
              <a:rPr lang="en-US" sz="2400" dirty="0"/>
              <a:t>= “squiggle”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AD790-7C2F-6D4A-BA24-A0F752B5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08" y="3479425"/>
            <a:ext cx="3509486" cy="24027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56D6-B322-D14B-AB35-5CF5676AEBD9}"/>
              </a:ext>
            </a:extLst>
          </p:cNvPr>
          <p:cNvSpPr/>
          <p:nvPr/>
        </p:nvSpPr>
        <p:spPr>
          <a:xfrm>
            <a:off x="6096000" y="3507702"/>
            <a:ext cx="5691623" cy="419725"/>
          </a:xfrm>
          <a:prstGeom prst="rect">
            <a:avLst/>
          </a:prstGeom>
          <a:noFill/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8702C-9C7E-A44C-8D2E-C6E89A9781CE}"/>
              </a:ext>
            </a:extLst>
          </p:cNvPr>
          <p:cNvCxnSpPr/>
          <p:nvPr/>
        </p:nvCxnSpPr>
        <p:spPr>
          <a:xfrm>
            <a:off x="3762531" y="2908092"/>
            <a:ext cx="0" cy="27132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DC5F8C-3C3F-B144-B632-A259E077C624}"/>
              </a:ext>
            </a:extLst>
          </p:cNvPr>
          <p:cNvCxnSpPr>
            <a:cxnSpLocks/>
          </p:cNvCxnSpPr>
          <p:nvPr/>
        </p:nvCxnSpPr>
        <p:spPr>
          <a:xfrm flipH="1">
            <a:off x="3732551" y="5608819"/>
            <a:ext cx="302551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D32EDF-EFB4-2D40-8AD7-7CC731D6D58F}"/>
              </a:ext>
            </a:extLst>
          </p:cNvPr>
          <p:cNvSpPr txBox="1"/>
          <p:nvPr/>
        </p:nvSpPr>
        <p:spPr>
          <a:xfrm>
            <a:off x="4382269" y="5908100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3B4C9-9375-8F46-AD3A-CE187DE8517F}"/>
              </a:ext>
            </a:extLst>
          </p:cNvPr>
          <p:cNvSpPr txBox="1"/>
          <p:nvPr/>
        </p:nvSpPr>
        <p:spPr>
          <a:xfrm rot="16200000">
            <a:off x="2961430" y="397231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96A2C9-EC05-AC4D-AB45-FF29B34B3993}"/>
              </a:ext>
            </a:extLst>
          </p:cNvPr>
          <p:cNvCxnSpPr>
            <a:cxnSpLocks/>
          </p:cNvCxnSpPr>
          <p:nvPr/>
        </p:nvCxnSpPr>
        <p:spPr>
          <a:xfrm>
            <a:off x="4047993" y="3147934"/>
            <a:ext cx="2502709" cy="202367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0160F1-5538-9B48-A599-5948D82C0A69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13D1C-623D-664D-AF60-8830C189A782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4CFE7B-C27B-4F4B-A098-666A1CE5E6C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736194-435E-7F4D-8B94-6E5BEFF84B15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69CCCF-E131-554D-8565-C8EACFA93F9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2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2FF9A2-C64C-1D48-B11B-6802292F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94" y="1935232"/>
            <a:ext cx="3509486" cy="2402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E94C87-DCCE-2B45-9B49-887D96C6262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07CD13-F4B1-2244-83D6-509AB966DD2D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BCF094-A759-2D46-B6B2-60B9B8037E6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275FC2-E508-D448-95C9-9F4B65EBEB05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E80662-3488-2C4F-9880-7EAD0E18C6E7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7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685</Words>
  <Application>Microsoft Macintosh PowerPoint</Application>
  <PresentationFormat>Widescreen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The effect of soil fertilization on leaf economics: a least-cost perspective</vt:lpstr>
      <vt:lpstr>Soil nutrients should modify the costs to obtain nutrients</vt:lpstr>
      <vt:lpstr>Soil nutrients should modify the costs to obtain nutrients</vt:lpstr>
      <vt:lpstr>Soil nutrients should modify the costs to obtain nutrients</vt:lpstr>
      <vt:lpstr>PowerPoint Presentation</vt:lpstr>
      <vt:lpstr>Soil nutrients should modify the costs to obtain nutrients</vt:lpstr>
      <vt:lpstr>Soil nutrients should modify the costs to obtain nutrients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alternative χ estimation approaches</vt:lpstr>
      <vt:lpstr>Least cost χ</vt:lpstr>
      <vt:lpstr>SEM</vt:lpstr>
      <vt:lpstr>SEM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soil fertilization on leaf economics: a least-cost perspective</dc:title>
  <dc:creator>Smith, Nick</dc:creator>
  <cp:lastModifiedBy>Smith, Nick</cp:lastModifiedBy>
  <cp:revision>35</cp:revision>
  <dcterms:created xsi:type="dcterms:W3CDTF">2022-03-20T14:50:58Z</dcterms:created>
  <dcterms:modified xsi:type="dcterms:W3CDTF">2022-03-20T17:11:39Z</dcterms:modified>
</cp:coreProperties>
</file>