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70" r:id="rId2"/>
    <p:sldId id="271" r:id="rId3"/>
    <p:sldId id="272" r:id="rId4"/>
    <p:sldId id="273" r:id="rId5"/>
    <p:sldId id="274" r:id="rId6"/>
    <p:sldId id="275" r:id="rId7"/>
    <p:sldId id="325" r:id="rId8"/>
    <p:sldId id="276" r:id="rId9"/>
    <p:sldId id="277" r:id="rId10"/>
    <p:sldId id="278" r:id="rId11"/>
    <p:sldId id="326" r:id="rId12"/>
    <p:sldId id="279" r:id="rId13"/>
    <p:sldId id="280" r:id="rId14"/>
    <p:sldId id="281" r:id="rId15"/>
    <p:sldId id="282" r:id="rId16"/>
    <p:sldId id="283" r:id="rId17"/>
    <p:sldId id="284" r:id="rId18"/>
    <p:sldId id="285" r:id="rId19"/>
    <p:sldId id="286" r:id="rId20"/>
    <p:sldId id="287" r:id="rId21"/>
    <p:sldId id="288" r:id="rId22"/>
    <p:sldId id="327" r:id="rId23"/>
    <p:sldId id="289" r:id="rId24"/>
    <p:sldId id="290" r:id="rId25"/>
    <p:sldId id="333" r:id="rId26"/>
    <p:sldId id="334" r:id="rId27"/>
    <p:sldId id="331" r:id="rId28"/>
    <p:sldId id="332" r:id="rId29"/>
    <p:sldId id="335" r:id="rId30"/>
    <p:sldId id="296" r:id="rId31"/>
    <p:sldId id="328" r:id="rId32"/>
    <p:sldId id="297" r:id="rId33"/>
    <p:sldId id="298" r:id="rId34"/>
    <p:sldId id="336" r:id="rId35"/>
    <p:sldId id="337"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29" r:id="rId50"/>
    <p:sldId id="314" r:id="rId51"/>
    <p:sldId id="315" r:id="rId52"/>
    <p:sldId id="316" r:id="rId53"/>
    <p:sldId id="338" r:id="rId54"/>
    <p:sldId id="318" r:id="rId55"/>
    <p:sldId id="319" r:id="rId56"/>
    <p:sldId id="330" r:id="rId57"/>
    <p:sldId id="320" r:id="rId58"/>
    <p:sldId id="321" r:id="rId59"/>
    <p:sldId id="322" r:id="rId60"/>
    <p:sldId id="323" r:id="rId61"/>
    <p:sldId id="324" r:id="rId62"/>
    <p:sldId id="267" r:id="rId63"/>
  </p:sldIdLst>
  <p:sldSz cx="9144000" cy="6858000" type="screen4x3"/>
  <p:notesSz cx="6858000" cy="9144000"/>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5472" userDrawn="1">
          <p15:clr>
            <a:srgbClr val="A4A3A4"/>
          </p15:clr>
        </p15:guide>
        <p15:guide id="3" pos="2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9694"/>
    <a:srgbClr val="953735"/>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4" autoAdjust="0"/>
    <p:restoredTop sz="87443" autoAdjust="0"/>
  </p:normalViewPr>
  <p:slideViewPr>
    <p:cSldViewPr>
      <p:cViewPr varScale="1">
        <p:scale>
          <a:sx n="114" d="100"/>
          <a:sy n="114" d="100"/>
        </p:scale>
        <p:origin x="184" y="200"/>
      </p:cViewPr>
      <p:guideLst>
        <p:guide orient="horz" pos="1008"/>
        <p:guide pos="5472"/>
        <p:guide pos="288"/>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pPr/>
              <a:t>2/25/20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pPr/>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879760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990249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26292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24409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858287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538716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111653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278049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566348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565418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945988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728310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179877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955105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945317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503893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020971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679931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400296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537033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528801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887535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66462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486564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968349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303568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854617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653564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0111607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800101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0025650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7840066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989170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5873250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6268505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404626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1870876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1272331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792098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751595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4145656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494790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719565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10477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869082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617"/>
            <a:ext cx="3276600" cy="339697"/>
          </a:xfrm>
          <a:prstGeom prst="rect">
            <a:avLst/>
          </a:prstGeom>
        </p:spPr>
      </p:pic>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ideo Placehol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65105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ebsite Placehol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1673846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Demonstration Placehol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1520698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 y="2895600"/>
            <a:ext cx="7019110" cy="437133"/>
          </a:xfrm>
          <a:prstGeom prst="rect">
            <a:avLst/>
          </a:prstGeom>
        </p:spPr>
      </p:pic>
    </p:spTree>
    <p:extLst>
      <p:ext uri="{BB962C8B-B14F-4D97-AF65-F5344CB8AC3E}">
        <p14:creationId xmlns:p14="http://schemas.microsoft.com/office/powerpoint/2010/main" val="313831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hasCustomPrompt="1"/>
          </p:nvPr>
        </p:nvSpPr>
        <p:spPr/>
        <p:txBody>
          <a:bodyPr>
            <a:noAutofit/>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784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Title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a:t>
            </a:r>
          </a:p>
        </p:txBody>
      </p:sp>
      <p:sp>
        <p:nvSpPr>
          <p:cNvPr id="3" name="Text Placeholder 2"/>
          <p:cNvSpPr>
            <a:spLocks noGrp="1"/>
          </p:cNvSpPr>
          <p:nvPr>
            <p:ph type="body" idx="1" hasCustomPrompt="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4" name="Content Placeholder 3"/>
          <p:cNvSpPr>
            <a:spLocks noGrp="1"/>
          </p:cNvSpPr>
          <p:nvPr>
            <p:ph sz="half" idx="2" hasCustomPrompt="1"/>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6" name="Content Placeholder 5"/>
          <p:cNvSpPr>
            <a:spLocks noGrp="1"/>
          </p:cNvSpPr>
          <p:nvPr>
            <p:ph sz="quarter" idx="4" hasCustomPrompt="1"/>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77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6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Question Placehol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51492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6" name="Rectangle 5"/>
          <p:cNvSpPr/>
          <p:nvPr userDrawn="1"/>
        </p:nvSpPr>
        <p:spPr>
          <a:xfrm>
            <a:off x="0" y="0"/>
            <a:ext cx="9144000" cy="381000"/>
          </a:xfrm>
          <a:prstGeom prst="rect">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6779932"/>
            <a:ext cx="9144000" cy="91440"/>
          </a:xfrm>
          <a:prstGeom prst="rect">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89" r:id="rId7"/>
    <p:sldLayoutId id="2147483655" r:id="rId8"/>
    <p:sldLayoutId id="2147483684" r:id="rId9"/>
    <p:sldLayoutId id="2147483685" r:id="rId10"/>
    <p:sldLayoutId id="2147483686" r:id="rId11"/>
    <p:sldLayoutId id="2147483687" r:id="rId12"/>
    <p:sldLayoutId id="2147483679" r:id="rId13"/>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9.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4.xml"/><Relationship Id="rId7" Type="http://schemas.openxmlformats.org/officeDocument/2006/relationships/image" Target="../media/image8.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png"/><Relationship Id="rId4" Type="http://schemas.openxmlformats.org/officeDocument/2006/relationships/image" Target="../media/image11.emf"/><Relationship Id="rId9" Type="http://schemas.openxmlformats.org/officeDocument/2006/relationships/image" Target="../media/image10.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hepointsguy.com/card-hub/chase-sapphire-reserv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localytics.com/lp/cheat-sheet-overall-app-benchmarks-h2-2017/"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www.jpmorganchase.com/corporate/investor-relations/document/3cea4108_strategic_update.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219200"/>
            <a:ext cx="7772400" cy="1510146"/>
          </a:xfrm>
        </p:spPr>
        <p:txBody>
          <a:bodyPr/>
          <a:lstStyle/>
          <a:p>
            <a:r>
              <a:rPr lang="en-US" dirty="0"/>
              <a:t>Customer Relationship Management (CRM)</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Framework for </a:t>
            </a:r>
            <a:br>
              <a:rPr lang="en-US" sz="3200" dirty="0"/>
            </a:br>
            <a:r>
              <a:rPr lang="en-US" sz="3200" dirty="0"/>
              <a:t>Customer Relationship Management</a:t>
            </a:r>
          </a:p>
        </p:txBody>
      </p:sp>
      <p:grpSp>
        <p:nvGrpSpPr>
          <p:cNvPr id="29" name="Group 28" descr="A concept map or framework showing how a firm's actions affect drivers of customer value, which affect customer profitability and finally the firm value." title="A Framework for Customer Relationship Management"/>
          <p:cNvGrpSpPr/>
          <p:nvPr/>
        </p:nvGrpSpPr>
        <p:grpSpPr>
          <a:xfrm>
            <a:off x="743161" y="1828800"/>
            <a:ext cx="7657679" cy="4224337"/>
            <a:chOff x="343321" y="1600200"/>
            <a:chExt cx="7657679" cy="4224337"/>
          </a:xfrm>
        </p:grpSpPr>
        <p:grpSp>
          <p:nvGrpSpPr>
            <p:cNvPr id="30" name="Group 29"/>
            <p:cNvGrpSpPr/>
            <p:nvPr/>
          </p:nvGrpSpPr>
          <p:grpSpPr>
            <a:xfrm>
              <a:off x="1693862" y="1600200"/>
              <a:ext cx="6307138" cy="4224337"/>
              <a:chOff x="1693862" y="1600200"/>
              <a:chExt cx="6307138" cy="4224337"/>
            </a:xfrm>
          </p:grpSpPr>
          <p:sp>
            <p:nvSpPr>
              <p:cNvPr id="36" name="Rectangle 35"/>
              <p:cNvSpPr/>
              <p:nvPr/>
            </p:nvSpPr>
            <p:spPr>
              <a:xfrm>
                <a:off x="6399213" y="4000500"/>
                <a:ext cx="1601787" cy="623887"/>
              </a:xfrm>
              <a:prstGeom prst="rect">
                <a:avLst/>
              </a:prstGeom>
              <a:solidFill>
                <a:schemeClr val="accent2">
                  <a:lumMod val="20000"/>
                  <a:lumOff val="80000"/>
                </a:schemeClr>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Cross-</a:t>
                </a:r>
              </a:p>
              <a:p>
                <a:pPr algn="ctr"/>
                <a:r>
                  <a:rPr lang="en-US" sz="1400" b="1" dirty="0">
                    <a:solidFill>
                      <a:schemeClr val="tx1"/>
                    </a:solidFill>
                    <a:ea typeface="ＭＳ Ｐゴシック" charset="-128"/>
                  </a:rPr>
                  <a:t>Selling</a:t>
                </a:r>
                <a:endParaRPr lang="en-US" sz="1600" b="1" dirty="0">
                  <a:solidFill>
                    <a:schemeClr val="tx1"/>
                  </a:solidFill>
                  <a:ea typeface="ＭＳ Ｐゴシック" charset="-128"/>
                </a:endParaRPr>
              </a:p>
            </p:txBody>
          </p:sp>
          <p:sp>
            <p:nvSpPr>
              <p:cNvPr id="37" name="Rectangle 36"/>
              <p:cNvSpPr/>
              <p:nvPr/>
            </p:nvSpPr>
            <p:spPr>
              <a:xfrm>
                <a:off x="1703388" y="4000500"/>
                <a:ext cx="1601787" cy="623887"/>
              </a:xfrm>
              <a:prstGeom prst="rect">
                <a:avLst/>
              </a:prstGeom>
              <a:solidFill>
                <a:schemeClr val="accent2">
                  <a:lumMod val="20000"/>
                  <a:lumOff val="80000"/>
                </a:schemeClr>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Acquisition</a:t>
                </a:r>
                <a:endParaRPr lang="en-US" sz="1600" b="1" dirty="0">
                  <a:solidFill>
                    <a:schemeClr val="tx1"/>
                  </a:solidFill>
                  <a:ea typeface="ＭＳ Ｐゴシック" charset="-128"/>
                </a:endParaRPr>
              </a:p>
            </p:txBody>
          </p:sp>
          <p:sp>
            <p:nvSpPr>
              <p:cNvPr id="38" name="Rectangle 37"/>
              <p:cNvSpPr/>
              <p:nvPr/>
            </p:nvSpPr>
            <p:spPr>
              <a:xfrm>
                <a:off x="4041775" y="1600200"/>
                <a:ext cx="1601787" cy="623887"/>
              </a:xfrm>
              <a:prstGeom prst="rect">
                <a:avLst/>
              </a:prstGeom>
              <a:no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ysClr val="windowText" lastClr="000000"/>
                    </a:solidFill>
                    <a:ea typeface="ＭＳ Ｐゴシック" charset="-128"/>
                  </a:rPr>
                  <a:t>Firm value</a:t>
                </a:r>
              </a:p>
            </p:txBody>
          </p:sp>
          <p:sp>
            <p:nvSpPr>
              <p:cNvPr id="39" name="Rectangle 38"/>
              <p:cNvSpPr/>
              <p:nvPr/>
            </p:nvSpPr>
            <p:spPr>
              <a:xfrm>
                <a:off x="4041775" y="2800350"/>
                <a:ext cx="1601787" cy="623887"/>
              </a:xfrm>
              <a:prstGeom prst="rect">
                <a:avLst/>
              </a:prstGeom>
              <a:solidFill>
                <a:srgbClr val="D99694"/>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Customer profitability</a:t>
                </a:r>
                <a:endParaRPr lang="en-US" sz="1600" b="1" dirty="0">
                  <a:solidFill>
                    <a:schemeClr val="tx1"/>
                  </a:solidFill>
                  <a:ea typeface="ＭＳ Ｐゴシック" charset="-128"/>
                </a:endParaRPr>
              </a:p>
            </p:txBody>
          </p:sp>
          <p:sp>
            <p:nvSpPr>
              <p:cNvPr id="40" name="Rectangle 39"/>
              <p:cNvSpPr/>
              <p:nvPr/>
            </p:nvSpPr>
            <p:spPr>
              <a:xfrm>
                <a:off x="4041775" y="4000500"/>
                <a:ext cx="1601787" cy="623887"/>
              </a:xfrm>
              <a:prstGeom prst="rect">
                <a:avLst/>
              </a:prstGeom>
              <a:solidFill>
                <a:schemeClr val="accent2">
                  <a:lumMod val="20000"/>
                  <a:lumOff val="80000"/>
                </a:schemeClr>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Retention</a:t>
                </a:r>
                <a:endParaRPr lang="en-US" sz="1400" dirty="0">
                  <a:solidFill>
                    <a:schemeClr val="tx1"/>
                  </a:solidFill>
                </a:endParaRPr>
              </a:p>
            </p:txBody>
          </p:sp>
          <p:sp>
            <p:nvSpPr>
              <p:cNvPr id="41" name="Rectangle 40"/>
              <p:cNvSpPr/>
              <p:nvPr/>
            </p:nvSpPr>
            <p:spPr>
              <a:xfrm>
                <a:off x="1693862" y="5200650"/>
                <a:ext cx="6297613" cy="623887"/>
              </a:xfrm>
              <a:prstGeom prst="rect">
                <a:avLst/>
              </a:prstGeom>
              <a:solidFill>
                <a:srgbClr val="C96765"/>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Marketing programs</a:t>
                </a:r>
                <a:endParaRPr lang="en-US" sz="1600" b="1" dirty="0">
                  <a:solidFill>
                    <a:schemeClr val="tx1"/>
                  </a:solidFill>
                  <a:ea typeface="ＭＳ Ｐゴシック" charset="-128"/>
                </a:endParaRPr>
              </a:p>
            </p:txBody>
          </p:sp>
          <p:cxnSp>
            <p:nvCxnSpPr>
              <p:cNvPr id="42" name="Elbow Connector 41"/>
              <p:cNvCxnSpPr>
                <a:stCxn id="37" idx="0"/>
                <a:endCxn id="39" idx="1"/>
              </p:cNvCxnSpPr>
              <p:nvPr/>
            </p:nvCxnSpPr>
            <p:spPr>
              <a:xfrm rot="5400000" flipH="1" flipV="1">
                <a:off x="2828925" y="2787651"/>
                <a:ext cx="888206" cy="1537493"/>
              </a:xfrm>
              <a:prstGeom prst="bentConnector2">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6" idx="0"/>
                <a:endCxn id="39" idx="3"/>
              </p:cNvCxnSpPr>
              <p:nvPr/>
            </p:nvCxnSpPr>
            <p:spPr>
              <a:xfrm rot="16200000" flipV="1">
                <a:off x="5977732" y="2778124"/>
                <a:ext cx="888206" cy="1556545"/>
              </a:xfrm>
              <a:prstGeom prst="bentConnector2">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1" idx="0"/>
                <a:endCxn id="40" idx="2"/>
              </p:cNvCxnSpPr>
              <p:nvPr/>
            </p:nvCxnSpPr>
            <p:spPr>
              <a:xfrm flipV="1">
                <a:off x="4842669" y="4624387"/>
                <a:ext cx="0" cy="576263"/>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0"/>
                <a:endCxn id="39" idx="2"/>
              </p:cNvCxnSpPr>
              <p:nvPr/>
            </p:nvCxnSpPr>
            <p:spPr>
              <a:xfrm flipV="1">
                <a:off x="4842669" y="3424237"/>
                <a:ext cx="0" cy="576263"/>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0"/>
                <a:endCxn id="38" idx="2"/>
              </p:cNvCxnSpPr>
              <p:nvPr/>
            </p:nvCxnSpPr>
            <p:spPr>
              <a:xfrm flipV="1">
                <a:off x="4842669" y="2224087"/>
                <a:ext cx="0" cy="576263"/>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7" idx="2"/>
              </p:cNvCxnSpPr>
              <p:nvPr/>
            </p:nvCxnSpPr>
            <p:spPr>
              <a:xfrm flipV="1">
                <a:off x="2504281" y="4624387"/>
                <a:ext cx="1" cy="576264"/>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36" idx="2"/>
              </p:cNvCxnSpPr>
              <p:nvPr/>
            </p:nvCxnSpPr>
            <p:spPr>
              <a:xfrm flipH="1" flipV="1">
                <a:off x="7200107" y="4624387"/>
                <a:ext cx="1" cy="601662"/>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343321" y="1600200"/>
              <a:ext cx="1341017" cy="4210624"/>
              <a:chOff x="347291" y="1676400"/>
              <a:chExt cx="1341017" cy="4210624"/>
            </a:xfrm>
          </p:grpSpPr>
          <p:sp>
            <p:nvSpPr>
              <p:cNvPr id="32" name="Text Box 20">
                <a:extLst>
                  <a:ext uri="{FF2B5EF4-FFF2-40B4-BE49-F238E27FC236}">
                    <a16:creationId xmlns:a16="http://schemas.microsoft.com/office/drawing/2014/main" id="{DA59A760-2AD4-B043-946D-8570E03A05A6}"/>
                  </a:ext>
                </a:extLst>
              </p:cNvPr>
              <p:cNvSpPr txBox="1">
                <a:spLocks noChangeArrowheads="1"/>
              </p:cNvSpPr>
              <p:nvPr/>
            </p:nvSpPr>
            <p:spPr bwMode="auto">
              <a:xfrm>
                <a:off x="347291" y="2849336"/>
                <a:ext cx="1316386" cy="584775"/>
              </a:xfrm>
              <a:prstGeom prst="rect">
                <a:avLst/>
              </a:prstGeom>
              <a:noFill/>
              <a:ln w="25400">
                <a:noFill/>
                <a:miter lim="800000"/>
                <a:headEnd/>
                <a:tailEnd/>
              </a:ln>
              <a:effectLst/>
            </p:spPr>
            <p:txBody>
              <a:bodyPr wrap="none">
                <a:noAutofit/>
              </a:bodyPr>
              <a:lstStyle/>
              <a:p>
                <a:r>
                  <a:rPr lang="en-US" sz="1600" b="1" dirty="0">
                    <a:ea typeface="Tahoma" panose="020B0604030504040204" pitchFamily="34" charset="0"/>
                    <a:cs typeface="Tahoma" panose="020B0604030504040204" pitchFamily="34" charset="0"/>
                  </a:rPr>
                  <a:t>Customer</a:t>
                </a:r>
              </a:p>
              <a:p>
                <a:r>
                  <a:rPr lang="en-US" sz="1600" b="1" dirty="0">
                    <a:ea typeface="Tahoma" panose="020B0604030504040204" pitchFamily="34" charset="0"/>
                    <a:cs typeface="Tahoma" panose="020B0604030504040204" pitchFamily="34" charset="0"/>
                  </a:rPr>
                  <a:t>profitability</a:t>
                </a:r>
              </a:p>
            </p:txBody>
          </p:sp>
          <p:sp>
            <p:nvSpPr>
              <p:cNvPr id="33" name="Text Box 21">
                <a:extLst>
                  <a:ext uri="{FF2B5EF4-FFF2-40B4-BE49-F238E27FC236}">
                    <a16:creationId xmlns:a16="http://schemas.microsoft.com/office/drawing/2014/main" id="{2066F688-BC21-CA4A-AEA2-A610171240E4}"/>
                  </a:ext>
                </a:extLst>
              </p:cNvPr>
              <p:cNvSpPr txBox="1">
                <a:spLocks noChangeArrowheads="1"/>
              </p:cNvSpPr>
              <p:nvPr/>
            </p:nvSpPr>
            <p:spPr bwMode="auto">
              <a:xfrm>
                <a:off x="347291" y="1676400"/>
                <a:ext cx="1109599" cy="584775"/>
              </a:xfrm>
              <a:prstGeom prst="rect">
                <a:avLst/>
              </a:prstGeom>
              <a:noFill/>
              <a:ln w="25400">
                <a:noFill/>
                <a:miter lim="800000"/>
                <a:headEnd/>
                <a:tailEnd/>
              </a:ln>
              <a:effectLst/>
            </p:spPr>
            <p:txBody>
              <a:bodyPr wrap="none">
                <a:noAutofit/>
              </a:bodyPr>
              <a:lstStyle/>
              <a:p>
                <a:r>
                  <a:rPr lang="en-US" sz="1600" b="1" dirty="0">
                    <a:ea typeface="Tahoma" panose="020B0604030504040204" pitchFamily="34" charset="0"/>
                    <a:cs typeface="Tahoma" panose="020B0604030504040204" pitchFamily="34" charset="0"/>
                  </a:rPr>
                  <a:t>Financial</a:t>
                </a:r>
              </a:p>
              <a:p>
                <a:r>
                  <a:rPr lang="en-US" sz="1600" b="1" dirty="0">
                    <a:ea typeface="Tahoma" panose="020B0604030504040204" pitchFamily="34" charset="0"/>
                    <a:cs typeface="Tahoma" panose="020B0604030504040204" pitchFamily="34" charset="0"/>
                  </a:rPr>
                  <a:t>value</a:t>
                </a:r>
              </a:p>
            </p:txBody>
          </p:sp>
          <p:sp>
            <p:nvSpPr>
              <p:cNvPr id="34" name="Text Box 22">
                <a:extLst>
                  <a:ext uri="{FF2B5EF4-FFF2-40B4-BE49-F238E27FC236}">
                    <a16:creationId xmlns:a16="http://schemas.microsoft.com/office/drawing/2014/main" id="{22371AF9-955F-8C45-BCB8-264249E25E04}"/>
                  </a:ext>
                </a:extLst>
              </p:cNvPr>
              <p:cNvSpPr txBox="1">
                <a:spLocks noChangeArrowheads="1"/>
              </p:cNvSpPr>
              <p:nvPr/>
            </p:nvSpPr>
            <p:spPr bwMode="auto">
              <a:xfrm>
                <a:off x="347291" y="4066102"/>
                <a:ext cx="1341017" cy="825500"/>
              </a:xfrm>
              <a:prstGeom prst="rect">
                <a:avLst/>
              </a:prstGeom>
              <a:noFill/>
              <a:ln w="25400">
                <a:noFill/>
                <a:miter lim="800000"/>
                <a:headEnd/>
                <a:tailEnd/>
              </a:ln>
              <a:effectLst/>
            </p:spPr>
            <p:txBody>
              <a:bodyPr wrap="square">
                <a:noAutofit/>
              </a:bodyPr>
              <a:lstStyle/>
              <a:p>
                <a:r>
                  <a:rPr lang="en-US" sz="1600" b="1" dirty="0">
                    <a:ea typeface="Tahoma" panose="020B0604030504040204" pitchFamily="34" charset="0"/>
                    <a:cs typeface="Tahoma" panose="020B0604030504040204" pitchFamily="34" charset="0"/>
                  </a:rPr>
                  <a:t>Drivers of</a:t>
                </a:r>
              </a:p>
              <a:p>
                <a:r>
                  <a:rPr lang="en-US" sz="1600" b="1" dirty="0">
                    <a:ea typeface="Tahoma" panose="020B0604030504040204" pitchFamily="34" charset="0"/>
                    <a:cs typeface="Tahoma" panose="020B0604030504040204" pitchFamily="34" charset="0"/>
                  </a:rPr>
                  <a:t>customer value</a:t>
                </a:r>
              </a:p>
            </p:txBody>
          </p:sp>
          <p:sp>
            <p:nvSpPr>
              <p:cNvPr id="35" name="Text Box 22">
                <a:extLst>
                  <a:ext uri="{FF2B5EF4-FFF2-40B4-BE49-F238E27FC236}">
                    <a16:creationId xmlns:a16="http://schemas.microsoft.com/office/drawing/2014/main" id="{4C7612B0-6A3D-EB4B-969B-D13CB1B5F8CD}"/>
                  </a:ext>
                </a:extLst>
              </p:cNvPr>
              <p:cNvSpPr txBox="1">
                <a:spLocks noChangeArrowheads="1"/>
              </p:cNvSpPr>
              <p:nvPr/>
            </p:nvSpPr>
            <p:spPr bwMode="auto">
              <a:xfrm>
                <a:off x="347292" y="5302249"/>
                <a:ext cx="1316386" cy="584775"/>
              </a:xfrm>
              <a:prstGeom prst="rect">
                <a:avLst/>
              </a:prstGeom>
              <a:noFill/>
              <a:ln w="25400">
                <a:noFill/>
                <a:miter lim="800000"/>
                <a:headEnd/>
                <a:tailEnd/>
              </a:ln>
              <a:effectLst/>
            </p:spPr>
            <p:txBody>
              <a:bodyPr wrap="square">
                <a:noAutofit/>
              </a:bodyPr>
              <a:lstStyle/>
              <a:p>
                <a:r>
                  <a:rPr lang="en-US" sz="1600" b="1" dirty="0">
                    <a:ea typeface="Tahoma" panose="020B0604030504040204" pitchFamily="34" charset="0"/>
                    <a:cs typeface="Tahoma" panose="020B0604030504040204" pitchFamily="34" charset="0"/>
                  </a:rPr>
                  <a:t>Firm’s actions</a:t>
                </a:r>
              </a:p>
            </p:txBody>
          </p:sp>
        </p:grpSp>
      </p:grpSp>
      <p:grpSp>
        <p:nvGrpSpPr>
          <p:cNvPr id="49" name="Group 48"/>
          <p:cNvGrpSpPr/>
          <p:nvPr/>
        </p:nvGrpSpPr>
        <p:grpSpPr>
          <a:xfrm>
            <a:off x="3714540" y="4541041"/>
            <a:ext cx="715168" cy="2"/>
            <a:chOff x="3714540" y="4541041"/>
            <a:chExt cx="715168" cy="2"/>
          </a:xfrm>
        </p:grpSpPr>
        <p:cxnSp>
          <p:nvCxnSpPr>
            <p:cNvPr id="50" name="Straight Arrow Connector 49"/>
            <p:cNvCxnSpPr/>
            <p:nvPr/>
          </p:nvCxnSpPr>
          <p:spPr>
            <a:xfrm flipH="1">
              <a:off x="3714540" y="4541042"/>
              <a:ext cx="609600"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964781" y="4541041"/>
              <a:ext cx="464927"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6056102" y="4541041"/>
            <a:ext cx="715168" cy="2"/>
            <a:chOff x="3714540" y="4541041"/>
            <a:chExt cx="715168" cy="2"/>
          </a:xfrm>
        </p:grpSpPr>
        <p:cxnSp>
          <p:nvCxnSpPr>
            <p:cNvPr id="53" name="Straight Arrow Connector 52"/>
            <p:cNvCxnSpPr/>
            <p:nvPr/>
          </p:nvCxnSpPr>
          <p:spPr>
            <a:xfrm flipH="1">
              <a:off x="3714540" y="4541042"/>
              <a:ext cx="609600"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964781" y="4541041"/>
              <a:ext cx="464927"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0633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5295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000" dirty="0"/>
              <a:t>Customer Lifetime Value (CLV)</a:t>
            </a:r>
          </a:p>
        </p:txBody>
      </p:sp>
      <p:sp>
        <p:nvSpPr>
          <p:cNvPr id="3" name="Subtitle 2">
            <a:extLst>
              <a:ext uri="{FF2B5EF4-FFF2-40B4-BE49-F238E27FC236}">
                <a16:creationId xmlns:a16="http://schemas.microsoft.com/office/drawing/2014/main" id="{609C6F27-68E7-46F2-94C0-497D977460E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59089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Lifetime Value (CLV)</a:t>
            </a:r>
          </a:p>
        </p:txBody>
      </p:sp>
      <p:sp>
        <p:nvSpPr>
          <p:cNvPr id="4" name="Content Placeholder 3">
            <a:extLst>
              <a:ext uri="{FF2B5EF4-FFF2-40B4-BE49-F238E27FC236}">
                <a16:creationId xmlns:a16="http://schemas.microsoft.com/office/drawing/2014/main" id="{8346B9F4-A6EB-41C0-BA49-404EF45BCEFF}"/>
              </a:ext>
            </a:extLst>
          </p:cNvPr>
          <p:cNvSpPr>
            <a:spLocks noGrp="1"/>
          </p:cNvSpPr>
          <p:nvPr>
            <p:ph idx="1"/>
          </p:nvPr>
        </p:nvSpPr>
        <p:spPr/>
        <p:txBody>
          <a:bodyPr/>
          <a:lstStyle/>
          <a:p>
            <a:pPr marL="0" indent="0">
              <a:buNone/>
            </a:pPr>
            <a:r>
              <a:rPr lang="en-IN" dirty="0"/>
              <a:t>Customer Lifetime Value is the</a:t>
            </a:r>
            <a:r>
              <a:rPr lang="en-IN" b="1" dirty="0"/>
              <a:t> present value </a:t>
            </a:r>
            <a:r>
              <a:rPr lang="en-IN" dirty="0"/>
              <a:t>of all </a:t>
            </a:r>
            <a:r>
              <a:rPr lang="en-IN" b="1" dirty="0"/>
              <a:t>future streams </a:t>
            </a:r>
            <a:r>
              <a:rPr lang="en-IN" dirty="0"/>
              <a:t>of </a:t>
            </a:r>
            <a:r>
              <a:rPr lang="en-IN" b="1" dirty="0"/>
              <a:t>profits</a:t>
            </a:r>
            <a:r>
              <a:rPr lang="en-IN" dirty="0"/>
              <a:t> that a customer generates </a:t>
            </a:r>
            <a:r>
              <a:rPr lang="en-IN" b="1" dirty="0"/>
              <a:t>over the life </a:t>
            </a:r>
            <a:r>
              <a:rPr lang="en-IN" dirty="0"/>
              <a:t>of his/her business with the firm.</a:t>
            </a:r>
          </a:p>
        </p:txBody>
      </p:sp>
    </p:spTree>
    <p:extLst>
      <p:ext uri="{BB962C8B-B14F-4D97-AF65-F5344CB8AC3E}">
        <p14:creationId xmlns:p14="http://schemas.microsoft.com/office/powerpoint/2010/main" val="2334985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637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CLV for Decision-Making</a:t>
            </a:r>
          </a:p>
        </p:txBody>
      </p:sp>
      <p:sp>
        <p:nvSpPr>
          <p:cNvPr id="3" name="Content Placeholder 2"/>
          <p:cNvSpPr>
            <a:spLocks noGrp="1"/>
          </p:cNvSpPr>
          <p:nvPr>
            <p:ph idx="1"/>
          </p:nvPr>
        </p:nvSpPr>
        <p:spPr/>
        <p:txBody>
          <a:bodyPr/>
          <a:lstStyle/>
          <a:p>
            <a:pPr>
              <a:spcBef>
                <a:spcPts val="1800"/>
              </a:spcBef>
            </a:pPr>
            <a:r>
              <a:rPr lang="en-US" sz="3000" dirty="0"/>
              <a:t>How much to spend on customer acquisition</a:t>
            </a:r>
          </a:p>
          <a:p>
            <a:pPr>
              <a:spcBef>
                <a:spcPts val="1800"/>
              </a:spcBef>
            </a:pPr>
            <a:r>
              <a:rPr lang="en-US" sz="3000" dirty="0"/>
              <a:t>Which customers to acquire</a:t>
            </a:r>
          </a:p>
          <a:p>
            <a:pPr>
              <a:spcBef>
                <a:spcPts val="1800"/>
              </a:spcBef>
            </a:pPr>
            <a:r>
              <a:rPr lang="en-US" sz="3000" dirty="0"/>
              <a:t>Which acquisition channels to focus on</a:t>
            </a:r>
          </a:p>
          <a:p>
            <a:pPr>
              <a:spcBef>
                <a:spcPts val="1800"/>
              </a:spcBef>
            </a:pPr>
            <a:r>
              <a:rPr lang="en-US" sz="3000" dirty="0"/>
              <a:t>What actions to take to improve CLV</a:t>
            </a:r>
          </a:p>
          <a:p>
            <a:pPr>
              <a:spcBef>
                <a:spcPts val="1800"/>
              </a:spcBef>
            </a:pPr>
            <a:r>
              <a:rPr lang="en-US" sz="3000" dirty="0"/>
              <a:t>How to measure ROI on marketing spend</a:t>
            </a:r>
          </a:p>
          <a:p>
            <a:pPr>
              <a:spcBef>
                <a:spcPts val="1800"/>
              </a:spcBef>
            </a:pPr>
            <a:r>
              <a:rPr lang="en-US" sz="3000" dirty="0"/>
              <a:t>What is the firm value and how to improve it</a:t>
            </a:r>
          </a:p>
        </p:txBody>
      </p:sp>
    </p:spTree>
    <p:extLst>
      <p:ext uri="{BB962C8B-B14F-4D97-AF65-F5344CB8AC3E}">
        <p14:creationId xmlns:p14="http://schemas.microsoft.com/office/powerpoint/2010/main" val="656117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CLV</a:t>
            </a:r>
          </a:p>
        </p:txBody>
      </p:sp>
      <p:graphicFrame>
        <p:nvGraphicFramePr>
          <p:cNvPr id="4" name="Object 3" descr="A bar graph showing annual profit increase linearly with customer tenure." title="Profit Pattern">
            <a:extLst>
              <a:ext uri="{FF2B5EF4-FFF2-40B4-BE49-F238E27FC236}">
                <a16:creationId xmlns:a16="http://schemas.microsoft.com/office/drawing/2014/main" id="{D017E397-99A5-EA45-AC5E-5FE2A90C1846}"/>
              </a:ext>
            </a:extLst>
          </p:cNvPr>
          <p:cNvGraphicFramePr>
            <a:graphicFrameLocks noChangeAspect="1"/>
          </p:cNvGraphicFramePr>
          <p:nvPr>
            <p:extLst>
              <p:ext uri="{D42A27DB-BD31-4B8C-83A1-F6EECF244321}">
                <p14:modId xmlns:p14="http://schemas.microsoft.com/office/powerpoint/2010/main" val="310776279"/>
              </p:ext>
            </p:extLst>
          </p:nvPr>
        </p:nvGraphicFramePr>
        <p:xfrm>
          <a:off x="559443" y="1828800"/>
          <a:ext cx="3999857" cy="3959225"/>
        </p:xfrm>
        <a:graphic>
          <a:graphicData uri="http://schemas.openxmlformats.org/presentationml/2006/ole">
            <mc:AlternateContent xmlns:mc="http://schemas.openxmlformats.org/markup-compatibility/2006">
              <mc:Choice xmlns:v="urn:schemas-microsoft-com:vml" Requires="v">
                <p:oleObj spid="_x0000_s1360" name="Chart" r:id="rId4" imgW="3924148" imgH="3867252" progId="MSGraph.Chart.8">
                  <p:embed followColorScheme="full"/>
                </p:oleObj>
              </mc:Choice>
              <mc:Fallback>
                <p:oleObj name="Chart" r:id="rId4" imgW="3924148" imgH="3867252" progId="MSGraph.Chart.8">
                  <p:embed followColorScheme="full"/>
                  <p:pic>
                    <p:nvPicPr>
                      <p:cNvPr id="0" name="Picture 2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443" y="1828800"/>
                        <a:ext cx="3999857" cy="39592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5" name="Object 4" descr="A bar graph showing linearly decreasing accounts remaining over the customer tenure." title="Defection Pattern">
            <a:extLst>
              <a:ext uri="{FF2B5EF4-FFF2-40B4-BE49-F238E27FC236}">
                <a16:creationId xmlns:a16="http://schemas.microsoft.com/office/drawing/2014/main" id="{0ED87DE4-C7AB-6F42-849A-0AF7F04C4986}"/>
              </a:ext>
            </a:extLst>
          </p:cNvPr>
          <p:cNvGraphicFramePr>
            <a:graphicFrameLocks noChangeAspect="1"/>
          </p:cNvGraphicFramePr>
          <p:nvPr>
            <p:extLst>
              <p:ext uri="{D42A27DB-BD31-4B8C-83A1-F6EECF244321}">
                <p14:modId xmlns:p14="http://schemas.microsoft.com/office/powerpoint/2010/main" val="171824342"/>
              </p:ext>
            </p:extLst>
          </p:nvPr>
        </p:nvGraphicFramePr>
        <p:xfrm>
          <a:off x="4619625" y="1828800"/>
          <a:ext cx="4067175" cy="4077472"/>
        </p:xfrm>
        <a:graphic>
          <a:graphicData uri="http://schemas.openxmlformats.org/presentationml/2006/ole">
            <mc:AlternateContent xmlns:mc="http://schemas.openxmlformats.org/markup-compatibility/2006">
              <mc:Choice xmlns:v="urn:schemas-microsoft-com:vml" Requires="v">
                <p:oleObj spid="_x0000_s1361" name="Chart" r:id="rId6" imgW="3771900" imgH="3771900" progId="MSGraph.Chart.8">
                  <p:embed followColorScheme="full"/>
                </p:oleObj>
              </mc:Choice>
              <mc:Fallback>
                <p:oleObj name="Chart" r:id="rId6" imgW="3771900" imgH="3771900" progId="MSGraph.Chart.8">
                  <p:embed followColorScheme="full"/>
                  <p:pic>
                    <p:nvPicPr>
                      <p:cNvPr id="0" name="Picture 246"/>
                      <p:cNvPicPr>
                        <a:picLocks noChangeAspect="1" noChangeArrowheads="1"/>
                      </p:cNvPicPr>
                      <p:nvPr/>
                    </p:nvPicPr>
                    <p:blipFill>
                      <a:blip r:embed="rId7"/>
                      <a:srcRect/>
                      <a:stretch>
                        <a:fillRect/>
                      </a:stretch>
                    </p:blipFill>
                    <p:spPr bwMode="auto">
                      <a:xfrm>
                        <a:off x="4619625" y="1828800"/>
                        <a:ext cx="4067175" cy="407747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58597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137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Estimating CLV</a:t>
            </a:r>
          </a:p>
        </p:txBody>
      </p:sp>
      <p:pic>
        <p:nvPicPr>
          <p:cNvPr id="12" name="Picture 11">
            <a:extLst>
              <a:ext uri="{FF2B5EF4-FFF2-40B4-BE49-F238E27FC236}">
                <a16:creationId xmlns:a16="http://schemas.microsoft.com/office/drawing/2014/main" id="{E1B86ADA-6617-8944-9C08-7604A0A3ECBF}"/>
              </a:ext>
            </a:extLst>
          </p:cNvPr>
          <p:cNvPicPr>
            <a:picLocks noChangeAspect="1"/>
          </p:cNvPicPr>
          <p:nvPr/>
        </p:nvPicPr>
        <p:blipFill rotWithShape="1">
          <a:blip r:embed="rId4"/>
          <a:srcRect l="6288" r="6462"/>
          <a:stretch/>
        </p:blipFill>
        <p:spPr>
          <a:xfrm>
            <a:off x="457200" y="5029200"/>
            <a:ext cx="8458200" cy="642141"/>
          </a:xfrm>
          <a:prstGeom prst="rect">
            <a:avLst/>
          </a:prstGeom>
        </p:spPr>
      </p:pic>
      <p:sp>
        <p:nvSpPr>
          <p:cNvPr id="3" name="TextBox 2">
            <a:extLst>
              <a:ext uri="{FF2B5EF4-FFF2-40B4-BE49-F238E27FC236}">
                <a16:creationId xmlns:a16="http://schemas.microsoft.com/office/drawing/2014/main" id="{5BA60033-D686-AB4D-9F18-890A4B848B29}"/>
              </a:ext>
            </a:extLst>
          </p:cNvPr>
          <p:cNvSpPr txBox="1"/>
          <p:nvPr/>
        </p:nvSpPr>
        <p:spPr>
          <a:xfrm>
            <a:off x="927100" y="6096000"/>
            <a:ext cx="1274708" cy="369332"/>
          </a:xfrm>
          <a:prstGeom prst="rect">
            <a:avLst/>
          </a:prstGeom>
          <a:noFill/>
        </p:spPr>
        <p:txBody>
          <a:bodyPr wrap="none" rtlCol="0">
            <a:noAutofit/>
          </a:bodyPr>
          <a:lstStyle/>
          <a:p>
            <a:r>
              <a:rPr lang="en-US" dirty="0"/>
              <a:t>In general,</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188A4EC-1CC6-FD4C-8067-400EE2C8EB64}"/>
                  </a:ext>
                </a:extLst>
              </p:cNvPr>
              <p:cNvSpPr/>
              <p:nvPr/>
            </p:nvSpPr>
            <p:spPr>
              <a:xfrm>
                <a:off x="2110762" y="5856864"/>
                <a:ext cx="2123145" cy="847604"/>
              </a:xfrm>
              <a:prstGeom prst="rect">
                <a:avLst/>
              </a:prstGeom>
            </p:spPr>
            <p:txBody>
              <a:bodyPr wrap="none">
                <a:no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𝐶𝐿𝑉</m:t>
                      </m:r>
                      <m:r>
                        <a:rPr lang="en-US" i="0">
                          <a:latin typeface="Cambria Math" panose="02040503050406030204" pitchFamily="18" charset="0"/>
                        </a:rPr>
                        <m:t>=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𝑡</m:t>
                          </m:r>
                          <m:r>
                            <a:rPr lang="en-US" i="0">
                              <a:latin typeface="Cambria Math" panose="02040503050406030204" pitchFamily="18" charset="0"/>
                            </a:rPr>
                            <m:t>=1</m:t>
                          </m:r>
                        </m:sub>
                        <m:sup>
                          <m:r>
                            <a:rPr lang="en-US" i="0">
                              <a:latin typeface="Cambria Math" panose="02040503050406030204" pitchFamily="18" charset="0"/>
                            </a:rPr>
                            <m:t>∞</m:t>
                          </m:r>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0">
                                          <a:latin typeface="Cambria Math" panose="02040503050406030204" pitchFamily="18" charset="0"/>
                                        </a:rPr>
                                        <m:t>1+</m:t>
                                      </m:r>
                                      <m:r>
                                        <a:rPr lang="en-US" i="1">
                                          <a:latin typeface="Cambria Math" panose="02040503050406030204" pitchFamily="18" charset="0"/>
                                        </a:rPr>
                                        <m:t>𝑖</m:t>
                                      </m:r>
                                    </m:e>
                                  </m:d>
                                </m:e>
                                <m:sup>
                                  <m:r>
                                    <a:rPr lang="en-US" i="1">
                                      <a:latin typeface="Cambria Math" panose="02040503050406030204" pitchFamily="18" charset="0"/>
                                    </a:rPr>
                                    <m:t>𝑡</m:t>
                                  </m:r>
                                </m:sup>
                              </m:sSup>
                            </m:den>
                          </m:f>
                        </m:e>
                      </m:nary>
                    </m:oMath>
                  </m:oMathPara>
                </a14:m>
                <a:endParaRPr lang="en-US" dirty="0"/>
              </a:p>
            </p:txBody>
          </p:sp>
        </mc:Choice>
        <mc:Fallback xmlns="">
          <p:sp>
            <p:nvSpPr>
              <p:cNvPr id="6" name="Rectangle 5">
                <a:extLst>
                  <a:ext uri="{FF2B5EF4-FFF2-40B4-BE49-F238E27FC236}">
                    <a16:creationId xmlns:a16="http://schemas.microsoft.com/office/drawing/2014/main" id="{F188A4EC-1CC6-FD4C-8067-400EE2C8EB64}"/>
                  </a:ext>
                </a:extLst>
              </p:cNvPr>
              <p:cNvSpPr>
                <a:spLocks noRot="1" noChangeAspect="1" noMove="1" noResize="1" noEditPoints="1" noAdjustHandles="1" noChangeArrowheads="1" noChangeShapeType="1" noTextEdit="1"/>
              </p:cNvSpPr>
              <p:nvPr/>
            </p:nvSpPr>
            <p:spPr>
              <a:xfrm>
                <a:off x="2110762" y="5856864"/>
                <a:ext cx="2123145" cy="847604"/>
              </a:xfrm>
              <a:prstGeom prst="rect">
                <a:avLst/>
              </a:prstGeom>
              <a:blipFill>
                <a:blip r:embed="rId5"/>
                <a:stretch>
                  <a:fillRect/>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A56E7CC3-3668-6D48-B09F-4ED7F0CF15A4}"/>
              </a:ext>
            </a:extLst>
          </p:cNvPr>
          <p:cNvSpPr txBox="1"/>
          <p:nvPr/>
        </p:nvSpPr>
        <p:spPr>
          <a:xfrm>
            <a:off x="4724400" y="5638800"/>
            <a:ext cx="3705226" cy="1065668"/>
          </a:xfrm>
          <a:prstGeom prst="rect">
            <a:avLst/>
          </a:prstGeom>
          <a:noFill/>
        </p:spPr>
        <p:txBody>
          <a:bodyPr wrap="square" rtlCol="0">
            <a:noAutofit/>
          </a:bodyPr>
          <a:lstStyle/>
          <a:p>
            <a:pPr>
              <a:spcBef>
                <a:spcPts val="600"/>
              </a:spcBef>
            </a:pPr>
            <a:r>
              <a:rPr lang="en-US" dirty="0"/>
              <a:t>m</a:t>
            </a:r>
            <a:r>
              <a:rPr lang="en-US" baseline="-25000" dirty="0"/>
              <a:t>t</a:t>
            </a:r>
            <a:r>
              <a:rPr lang="en-US" dirty="0"/>
              <a:t>= margin at time t</a:t>
            </a:r>
          </a:p>
          <a:p>
            <a:pPr>
              <a:spcBef>
                <a:spcPts val="600"/>
              </a:spcBef>
            </a:pPr>
            <a:r>
              <a:rPr lang="en-US" dirty="0"/>
              <a:t>r</a:t>
            </a:r>
            <a:r>
              <a:rPr lang="en-US" baseline="-25000" dirty="0"/>
              <a:t>t   </a:t>
            </a:r>
            <a:r>
              <a:rPr lang="en-US" dirty="0"/>
              <a:t>= retention rate at time t</a:t>
            </a:r>
          </a:p>
          <a:p>
            <a:pPr>
              <a:spcBef>
                <a:spcPts val="600"/>
              </a:spcBef>
            </a:pPr>
            <a:r>
              <a:rPr lang="en-US" dirty="0"/>
              <a:t>i   = discount rate</a:t>
            </a:r>
          </a:p>
        </p:txBody>
      </p:sp>
      <p:graphicFrame>
        <p:nvGraphicFramePr>
          <p:cNvPr id="11" name="Object 10" descr="A bar graph showing annual profit increase linearly with customer tenure." title="Profit Pattern">
            <a:extLst>
              <a:ext uri="{FF2B5EF4-FFF2-40B4-BE49-F238E27FC236}">
                <a16:creationId xmlns:a16="http://schemas.microsoft.com/office/drawing/2014/main" id="{40F0B155-F927-4022-9CA1-400361417E00}"/>
              </a:ext>
            </a:extLst>
          </p:cNvPr>
          <p:cNvGraphicFramePr>
            <a:graphicFrameLocks noChangeAspect="1"/>
          </p:cNvGraphicFramePr>
          <p:nvPr>
            <p:extLst>
              <p:ext uri="{D42A27DB-BD31-4B8C-83A1-F6EECF244321}">
                <p14:modId xmlns:p14="http://schemas.microsoft.com/office/powerpoint/2010/main" val="2776329160"/>
              </p:ext>
            </p:extLst>
          </p:nvPr>
        </p:nvGraphicFramePr>
        <p:xfrm>
          <a:off x="609600" y="1374775"/>
          <a:ext cx="3906837" cy="3867150"/>
        </p:xfrm>
        <a:graphic>
          <a:graphicData uri="http://schemas.openxmlformats.org/presentationml/2006/ole">
            <mc:AlternateContent xmlns:mc="http://schemas.openxmlformats.org/markup-compatibility/2006">
              <mc:Choice xmlns:v="urn:schemas-microsoft-com:vml" Requires="v">
                <p:oleObj spid="_x0000_s2382" name="Chart" r:id="rId6" imgW="3924148" imgH="3867252" progId="MSGraph.Chart.8">
                  <p:embed followColorScheme="full"/>
                </p:oleObj>
              </mc:Choice>
              <mc:Fallback>
                <p:oleObj name="Chart" r:id="rId6" imgW="3924148" imgH="3867252" progId="MSGraph.Chart.8">
                  <p:embed followColorScheme="full"/>
                  <p:pic>
                    <p:nvPicPr>
                      <p:cNvPr id="0" name="Picture 2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1374775"/>
                        <a:ext cx="3906837" cy="38671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3" name="Object 12" descr="A bar graph showing a linear decrease in accounts remaining as customer tenure increases." title="Defection Pattern">
            <a:extLst>
              <a:ext uri="{FF2B5EF4-FFF2-40B4-BE49-F238E27FC236}">
                <a16:creationId xmlns:a16="http://schemas.microsoft.com/office/drawing/2014/main" id="{F8C35B6E-F319-4E9E-A322-044B1B6EAE18}"/>
              </a:ext>
            </a:extLst>
          </p:cNvPr>
          <p:cNvGraphicFramePr>
            <a:graphicFrameLocks noChangeAspect="1"/>
          </p:cNvGraphicFramePr>
          <p:nvPr>
            <p:extLst>
              <p:ext uri="{D42A27DB-BD31-4B8C-83A1-F6EECF244321}">
                <p14:modId xmlns:p14="http://schemas.microsoft.com/office/powerpoint/2010/main" val="3893265743"/>
              </p:ext>
            </p:extLst>
          </p:nvPr>
        </p:nvGraphicFramePr>
        <p:xfrm>
          <a:off x="4576762" y="1371600"/>
          <a:ext cx="3762375" cy="3771900"/>
        </p:xfrm>
        <a:graphic>
          <a:graphicData uri="http://schemas.openxmlformats.org/presentationml/2006/ole">
            <mc:AlternateContent xmlns:mc="http://schemas.openxmlformats.org/markup-compatibility/2006">
              <mc:Choice xmlns:v="urn:schemas-microsoft-com:vml" Requires="v">
                <p:oleObj spid="_x0000_s2383" name="Chart" r:id="rId8" imgW="3771721" imgH="3771853" progId="MSGraph.Chart.8">
                  <p:embed followColorScheme="full"/>
                </p:oleObj>
              </mc:Choice>
              <mc:Fallback>
                <p:oleObj name="Chart" r:id="rId8" imgW="3771721" imgH="3771853" progId="MSGraph.Chart.8">
                  <p:embed followColorScheme="full"/>
                  <p:pic>
                    <p:nvPicPr>
                      <p:cNvPr id="0" name="Picture 2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6762" y="1371600"/>
                        <a:ext cx="3762375" cy="3771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54764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Estimating CLV:</a:t>
            </a:r>
            <a:br>
              <a:rPr lang="en-US" sz="3200" dirty="0"/>
            </a:br>
            <a:r>
              <a:rPr lang="en-US" sz="3200" dirty="0"/>
              <a:t>A Simple Approximation</a:t>
            </a:r>
          </a:p>
        </p:txBody>
      </p:sp>
      <p:sp>
        <p:nvSpPr>
          <p:cNvPr id="5" name="Content Placeholder 4">
            <a:extLst>
              <a:ext uri="{FF2B5EF4-FFF2-40B4-BE49-F238E27FC236}">
                <a16:creationId xmlns:a16="http://schemas.microsoft.com/office/drawing/2014/main" id="{BE71E20A-F95C-465D-804E-B6AC91055336}"/>
              </a:ext>
            </a:extLst>
          </p:cNvPr>
          <p:cNvSpPr>
            <a:spLocks noGrp="1"/>
          </p:cNvSpPr>
          <p:nvPr>
            <p:ph idx="1"/>
          </p:nvPr>
        </p:nvSpPr>
        <p:spPr>
          <a:xfrm>
            <a:off x="457200" y="1600200"/>
            <a:ext cx="8229600" cy="5181600"/>
          </a:xfrm>
          <a:noFill/>
        </p:spPr>
        <p:txBody>
          <a:bodyPr/>
          <a:lstStyle/>
          <a:p>
            <a:pPr marL="0" indent="0">
              <a:spcBef>
                <a:spcPts val="1200"/>
              </a:spcBef>
              <a:buNone/>
            </a:pPr>
            <a:r>
              <a:rPr lang="en-US" sz="2800" dirty="0"/>
              <a:t>Margin = m (assume constant over time)</a:t>
            </a:r>
          </a:p>
          <a:p>
            <a:pPr marL="0" indent="0">
              <a:spcBef>
                <a:spcPts val="1200"/>
              </a:spcBef>
              <a:buNone/>
            </a:pPr>
            <a:r>
              <a:rPr lang="en-US" sz="2800" dirty="0"/>
              <a:t>Retention rate = r (assume constant over time)</a:t>
            </a:r>
          </a:p>
          <a:p>
            <a:pPr marL="0" indent="0">
              <a:spcBef>
                <a:spcPts val="1200"/>
              </a:spcBef>
              <a:buNone/>
            </a:pPr>
            <a:r>
              <a:rPr lang="en-US" sz="2800" dirty="0"/>
              <a:t>Discount rate = i</a:t>
            </a:r>
          </a:p>
          <a:p>
            <a:pPr marL="0" indent="0">
              <a:spcBef>
                <a:spcPts val="1200"/>
              </a:spcBef>
              <a:buNone/>
            </a:pPr>
            <a:r>
              <a:rPr lang="en-US" sz="2800" dirty="0"/>
              <a:t>CLV = mr/(1+i) + mr</a:t>
            </a:r>
            <a:r>
              <a:rPr lang="en-US" sz="2800" baseline="30000" dirty="0"/>
              <a:t>2</a:t>
            </a:r>
            <a:r>
              <a:rPr lang="en-US" sz="2800" dirty="0"/>
              <a:t>/(1+i)</a:t>
            </a:r>
            <a:r>
              <a:rPr lang="en-US" sz="2800" baseline="30000" dirty="0"/>
              <a:t>2</a:t>
            </a:r>
            <a:r>
              <a:rPr lang="en-US" sz="2800" dirty="0"/>
              <a:t> + …</a:t>
            </a:r>
          </a:p>
          <a:p>
            <a:pPr marL="648000" indent="0">
              <a:spcBef>
                <a:spcPts val="1200"/>
              </a:spcBef>
              <a:buNone/>
            </a:pPr>
            <a:r>
              <a:rPr lang="en-US" sz="2800" dirty="0"/>
              <a:t>= </a:t>
            </a:r>
            <a:r>
              <a:rPr lang="en-US" sz="2800" b="1" dirty="0"/>
              <a:t>m r/ (1+i-r) = margin * margin multiple</a:t>
            </a:r>
          </a:p>
          <a:p>
            <a:pPr marL="0" indent="0">
              <a:spcBef>
                <a:spcPts val="1200"/>
              </a:spcBef>
              <a:buNone/>
            </a:pPr>
            <a:r>
              <a:rPr lang="en-US" sz="2800" dirty="0"/>
              <a:t>If customers pay money upfront, then</a:t>
            </a:r>
          </a:p>
          <a:p>
            <a:pPr marL="0" indent="0">
              <a:spcBef>
                <a:spcPts val="1200"/>
              </a:spcBef>
              <a:buNone/>
            </a:pPr>
            <a:r>
              <a:rPr lang="en-US" sz="2800" dirty="0"/>
              <a:t>CLV = m + mr/(1+i) + mr</a:t>
            </a:r>
            <a:r>
              <a:rPr lang="en-US" sz="2800" baseline="30000" dirty="0"/>
              <a:t>2</a:t>
            </a:r>
            <a:r>
              <a:rPr lang="en-US" sz="2800" dirty="0"/>
              <a:t>/(1+i)</a:t>
            </a:r>
            <a:r>
              <a:rPr lang="en-US" sz="2800" baseline="30000" dirty="0"/>
              <a:t>2</a:t>
            </a:r>
            <a:r>
              <a:rPr lang="en-US" sz="2800" dirty="0"/>
              <a:t> + …</a:t>
            </a:r>
          </a:p>
          <a:p>
            <a:pPr marL="648000" indent="0">
              <a:spcBef>
                <a:spcPts val="1200"/>
              </a:spcBef>
              <a:buNone/>
            </a:pPr>
            <a:r>
              <a:rPr lang="en-US" sz="2800" dirty="0"/>
              <a:t>= </a:t>
            </a:r>
            <a:r>
              <a:rPr lang="en-US" sz="2800" b="1" dirty="0"/>
              <a:t>m (1+i)/ (1+i–r)</a:t>
            </a:r>
          </a:p>
        </p:txBody>
      </p:sp>
    </p:spTree>
    <p:extLst>
      <p:ext uri="{BB962C8B-B14F-4D97-AF65-F5344CB8AC3E}">
        <p14:creationId xmlns:p14="http://schemas.microsoft.com/office/powerpoint/2010/main" val="208096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Chase Sapphire Reserve Card</a:t>
            </a:r>
          </a:p>
        </p:txBody>
      </p:sp>
      <p:sp>
        <p:nvSpPr>
          <p:cNvPr id="3" name="Content Placeholder 2"/>
          <p:cNvSpPr>
            <a:spLocks noGrp="1"/>
          </p:cNvSpPr>
          <p:nvPr>
            <p:ph idx="1"/>
          </p:nvPr>
        </p:nvSpPr>
        <p:spPr>
          <a:xfrm>
            <a:off x="457200" y="1600200"/>
            <a:ext cx="4495800" cy="4953000"/>
          </a:xfrm>
        </p:spPr>
        <p:txBody>
          <a:bodyPr/>
          <a:lstStyle/>
          <a:p>
            <a:pPr>
              <a:spcBef>
                <a:spcPts val="1200"/>
              </a:spcBef>
            </a:pPr>
            <a:r>
              <a:rPr lang="en-US" sz="2800" dirty="0"/>
              <a:t>Launched in 2016</a:t>
            </a:r>
          </a:p>
          <a:p>
            <a:pPr>
              <a:spcBef>
                <a:spcPts val="1200"/>
              </a:spcBef>
            </a:pPr>
            <a:r>
              <a:rPr lang="en-US" sz="2800" dirty="0"/>
              <a:t>$450 annual fee</a:t>
            </a:r>
          </a:p>
          <a:p>
            <a:pPr>
              <a:spcBef>
                <a:spcPts val="1200"/>
              </a:spcBef>
            </a:pPr>
            <a:r>
              <a:rPr lang="en-US" sz="2800" dirty="0"/>
              <a:t>100,000 bonus points</a:t>
            </a:r>
            <a:br>
              <a:rPr lang="en-US" sz="2800" dirty="0"/>
            </a:br>
            <a:r>
              <a:rPr lang="en-US" sz="2800" dirty="0"/>
              <a:t>(worth $1,500)</a:t>
            </a:r>
          </a:p>
          <a:p>
            <a:pPr>
              <a:spcBef>
                <a:spcPts val="1200"/>
              </a:spcBef>
            </a:pPr>
            <a:r>
              <a:rPr lang="en-US" sz="2800" dirty="0"/>
              <a:t>$300 annual travel credit</a:t>
            </a:r>
          </a:p>
          <a:p>
            <a:pPr>
              <a:spcBef>
                <a:spcPts val="1200"/>
              </a:spcBef>
            </a:pPr>
            <a:r>
              <a:rPr lang="en-US" sz="2800" dirty="0"/>
              <a:t>3 times points on travel and dining</a:t>
            </a:r>
          </a:p>
          <a:p>
            <a:pPr>
              <a:spcBef>
                <a:spcPts val="1200"/>
              </a:spcBef>
            </a:pPr>
            <a:r>
              <a:rPr lang="en-US" sz="2800" dirty="0"/>
              <a:t>50% bonus on travel redemption</a:t>
            </a:r>
          </a:p>
        </p:txBody>
      </p:sp>
      <p:pic>
        <p:nvPicPr>
          <p:cNvPr id="4" name="Picture 3" descr="An image of the front of a Chase Sapphire Reserve Card." title="Chase Sapphire Reserve Card">
            <a:extLst>
              <a:ext uri="{FF2B5EF4-FFF2-40B4-BE49-F238E27FC236}">
                <a16:creationId xmlns:a16="http://schemas.microsoft.com/office/drawing/2014/main" id="{7321016D-59FD-814E-A56E-17AEB6CF91C0}"/>
              </a:ext>
            </a:extLst>
          </p:cNvPr>
          <p:cNvPicPr>
            <a:picLocks noChangeAspect="1"/>
          </p:cNvPicPr>
          <p:nvPr/>
        </p:nvPicPr>
        <p:blipFill rotWithShape="1">
          <a:blip r:embed="rId3"/>
          <a:srcRect l="11667" r="10833" b="26261"/>
          <a:stretch/>
        </p:blipFill>
        <p:spPr>
          <a:xfrm>
            <a:off x="5084636" y="1600200"/>
            <a:ext cx="3602164" cy="2286000"/>
          </a:xfrm>
          <a:prstGeom prst="rect">
            <a:avLst/>
          </a:prstGeom>
        </p:spPr>
      </p:pic>
      <p:sp>
        <p:nvSpPr>
          <p:cNvPr id="5" name="TextBox 4">
            <a:extLst>
              <a:ext uri="{FF2B5EF4-FFF2-40B4-BE49-F238E27FC236}">
                <a16:creationId xmlns:a16="http://schemas.microsoft.com/office/drawing/2014/main" id="{781DA49F-35BD-504A-AF01-01A40BE47D7F}"/>
              </a:ext>
            </a:extLst>
          </p:cNvPr>
          <p:cNvSpPr txBox="1"/>
          <p:nvPr/>
        </p:nvSpPr>
        <p:spPr>
          <a:xfrm>
            <a:off x="7530714" y="6548080"/>
            <a:ext cx="1156086" cy="261610"/>
          </a:xfrm>
          <a:prstGeom prst="rect">
            <a:avLst/>
          </a:prstGeom>
          <a:noFill/>
        </p:spPr>
        <p:txBody>
          <a:bodyPr wrap="none" rtlCol="0">
            <a:spAutoFit/>
          </a:bodyPr>
          <a:lstStyle/>
          <a:p>
            <a:pPr algn="r"/>
            <a:r>
              <a:rPr lang="en-US" sz="1100" dirty="0">
                <a:hlinkClick r:id="rId4"/>
              </a:rPr>
              <a:t>The Points Guy</a:t>
            </a:r>
            <a:endParaRPr lang="en-US" sz="1100" dirty="0"/>
          </a:p>
        </p:txBody>
      </p:sp>
    </p:spTree>
    <p:extLst>
      <p:ext uri="{BB962C8B-B14F-4D97-AF65-F5344CB8AC3E}">
        <p14:creationId xmlns:p14="http://schemas.microsoft.com/office/powerpoint/2010/main" val="2252700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CLV and Margin Multiple</a:t>
            </a:r>
          </a:p>
        </p:txBody>
      </p:sp>
      <p:sp>
        <p:nvSpPr>
          <p:cNvPr id="14" name="Rectangle 13">
            <a:extLst>
              <a:ext uri="{FF2B5EF4-FFF2-40B4-BE49-F238E27FC236}">
                <a16:creationId xmlns:a16="http://schemas.microsoft.com/office/drawing/2014/main" id="{F2E9A4D0-F9BA-4676-ACF0-B95D1FB67742}"/>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ea typeface="ＭＳ Ｐゴシック" charset="-128"/>
              </a:rPr>
              <a:t>Source: Sunil Gupta and Donald R. Lehmann (2002), “Customers as Assets</a:t>
            </a:r>
            <a:r>
              <a:rPr lang="en-US" sz="1000" i="1" dirty="0">
                <a:solidFill>
                  <a:schemeClr val="bg1">
                    <a:lumMod val="50000"/>
                  </a:schemeClr>
                </a:solidFill>
                <a:ea typeface="ＭＳ Ｐゴシック" charset="-128"/>
              </a:rPr>
              <a:t>,” Journal of Interactive Marketing</a:t>
            </a:r>
            <a:r>
              <a:rPr lang="en-US" sz="1000" dirty="0">
                <a:solidFill>
                  <a:schemeClr val="bg1">
                    <a:lumMod val="50000"/>
                  </a:schemeClr>
                </a:solidFill>
                <a:ea typeface="ＭＳ Ｐゴシック" charset="-128"/>
              </a:rPr>
              <a:t>, Vol. 17, no. 1, 9–24.</a:t>
            </a:r>
          </a:p>
        </p:txBody>
      </p:sp>
      <p:sp>
        <p:nvSpPr>
          <p:cNvPr id="15" name="Content Placeholder 3"/>
          <p:cNvSpPr>
            <a:spLocks noGrp="1"/>
          </p:cNvSpPr>
          <p:nvPr>
            <p:ph idx="1"/>
          </p:nvPr>
        </p:nvSpPr>
        <p:spPr>
          <a:xfrm>
            <a:off x="457200" y="1600200"/>
            <a:ext cx="8229600" cy="4525963"/>
          </a:xfrm>
        </p:spPr>
        <p:txBody>
          <a:bodyPr>
            <a:noAutofit/>
          </a:bodyPr>
          <a:lstStyle/>
          <a:p>
            <a:pPr marL="0" indent="0">
              <a:buNone/>
            </a:pPr>
            <a:r>
              <a:rPr lang="en-US" sz="2800" dirty="0"/>
              <a:t>CLV = Profit margin * Margin multiple</a:t>
            </a:r>
          </a:p>
        </p:txBody>
      </p:sp>
      <p:grpSp>
        <p:nvGrpSpPr>
          <p:cNvPr id="16" name="Group 15"/>
          <p:cNvGrpSpPr/>
          <p:nvPr/>
        </p:nvGrpSpPr>
        <p:grpSpPr>
          <a:xfrm>
            <a:off x="2743200" y="2267066"/>
            <a:ext cx="3593239" cy="716817"/>
            <a:chOff x="3112361" y="2267066"/>
            <a:chExt cx="3593239" cy="716817"/>
          </a:xfrm>
        </p:grpSpPr>
        <p:sp>
          <p:nvSpPr>
            <p:cNvPr id="17" name="Text Box 7">
              <a:extLst>
                <a:ext uri="{FF2B5EF4-FFF2-40B4-BE49-F238E27FC236}">
                  <a16:creationId xmlns:a16="http://schemas.microsoft.com/office/drawing/2014/main" id="{A1734516-802F-D648-9B10-1A18003D3ADF}"/>
                </a:ext>
              </a:extLst>
            </p:cNvPr>
            <p:cNvSpPr txBox="1">
              <a:spLocks noChangeArrowheads="1"/>
            </p:cNvSpPr>
            <p:nvPr/>
          </p:nvSpPr>
          <p:spPr bwMode="auto">
            <a:xfrm>
              <a:off x="3112361" y="2427037"/>
              <a:ext cx="2438400" cy="396875"/>
            </a:xfrm>
            <a:prstGeom prst="rect">
              <a:avLst/>
            </a:prstGeom>
            <a:noFill/>
            <a:ln w="9525">
              <a:noFill/>
              <a:miter lim="800000"/>
              <a:headEnd/>
              <a:tailEnd/>
            </a:ln>
            <a:effectLst/>
          </p:spPr>
          <p:txBody>
            <a:bodyPr>
              <a:noAutofit/>
            </a:bodyPr>
            <a:lstStyle/>
            <a:p>
              <a:pPr algn="ctr">
                <a:spcBef>
                  <a:spcPct val="50000"/>
                </a:spcBef>
              </a:pPr>
              <a:r>
                <a:rPr lang="en-US" sz="2400" b="1" dirty="0">
                  <a:ea typeface="ＭＳ Ｐゴシック" charset="-128"/>
                </a:rPr>
                <a:t>Margin multiple</a:t>
              </a:r>
              <a:endParaRPr lang="en-US" sz="2400" dirty="0">
                <a:ea typeface="ＭＳ Ｐゴシック" charset="-128"/>
              </a:endParaRPr>
            </a:p>
          </p:txBody>
        </p:sp>
        <p:grpSp>
          <p:nvGrpSpPr>
            <p:cNvPr id="18" name="Group 17"/>
            <p:cNvGrpSpPr/>
            <p:nvPr/>
          </p:nvGrpSpPr>
          <p:grpSpPr>
            <a:xfrm>
              <a:off x="5715000" y="2267066"/>
              <a:ext cx="990600" cy="716817"/>
              <a:chOff x="5670550" y="2775488"/>
              <a:chExt cx="1263650" cy="914400"/>
            </a:xfrm>
          </p:grpSpPr>
          <p:sp>
            <p:nvSpPr>
              <p:cNvPr id="19" name="TextBox 18"/>
              <p:cNvSpPr txBox="1"/>
              <p:nvPr/>
            </p:nvSpPr>
            <p:spPr>
              <a:xfrm>
                <a:off x="5747091" y="2811234"/>
                <a:ext cx="1071915" cy="765593"/>
              </a:xfrm>
              <a:prstGeom prst="rect">
                <a:avLst/>
              </a:prstGeom>
              <a:noFill/>
            </p:spPr>
            <p:txBody>
              <a:bodyPr wrap="none" rtlCol="0">
                <a:noAutofit/>
              </a:bodyPr>
              <a:lstStyle/>
              <a:p>
                <a:pPr algn="ctr">
                  <a:spcBef>
                    <a:spcPts val="600"/>
                  </a:spcBef>
                </a:pPr>
                <a:r>
                  <a:rPr lang="en-US" sz="1600" i="1" dirty="0"/>
                  <a:t>r</a:t>
                </a:r>
              </a:p>
              <a:p>
                <a:pPr algn="ctr">
                  <a:spcBef>
                    <a:spcPts val="600"/>
                  </a:spcBef>
                </a:pPr>
                <a:r>
                  <a:rPr lang="en-US" sz="1600" dirty="0"/>
                  <a:t>1 + </a:t>
                </a:r>
                <a:r>
                  <a:rPr lang="en-US" sz="1600" i="1" dirty="0" err="1"/>
                  <a:t>i</a:t>
                </a:r>
                <a:r>
                  <a:rPr lang="en-US" sz="1600" i="1" dirty="0"/>
                  <a:t> - r</a:t>
                </a:r>
                <a:r>
                  <a:rPr lang="en-US" sz="1600" i="1" dirty="0">
                    <a:sym typeface="Symbol" panose="05050102010706020507" pitchFamily="18" charset="2"/>
                  </a:rPr>
                  <a:t></a:t>
                </a:r>
                <a:r>
                  <a:rPr lang="en-US" sz="1600" i="1" dirty="0">
                    <a:cs typeface="Arial" panose="020B0604020202020204" pitchFamily="34" charset="0"/>
                    <a:sym typeface="Symbol" panose="05050102010706020507" pitchFamily="18" charset="2"/>
                  </a:rPr>
                  <a:t> </a:t>
                </a:r>
                <a:endParaRPr lang="en-US" sz="1600" i="1" dirty="0"/>
              </a:p>
            </p:txBody>
          </p:sp>
          <p:cxnSp>
            <p:nvCxnSpPr>
              <p:cNvPr id="20" name="Straight Connector 19"/>
              <p:cNvCxnSpPr/>
              <p:nvPr/>
            </p:nvCxnSpPr>
            <p:spPr>
              <a:xfrm>
                <a:off x="5767523" y="3232688"/>
                <a:ext cx="10310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ouble Bracket 20"/>
              <p:cNvSpPr/>
              <p:nvPr/>
            </p:nvSpPr>
            <p:spPr>
              <a:xfrm>
                <a:off x="5670550" y="2775488"/>
                <a:ext cx="1263650" cy="914400"/>
              </a:xfrm>
              <a:prstGeom prst="bracketPair">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a:p>
            </p:txBody>
          </p:sp>
        </p:grpSp>
      </p:grpSp>
      <p:sp>
        <p:nvSpPr>
          <p:cNvPr id="22" name="Text Box 10">
            <a:extLst>
              <a:ext uri="{FF2B5EF4-FFF2-40B4-BE49-F238E27FC236}">
                <a16:creationId xmlns:a16="http://schemas.microsoft.com/office/drawing/2014/main" id="{84144020-6086-0649-B6B9-3FF7600CD57F}"/>
              </a:ext>
            </a:extLst>
          </p:cNvPr>
          <p:cNvSpPr txBox="1">
            <a:spLocks noChangeArrowheads="1"/>
          </p:cNvSpPr>
          <p:nvPr/>
        </p:nvSpPr>
        <p:spPr bwMode="auto">
          <a:xfrm>
            <a:off x="457200" y="5619690"/>
            <a:ext cx="6477000" cy="400110"/>
          </a:xfrm>
          <a:prstGeom prst="rect">
            <a:avLst/>
          </a:prstGeom>
          <a:noFill/>
          <a:ln w="9525">
            <a:noFill/>
            <a:miter lim="800000"/>
            <a:headEnd/>
            <a:tailEnd/>
          </a:ln>
          <a:effectLst/>
        </p:spPr>
        <p:txBody>
          <a:bodyPr wrap="none">
            <a:noAutofit/>
          </a:bodyPr>
          <a:lstStyle/>
          <a:p>
            <a:r>
              <a:rPr lang="en-US" sz="2400" dirty="0">
                <a:ea typeface="ＭＳ Ｐゴシック" charset="-128"/>
              </a:rPr>
              <a:t>Assumes constant margin and retention rates</a:t>
            </a:r>
          </a:p>
        </p:txBody>
      </p:sp>
      <p:graphicFrame>
        <p:nvGraphicFramePr>
          <p:cNvPr id="23" name="Table 22"/>
          <p:cNvGraphicFramePr>
            <a:graphicFrameLocks noGrp="1"/>
          </p:cNvGraphicFramePr>
          <p:nvPr>
            <p:extLst>
              <p:ext uri="{D42A27DB-BD31-4B8C-83A1-F6EECF244321}">
                <p14:modId xmlns:p14="http://schemas.microsoft.com/office/powerpoint/2010/main" val="4237678613"/>
              </p:ext>
            </p:extLst>
          </p:nvPr>
        </p:nvGraphicFramePr>
        <p:xfrm>
          <a:off x="1409700" y="3163084"/>
          <a:ext cx="6324600" cy="2225040"/>
        </p:xfrm>
        <a:graphic>
          <a:graphicData uri="http://schemas.openxmlformats.org/drawingml/2006/table">
            <a:tbl>
              <a:tblPr firstRow="1" bandRow="1">
                <a:tableStyleId>{5C22544A-7EE6-4342-B048-85BDC9FD1C3A}</a:tableStyleId>
              </a:tblPr>
              <a:tblGrid>
                <a:gridCol w="1264920">
                  <a:extLst>
                    <a:ext uri="{9D8B030D-6E8A-4147-A177-3AD203B41FA5}">
                      <a16:colId xmlns:a16="http://schemas.microsoft.com/office/drawing/2014/main" val="3932864165"/>
                    </a:ext>
                  </a:extLst>
                </a:gridCol>
                <a:gridCol w="1264920">
                  <a:extLst>
                    <a:ext uri="{9D8B030D-6E8A-4147-A177-3AD203B41FA5}">
                      <a16:colId xmlns:a16="http://schemas.microsoft.com/office/drawing/2014/main" val="871438947"/>
                    </a:ext>
                  </a:extLst>
                </a:gridCol>
                <a:gridCol w="1264920">
                  <a:extLst>
                    <a:ext uri="{9D8B030D-6E8A-4147-A177-3AD203B41FA5}">
                      <a16:colId xmlns:a16="http://schemas.microsoft.com/office/drawing/2014/main" val="2617887786"/>
                    </a:ext>
                  </a:extLst>
                </a:gridCol>
                <a:gridCol w="1264920">
                  <a:extLst>
                    <a:ext uri="{9D8B030D-6E8A-4147-A177-3AD203B41FA5}">
                      <a16:colId xmlns:a16="http://schemas.microsoft.com/office/drawing/2014/main" val="489236765"/>
                    </a:ext>
                  </a:extLst>
                </a:gridCol>
                <a:gridCol w="1264920">
                  <a:extLst>
                    <a:ext uri="{9D8B030D-6E8A-4147-A177-3AD203B41FA5}">
                      <a16:colId xmlns:a16="http://schemas.microsoft.com/office/drawing/2014/main" val="812112908"/>
                    </a:ext>
                  </a:extLst>
                </a:gridCol>
              </a:tblGrid>
              <a:tr h="370840">
                <a:tc>
                  <a:txBody>
                    <a:bodyPr/>
                    <a:lstStyle/>
                    <a:p>
                      <a:pPr algn="ctr"/>
                      <a:r>
                        <a:rPr lang="en-US" dirty="0">
                          <a:solidFill>
                            <a:schemeClr val="bg1"/>
                          </a:solidFill>
                        </a:rPr>
                        <a:t>Retention</a:t>
                      </a:r>
                    </a:p>
                  </a:txBody>
                  <a:tcPr anchor="ctr">
                    <a:solidFill>
                      <a:srgbClr val="A41034"/>
                    </a:solidFill>
                  </a:tcPr>
                </a:tc>
                <a:tc gridSpan="4">
                  <a:txBody>
                    <a:bodyPr/>
                    <a:lstStyle/>
                    <a:p>
                      <a:pPr algn="ctr"/>
                      <a:r>
                        <a:rPr lang="en-US" dirty="0">
                          <a:solidFill>
                            <a:schemeClr val="bg1"/>
                          </a:solidFill>
                        </a:rPr>
                        <a:t>Discount rate (</a:t>
                      </a:r>
                      <a:r>
                        <a:rPr lang="en-US" dirty="0" err="1">
                          <a:solidFill>
                            <a:schemeClr val="bg1"/>
                          </a:solidFill>
                        </a:rPr>
                        <a:t>i</a:t>
                      </a:r>
                      <a:r>
                        <a:rPr lang="en-US" dirty="0">
                          <a:solidFill>
                            <a:schemeClr val="bg1"/>
                          </a:solidFill>
                        </a:rPr>
                        <a:t>)</a:t>
                      </a:r>
                    </a:p>
                  </a:txBody>
                  <a:tcPr anchor="ctr">
                    <a:solidFill>
                      <a:srgbClr val="A41034"/>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137113161"/>
                  </a:ext>
                </a:extLst>
              </a:tr>
              <a:tr h="370840">
                <a:tc>
                  <a:txBody>
                    <a:bodyPr/>
                    <a:lstStyle/>
                    <a:p>
                      <a:pPr algn="ctr"/>
                      <a:r>
                        <a:rPr lang="en-US" b="1" dirty="0">
                          <a:solidFill>
                            <a:schemeClr val="bg1"/>
                          </a:solidFill>
                        </a:rPr>
                        <a:t>Rate (r)</a:t>
                      </a:r>
                    </a:p>
                  </a:txBody>
                  <a:tcPr anchor="ctr">
                    <a:solidFill>
                      <a:srgbClr val="A41034"/>
                    </a:solidFill>
                  </a:tcPr>
                </a:tc>
                <a:tc>
                  <a:txBody>
                    <a:bodyPr/>
                    <a:lstStyle/>
                    <a:p>
                      <a:pPr algn="ctr"/>
                      <a:r>
                        <a:rPr lang="en-US" b="1" dirty="0">
                          <a:solidFill>
                            <a:schemeClr val="bg1"/>
                          </a:solidFill>
                        </a:rPr>
                        <a:t>10%</a:t>
                      </a:r>
                    </a:p>
                  </a:txBody>
                  <a:tcPr anchor="ctr">
                    <a:solidFill>
                      <a:srgbClr val="A41034"/>
                    </a:solidFill>
                  </a:tcPr>
                </a:tc>
                <a:tc>
                  <a:txBody>
                    <a:bodyPr/>
                    <a:lstStyle/>
                    <a:p>
                      <a:pPr algn="ctr"/>
                      <a:r>
                        <a:rPr lang="en-US" b="1" dirty="0">
                          <a:solidFill>
                            <a:schemeClr val="bg1"/>
                          </a:solidFill>
                        </a:rPr>
                        <a:t>12%</a:t>
                      </a:r>
                    </a:p>
                  </a:txBody>
                  <a:tcPr anchor="ctr">
                    <a:solidFill>
                      <a:srgbClr val="A41034"/>
                    </a:solidFill>
                  </a:tcPr>
                </a:tc>
                <a:tc>
                  <a:txBody>
                    <a:bodyPr/>
                    <a:lstStyle/>
                    <a:p>
                      <a:pPr algn="ctr"/>
                      <a:r>
                        <a:rPr lang="en-US" b="1" dirty="0">
                          <a:solidFill>
                            <a:schemeClr val="bg1"/>
                          </a:solidFill>
                        </a:rPr>
                        <a:t>14%</a:t>
                      </a:r>
                    </a:p>
                  </a:txBody>
                  <a:tcPr anchor="ctr">
                    <a:solidFill>
                      <a:srgbClr val="A41034"/>
                    </a:solidFill>
                  </a:tcPr>
                </a:tc>
                <a:tc>
                  <a:txBody>
                    <a:bodyPr/>
                    <a:lstStyle/>
                    <a:p>
                      <a:pPr algn="ctr"/>
                      <a:r>
                        <a:rPr lang="en-US" b="1" dirty="0">
                          <a:solidFill>
                            <a:schemeClr val="bg1"/>
                          </a:solidFill>
                        </a:rPr>
                        <a:t>16%</a:t>
                      </a:r>
                    </a:p>
                  </a:txBody>
                  <a:tcPr anchor="ctr">
                    <a:solidFill>
                      <a:srgbClr val="A41034"/>
                    </a:solidFill>
                  </a:tcPr>
                </a:tc>
                <a:extLst>
                  <a:ext uri="{0D108BD9-81ED-4DB2-BD59-A6C34878D82A}">
                    <a16:rowId xmlns:a16="http://schemas.microsoft.com/office/drawing/2014/main" val="1704155425"/>
                  </a:ext>
                </a:extLst>
              </a:tr>
              <a:tr h="370840">
                <a:tc>
                  <a:txBody>
                    <a:bodyPr/>
                    <a:lstStyle/>
                    <a:p>
                      <a:pPr algn="ctr"/>
                      <a:r>
                        <a:rPr lang="en-US" dirty="0"/>
                        <a:t>60%</a:t>
                      </a:r>
                    </a:p>
                  </a:txBody>
                  <a:tcPr anchor="ctr">
                    <a:solidFill>
                      <a:srgbClr val="FCD7E2"/>
                    </a:solidFill>
                  </a:tcPr>
                </a:tc>
                <a:tc>
                  <a:txBody>
                    <a:bodyPr/>
                    <a:lstStyle/>
                    <a:p>
                      <a:pPr algn="ctr"/>
                      <a:r>
                        <a:rPr lang="en-US" dirty="0"/>
                        <a:t>1.20</a:t>
                      </a:r>
                    </a:p>
                  </a:txBody>
                  <a:tcPr anchor="ctr">
                    <a:solidFill>
                      <a:srgbClr val="FCD7E2"/>
                    </a:solidFill>
                  </a:tcPr>
                </a:tc>
                <a:tc>
                  <a:txBody>
                    <a:bodyPr/>
                    <a:lstStyle/>
                    <a:p>
                      <a:pPr algn="ctr"/>
                      <a:r>
                        <a:rPr lang="en-US" dirty="0"/>
                        <a:t>1.15</a:t>
                      </a:r>
                    </a:p>
                  </a:txBody>
                  <a:tcPr anchor="ctr">
                    <a:solidFill>
                      <a:srgbClr val="F35B86"/>
                    </a:solidFill>
                  </a:tcPr>
                </a:tc>
                <a:tc>
                  <a:txBody>
                    <a:bodyPr/>
                    <a:lstStyle/>
                    <a:p>
                      <a:pPr algn="ctr"/>
                      <a:r>
                        <a:rPr lang="en-US" dirty="0"/>
                        <a:t>1.11</a:t>
                      </a:r>
                    </a:p>
                  </a:txBody>
                  <a:tcPr anchor="ctr">
                    <a:solidFill>
                      <a:srgbClr val="FCD7E2"/>
                    </a:solidFill>
                  </a:tcPr>
                </a:tc>
                <a:tc>
                  <a:txBody>
                    <a:bodyPr/>
                    <a:lstStyle/>
                    <a:p>
                      <a:pPr algn="ctr"/>
                      <a:r>
                        <a:rPr lang="en-US" dirty="0"/>
                        <a:t>1.07</a:t>
                      </a:r>
                    </a:p>
                  </a:txBody>
                  <a:tcPr anchor="ctr">
                    <a:solidFill>
                      <a:srgbClr val="FCD7E2"/>
                    </a:solidFill>
                  </a:tcPr>
                </a:tc>
                <a:extLst>
                  <a:ext uri="{0D108BD9-81ED-4DB2-BD59-A6C34878D82A}">
                    <a16:rowId xmlns:a16="http://schemas.microsoft.com/office/drawing/2014/main" val="1274964732"/>
                  </a:ext>
                </a:extLst>
              </a:tr>
              <a:tr h="370840">
                <a:tc>
                  <a:txBody>
                    <a:bodyPr/>
                    <a:lstStyle/>
                    <a:p>
                      <a:pPr algn="ctr"/>
                      <a:r>
                        <a:rPr lang="en-US" dirty="0"/>
                        <a:t>70%</a:t>
                      </a:r>
                    </a:p>
                  </a:txBody>
                  <a:tcPr anchor="ctr">
                    <a:solidFill>
                      <a:srgbClr val="FCD7E2"/>
                    </a:solidFill>
                  </a:tcPr>
                </a:tc>
                <a:tc>
                  <a:txBody>
                    <a:bodyPr/>
                    <a:lstStyle/>
                    <a:p>
                      <a:pPr algn="ctr"/>
                      <a:r>
                        <a:rPr lang="en-US" dirty="0"/>
                        <a:t>1.75</a:t>
                      </a:r>
                    </a:p>
                  </a:txBody>
                  <a:tcPr anchor="ctr">
                    <a:solidFill>
                      <a:srgbClr val="FCD7E2"/>
                    </a:solidFill>
                  </a:tcPr>
                </a:tc>
                <a:tc>
                  <a:txBody>
                    <a:bodyPr/>
                    <a:lstStyle/>
                    <a:p>
                      <a:pPr algn="ctr"/>
                      <a:r>
                        <a:rPr lang="en-US" dirty="0"/>
                        <a:t>1.67</a:t>
                      </a:r>
                    </a:p>
                  </a:txBody>
                  <a:tcPr anchor="ctr">
                    <a:solidFill>
                      <a:srgbClr val="F35B86"/>
                    </a:solidFill>
                  </a:tcPr>
                </a:tc>
                <a:tc>
                  <a:txBody>
                    <a:bodyPr/>
                    <a:lstStyle/>
                    <a:p>
                      <a:pPr algn="ctr"/>
                      <a:r>
                        <a:rPr lang="en-US" dirty="0"/>
                        <a:t>1.59</a:t>
                      </a:r>
                    </a:p>
                  </a:txBody>
                  <a:tcPr anchor="ctr">
                    <a:solidFill>
                      <a:srgbClr val="FCD7E2"/>
                    </a:solidFill>
                  </a:tcPr>
                </a:tc>
                <a:tc>
                  <a:txBody>
                    <a:bodyPr/>
                    <a:lstStyle/>
                    <a:p>
                      <a:pPr algn="ctr"/>
                      <a:r>
                        <a:rPr lang="en-US" dirty="0"/>
                        <a:t>1.52</a:t>
                      </a:r>
                    </a:p>
                  </a:txBody>
                  <a:tcPr anchor="ctr">
                    <a:solidFill>
                      <a:srgbClr val="FCD7E2"/>
                    </a:solidFill>
                  </a:tcPr>
                </a:tc>
                <a:extLst>
                  <a:ext uri="{0D108BD9-81ED-4DB2-BD59-A6C34878D82A}">
                    <a16:rowId xmlns:a16="http://schemas.microsoft.com/office/drawing/2014/main" val="159518596"/>
                  </a:ext>
                </a:extLst>
              </a:tr>
              <a:tr h="370840">
                <a:tc>
                  <a:txBody>
                    <a:bodyPr/>
                    <a:lstStyle/>
                    <a:p>
                      <a:pPr algn="ctr"/>
                      <a:r>
                        <a:rPr lang="en-US" dirty="0"/>
                        <a:t>80%</a:t>
                      </a:r>
                    </a:p>
                  </a:txBody>
                  <a:tcPr anchor="ctr">
                    <a:solidFill>
                      <a:srgbClr val="FCD7E2"/>
                    </a:solidFill>
                  </a:tcPr>
                </a:tc>
                <a:tc>
                  <a:txBody>
                    <a:bodyPr/>
                    <a:lstStyle/>
                    <a:p>
                      <a:pPr algn="ctr"/>
                      <a:r>
                        <a:rPr lang="en-US" dirty="0"/>
                        <a:t>2.67</a:t>
                      </a:r>
                    </a:p>
                  </a:txBody>
                  <a:tcPr anchor="ctr">
                    <a:solidFill>
                      <a:srgbClr val="FCD7E2"/>
                    </a:solidFill>
                  </a:tcPr>
                </a:tc>
                <a:tc>
                  <a:txBody>
                    <a:bodyPr/>
                    <a:lstStyle/>
                    <a:p>
                      <a:pPr algn="ctr"/>
                      <a:r>
                        <a:rPr lang="en-US" dirty="0"/>
                        <a:t>2.50</a:t>
                      </a:r>
                    </a:p>
                  </a:txBody>
                  <a:tcPr anchor="ctr">
                    <a:solidFill>
                      <a:srgbClr val="F35B86"/>
                    </a:solidFill>
                  </a:tcPr>
                </a:tc>
                <a:tc>
                  <a:txBody>
                    <a:bodyPr/>
                    <a:lstStyle/>
                    <a:p>
                      <a:pPr algn="ctr"/>
                      <a:r>
                        <a:rPr lang="en-US" dirty="0"/>
                        <a:t>2.35</a:t>
                      </a:r>
                    </a:p>
                  </a:txBody>
                  <a:tcPr anchor="ctr">
                    <a:solidFill>
                      <a:srgbClr val="FCD7E2"/>
                    </a:solidFill>
                  </a:tcPr>
                </a:tc>
                <a:tc>
                  <a:txBody>
                    <a:bodyPr/>
                    <a:lstStyle/>
                    <a:p>
                      <a:pPr algn="ctr"/>
                      <a:r>
                        <a:rPr lang="en-US" dirty="0"/>
                        <a:t>2.22</a:t>
                      </a:r>
                    </a:p>
                  </a:txBody>
                  <a:tcPr anchor="ctr">
                    <a:solidFill>
                      <a:srgbClr val="FCD7E2"/>
                    </a:solidFill>
                  </a:tcPr>
                </a:tc>
                <a:extLst>
                  <a:ext uri="{0D108BD9-81ED-4DB2-BD59-A6C34878D82A}">
                    <a16:rowId xmlns:a16="http://schemas.microsoft.com/office/drawing/2014/main" val="1055343140"/>
                  </a:ext>
                </a:extLst>
              </a:tr>
              <a:tr h="370840">
                <a:tc>
                  <a:txBody>
                    <a:bodyPr/>
                    <a:lstStyle/>
                    <a:p>
                      <a:pPr algn="ctr"/>
                      <a:r>
                        <a:rPr lang="en-US" dirty="0"/>
                        <a:t>90%</a:t>
                      </a:r>
                    </a:p>
                  </a:txBody>
                  <a:tcPr anchor="ctr">
                    <a:solidFill>
                      <a:srgbClr val="FCD7E2"/>
                    </a:solidFill>
                  </a:tcPr>
                </a:tc>
                <a:tc>
                  <a:txBody>
                    <a:bodyPr/>
                    <a:lstStyle/>
                    <a:p>
                      <a:pPr algn="ctr"/>
                      <a:r>
                        <a:rPr lang="en-US" dirty="0"/>
                        <a:t>4.50</a:t>
                      </a:r>
                    </a:p>
                  </a:txBody>
                  <a:tcPr anchor="ctr">
                    <a:solidFill>
                      <a:srgbClr val="FCD7E2"/>
                    </a:solidFill>
                  </a:tcPr>
                </a:tc>
                <a:tc>
                  <a:txBody>
                    <a:bodyPr/>
                    <a:lstStyle/>
                    <a:p>
                      <a:pPr algn="ctr"/>
                      <a:r>
                        <a:rPr lang="en-US" dirty="0"/>
                        <a:t>4.09</a:t>
                      </a:r>
                    </a:p>
                  </a:txBody>
                  <a:tcPr anchor="ctr">
                    <a:solidFill>
                      <a:srgbClr val="F35B86"/>
                    </a:solidFill>
                  </a:tcPr>
                </a:tc>
                <a:tc>
                  <a:txBody>
                    <a:bodyPr/>
                    <a:lstStyle/>
                    <a:p>
                      <a:pPr algn="ctr"/>
                      <a:r>
                        <a:rPr lang="en-US" dirty="0"/>
                        <a:t>3.75</a:t>
                      </a:r>
                    </a:p>
                  </a:txBody>
                  <a:tcPr anchor="ctr">
                    <a:solidFill>
                      <a:srgbClr val="FCD7E2"/>
                    </a:solidFill>
                  </a:tcPr>
                </a:tc>
                <a:tc>
                  <a:txBody>
                    <a:bodyPr/>
                    <a:lstStyle/>
                    <a:p>
                      <a:pPr algn="ctr"/>
                      <a:r>
                        <a:rPr lang="en-US" dirty="0"/>
                        <a:t>3.46</a:t>
                      </a:r>
                    </a:p>
                  </a:txBody>
                  <a:tcPr anchor="ctr">
                    <a:solidFill>
                      <a:srgbClr val="FCD7E2"/>
                    </a:solidFill>
                  </a:tcPr>
                </a:tc>
                <a:extLst>
                  <a:ext uri="{0D108BD9-81ED-4DB2-BD59-A6C34878D82A}">
                    <a16:rowId xmlns:a16="http://schemas.microsoft.com/office/drawing/2014/main" val="1213743614"/>
                  </a:ext>
                </a:extLst>
              </a:tr>
            </a:tbl>
          </a:graphicData>
        </a:graphic>
      </p:graphicFrame>
    </p:spTree>
    <p:extLst>
      <p:ext uri="{BB962C8B-B14F-4D97-AF65-F5344CB8AC3E}">
        <p14:creationId xmlns:p14="http://schemas.microsoft.com/office/powerpoint/2010/main" val="4234864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CLV with Margin Growth</a:t>
            </a:r>
            <a:endParaRPr lang="en-US" dirty="0"/>
          </a:p>
        </p:txBody>
      </p:sp>
      <p:sp>
        <p:nvSpPr>
          <p:cNvPr id="13" name="Rectangle 12">
            <a:extLst>
              <a:ext uri="{FF2B5EF4-FFF2-40B4-BE49-F238E27FC236}">
                <a16:creationId xmlns:a16="http://schemas.microsoft.com/office/drawing/2014/main" id="{F144A273-5F33-4D85-85BC-E214D9456DAA}"/>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ea typeface="ＭＳ Ｐゴシック" charset="-128"/>
              </a:rPr>
              <a:t>Source: Sunil Gupta and Donald R. Lehmann (2005), </a:t>
            </a:r>
            <a:r>
              <a:rPr lang="en-US" sz="1000" i="1" dirty="0">
                <a:solidFill>
                  <a:schemeClr val="bg1">
                    <a:lumMod val="50000"/>
                  </a:schemeClr>
                </a:solidFill>
                <a:ea typeface="ＭＳ Ｐゴシック" charset="-128"/>
              </a:rPr>
              <a:t>Managing Customers as Investments, </a:t>
            </a:r>
            <a:r>
              <a:rPr lang="en-US" sz="1000" dirty="0">
                <a:solidFill>
                  <a:schemeClr val="bg1">
                    <a:lumMod val="50000"/>
                  </a:schemeClr>
                </a:solidFill>
                <a:ea typeface="ＭＳ Ｐゴシック" charset="-128"/>
              </a:rPr>
              <a:t>Wharton School Publishing.</a:t>
            </a:r>
          </a:p>
        </p:txBody>
      </p:sp>
      <p:sp>
        <p:nvSpPr>
          <p:cNvPr id="11" name="Content Placeholder 3"/>
          <p:cNvSpPr txBox="1">
            <a:spLocks/>
          </p:cNvSpPr>
          <p:nvPr/>
        </p:nvSpPr>
        <p:spPr>
          <a:xfrm>
            <a:off x="457200" y="1600200"/>
            <a:ext cx="8229600" cy="581809"/>
          </a:xfrm>
          <a:prstGeom prst="rect">
            <a:avLst/>
          </a:prstGeom>
        </p:spPr>
        <p:txBody>
          <a:bodyPr>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dirty="0"/>
              <a:t>If margins are growing at a constant rate “g”</a:t>
            </a:r>
          </a:p>
        </p:txBody>
      </p:sp>
      <p:grpSp>
        <p:nvGrpSpPr>
          <p:cNvPr id="15" name="Group 14"/>
          <p:cNvGrpSpPr/>
          <p:nvPr/>
        </p:nvGrpSpPr>
        <p:grpSpPr>
          <a:xfrm>
            <a:off x="2756046" y="2267066"/>
            <a:ext cx="3873353" cy="716817"/>
            <a:chOff x="2756046" y="2267066"/>
            <a:chExt cx="3873353" cy="716817"/>
          </a:xfrm>
        </p:grpSpPr>
        <p:sp>
          <p:nvSpPr>
            <p:cNvPr id="16" name="Text Box 7">
              <a:extLst>
                <a:ext uri="{FF2B5EF4-FFF2-40B4-BE49-F238E27FC236}">
                  <a16:creationId xmlns:a16="http://schemas.microsoft.com/office/drawing/2014/main" id="{A1734516-802F-D648-9B10-1A18003D3ADF}"/>
                </a:ext>
              </a:extLst>
            </p:cNvPr>
            <p:cNvSpPr txBox="1">
              <a:spLocks noChangeArrowheads="1"/>
            </p:cNvSpPr>
            <p:nvPr/>
          </p:nvSpPr>
          <p:spPr bwMode="auto">
            <a:xfrm>
              <a:off x="2756046" y="2427037"/>
              <a:ext cx="2590800" cy="396875"/>
            </a:xfrm>
            <a:prstGeom prst="rect">
              <a:avLst/>
            </a:prstGeom>
            <a:noFill/>
            <a:ln w="9525">
              <a:noFill/>
              <a:miter lim="800000"/>
              <a:headEnd/>
              <a:tailEnd/>
            </a:ln>
            <a:effectLst/>
          </p:spPr>
          <p:txBody>
            <a:bodyPr>
              <a:noAutofit/>
            </a:bodyPr>
            <a:lstStyle/>
            <a:p>
              <a:pPr algn="ctr">
                <a:spcBef>
                  <a:spcPct val="50000"/>
                </a:spcBef>
              </a:pPr>
              <a:r>
                <a:rPr lang="en-US" sz="2400" b="1" dirty="0">
                  <a:ea typeface="ＭＳ Ｐゴシック" charset="-128"/>
                </a:rPr>
                <a:t>Margin multiple</a:t>
              </a:r>
              <a:endParaRPr lang="en-US" sz="2400" dirty="0">
                <a:ea typeface="ＭＳ Ｐゴシック" charset="-128"/>
              </a:endParaRPr>
            </a:p>
          </p:txBody>
        </p:sp>
        <p:grpSp>
          <p:nvGrpSpPr>
            <p:cNvPr id="17" name="Group 16"/>
            <p:cNvGrpSpPr/>
            <p:nvPr/>
          </p:nvGrpSpPr>
          <p:grpSpPr>
            <a:xfrm>
              <a:off x="5345838" y="2267066"/>
              <a:ext cx="1283561" cy="716817"/>
              <a:chOff x="5345838" y="2267066"/>
              <a:chExt cx="1283561" cy="716817"/>
            </a:xfrm>
          </p:grpSpPr>
          <p:sp>
            <p:nvSpPr>
              <p:cNvPr id="18" name="TextBox 17"/>
              <p:cNvSpPr txBox="1"/>
              <p:nvPr/>
            </p:nvSpPr>
            <p:spPr>
              <a:xfrm>
                <a:off x="5409338" y="2341980"/>
                <a:ext cx="1131162" cy="600164"/>
              </a:xfrm>
              <a:prstGeom prst="rect">
                <a:avLst/>
              </a:prstGeom>
              <a:noFill/>
            </p:spPr>
            <p:txBody>
              <a:bodyPr wrap="none" rtlCol="0">
                <a:noAutofit/>
              </a:bodyPr>
              <a:lstStyle/>
              <a:p>
                <a:pPr algn="ctr">
                  <a:spcBef>
                    <a:spcPts val="600"/>
                  </a:spcBef>
                </a:pPr>
                <a:r>
                  <a:rPr lang="en-US" sz="1400" i="1" dirty="0"/>
                  <a:t>r</a:t>
                </a:r>
              </a:p>
              <a:p>
                <a:pPr algn="ctr">
                  <a:spcBef>
                    <a:spcPts val="600"/>
                  </a:spcBef>
                </a:pPr>
                <a:r>
                  <a:rPr lang="en-US" sz="1400" dirty="0"/>
                  <a:t>1 + </a:t>
                </a:r>
                <a:r>
                  <a:rPr lang="en-US" sz="1400" i="1" dirty="0" err="1"/>
                  <a:t>i</a:t>
                </a:r>
                <a:r>
                  <a:rPr lang="en-US" sz="1400" dirty="0"/>
                  <a:t> - </a:t>
                </a:r>
                <a:r>
                  <a:rPr lang="en-US" sz="1400" i="1" dirty="0"/>
                  <a:t>r</a:t>
                </a:r>
                <a:r>
                  <a:rPr lang="en-US" sz="1400" dirty="0">
                    <a:sym typeface="Symbol" panose="05050102010706020507" pitchFamily="18" charset="2"/>
                  </a:rPr>
                  <a:t>(1 + </a:t>
                </a:r>
                <a:r>
                  <a:rPr lang="en-US" sz="1400" i="1" dirty="0">
                    <a:sym typeface="Symbol" panose="05050102010706020507" pitchFamily="18" charset="2"/>
                  </a:rPr>
                  <a:t>g</a:t>
                </a:r>
                <a:r>
                  <a:rPr lang="en-US" sz="1400" dirty="0">
                    <a:sym typeface="Symbol" panose="05050102010706020507" pitchFamily="18" charset="2"/>
                  </a:rPr>
                  <a:t>)</a:t>
                </a:r>
                <a:endParaRPr lang="en-US" sz="1400" dirty="0"/>
              </a:p>
            </p:txBody>
          </p:sp>
          <p:cxnSp>
            <p:nvCxnSpPr>
              <p:cNvPr id="19" name="Straight Connector 18"/>
              <p:cNvCxnSpPr>
                <a:stCxn id="18" idx="1"/>
                <a:endCxn id="18" idx="3"/>
              </p:cNvCxnSpPr>
              <p:nvPr/>
            </p:nvCxnSpPr>
            <p:spPr>
              <a:xfrm>
                <a:off x="5409338" y="2642062"/>
                <a:ext cx="11311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Double Bracket 19"/>
              <p:cNvSpPr/>
              <p:nvPr/>
            </p:nvSpPr>
            <p:spPr>
              <a:xfrm>
                <a:off x="5345838" y="2267066"/>
                <a:ext cx="1283561" cy="716817"/>
              </a:xfrm>
              <a:prstGeom prst="bracketPair">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a:p>
            </p:txBody>
          </p:sp>
        </p:grpSp>
      </p:grpSp>
      <p:graphicFrame>
        <p:nvGraphicFramePr>
          <p:cNvPr id="22" name="Table 21"/>
          <p:cNvGraphicFramePr>
            <a:graphicFrameLocks noGrp="1"/>
          </p:cNvGraphicFramePr>
          <p:nvPr>
            <p:extLst>
              <p:ext uri="{D42A27DB-BD31-4B8C-83A1-F6EECF244321}">
                <p14:modId xmlns:p14="http://schemas.microsoft.com/office/powerpoint/2010/main" val="1624315683"/>
              </p:ext>
            </p:extLst>
          </p:nvPr>
        </p:nvGraphicFramePr>
        <p:xfrm>
          <a:off x="1409700" y="3163084"/>
          <a:ext cx="6324600" cy="2225040"/>
        </p:xfrm>
        <a:graphic>
          <a:graphicData uri="http://schemas.openxmlformats.org/drawingml/2006/table">
            <a:tbl>
              <a:tblPr firstRow="1" bandRow="1">
                <a:tableStyleId>{5C22544A-7EE6-4342-B048-85BDC9FD1C3A}</a:tableStyleId>
              </a:tblPr>
              <a:tblGrid>
                <a:gridCol w="1264920">
                  <a:extLst>
                    <a:ext uri="{9D8B030D-6E8A-4147-A177-3AD203B41FA5}">
                      <a16:colId xmlns:a16="http://schemas.microsoft.com/office/drawing/2014/main" val="3932864165"/>
                    </a:ext>
                  </a:extLst>
                </a:gridCol>
                <a:gridCol w="1264920">
                  <a:extLst>
                    <a:ext uri="{9D8B030D-6E8A-4147-A177-3AD203B41FA5}">
                      <a16:colId xmlns:a16="http://schemas.microsoft.com/office/drawing/2014/main" val="871438947"/>
                    </a:ext>
                  </a:extLst>
                </a:gridCol>
                <a:gridCol w="1264920">
                  <a:extLst>
                    <a:ext uri="{9D8B030D-6E8A-4147-A177-3AD203B41FA5}">
                      <a16:colId xmlns:a16="http://schemas.microsoft.com/office/drawing/2014/main" val="2617887786"/>
                    </a:ext>
                  </a:extLst>
                </a:gridCol>
                <a:gridCol w="1264920">
                  <a:extLst>
                    <a:ext uri="{9D8B030D-6E8A-4147-A177-3AD203B41FA5}">
                      <a16:colId xmlns:a16="http://schemas.microsoft.com/office/drawing/2014/main" val="489236765"/>
                    </a:ext>
                  </a:extLst>
                </a:gridCol>
                <a:gridCol w="1264920">
                  <a:extLst>
                    <a:ext uri="{9D8B030D-6E8A-4147-A177-3AD203B41FA5}">
                      <a16:colId xmlns:a16="http://schemas.microsoft.com/office/drawing/2014/main" val="812112908"/>
                    </a:ext>
                  </a:extLst>
                </a:gridCol>
              </a:tblGrid>
              <a:tr h="370840">
                <a:tc>
                  <a:txBody>
                    <a:bodyPr/>
                    <a:lstStyle/>
                    <a:p>
                      <a:pPr algn="ctr"/>
                      <a:r>
                        <a:rPr lang="en-US" dirty="0">
                          <a:solidFill>
                            <a:schemeClr val="bg1"/>
                          </a:solidFill>
                        </a:rPr>
                        <a:t>Retention</a:t>
                      </a:r>
                    </a:p>
                  </a:txBody>
                  <a:tcPr anchor="ctr">
                    <a:solidFill>
                      <a:srgbClr val="A41034"/>
                    </a:solidFill>
                  </a:tcPr>
                </a:tc>
                <a:tc gridSpan="4">
                  <a:txBody>
                    <a:bodyPr/>
                    <a:lstStyle/>
                    <a:p>
                      <a:pPr algn="ctr"/>
                      <a:r>
                        <a:rPr lang="en-US" dirty="0">
                          <a:solidFill>
                            <a:schemeClr val="bg1"/>
                          </a:solidFill>
                        </a:rPr>
                        <a:t>Margin growth rate (g)</a:t>
                      </a:r>
                    </a:p>
                  </a:txBody>
                  <a:tcPr anchor="ctr">
                    <a:solidFill>
                      <a:srgbClr val="A41034"/>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137113161"/>
                  </a:ext>
                </a:extLst>
              </a:tr>
              <a:tr h="370840">
                <a:tc>
                  <a:txBody>
                    <a:bodyPr/>
                    <a:lstStyle/>
                    <a:p>
                      <a:pPr algn="ctr"/>
                      <a:r>
                        <a:rPr lang="en-US" b="1" dirty="0">
                          <a:solidFill>
                            <a:schemeClr val="bg1"/>
                          </a:solidFill>
                        </a:rPr>
                        <a:t>Rate (r)</a:t>
                      </a:r>
                    </a:p>
                  </a:txBody>
                  <a:tcPr anchor="ctr">
                    <a:solidFill>
                      <a:srgbClr val="A41034"/>
                    </a:solidFill>
                  </a:tcPr>
                </a:tc>
                <a:tc>
                  <a:txBody>
                    <a:bodyPr/>
                    <a:lstStyle/>
                    <a:p>
                      <a:pPr algn="ctr"/>
                      <a:r>
                        <a:rPr lang="en-US" dirty="0">
                          <a:solidFill>
                            <a:schemeClr val="bg1"/>
                          </a:solidFill>
                        </a:rPr>
                        <a:t>0%</a:t>
                      </a:r>
                    </a:p>
                  </a:txBody>
                  <a:tcPr anchor="ctr">
                    <a:solidFill>
                      <a:srgbClr val="A41034"/>
                    </a:solidFill>
                  </a:tcPr>
                </a:tc>
                <a:tc>
                  <a:txBody>
                    <a:bodyPr/>
                    <a:lstStyle/>
                    <a:p>
                      <a:pPr algn="ctr"/>
                      <a:r>
                        <a:rPr lang="en-US" dirty="0">
                          <a:solidFill>
                            <a:schemeClr val="bg1"/>
                          </a:solidFill>
                        </a:rPr>
                        <a:t>2%</a:t>
                      </a:r>
                    </a:p>
                  </a:txBody>
                  <a:tcPr anchor="ctr">
                    <a:solidFill>
                      <a:srgbClr val="A41034"/>
                    </a:solidFill>
                  </a:tcPr>
                </a:tc>
                <a:tc>
                  <a:txBody>
                    <a:bodyPr/>
                    <a:lstStyle/>
                    <a:p>
                      <a:pPr algn="ctr"/>
                      <a:r>
                        <a:rPr lang="en-US" dirty="0">
                          <a:solidFill>
                            <a:schemeClr val="bg1"/>
                          </a:solidFill>
                        </a:rPr>
                        <a:t>4%</a:t>
                      </a:r>
                    </a:p>
                  </a:txBody>
                  <a:tcPr anchor="ctr">
                    <a:solidFill>
                      <a:srgbClr val="A41034"/>
                    </a:solidFill>
                  </a:tcPr>
                </a:tc>
                <a:tc>
                  <a:txBody>
                    <a:bodyPr/>
                    <a:lstStyle/>
                    <a:p>
                      <a:pPr algn="ctr"/>
                      <a:r>
                        <a:rPr lang="en-US" dirty="0">
                          <a:solidFill>
                            <a:schemeClr val="bg1"/>
                          </a:solidFill>
                        </a:rPr>
                        <a:t>6%</a:t>
                      </a:r>
                    </a:p>
                  </a:txBody>
                  <a:tcPr anchor="ctr">
                    <a:solidFill>
                      <a:srgbClr val="A41034"/>
                    </a:solidFill>
                  </a:tcPr>
                </a:tc>
                <a:extLst>
                  <a:ext uri="{0D108BD9-81ED-4DB2-BD59-A6C34878D82A}">
                    <a16:rowId xmlns:a16="http://schemas.microsoft.com/office/drawing/2014/main" val="1704155425"/>
                  </a:ext>
                </a:extLst>
              </a:tr>
              <a:tr h="370840">
                <a:tc>
                  <a:txBody>
                    <a:bodyPr/>
                    <a:lstStyle/>
                    <a:p>
                      <a:pPr algn="ctr"/>
                      <a:r>
                        <a:rPr lang="en-US" dirty="0"/>
                        <a:t>60%</a:t>
                      </a:r>
                    </a:p>
                  </a:txBody>
                  <a:tcPr anchor="ctr">
                    <a:solidFill>
                      <a:srgbClr val="FCD7E2"/>
                    </a:solidFill>
                  </a:tcPr>
                </a:tc>
                <a:tc>
                  <a:txBody>
                    <a:bodyPr/>
                    <a:lstStyle/>
                    <a:p>
                      <a:pPr algn="ctr"/>
                      <a:r>
                        <a:rPr lang="en-US" dirty="0"/>
                        <a:t>1.20</a:t>
                      </a:r>
                    </a:p>
                  </a:txBody>
                  <a:tcPr anchor="ctr">
                    <a:solidFill>
                      <a:srgbClr val="FCD7E2"/>
                    </a:solidFill>
                  </a:tcPr>
                </a:tc>
                <a:tc>
                  <a:txBody>
                    <a:bodyPr/>
                    <a:lstStyle/>
                    <a:p>
                      <a:pPr algn="ctr"/>
                      <a:r>
                        <a:rPr lang="en-US" dirty="0"/>
                        <a:t>1.23</a:t>
                      </a:r>
                    </a:p>
                  </a:txBody>
                  <a:tcPr anchor="ctr">
                    <a:solidFill>
                      <a:srgbClr val="FCD7E2"/>
                    </a:solidFill>
                  </a:tcPr>
                </a:tc>
                <a:tc>
                  <a:txBody>
                    <a:bodyPr/>
                    <a:lstStyle/>
                    <a:p>
                      <a:pPr algn="ctr"/>
                      <a:r>
                        <a:rPr lang="en-US" dirty="0"/>
                        <a:t>1.26</a:t>
                      </a:r>
                    </a:p>
                  </a:txBody>
                  <a:tcPr anchor="ctr">
                    <a:solidFill>
                      <a:srgbClr val="FCD7E2"/>
                    </a:solidFill>
                  </a:tcPr>
                </a:tc>
                <a:tc>
                  <a:txBody>
                    <a:bodyPr/>
                    <a:lstStyle/>
                    <a:p>
                      <a:pPr algn="ctr"/>
                      <a:r>
                        <a:rPr lang="en-US" dirty="0"/>
                        <a:t>1.29</a:t>
                      </a:r>
                    </a:p>
                  </a:txBody>
                  <a:tcPr anchor="ctr">
                    <a:solidFill>
                      <a:srgbClr val="FCD7E2"/>
                    </a:solidFill>
                  </a:tcPr>
                </a:tc>
                <a:extLst>
                  <a:ext uri="{0D108BD9-81ED-4DB2-BD59-A6C34878D82A}">
                    <a16:rowId xmlns:a16="http://schemas.microsoft.com/office/drawing/2014/main" val="1274964732"/>
                  </a:ext>
                </a:extLst>
              </a:tr>
              <a:tr h="370840">
                <a:tc>
                  <a:txBody>
                    <a:bodyPr/>
                    <a:lstStyle/>
                    <a:p>
                      <a:pPr algn="ctr"/>
                      <a:r>
                        <a:rPr lang="en-US" dirty="0"/>
                        <a:t>70%</a:t>
                      </a:r>
                    </a:p>
                  </a:txBody>
                  <a:tcPr anchor="ctr">
                    <a:solidFill>
                      <a:srgbClr val="FCD7E2"/>
                    </a:solidFill>
                  </a:tcPr>
                </a:tc>
                <a:tc>
                  <a:txBody>
                    <a:bodyPr/>
                    <a:lstStyle/>
                    <a:p>
                      <a:pPr algn="ctr"/>
                      <a:r>
                        <a:rPr lang="en-US" dirty="0"/>
                        <a:t>1.75</a:t>
                      </a:r>
                    </a:p>
                  </a:txBody>
                  <a:tcPr anchor="ctr">
                    <a:solidFill>
                      <a:srgbClr val="FCD7E2"/>
                    </a:solidFill>
                  </a:tcPr>
                </a:tc>
                <a:tc>
                  <a:txBody>
                    <a:bodyPr/>
                    <a:lstStyle/>
                    <a:p>
                      <a:pPr algn="ctr"/>
                      <a:r>
                        <a:rPr lang="en-US" dirty="0"/>
                        <a:t>1.81</a:t>
                      </a:r>
                    </a:p>
                  </a:txBody>
                  <a:tcPr anchor="ctr">
                    <a:solidFill>
                      <a:srgbClr val="FCD7E2"/>
                    </a:solidFill>
                  </a:tcPr>
                </a:tc>
                <a:tc>
                  <a:txBody>
                    <a:bodyPr/>
                    <a:lstStyle/>
                    <a:p>
                      <a:pPr algn="ctr"/>
                      <a:r>
                        <a:rPr lang="en-US" dirty="0"/>
                        <a:t>1.88</a:t>
                      </a:r>
                    </a:p>
                  </a:txBody>
                  <a:tcPr anchor="ctr">
                    <a:solidFill>
                      <a:srgbClr val="FCD7E2"/>
                    </a:solidFill>
                  </a:tcPr>
                </a:tc>
                <a:tc>
                  <a:txBody>
                    <a:bodyPr/>
                    <a:lstStyle/>
                    <a:p>
                      <a:pPr algn="ctr"/>
                      <a:r>
                        <a:rPr lang="en-US" dirty="0"/>
                        <a:t>1.96</a:t>
                      </a:r>
                    </a:p>
                  </a:txBody>
                  <a:tcPr anchor="ctr">
                    <a:solidFill>
                      <a:srgbClr val="FCD7E2"/>
                    </a:solidFill>
                  </a:tcPr>
                </a:tc>
                <a:extLst>
                  <a:ext uri="{0D108BD9-81ED-4DB2-BD59-A6C34878D82A}">
                    <a16:rowId xmlns:a16="http://schemas.microsoft.com/office/drawing/2014/main" val="159518596"/>
                  </a:ext>
                </a:extLst>
              </a:tr>
              <a:tr h="370840">
                <a:tc>
                  <a:txBody>
                    <a:bodyPr/>
                    <a:lstStyle/>
                    <a:p>
                      <a:pPr algn="ctr"/>
                      <a:r>
                        <a:rPr lang="en-US" dirty="0"/>
                        <a:t>80%</a:t>
                      </a:r>
                    </a:p>
                  </a:txBody>
                  <a:tcPr anchor="ctr">
                    <a:solidFill>
                      <a:srgbClr val="FCD7E2"/>
                    </a:solidFill>
                  </a:tcPr>
                </a:tc>
                <a:tc>
                  <a:txBody>
                    <a:bodyPr/>
                    <a:lstStyle/>
                    <a:p>
                      <a:pPr algn="ctr"/>
                      <a:r>
                        <a:rPr lang="en-US" dirty="0"/>
                        <a:t>2.67</a:t>
                      </a:r>
                    </a:p>
                  </a:txBody>
                  <a:tcPr anchor="ctr">
                    <a:solidFill>
                      <a:srgbClr val="FCD7E2"/>
                    </a:solidFill>
                  </a:tcPr>
                </a:tc>
                <a:tc>
                  <a:txBody>
                    <a:bodyPr/>
                    <a:lstStyle/>
                    <a:p>
                      <a:pPr algn="ctr"/>
                      <a:r>
                        <a:rPr lang="en-US" dirty="0"/>
                        <a:t>2.82</a:t>
                      </a:r>
                    </a:p>
                  </a:txBody>
                  <a:tcPr anchor="ctr">
                    <a:solidFill>
                      <a:srgbClr val="FCD7E2"/>
                    </a:solidFill>
                  </a:tcPr>
                </a:tc>
                <a:tc>
                  <a:txBody>
                    <a:bodyPr/>
                    <a:lstStyle/>
                    <a:p>
                      <a:pPr algn="ctr"/>
                      <a:r>
                        <a:rPr lang="en-US" dirty="0"/>
                        <a:t>2.99</a:t>
                      </a:r>
                    </a:p>
                  </a:txBody>
                  <a:tcPr anchor="ctr">
                    <a:solidFill>
                      <a:srgbClr val="FCD7E2"/>
                    </a:solidFill>
                  </a:tcPr>
                </a:tc>
                <a:tc>
                  <a:txBody>
                    <a:bodyPr/>
                    <a:lstStyle/>
                    <a:p>
                      <a:pPr algn="ctr"/>
                      <a:r>
                        <a:rPr lang="en-US" dirty="0"/>
                        <a:t>3.17</a:t>
                      </a:r>
                    </a:p>
                  </a:txBody>
                  <a:tcPr anchor="ctr">
                    <a:solidFill>
                      <a:srgbClr val="FCD7E2"/>
                    </a:solidFill>
                  </a:tcPr>
                </a:tc>
                <a:extLst>
                  <a:ext uri="{0D108BD9-81ED-4DB2-BD59-A6C34878D82A}">
                    <a16:rowId xmlns:a16="http://schemas.microsoft.com/office/drawing/2014/main" val="1055343140"/>
                  </a:ext>
                </a:extLst>
              </a:tr>
              <a:tr h="370840">
                <a:tc>
                  <a:txBody>
                    <a:bodyPr/>
                    <a:lstStyle/>
                    <a:p>
                      <a:pPr algn="ctr"/>
                      <a:r>
                        <a:rPr lang="en-US" dirty="0"/>
                        <a:t>90%</a:t>
                      </a:r>
                    </a:p>
                  </a:txBody>
                  <a:tcPr anchor="ctr">
                    <a:solidFill>
                      <a:srgbClr val="FCD7E2"/>
                    </a:solidFill>
                  </a:tcPr>
                </a:tc>
                <a:tc>
                  <a:txBody>
                    <a:bodyPr/>
                    <a:lstStyle/>
                    <a:p>
                      <a:pPr algn="ctr"/>
                      <a:r>
                        <a:rPr lang="en-US" dirty="0"/>
                        <a:t>4.50</a:t>
                      </a:r>
                    </a:p>
                  </a:txBody>
                  <a:tcPr anchor="ctr">
                    <a:solidFill>
                      <a:srgbClr val="FCD7E2"/>
                    </a:solidFill>
                  </a:tcPr>
                </a:tc>
                <a:tc>
                  <a:txBody>
                    <a:bodyPr/>
                    <a:lstStyle/>
                    <a:p>
                      <a:pPr algn="ctr"/>
                      <a:r>
                        <a:rPr lang="en-US" dirty="0"/>
                        <a:t>4.95</a:t>
                      </a:r>
                    </a:p>
                  </a:txBody>
                  <a:tcPr anchor="ctr">
                    <a:solidFill>
                      <a:srgbClr val="FCD7E2"/>
                    </a:solidFill>
                  </a:tcPr>
                </a:tc>
                <a:tc>
                  <a:txBody>
                    <a:bodyPr/>
                    <a:lstStyle/>
                    <a:p>
                      <a:pPr algn="ctr"/>
                      <a:r>
                        <a:rPr lang="en-US" dirty="0"/>
                        <a:t>5.49</a:t>
                      </a:r>
                    </a:p>
                  </a:txBody>
                  <a:tcPr anchor="ctr">
                    <a:solidFill>
                      <a:srgbClr val="FCD7E2"/>
                    </a:solidFill>
                  </a:tcPr>
                </a:tc>
                <a:tc>
                  <a:txBody>
                    <a:bodyPr/>
                    <a:lstStyle/>
                    <a:p>
                      <a:pPr algn="ctr"/>
                      <a:r>
                        <a:rPr lang="en-US" dirty="0"/>
                        <a:t>6.16</a:t>
                      </a:r>
                    </a:p>
                  </a:txBody>
                  <a:tcPr anchor="ctr">
                    <a:solidFill>
                      <a:srgbClr val="FCD7E2"/>
                    </a:solidFill>
                  </a:tcPr>
                </a:tc>
                <a:extLst>
                  <a:ext uri="{0D108BD9-81ED-4DB2-BD59-A6C34878D82A}">
                    <a16:rowId xmlns:a16="http://schemas.microsoft.com/office/drawing/2014/main" val="1213743614"/>
                  </a:ext>
                </a:extLst>
              </a:tr>
            </a:tbl>
          </a:graphicData>
        </a:graphic>
      </p:graphicFrame>
      <p:sp>
        <p:nvSpPr>
          <p:cNvPr id="12" name="Text Box 10">
            <a:extLst>
              <a:ext uri="{FF2B5EF4-FFF2-40B4-BE49-F238E27FC236}">
                <a16:creationId xmlns:a16="http://schemas.microsoft.com/office/drawing/2014/main" id="{9D998030-3B64-F74C-99C7-386E29D86A1D}"/>
              </a:ext>
            </a:extLst>
          </p:cNvPr>
          <p:cNvSpPr txBox="1">
            <a:spLocks noChangeArrowheads="1"/>
          </p:cNvSpPr>
          <p:nvPr/>
        </p:nvSpPr>
        <p:spPr bwMode="auto">
          <a:xfrm>
            <a:off x="1442864" y="5527241"/>
            <a:ext cx="6477000" cy="400110"/>
          </a:xfrm>
          <a:prstGeom prst="rect">
            <a:avLst/>
          </a:prstGeom>
          <a:noFill/>
          <a:ln w="9525">
            <a:noFill/>
            <a:miter lim="800000"/>
            <a:headEnd/>
            <a:tailEnd/>
          </a:ln>
          <a:effectLst/>
        </p:spPr>
        <p:txBody>
          <a:bodyPr wrap="none">
            <a:noAutofit/>
          </a:bodyPr>
          <a:lstStyle/>
          <a:p>
            <a:r>
              <a:rPr lang="en-US" sz="2400" dirty="0">
                <a:ea typeface="ＭＳ Ｐゴシック" charset="-128"/>
              </a:rPr>
              <a:t>For 10% discount rate</a:t>
            </a:r>
          </a:p>
        </p:txBody>
      </p:sp>
    </p:spTree>
    <p:extLst>
      <p:ext uri="{BB962C8B-B14F-4D97-AF65-F5344CB8AC3E}">
        <p14:creationId xmlns:p14="http://schemas.microsoft.com/office/powerpoint/2010/main" val="751052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1784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Customer Acquisition</a:t>
            </a:r>
          </a:p>
        </p:txBody>
      </p:sp>
      <p:sp>
        <p:nvSpPr>
          <p:cNvPr id="3" name="Subtitle 2">
            <a:extLst>
              <a:ext uri="{FF2B5EF4-FFF2-40B4-BE49-F238E27FC236}">
                <a16:creationId xmlns:a16="http://schemas.microsoft.com/office/drawing/2014/main" id="{86E41CDF-7AE9-4169-AFBF-FE964963A4E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90689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Framework for </a:t>
            </a:r>
            <a:br>
              <a:rPr lang="en-US" sz="3200" dirty="0"/>
            </a:br>
            <a:r>
              <a:rPr lang="en-US" sz="3200" dirty="0"/>
              <a:t>Customer Relationship Management</a:t>
            </a:r>
          </a:p>
        </p:txBody>
      </p:sp>
      <p:grpSp>
        <p:nvGrpSpPr>
          <p:cNvPr id="29" name="Group 28" descr="A concept map or framework showing how a firm's actions affect drivers of customer value, which affect customer profitability and finally the firm value." title="A Framework for Customer Relationship Management"/>
          <p:cNvGrpSpPr/>
          <p:nvPr/>
        </p:nvGrpSpPr>
        <p:grpSpPr>
          <a:xfrm>
            <a:off x="743161" y="1828800"/>
            <a:ext cx="7657679" cy="4224337"/>
            <a:chOff x="343321" y="1600200"/>
            <a:chExt cx="7657679" cy="4224337"/>
          </a:xfrm>
        </p:grpSpPr>
        <p:grpSp>
          <p:nvGrpSpPr>
            <p:cNvPr id="30" name="Group 29"/>
            <p:cNvGrpSpPr/>
            <p:nvPr/>
          </p:nvGrpSpPr>
          <p:grpSpPr>
            <a:xfrm>
              <a:off x="1693862" y="1600200"/>
              <a:ext cx="6307138" cy="4224337"/>
              <a:chOff x="1693862" y="1600200"/>
              <a:chExt cx="6307138" cy="4224337"/>
            </a:xfrm>
          </p:grpSpPr>
          <p:sp>
            <p:nvSpPr>
              <p:cNvPr id="36" name="Rectangle 35"/>
              <p:cNvSpPr/>
              <p:nvPr/>
            </p:nvSpPr>
            <p:spPr>
              <a:xfrm>
                <a:off x="6399213" y="4000500"/>
                <a:ext cx="1601787" cy="623887"/>
              </a:xfrm>
              <a:prstGeom prst="rect">
                <a:avLst/>
              </a:prstGeom>
              <a:solidFill>
                <a:schemeClr val="accent2">
                  <a:lumMod val="20000"/>
                  <a:lumOff val="80000"/>
                </a:schemeClr>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Cross-</a:t>
                </a:r>
              </a:p>
              <a:p>
                <a:pPr algn="ctr"/>
                <a:r>
                  <a:rPr lang="en-US" sz="1400" b="1" dirty="0">
                    <a:solidFill>
                      <a:schemeClr val="tx1"/>
                    </a:solidFill>
                    <a:ea typeface="ＭＳ Ｐゴシック" charset="-128"/>
                  </a:rPr>
                  <a:t>selling</a:t>
                </a:r>
                <a:endParaRPr lang="en-US" sz="1600" b="1" dirty="0">
                  <a:solidFill>
                    <a:schemeClr val="tx1"/>
                  </a:solidFill>
                  <a:ea typeface="ＭＳ Ｐゴシック" charset="-128"/>
                </a:endParaRPr>
              </a:p>
            </p:txBody>
          </p:sp>
          <p:sp>
            <p:nvSpPr>
              <p:cNvPr id="37" name="Rectangle 36"/>
              <p:cNvSpPr/>
              <p:nvPr/>
            </p:nvSpPr>
            <p:spPr>
              <a:xfrm>
                <a:off x="1703388" y="4000500"/>
                <a:ext cx="1601787" cy="623887"/>
              </a:xfrm>
              <a:prstGeom prst="rect">
                <a:avLst/>
              </a:prstGeom>
              <a:solidFill>
                <a:srgbClr val="E0A9A8"/>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Acquisition</a:t>
                </a:r>
                <a:endParaRPr lang="en-US" sz="1600" b="1" dirty="0">
                  <a:solidFill>
                    <a:schemeClr val="tx1"/>
                  </a:solidFill>
                  <a:ea typeface="ＭＳ Ｐゴシック" charset="-128"/>
                </a:endParaRPr>
              </a:p>
            </p:txBody>
          </p:sp>
          <p:sp>
            <p:nvSpPr>
              <p:cNvPr id="38" name="Rectangle 37"/>
              <p:cNvSpPr/>
              <p:nvPr/>
            </p:nvSpPr>
            <p:spPr>
              <a:xfrm>
                <a:off x="4041775" y="1600200"/>
                <a:ext cx="1601787" cy="623887"/>
              </a:xfrm>
              <a:prstGeom prst="rect">
                <a:avLst/>
              </a:prstGeom>
              <a:noFill/>
              <a:ln w="1905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ysClr val="windowText" lastClr="000000"/>
                    </a:solidFill>
                    <a:ea typeface="ＭＳ Ｐゴシック" charset="-128"/>
                  </a:rPr>
                  <a:t>Firm value</a:t>
                </a:r>
              </a:p>
            </p:txBody>
          </p:sp>
          <p:sp>
            <p:nvSpPr>
              <p:cNvPr id="39" name="Rectangle 38"/>
              <p:cNvSpPr/>
              <p:nvPr/>
            </p:nvSpPr>
            <p:spPr>
              <a:xfrm>
                <a:off x="4041775" y="2800350"/>
                <a:ext cx="1601787" cy="623887"/>
              </a:xfrm>
              <a:prstGeom prst="rect">
                <a:avLst/>
              </a:prstGeom>
              <a:solidFill>
                <a:schemeClr val="accent2">
                  <a:lumMod val="20000"/>
                  <a:lumOff val="80000"/>
                </a:schemeClr>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Customer profitability</a:t>
                </a:r>
                <a:endParaRPr lang="en-US" sz="1600" b="1" dirty="0">
                  <a:solidFill>
                    <a:schemeClr val="tx1"/>
                  </a:solidFill>
                  <a:ea typeface="ＭＳ Ｐゴシック" charset="-128"/>
                </a:endParaRPr>
              </a:p>
            </p:txBody>
          </p:sp>
          <p:sp>
            <p:nvSpPr>
              <p:cNvPr id="40" name="Rectangle 39"/>
              <p:cNvSpPr/>
              <p:nvPr/>
            </p:nvSpPr>
            <p:spPr>
              <a:xfrm>
                <a:off x="4041775" y="4000500"/>
                <a:ext cx="1601787" cy="623887"/>
              </a:xfrm>
              <a:prstGeom prst="rect">
                <a:avLst/>
              </a:prstGeom>
              <a:solidFill>
                <a:schemeClr val="accent2">
                  <a:lumMod val="20000"/>
                  <a:lumOff val="80000"/>
                </a:schemeClr>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Retention</a:t>
                </a:r>
                <a:endParaRPr lang="en-US" sz="1400" dirty="0">
                  <a:solidFill>
                    <a:schemeClr val="tx1"/>
                  </a:solidFill>
                </a:endParaRPr>
              </a:p>
            </p:txBody>
          </p:sp>
          <p:sp>
            <p:nvSpPr>
              <p:cNvPr id="41" name="Rectangle 40"/>
              <p:cNvSpPr/>
              <p:nvPr/>
            </p:nvSpPr>
            <p:spPr>
              <a:xfrm>
                <a:off x="1693862" y="5200650"/>
                <a:ext cx="6297613" cy="623887"/>
              </a:xfrm>
              <a:prstGeom prst="rect">
                <a:avLst/>
              </a:prstGeom>
              <a:solidFill>
                <a:srgbClr val="C96765"/>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Marketing programs</a:t>
                </a:r>
                <a:endParaRPr lang="en-US" sz="1600" b="1" dirty="0">
                  <a:solidFill>
                    <a:schemeClr val="tx1"/>
                  </a:solidFill>
                  <a:ea typeface="ＭＳ Ｐゴシック" charset="-128"/>
                </a:endParaRPr>
              </a:p>
            </p:txBody>
          </p:sp>
          <p:cxnSp>
            <p:nvCxnSpPr>
              <p:cNvPr id="42" name="Elbow Connector 41"/>
              <p:cNvCxnSpPr>
                <a:stCxn id="37" idx="0"/>
                <a:endCxn id="39" idx="1"/>
              </p:cNvCxnSpPr>
              <p:nvPr/>
            </p:nvCxnSpPr>
            <p:spPr>
              <a:xfrm rot="5400000" flipH="1" flipV="1">
                <a:off x="2828925" y="2787651"/>
                <a:ext cx="888206" cy="1537493"/>
              </a:xfrm>
              <a:prstGeom prst="bentConnector2">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6" idx="0"/>
                <a:endCxn id="39" idx="3"/>
              </p:cNvCxnSpPr>
              <p:nvPr/>
            </p:nvCxnSpPr>
            <p:spPr>
              <a:xfrm rot="16200000" flipV="1">
                <a:off x="5977732" y="2778124"/>
                <a:ext cx="888206" cy="1556545"/>
              </a:xfrm>
              <a:prstGeom prst="bentConnector2">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0"/>
                <a:endCxn id="39" idx="2"/>
              </p:cNvCxnSpPr>
              <p:nvPr/>
            </p:nvCxnSpPr>
            <p:spPr>
              <a:xfrm flipV="1">
                <a:off x="4842669" y="3424237"/>
                <a:ext cx="0" cy="576263"/>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0"/>
                <a:endCxn id="38" idx="2"/>
              </p:cNvCxnSpPr>
              <p:nvPr/>
            </p:nvCxnSpPr>
            <p:spPr>
              <a:xfrm flipV="1">
                <a:off x="4842669" y="2224087"/>
                <a:ext cx="0" cy="576263"/>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7" idx="2"/>
              </p:cNvCxnSpPr>
              <p:nvPr/>
            </p:nvCxnSpPr>
            <p:spPr>
              <a:xfrm flipV="1">
                <a:off x="2504281" y="4624387"/>
                <a:ext cx="1" cy="576264"/>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36" idx="2"/>
              </p:cNvCxnSpPr>
              <p:nvPr/>
            </p:nvCxnSpPr>
            <p:spPr>
              <a:xfrm flipH="1" flipV="1">
                <a:off x="7200107" y="4624387"/>
                <a:ext cx="1" cy="601662"/>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4842667" y="4624387"/>
                <a:ext cx="1" cy="576264"/>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343321" y="1600200"/>
              <a:ext cx="1341017" cy="4210624"/>
              <a:chOff x="347291" y="1676400"/>
              <a:chExt cx="1341017" cy="4210624"/>
            </a:xfrm>
          </p:grpSpPr>
          <p:sp>
            <p:nvSpPr>
              <p:cNvPr id="32" name="Text Box 20">
                <a:extLst>
                  <a:ext uri="{FF2B5EF4-FFF2-40B4-BE49-F238E27FC236}">
                    <a16:creationId xmlns:a16="http://schemas.microsoft.com/office/drawing/2014/main" id="{DA59A760-2AD4-B043-946D-8570E03A05A6}"/>
                  </a:ext>
                </a:extLst>
              </p:cNvPr>
              <p:cNvSpPr txBox="1">
                <a:spLocks noChangeArrowheads="1"/>
              </p:cNvSpPr>
              <p:nvPr/>
            </p:nvSpPr>
            <p:spPr bwMode="auto">
              <a:xfrm>
                <a:off x="347291" y="2849336"/>
                <a:ext cx="1316386" cy="584775"/>
              </a:xfrm>
              <a:prstGeom prst="rect">
                <a:avLst/>
              </a:prstGeom>
              <a:noFill/>
              <a:ln w="25400">
                <a:noFill/>
                <a:miter lim="800000"/>
                <a:headEnd/>
                <a:tailEnd/>
              </a:ln>
              <a:effectLst/>
            </p:spPr>
            <p:txBody>
              <a:bodyPr wrap="none">
                <a:noAutofit/>
              </a:bodyPr>
              <a:lstStyle/>
              <a:p>
                <a:r>
                  <a:rPr lang="en-US" sz="1600" b="1" dirty="0">
                    <a:ea typeface="Tahoma" panose="020B0604030504040204" pitchFamily="34" charset="0"/>
                    <a:cs typeface="Tahoma" panose="020B0604030504040204" pitchFamily="34" charset="0"/>
                  </a:rPr>
                  <a:t>Customer</a:t>
                </a:r>
              </a:p>
              <a:p>
                <a:r>
                  <a:rPr lang="en-US" sz="1600" b="1" dirty="0">
                    <a:ea typeface="Tahoma" panose="020B0604030504040204" pitchFamily="34" charset="0"/>
                    <a:cs typeface="Tahoma" panose="020B0604030504040204" pitchFamily="34" charset="0"/>
                  </a:rPr>
                  <a:t>profitability</a:t>
                </a:r>
              </a:p>
            </p:txBody>
          </p:sp>
          <p:sp>
            <p:nvSpPr>
              <p:cNvPr id="33" name="Text Box 21">
                <a:extLst>
                  <a:ext uri="{FF2B5EF4-FFF2-40B4-BE49-F238E27FC236}">
                    <a16:creationId xmlns:a16="http://schemas.microsoft.com/office/drawing/2014/main" id="{2066F688-BC21-CA4A-AEA2-A610171240E4}"/>
                  </a:ext>
                </a:extLst>
              </p:cNvPr>
              <p:cNvSpPr txBox="1">
                <a:spLocks noChangeArrowheads="1"/>
              </p:cNvSpPr>
              <p:nvPr/>
            </p:nvSpPr>
            <p:spPr bwMode="auto">
              <a:xfrm>
                <a:off x="347291" y="1676400"/>
                <a:ext cx="1109599" cy="584775"/>
              </a:xfrm>
              <a:prstGeom prst="rect">
                <a:avLst/>
              </a:prstGeom>
              <a:noFill/>
              <a:ln w="25400">
                <a:noFill/>
                <a:miter lim="800000"/>
                <a:headEnd/>
                <a:tailEnd/>
              </a:ln>
              <a:effectLst/>
            </p:spPr>
            <p:txBody>
              <a:bodyPr wrap="none">
                <a:noAutofit/>
              </a:bodyPr>
              <a:lstStyle/>
              <a:p>
                <a:r>
                  <a:rPr lang="en-US" sz="1600" b="1" dirty="0">
                    <a:ea typeface="Tahoma" panose="020B0604030504040204" pitchFamily="34" charset="0"/>
                    <a:cs typeface="Tahoma" panose="020B0604030504040204" pitchFamily="34" charset="0"/>
                  </a:rPr>
                  <a:t>Financial</a:t>
                </a:r>
              </a:p>
              <a:p>
                <a:r>
                  <a:rPr lang="en-US" sz="1600" b="1" dirty="0">
                    <a:ea typeface="Tahoma" panose="020B0604030504040204" pitchFamily="34" charset="0"/>
                    <a:cs typeface="Tahoma" panose="020B0604030504040204" pitchFamily="34" charset="0"/>
                  </a:rPr>
                  <a:t>value</a:t>
                </a:r>
              </a:p>
            </p:txBody>
          </p:sp>
          <p:sp>
            <p:nvSpPr>
              <p:cNvPr id="34" name="Text Box 22">
                <a:extLst>
                  <a:ext uri="{FF2B5EF4-FFF2-40B4-BE49-F238E27FC236}">
                    <a16:creationId xmlns:a16="http://schemas.microsoft.com/office/drawing/2014/main" id="{22371AF9-955F-8C45-BCB8-264249E25E04}"/>
                  </a:ext>
                </a:extLst>
              </p:cNvPr>
              <p:cNvSpPr txBox="1">
                <a:spLocks noChangeArrowheads="1"/>
              </p:cNvSpPr>
              <p:nvPr/>
            </p:nvSpPr>
            <p:spPr bwMode="auto">
              <a:xfrm>
                <a:off x="347291" y="4066102"/>
                <a:ext cx="1341017" cy="825500"/>
              </a:xfrm>
              <a:prstGeom prst="rect">
                <a:avLst/>
              </a:prstGeom>
              <a:noFill/>
              <a:ln w="25400">
                <a:noFill/>
                <a:miter lim="800000"/>
                <a:headEnd/>
                <a:tailEnd/>
              </a:ln>
              <a:effectLst/>
            </p:spPr>
            <p:txBody>
              <a:bodyPr wrap="square">
                <a:noAutofit/>
              </a:bodyPr>
              <a:lstStyle/>
              <a:p>
                <a:r>
                  <a:rPr lang="en-US" sz="1600" b="1" dirty="0">
                    <a:ea typeface="Tahoma" panose="020B0604030504040204" pitchFamily="34" charset="0"/>
                    <a:cs typeface="Tahoma" panose="020B0604030504040204" pitchFamily="34" charset="0"/>
                  </a:rPr>
                  <a:t>Drivers of</a:t>
                </a:r>
              </a:p>
              <a:p>
                <a:r>
                  <a:rPr lang="en-US" sz="1600" b="1" dirty="0">
                    <a:ea typeface="Tahoma" panose="020B0604030504040204" pitchFamily="34" charset="0"/>
                    <a:cs typeface="Tahoma" panose="020B0604030504040204" pitchFamily="34" charset="0"/>
                  </a:rPr>
                  <a:t>customer value</a:t>
                </a:r>
              </a:p>
            </p:txBody>
          </p:sp>
          <p:sp>
            <p:nvSpPr>
              <p:cNvPr id="35" name="Text Box 22">
                <a:extLst>
                  <a:ext uri="{FF2B5EF4-FFF2-40B4-BE49-F238E27FC236}">
                    <a16:creationId xmlns:a16="http://schemas.microsoft.com/office/drawing/2014/main" id="{4C7612B0-6A3D-EB4B-969B-D13CB1B5F8CD}"/>
                  </a:ext>
                </a:extLst>
              </p:cNvPr>
              <p:cNvSpPr txBox="1">
                <a:spLocks noChangeArrowheads="1"/>
              </p:cNvSpPr>
              <p:nvPr/>
            </p:nvSpPr>
            <p:spPr bwMode="auto">
              <a:xfrm>
                <a:off x="347292" y="5302249"/>
                <a:ext cx="1316386" cy="584775"/>
              </a:xfrm>
              <a:prstGeom prst="rect">
                <a:avLst/>
              </a:prstGeom>
              <a:noFill/>
              <a:ln w="25400">
                <a:noFill/>
                <a:miter lim="800000"/>
                <a:headEnd/>
                <a:tailEnd/>
              </a:ln>
              <a:effectLst/>
            </p:spPr>
            <p:txBody>
              <a:bodyPr wrap="square">
                <a:noAutofit/>
              </a:bodyPr>
              <a:lstStyle/>
              <a:p>
                <a:r>
                  <a:rPr lang="en-US" sz="1600" b="1" dirty="0">
                    <a:ea typeface="Tahoma" panose="020B0604030504040204" pitchFamily="34" charset="0"/>
                    <a:cs typeface="Tahoma" panose="020B0604030504040204" pitchFamily="34" charset="0"/>
                  </a:rPr>
                  <a:t>Firm’s actions</a:t>
                </a:r>
              </a:p>
            </p:txBody>
          </p:sp>
        </p:grpSp>
      </p:grpSp>
      <p:grpSp>
        <p:nvGrpSpPr>
          <p:cNvPr id="55" name="Group 54"/>
          <p:cNvGrpSpPr/>
          <p:nvPr/>
        </p:nvGrpSpPr>
        <p:grpSpPr>
          <a:xfrm>
            <a:off x="3714540" y="4541041"/>
            <a:ext cx="715168" cy="2"/>
            <a:chOff x="3714540" y="4541041"/>
            <a:chExt cx="715168" cy="2"/>
          </a:xfrm>
        </p:grpSpPr>
        <p:cxnSp>
          <p:nvCxnSpPr>
            <p:cNvPr id="49" name="Straight Arrow Connector 48"/>
            <p:cNvCxnSpPr/>
            <p:nvPr/>
          </p:nvCxnSpPr>
          <p:spPr>
            <a:xfrm flipH="1">
              <a:off x="3714540" y="4541042"/>
              <a:ext cx="609600"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964781" y="4541041"/>
              <a:ext cx="464927"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6056102" y="4541041"/>
            <a:ext cx="715168" cy="2"/>
            <a:chOff x="3714540" y="4541041"/>
            <a:chExt cx="715168" cy="2"/>
          </a:xfrm>
        </p:grpSpPr>
        <p:cxnSp>
          <p:nvCxnSpPr>
            <p:cNvPr id="58" name="Straight Arrow Connector 57"/>
            <p:cNvCxnSpPr/>
            <p:nvPr/>
          </p:nvCxnSpPr>
          <p:spPr>
            <a:xfrm flipH="1">
              <a:off x="3714540" y="4541042"/>
              <a:ext cx="609600"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964781" y="4541041"/>
              <a:ext cx="464927"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1966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Whale Curve: The 200–20 Rule</a:t>
            </a:r>
          </a:p>
        </p:txBody>
      </p:sp>
      <p:sp>
        <p:nvSpPr>
          <p:cNvPr id="7" name="Rectangle 6">
            <a:extLst>
              <a:ext uri="{FF2B5EF4-FFF2-40B4-BE49-F238E27FC236}">
                <a16:creationId xmlns:a16="http://schemas.microsoft.com/office/drawing/2014/main" id="{C95B72EC-D6DD-49CA-9839-0B4FE2FD422D}"/>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ea typeface="ＭＳ Ｐゴシック" charset="-128"/>
              </a:rPr>
              <a:t>Source: Robert Simon, “</a:t>
            </a:r>
            <a:r>
              <a:rPr lang="en-US" sz="1000" dirty="0" err="1">
                <a:solidFill>
                  <a:schemeClr val="bg1">
                    <a:lumMod val="50000"/>
                  </a:schemeClr>
                </a:solidFill>
                <a:ea typeface="ＭＳ Ｐゴシック" charset="-128"/>
              </a:rPr>
              <a:t>Kanthal</a:t>
            </a:r>
            <a:r>
              <a:rPr lang="en-US" sz="1000" dirty="0">
                <a:solidFill>
                  <a:schemeClr val="bg1">
                    <a:lumMod val="50000"/>
                  </a:schemeClr>
                </a:solidFill>
                <a:ea typeface="ＭＳ Ｐゴシック" charset="-128"/>
              </a:rPr>
              <a:t> (A)”, HBS Case 9-190-002, April 2001.</a:t>
            </a:r>
          </a:p>
        </p:txBody>
      </p:sp>
      <p:grpSp>
        <p:nvGrpSpPr>
          <p:cNvPr id="6" name="Group 5" descr="Whale Curve&#10;&#10;A concave down roughly parabolic line graph showing that the profit (measured as percent of total) peaks around the point of 50 percent of cumulative customers. It decreases from there (toward 100 percent)."/>
          <p:cNvGrpSpPr/>
          <p:nvPr/>
        </p:nvGrpSpPr>
        <p:grpSpPr>
          <a:xfrm>
            <a:off x="765544" y="2009553"/>
            <a:ext cx="7602279" cy="3678866"/>
            <a:chOff x="765544" y="2009553"/>
            <a:chExt cx="7602279" cy="3678866"/>
          </a:xfrm>
        </p:grpSpPr>
        <p:sp>
          <p:nvSpPr>
            <p:cNvPr id="8" name="Freeform 7"/>
            <p:cNvSpPr/>
            <p:nvPr/>
          </p:nvSpPr>
          <p:spPr>
            <a:xfrm flipH="1" flipV="1">
              <a:off x="1632457" y="2810518"/>
              <a:ext cx="6484947" cy="2041973"/>
            </a:xfrm>
            <a:custGeom>
              <a:avLst/>
              <a:gdLst>
                <a:gd name="connsiteX0" fmla="*/ 0 w 6484947"/>
                <a:gd name="connsiteY0" fmla="*/ 0 h 2041973"/>
                <a:gd name="connsiteX1" fmla="*/ 0 w 6484947"/>
                <a:gd name="connsiteY1" fmla="*/ 2041973 h 2041973"/>
                <a:gd name="connsiteX2" fmla="*/ 190733 w 6484947"/>
                <a:gd name="connsiteY2" fmla="*/ 2041973 h 2041973"/>
                <a:gd name="connsiteX3" fmla="*/ 6484947 w 6484947"/>
                <a:gd name="connsiteY3" fmla="*/ 2041973 h 2041973"/>
              </a:gdLst>
              <a:ahLst/>
              <a:cxnLst>
                <a:cxn ang="0">
                  <a:pos x="connsiteX0" y="connsiteY0"/>
                </a:cxn>
                <a:cxn ang="0">
                  <a:pos x="connsiteX1" y="connsiteY1"/>
                </a:cxn>
                <a:cxn ang="0">
                  <a:pos x="connsiteX2" y="connsiteY2"/>
                </a:cxn>
                <a:cxn ang="0">
                  <a:pos x="connsiteX3" y="connsiteY3"/>
                </a:cxn>
              </a:cxnLst>
              <a:rect l="l" t="t" r="r" b="b"/>
              <a:pathLst>
                <a:path w="6484947" h="2041973">
                  <a:moveTo>
                    <a:pt x="0" y="0"/>
                  </a:moveTo>
                  <a:lnTo>
                    <a:pt x="0" y="2041973"/>
                  </a:lnTo>
                  <a:lnTo>
                    <a:pt x="190733" y="2041973"/>
                  </a:lnTo>
                  <a:lnTo>
                    <a:pt x="6484947" y="2041973"/>
                  </a:lnTo>
                </a:path>
              </a:pathLst>
            </a:cu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Freeform 8"/>
            <p:cNvSpPr/>
            <p:nvPr/>
          </p:nvSpPr>
          <p:spPr>
            <a:xfrm>
              <a:off x="1632457" y="2810518"/>
              <a:ext cx="6484947" cy="2041973"/>
            </a:xfrm>
            <a:custGeom>
              <a:avLst/>
              <a:gdLst>
                <a:gd name="connsiteX0" fmla="*/ 0 w 6484947"/>
                <a:gd name="connsiteY0" fmla="*/ 0 h 2041973"/>
                <a:gd name="connsiteX1" fmla="*/ 0 w 6484947"/>
                <a:gd name="connsiteY1" fmla="*/ 2041973 h 2041973"/>
                <a:gd name="connsiteX2" fmla="*/ 190733 w 6484947"/>
                <a:gd name="connsiteY2" fmla="*/ 2041973 h 2041973"/>
                <a:gd name="connsiteX3" fmla="*/ 6484947 w 6484947"/>
                <a:gd name="connsiteY3" fmla="*/ 2041973 h 2041973"/>
              </a:gdLst>
              <a:ahLst/>
              <a:cxnLst>
                <a:cxn ang="0">
                  <a:pos x="connsiteX0" y="connsiteY0"/>
                </a:cxn>
                <a:cxn ang="0">
                  <a:pos x="connsiteX1" y="connsiteY1"/>
                </a:cxn>
                <a:cxn ang="0">
                  <a:pos x="connsiteX2" y="connsiteY2"/>
                </a:cxn>
                <a:cxn ang="0">
                  <a:pos x="connsiteX3" y="connsiteY3"/>
                </a:cxn>
              </a:cxnLst>
              <a:rect l="l" t="t" r="r" b="b"/>
              <a:pathLst>
                <a:path w="6484947" h="2041973">
                  <a:moveTo>
                    <a:pt x="0" y="0"/>
                  </a:moveTo>
                  <a:lnTo>
                    <a:pt x="0" y="2041973"/>
                  </a:lnTo>
                  <a:lnTo>
                    <a:pt x="190733" y="2041973"/>
                  </a:lnTo>
                  <a:lnTo>
                    <a:pt x="6484947" y="2041973"/>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10" name="Straight Connector 9"/>
            <p:cNvCxnSpPr/>
            <p:nvPr/>
          </p:nvCxnSpPr>
          <p:spPr>
            <a:xfrm flipH="1">
              <a:off x="1581968" y="2810518"/>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42994" y="2696389"/>
              <a:ext cx="440180" cy="237561"/>
            </a:xfrm>
            <a:prstGeom prst="rect">
              <a:avLst/>
            </a:prstGeom>
            <a:noFill/>
          </p:spPr>
          <p:txBody>
            <a:bodyPr wrap="none" lIns="0" tIns="0" rIns="0" bIns="0" rtlCol="0" anchor="ctr">
              <a:noAutofit/>
            </a:bodyPr>
            <a:lstStyle/>
            <a:p>
              <a:pPr algn="r"/>
              <a:r>
                <a:rPr lang="en-US" sz="1600" dirty="0"/>
                <a:t>250</a:t>
              </a:r>
            </a:p>
          </p:txBody>
        </p:sp>
        <p:cxnSp>
          <p:nvCxnSpPr>
            <p:cNvPr id="12" name="Straight Connector 11"/>
            <p:cNvCxnSpPr/>
            <p:nvPr/>
          </p:nvCxnSpPr>
          <p:spPr>
            <a:xfrm flipH="1">
              <a:off x="1581968" y="3224958"/>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42994" y="3110829"/>
              <a:ext cx="440180" cy="237561"/>
            </a:xfrm>
            <a:prstGeom prst="rect">
              <a:avLst/>
            </a:prstGeom>
            <a:noFill/>
          </p:spPr>
          <p:txBody>
            <a:bodyPr wrap="none" lIns="0" tIns="0" rIns="0" bIns="0" rtlCol="0" anchor="ctr">
              <a:noAutofit/>
            </a:bodyPr>
            <a:lstStyle/>
            <a:p>
              <a:pPr algn="r"/>
              <a:r>
                <a:rPr lang="en-US" sz="1600" dirty="0"/>
                <a:t>200</a:t>
              </a:r>
            </a:p>
          </p:txBody>
        </p:sp>
        <p:cxnSp>
          <p:nvCxnSpPr>
            <p:cNvPr id="14" name="Straight Connector 13"/>
            <p:cNvCxnSpPr/>
            <p:nvPr/>
          </p:nvCxnSpPr>
          <p:spPr>
            <a:xfrm flipH="1">
              <a:off x="1581968" y="3619663"/>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42994" y="3505534"/>
              <a:ext cx="440180" cy="237561"/>
            </a:xfrm>
            <a:prstGeom prst="rect">
              <a:avLst/>
            </a:prstGeom>
            <a:noFill/>
          </p:spPr>
          <p:txBody>
            <a:bodyPr wrap="none" lIns="0" tIns="0" rIns="0" bIns="0" rtlCol="0" anchor="ctr">
              <a:noAutofit/>
            </a:bodyPr>
            <a:lstStyle/>
            <a:p>
              <a:pPr algn="r"/>
              <a:r>
                <a:rPr lang="en-US" sz="1600" dirty="0"/>
                <a:t>150</a:t>
              </a:r>
            </a:p>
          </p:txBody>
        </p:sp>
        <p:cxnSp>
          <p:nvCxnSpPr>
            <p:cNvPr id="16" name="Straight Connector 15"/>
            <p:cNvCxnSpPr/>
            <p:nvPr/>
          </p:nvCxnSpPr>
          <p:spPr>
            <a:xfrm flipH="1">
              <a:off x="1581968" y="4034104"/>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42994" y="3919975"/>
              <a:ext cx="440180" cy="237561"/>
            </a:xfrm>
            <a:prstGeom prst="rect">
              <a:avLst/>
            </a:prstGeom>
            <a:noFill/>
          </p:spPr>
          <p:txBody>
            <a:bodyPr wrap="none" lIns="0" tIns="0" rIns="0" bIns="0" rtlCol="0" anchor="ctr">
              <a:noAutofit/>
            </a:bodyPr>
            <a:lstStyle/>
            <a:p>
              <a:pPr algn="r"/>
              <a:r>
                <a:rPr lang="en-US" sz="1600" dirty="0"/>
                <a:t>100</a:t>
              </a:r>
            </a:p>
          </p:txBody>
        </p:sp>
        <p:cxnSp>
          <p:nvCxnSpPr>
            <p:cNvPr id="18" name="Straight Connector 17"/>
            <p:cNvCxnSpPr/>
            <p:nvPr/>
          </p:nvCxnSpPr>
          <p:spPr>
            <a:xfrm flipH="1">
              <a:off x="1581968" y="4438677"/>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42994" y="4324548"/>
              <a:ext cx="440180" cy="237561"/>
            </a:xfrm>
            <a:prstGeom prst="rect">
              <a:avLst/>
            </a:prstGeom>
            <a:noFill/>
          </p:spPr>
          <p:txBody>
            <a:bodyPr wrap="none" lIns="0" tIns="0" rIns="0" bIns="0" rtlCol="0" anchor="ctr">
              <a:noAutofit/>
            </a:bodyPr>
            <a:lstStyle/>
            <a:p>
              <a:pPr algn="r"/>
              <a:r>
                <a:rPr lang="en-US" sz="1600" dirty="0"/>
                <a:t>50</a:t>
              </a:r>
            </a:p>
          </p:txBody>
        </p:sp>
        <p:cxnSp>
          <p:nvCxnSpPr>
            <p:cNvPr id="20" name="Straight Connector 19"/>
            <p:cNvCxnSpPr/>
            <p:nvPr/>
          </p:nvCxnSpPr>
          <p:spPr>
            <a:xfrm flipH="1">
              <a:off x="1581968" y="4853117"/>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42994" y="4738988"/>
              <a:ext cx="440180" cy="237561"/>
            </a:xfrm>
            <a:prstGeom prst="rect">
              <a:avLst/>
            </a:prstGeom>
            <a:noFill/>
          </p:spPr>
          <p:txBody>
            <a:bodyPr wrap="none" lIns="0" tIns="0" rIns="0" bIns="0" rtlCol="0" anchor="ctr">
              <a:noAutofit/>
            </a:bodyPr>
            <a:lstStyle/>
            <a:p>
              <a:pPr algn="r"/>
              <a:r>
                <a:rPr lang="en-US" sz="1600" dirty="0"/>
                <a:t>0</a:t>
              </a:r>
            </a:p>
          </p:txBody>
        </p:sp>
        <p:cxnSp>
          <p:nvCxnSpPr>
            <p:cNvPr id="22" name="Straight Connector 21"/>
            <p:cNvCxnSpPr/>
            <p:nvPr/>
          </p:nvCxnSpPr>
          <p:spPr>
            <a:xfrm rot="16200000" flipH="1">
              <a:off x="1610017" y="4874931"/>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63192" y="4972498"/>
              <a:ext cx="338529" cy="237561"/>
            </a:xfrm>
            <a:prstGeom prst="rect">
              <a:avLst/>
            </a:prstGeom>
            <a:noFill/>
          </p:spPr>
          <p:txBody>
            <a:bodyPr wrap="none" lIns="0" tIns="0" rIns="0" bIns="0" rtlCol="0" anchor="ctr">
              <a:noAutofit/>
            </a:bodyPr>
            <a:lstStyle/>
            <a:p>
              <a:pPr algn="ctr"/>
              <a:r>
                <a:rPr lang="en-US" sz="1600" dirty="0"/>
                <a:t>0</a:t>
              </a:r>
            </a:p>
          </p:txBody>
        </p:sp>
        <p:cxnSp>
          <p:nvCxnSpPr>
            <p:cNvPr id="24" name="Straight Connector 23"/>
            <p:cNvCxnSpPr/>
            <p:nvPr/>
          </p:nvCxnSpPr>
          <p:spPr>
            <a:xfrm rot="16200000" flipH="1">
              <a:off x="2047482" y="4874931"/>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900657" y="4972498"/>
              <a:ext cx="338529" cy="237561"/>
            </a:xfrm>
            <a:prstGeom prst="rect">
              <a:avLst/>
            </a:prstGeom>
            <a:noFill/>
          </p:spPr>
          <p:txBody>
            <a:bodyPr wrap="none" lIns="0" tIns="0" rIns="0" bIns="0" rtlCol="0" anchor="ctr">
              <a:noAutofit/>
            </a:bodyPr>
            <a:lstStyle/>
            <a:p>
              <a:pPr algn="ctr"/>
              <a:r>
                <a:rPr lang="en-US" sz="1600" dirty="0"/>
                <a:t>1</a:t>
              </a:r>
            </a:p>
          </p:txBody>
        </p:sp>
        <p:cxnSp>
          <p:nvCxnSpPr>
            <p:cNvPr id="26" name="Straight Connector 25"/>
            <p:cNvCxnSpPr/>
            <p:nvPr/>
          </p:nvCxnSpPr>
          <p:spPr>
            <a:xfrm rot="16200000" flipH="1">
              <a:off x="2481658" y="4874931"/>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334833" y="4972498"/>
              <a:ext cx="338529" cy="237561"/>
            </a:xfrm>
            <a:prstGeom prst="rect">
              <a:avLst/>
            </a:prstGeom>
            <a:noFill/>
          </p:spPr>
          <p:txBody>
            <a:bodyPr wrap="none" lIns="0" tIns="0" rIns="0" bIns="0" rtlCol="0" anchor="ctr">
              <a:noAutofit/>
            </a:bodyPr>
            <a:lstStyle/>
            <a:p>
              <a:pPr algn="ctr"/>
              <a:r>
                <a:rPr lang="en-US" sz="1600" dirty="0"/>
                <a:t>5</a:t>
              </a:r>
            </a:p>
          </p:txBody>
        </p:sp>
        <p:cxnSp>
          <p:nvCxnSpPr>
            <p:cNvPr id="28" name="Straight Connector 27"/>
            <p:cNvCxnSpPr/>
            <p:nvPr/>
          </p:nvCxnSpPr>
          <p:spPr>
            <a:xfrm rot="16200000" flipH="1">
              <a:off x="2912545" y="4874931"/>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65720" y="4972498"/>
              <a:ext cx="338529" cy="237561"/>
            </a:xfrm>
            <a:prstGeom prst="rect">
              <a:avLst/>
            </a:prstGeom>
            <a:noFill/>
          </p:spPr>
          <p:txBody>
            <a:bodyPr wrap="none" lIns="0" tIns="0" rIns="0" bIns="0" rtlCol="0" anchor="ctr">
              <a:noAutofit/>
            </a:bodyPr>
            <a:lstStyle/>
            <a:p>
              <a:pPr algn="ctr"/>
              <a:r>
                <a:rPr lang="en-US" sz="1600" dirty="0"/>
                <a:t>10</a:t>
              </a:r>
            </a:p>
          </p:txBody>
        </p:sp>
        <p:cxnSp>
          <p:nvCxnSpPr>
            <p:cNvPr id="30" name="Straight Connector 29"/>
            <p:cNvCxnSpPr/>
            <p:nvPr/>
          </p:nvCxnSpPr>
          <p:spPr>
            <a:xfrm rot="16200000" flipH="1">
              <a:off x="3343431" y="4874931"/>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196606" y="4972498"/>
              <a:ext cx="338529" cy="237561"/>
            </a:xfrm>
            <a:prstGeom prst="rect">
              <a:avLst/>
            </a:prstGeom>
            <a:noFill/>
          </p:spPr>
          <p:txBody>
            <a:bodyPr wrap="none" lIns="0" tIns="0" rIns="0" bIns="0" rtlCol="0" anchor="ctr">
              <a:noAutofit/>
            </a:bodyPr>
            <a:lstStyle/>
            <a:p>
              <a:pPr algn="ctr"/>
              <a:r>
                <a:rPr lang="en-US" sz="1600" dirty="0"/>
                <a:t>15</a:t>
              </a:r>
            </a:p>
          </p:txBody>
        </p:sp>
        <p:cxnSp>
          <p:nvCxnSpPr>
            <p:cNvPr id="32" name="Straight Connector 31"/>
            <p:cNvCxnSpPr/>
            <p:nvPr/>
          </p:nvCxnSpPr>
          <p:spPr>
            <a:xfrm rot="16200000" flipH="1">
              <a:off x="3777607" y="4874931"/>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30782" y="4972498"/>
              <a:ext cx="338529" cy="237561"/>
            </a:xfrm>
            <a:prstGeom prst="rect">
              <a:avLst/>
            </a:prstGeom>
            <a:noFill/>
          </p:spPr>
          <p:txBody>
            <a:bodyPr wrap="none" lIns="0" tIns="0" rIns="0" bIns="0" rtlCol="0" anchor="ctr">
              <a:noAutofit/>
            </a:bodyPr>
            <a:lstStyle/>
            <a:p>
              <a:pPr algn="ctr"/>
              <a:r>
                <a:rPr lang="en-US" sz="1600" dirty="0"/>
                <a:t>20</a:t>
              </a:r>
            </a:p>
          </p:txBody>
        </p:sp>
        <p:cxnSp>
          <p:nvCxnSpPr>
            <p:cNvPr id="34" name="Straight Connector 33"/>
            <p:cNvCxnSpPr/>
            <p:nvPr/>
          </p:nvCxnSpPr>
          <p:spPr>
            <a:xfrm rot="16200000" flipH="1">
              <a:off x="4211782" y="4874931"/>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064957" y="4972498"/>
              <a:ext cx="338529" cy="237561"/>
            </a:xfrm>
            <a:prstGeom prst="rect">
              <a:avLst/>
            </a:prstGeom>
            <a:noFill/>
          </p:spPr>
          <p:txBody>
            <a:bodyPr wrap="none" lIns="0" tIns="0" rIns="0" bIns="0" rtlCol="0" anchor="ctr">
              <a:noAutofit/>
            </a:bodyPr>
            <a:lstStyle/>
            <a:p>
              <a:pPr algn="ctr"/>
              <a:r>
                <a:rPr lang="en-US" sz="1600" dirty="0"/>
                <a:t>30</a:t>
              </a:r>
            </a:p>
          </p:txBody>
        </p:sp>
        <p:cxnSp>
          <p:nvCxnSpPr>
            <p:cNvPr id="36" name="Straight Connector 35"/>
            <p:cNvCxnSpPr/>
            <p:nvPr/>
          </p:nvCxnSpPr>
          <p:spPr>
            <a:xfrm rot="16200000" flipH="1">
              <a:off x="4639379" y="4874931"/>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492554" y="4972498"/>
              <a:ext cx="338529" cy="237561"/>
            </a:xfrm>
            <a:prstGeom prst="rect">
              <a:avLst/>
            </a:prstGeom>
            <a:noFill/>
          </p:spPr>
          <p:txBody>
            <a:bodyPr wrap="none" lIns="0" tIns="0" rIns="0" bIns="0" rtlCol="0" anchor="ctr">
              <a:noAutofit/>
            </a:bodyPr>
            <a:lstStyle/>
            <a:p>
              <a:pPr algn="ctr"/>
              <a:r>
                <a:rPr lang="en-US" sz="1600" dirty="0"/>
                <a:t>40</a:t>
              </a:r>
            </a:p>
          </p:txBody>
        </p:sp>
        <p:cxnSp>
          <p:nvCxnSpPr>
            <p:cNvPr id="38" name="Straight Connector 37"/>
            <p:cNvCxnSpPr/>
            <p:nvPr/>
          </p:nvCxnSpPr>
          <p:spPr>
            <a:xfrm rot="16200000" flipH="1">
              <a:off x="5063687" y="4874931"/>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916862" y="4972498"/>
              <a:ext cx="338529" cy="237561"/>
            </a:xfrm>
            <a:prstGeom prst="rect">
              <a:avLst/>
            </a:prstGeom>
            <a:noFill/>
          </p:spPr>
          <p:txBody>
            <a:bodyPr wrap="none" lIns="0" tIns="0" rIns="0" bIns="0" rtlCol="0" anchor="ctr">
              <a:noAutofit/>
            </a:bodyPr>
            <a:lstStyle/>
            <a:p>
              <a:pPr algn="ctr"/>
              <a:r>
                <a:rPr lang="en-US" sz="1600" dirty="0"/>
                <a:t>50</a:t>
              </a:r>
            </a:p>
          </p:txBody>
        </p:sp>
        <p:cxnSp>
          <p:nvCxnSpPr>
            <p:cNvPr id="40" name="Straight Connector 39"/>
            <p:cNvCxnSpPr/>
            <p:nvPr/>
          </p:nvCxnSpPr>
          <p:spPr>
            <a:xfrm rot="16200000" flipH="1">
              <a:off x="5494573" y="4874931"/>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347748" y="4972498"/>
              <a:ext cx="338529" cy="237561"/>
            </a:xfrm>
            <a:prstGeom prst="rect">
              <a:avLst/>
            </a:prstGeom>
            <a:noFill/>
          </p:spPr>
          <p:txBody>
            <a:bodyPr wrap="none" lIns="0" tIns="0" rIns="0" bIns="0" rtlCol="0" anchor="ctr">
              <a:noAutofit/>
            </a:bodyPr>
            <a:lstStyle/>
            <a:p>
              <a:pPr algn="ctr"/>
              <a:r>
                <a:rPr lang="en-US" sz="1600" dirty="0"/>
                <a:t>60</a:t>
              </a:r>
            </a:p>
          </p:txBody>
        </p:sp>
        <p:cxnSp>
          <p:nvCxnSpPr>
            <p:cNvPr id="42" name="Straight Connector 41"/>
            <p:cNvCxnSpPr/>
            <p:nvPr/>
          </p:nvCxnSpPr>
          <p:spPr>
            <a:xfrm rot="16200000" flipH="1">
              <a:off x="5925460" y="4874931"/>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78635" y="4972498"/>
              <a:ext cx="338529" cy="237561"/>
            </a:xfrm>
            <a:prstGeom prst="rect">
              <a:avLst/>
            </a:prstGeom>
            <a:noFill/>
          </p:spPr>
          <p:txBody>
            <a:bodyPr wrap="none" lIns="0" tIns="0" rIns="0" bIns="0" rtlCol="0" anchor="ctr">
              <a:noAutofit/>
            </a:bodyPr>
            <a:lstStyle/>
            <a:p>
              <a:pPr algn="ctr"/>
              <a:r>
                <a:rPr lang="en-US" sz="1600" dirty="0"/>
                <a:t>70</a:t>
              </a:r>
            </a:p>
          </p:txBody>
        </p:sp>
        <p:cxnSp>
          <p:nvCxnSpPr>
            <p:cNvPr id="44" name="Straight Connector 43"/>
            <p:cNvCxnSpPr/>
            <p:nvPr/>
          </p:nvCxnSpPr>
          <p:spPr>
            <a:xfrm rot="16200000" flipH="1">
              <a:off x="6359636" y="4874931"/>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212811" y="4972498"/>
              <a:ext cx="338529" cy="237561"/>
            </a:xfrm>
            <a:prstGeom prst="rect">
              <a:avLst/>
            </a:prstGeom>
            <a:noFill/>
          </p:spPr>
          <p:txBody>
            <a:bodyPr wrap="none" lIns="0" tIns="0" rIns="0" bIns="0" rtlCol="0" anchor="ctr">
              <a:noAutofit/>
            </a:bodyPr>
            <a:lstStyle/>
            <a:p>
              <a:pPr algn="ctr"/>
              <a:r>
                <a:rPr lang="en-US" sz="1600" dirty="0"/>
                <a:t>80</a:t>
              </a:r>
            </a:p>
          </p:txBody>
        </p:sp>
        <p:cxnSp>
          <p:nvCxnSpPr>
            <p:cNvPr id="46" name="Straight Connector 45"/>
            <p:cNvCxnSpPr/>
            <p:nvPr/>
          </p:nvCxnSpPr>
          <p:spPr>
            <a:xfrm rot="16200000" flipH="1">
              <a:off x="6793811" y="4874931"/>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646986" y="4972498"/>
              <a:ext cx="338529" cy="237561"/>
            </a:xfrm>
            <a:prstGeom prst="rect">
              <a:avLst/>
            </a:prstGeom>
            <a:noFill/>
          </p:spPr>
          <p:txBody>
            <a:bodyPr wrap="none" lIns="0" tIns="0" rIns="0" bIns="0" rtlCol="0" anchor="ctr">
              <a:noAutofit/>
            </a:bodyPr>
            <a:lstStyle/>
            <a:p>
              <a:pPr algn="ctr"/>
              <a:r>
                <a:rPr lang="en-US" sz="1600" dirty="0"/>
                <a:t>90</a:t>
              </a:r>
            </a:p>
          </p:txBody>
        </p:sp>
        <p:cxnSp>
          <p:nvCxnSpPr>
            <p:cNvPr id="48" name="Straight Connector 47"/>
            <p:cNvCxnSpPr/>
            <p:nvPr/>
          </p:nvCxnSpPr>
          <p:spPr>
            <a:xfrm rot="16200000" flipH="1">
              <a:off x="7227986" y="4874931"/>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081161" y="4972498"/>
              <a:ext cx="338529" cy="237561"/>
            </a:xfrm>
            <a:prstGeom prst="rect">
              <a:avLst/>
            </a:prstGeom>
            <a:noFill/>
          </p:spPr>
          <p:txBody>
            <a:bodyPr wrap="none" lIns="0" tIns="0" rIns="0" bIns="0" rtlCol="0" anchor="ctr">
              <a:noAutofit/>
            </a:bodyPr>
            <a:lstStyle/>
            <a:p>
              <a:pPr algn="ctr"/>
              <a:r>
                <a:rPr lang="en-US" sz="1600" dirty="0"/>
                <a:t>95</a:t>
              </a:r>
            </a:p>
          </p:txBody>
        </p:sp>
        <p:cxnSp>
          <p:nvCxnSpPr>
            <p:cNvPr id="50" name="Straight Connector 49"/>
            <p:cNvCxnSpPr/>
            <p:nvPr/>
          </p:nvCxnSpPr>
          <p:spPr>
            <a:xfrm rot="16200000" flipH="1">
              <a:off x="7655583" y="4874931"/>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508758" y="4972498"/>
              <a:ext cx="338529" cy="237561"/>
            </a:xfrm>
            <a:prstGeom prst="rect">
              <a:avLst/>
            </a:prstGeom>
            <a:noFill/>
          </p:spPr>
          <p:txBody>
            <a:bodyPr wrap="none" lIns="0" tIns="0" rIns="0" bIns="0" rtlCol="0" anchor="ctr">
              <a:noAutofit/>
            </a:bodyPr>
            <a:lstStyle/>
            <a:p>
              <a:pPr algn="ctr"/>
              <a:r>
                <a:rPr lang="en-US" sz="1600" dirty="0"/>
                <a:t>99</a:t>
              </a:r>
            </a:p>
          </p:txBody>
        </p:sp>
        <p:cxnSp>
          <p:nvCxnSpPr>
            <p:cNvPr id="52" name="Straight Connector 51"/>
            <p:cNvCxnSpPr/>
            <p:nvPr/>
          </p:nvCxnSpPr>
          <p:spPr>
            <a:xfrm rot="16200000" flipH="1">
              <a:off x="8094964" y="4874931"/>
              <a:ext cx="4487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948139" y="4972498"/>
              <a:ext cx="338529" cy="237561"/>
            </a:xfrm>
            <a:prstGeom prst="rect">
              <a:avLst/>
            </a:prstGeom>
            <a:noFill/>
          </p:spPr>
          <p:txBody>
            <a:bodyPr wrap="none" lIns="0" tIns="0" rIns="0" bIns="0" rtlCol="0" anchor="ctr">
              <a:noAutofit/>
            </a:bodyPr>
            <a:lstStyle/>
            <a:p>
              <a:pPr algn="ctr"/>
              <a:r>
                <a:rPr lang="en-US" sz="1600" dirty="0"/>
                <a:t>100</a:t>
              </a:r>
            </a:p>
          </p:txBody>
        </p:sp>
        <p:sp>
          <p:nvSpPr>
            <p:cNvPr id="54" name="TextBox 53"/>
            <p:cNvSpPr txBox="1"/>
            <p:nvPr/>
          </p:nvSpPr>
          <p:spPr>
            <a:xfrm>
              <a:off x="3475453" y="5325584"/>
              <a:ext cx="2798954" cy="237561"/>
            </a:xfrm>
            <a:prstGeom prst="rect">
              <a:avLst/>
            </a:prstGeom>
            <a:noFill/>
          </p:spPr>
          <p:txBody>
            <a:bodyPr wrap="none" lIns="0" tIns="0" rIns="0" bIns="0" rtlCol="0" anchor="ctr">
              <a:noAutofit/>
            </a:bodyPr>
            <a:lstStyle/>
            <a:p>
              <a:pPr algn="ctr"/>
              <a:r>
                <a:rPr lang="en-US" sz="1600" b="1" dirty="0"/>
                <a:t>Cumulative % of Customers</a:t>
              </a:r>
            </a:p>
          </p:txBody>
        </p:sp>
        <p:sp>
          <p:nvSpPr>
            <p:cNvPr id="55" name="TextBox 54"/>
            <p:cNvSpPr txBox="1"/>
            <p:nvPr/>
          </p:nvSpPr>
          <p:spPr>
            <a:xfrm>
              <a:off x="3004009" y="2200910"/>
              <a:ext cx="2798954" cy="237561"/>
            </a:xfrm>
            <a:prstGeom prst="rect">
              <a:avLst/>
            </a:prstGeom>
            <a:noFill/>
          </p:spPr>
          <p:txBody>
            <a:bodyPr wrap="none" lIns="0" tIns="0" rIns="0" bIns="0" rtlCol="0" anchor="ctr">
              <a:noAutofit/>
            </a:bodyPr>
            <a:lstStyle/>
            <a:p>
              <a:pPr algn="ctr"/>
              <a:r>
                <a:rPr lang="en-US" b="1" dirty="0"/>
                <a:t>Cumulative Profits</a:t>
              </a:r>
            </a:p>
          </p:txBody>
        </p:sp>
        <p:sp>
          <p:nvSpPr>
            <p:cNvPr id="56" name="TextBox 55"/>
            <p:cNvSpPr txBox="1"/>
            <p:nvPr/>
          </p:nvSpPr>
          <p:spPr>
            <a:xfrm rot="16200000">
              <a:off x="-23659" y="3717689"/>
              <a:ext cx="2042597" cy="237561"/>
            </a:xfrm>
            <a:prstGeom prst="rect">
              <a:avLst/>
            </a:prstGeom>
            <a:noFill/>
          </p:spPr>
          <p:txBody>
            <a:bodyPr wrap="none" lIns="0" tIns="0" rIns="0" bIns="0" rtlCol="0" anchor="ctr">
              <a:noAutofit/>
            </a:bodyPr>
            <a:lstStyle/>
            <a:p>
              <a:pPr algn="ctr"/>
              <a:r>
                <a:rPr lang="en-US" sz="1600" b="1" dirty="0"/>
                <a:t>Profits: % of Total</a:t>
              </a:r>
            </a:p>
          </p:txBody>
        </p:sp>
        <p:sp>
          <p:nvSpPr>
            <p:cNvPr id="57" name="Freeform 56"/>
            <p:cNvSpPr/>
            <p:nvPr/>
          </p:nvSpPr>
          <p:spPr>
            <a:xfrm>
              <a:off x="1632857" y="2828611"/>
              <a:ext cx="6496259" cy="2024743"/>
            </a:xfrm>
            <a:custGeom>
              <a:avLst/>
              <a:gdLst>
                <a:gd name="connsiteX0" fmla="*/ 0 w 6496259"/>
                <a:gd name="connsiteY0" fmla="*/ 2024743 h 2024743"/>
                <a:gd name="connsiteX1" fmla="*/ 422031 w 6496259"/>
                <a:gd name="connsiteY1" fmla="*/ 1406769 h 2024743"/>
                <a:gd name="connsiteX2" fmla="*/ 859134 w 6496259"/>
                <a:gd name="connsiteY2" fmla="*/ 788796 h 2024743"/>
                <a:gd name="connsiteX3" fmla="*/ 1301262 w 6496259"/>
                <a:gd name="connsiteY3" fmla="*/ 472273 h 2024743"/>
                <a:gd name="connsiteX4" fmla="*/ 1728317 w 6496259"/>
                <a:gd name="connsiteY4" fmla="*/ 301451 h 2024743"/>
                <a:gd name="connsiteX5" fmla="*/ 2170444 w 6496259"/>
                <a:gd name="connsiteY5" fmla="*/ 160774 h 2024743"/>
                <a:gd name="connsiteX6" fmla="*/ 2592475 w 6496259"/>
                <a:gd name="connsiteY6" fmla="*/ 95459 h 2024743"/>
                <a:gd name="connsiteX7" fmla="*/ 3029578 w 6496259"/>
                <a:gd name="connsiteY7" fmla="*/ 35169 h 2024743"/>
                <a:gd name="connsiteX8" fmla="*/ 3461657 w 6496259"/>
                <a:gd name="connsiteY8" fmla="*/ 0 h 2024743"/>
                <a:gd name="connsiteX9" fmla="*/ 3888712 w 6496259"/>
                <a:gd name="connsiteY9" fmla="*/ 10048 h 2024743"/>
                <a:gd name="connsiteX10" fmla="*/ 4325816 w 6496259"/>
                <a:gd name="connsiteY10" fmla="*/ 15073 h 2024743"/>
                <a:gd name="connsiteX11" fmla="*/ 4752870 w 6496259"/>
                <a:gd name="connsiteY11" fmla="*/ 70338 h 2024743"/>
                <a:gd name="connsiteX12" fmla="*/ 5194998 w 6496259"/>
                <a:gd name="connsiteY12" fmla="*/ 221064 h 2024743"/>
                <a:gd name="connsiteX13" fmla="*/ 5627077 w 6496259"/>
                <a:gd name="connsiteY13" fmla="*/ 386862 h 2024743"/>
                <a:gd name="connsiteX14" fmla="*/ 6064180 w 6496259"/>
                <a:gd name="connsiteY14" fmla="*/ 793820 h 2024743"/>
                <a:gd name="connsiteX15" fmla="*/ 6496259 w 6496259"/>
                <a:gd name="connsiteY15" fmla="*/ 1175657 h 2024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96259" h="2024743">
                  <a:moveTo>
                    <a:pt x="0" y="2024743"/>
                  </a:moveTo>
                  <a:lnTo>
                    <a:pt x="422031" y="1406769"/>
                  </a:lnTo>
                  <a:lnTo>
                    <a:pt x="859134" y="788796"/>
                  </a:lnTo>
                  <a:lnTo>
                    <a:pt x="1301262" y="472273"/>
                  </a:lnTo>
                  <a:lnTo>
                    <a:pt x="1728317" y="301451"/>
                  </a:lnTo>
                  <a:lnTo>
                    <a:pt x="2170444" y="160774"/>
                  </a:lnTo>
                  <a:lnTo>
                    <a:pt x="2592475" y="95459"/>
                  </a:lnTo>
                  <a:lnTo>
                    <a:pt x="3029578" y="35169"/>
                  </a:lnTo>
                  <a:lnTo>
                    <a:pt x="3461657" y="0"/>
                  </a:lnTo>
                  <a:lnTo>
                    <a:pt x="3888712" y="10048"/>
                  </a:lnTo>
                  <a:lnTo>
                    <a:pt x="4325816" y="15073"/>
                  </a:lnTo>
                  <a:lnTo>
                    <a:pt x="4752870" y="70338"/>
                  </a:lnTo>
                  <a:lnTo>
                    <a:pt x="5194998" y="221064"/>
                  </a:lnTo>
                  <a:lnTo>
                    <a:pt x="5627077" y="386862"/>
                  </a:lnTo>
                  <a:lnTo>
                    <a:pt x="6064180" y="793820"/>
                  </a:lnTo>
                  <a:lnTo>
                    <a:pt x="6496259" y="1175657"/>
                  </a:lnTo>
                </a:path>
              </a:pathLst>
            </a:custGeom>
            <a:noFill/>
            <a:ln w="38100">
              <a:solidFill>
                <a:srgbClr val="D996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8" name="Rectangle 57"/>
            <p:cNvSpPr>
              <a:spLocks noChangeAspect="1"/>
            </p:cNvSpPr>
            <p:nvPr/>
          </p:nvSpPr>
          <p:spPr>
            <a:xfrm>
              <a:off x="4199970" y="2902708"/>
              <a:ext cx="54864" cy="54864"/>
            </a:xfrm>
            <a:prstGeom prst="rect">
              <a:avLst/>
            </a:prstGeom>
            <a:solidFill>
              <a:schemeClr val="tx1"/>
            </a:solidFill>
            <a:ln w="1905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9" name="Rectangle 58"/>
            <p:cNvSpPr>
              <a:spLocks noChangeAspect="1"/>
            </p:cNvSpPr>
            <p:nvPr/>
          </p:nvSpPr>
          <p:spPr>
            <a:xfrm>
              <a:off x="3772614" y="2965442"/>
              <a:ext cx="54864" cy="54864"/>
            </a:xfrm>
            <a:prstGeom prst="rect">
              <a:avLst/>
            </a:prstGeom>
            <a:solidFill>
              <a:schemeClr val="tx1"/>
            </a:solidFill>
            <a:ln w="1905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0" name="Rectangle 59"/>
            <p:cNvSpPr>
              <a:spLocks noChangeAspect="1"/>
            </p:cNvSpPr>
            <p:nvPr/>
          </p:nvSpPr>
          <p:spPr>
            <a:xfrm>
              <a:off x="3338439" y="3103209"/>
              <a:ext cx="54864" cy="54864"/>
            </a:xfrm>
            <a:prstGeom prst="rect">
              <a:avLst/>
            </a:prstGeom>
            <a:solidFill>
              <a:schemeClr val="tx1"/>
            </a:solidFill>
            <a:ln w="1905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1" name="Rectangle 60"/>
            <p:cNvSpPr>
              <a:spLocks noChangeAspect="1"/>
            </p:cNvSpPr>
            <p:nvPr/>
          </p:nvSpPr>
          <p:spPr>
            <a:xfrm>
              <a:off x="2907552" y="3280155"/>
              <a:ext cx="54864" cy="54864"/>
            </a:xfrm>
            <a:prstGeom prst="rect">
              <a:avLst/>
            </a:prstGeom>
            <a:solidFill>
              <a:schemeClr val="tx1"/>
            </a:solidFill>
            <a:ln w="1905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2" name="Rectangle 61"/>
            <p:cNvSpPr>
              <a:spLocks noChangeAspect="1"/>
            </p:cNvSpPr>
            <p:nvPr/>
          </p:nvSpPr>
          <p:spPr>
            <a:xfrm>
              <a:off x="2476665" y="3596882"/>
              <a:ext cx="54864" cy="54864"/>
            </a:xfrm>
            <a:prstGeom prst="rect">
              <a:avLst/>
            </a:prstGeom>
            <a:solidFill>
              <a:schemeClr val="tx1"/>
            </a:solidFill>
            <a:ln w="1905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3" name="Rectangle 62"/>
            <p:cNvSpPr>
              <a:spLocks noChangeAspect="1"/>
            </p:cNvSpPr>
            <p:nvPr/>
          </p:nvSpPr>
          <p:spPr>
            <a:xfrm>
              <a:off x="2042490" y="4204260"/>
              <a:ext cx="54864" cy="54864"/>
            </a:xfrm>
            <a:prstGeom prst="rect">
              <a:avLst/>
            </a:prstGeom>
            <a:solidFill>
              <a:schemeClr val="tx1"/>
            </a:solidFill>
            <a:ln w="1905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4" name="Rectangle 63"/>
            <p:cNvSpPr>
              <a:spLocks noChangeAspect="1"/>
            </p:cNvSpPr>
            <p:nvPr/>
          </p:nvSpPr>
          <p:spPr>
            <a:xfrm>
              <a:off x="1599415" y="4830336"/>
              <a:ext cx="54864" cy="54864"/>
            </a:xfrm>
            <a:prstGeom prst="rect">
              <a:avLst/>
            </a:prstGeom>
            <a:solidFill>
              <a:schemeClr val="tx1"/>
            </a:solidFill>
            <a:ln w="1905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5" name="Rectangle 64"/>
            <p:cNvSpPr>
              <a:spLocks noChangeAspect="1"/>
            </p:cNvSpPr>
            <p:nvPr/>
          </p:nvSpPr>
          <p:spPr>
            <a:xfrm>
              <a:off x="4634387" y="2836414"/>
              <a:ext cx="54864" cy="54864"/>
            </a:xfrm>
            <a:prstGeom prst="rect">
              <a:avLst/>
            </a:prstGeom>
            <a:solidFill>
              <a:schemeClr val="tx1"/>
            </a:solidFill>
            <a:ln w="1905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6" name="Rectangle 65"/>
            <p:cNvSpPr>
              <a:spLocks noChangeAspect="1"/>
            </p:cNvSpPr>
            <p:nvPr/>
          </p:nvSpPr>
          <p:spPr>
            <a:xfrm>
              <a:off x="5058694" y="2797552"/>
              <a:ext cx="54864" cy="54864"/>
            </a:xfrm>
            <a:prstGeom prst="rect">
              <a:avLst/>
            </a:prstGeom>
            <a:solidFill>
              <a:schemeClr val="tx1"/>
            </a:solidFill>
            <a:ln w="1905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7" name="Rectangle 66"/>
            <p:cNvSpPr>
              <a:spLocks noChangeAspect="1"/>
            </p:cNvSpPr>
            <p:nvPr/>
          </p:nvSpPr>
          <p:spPr>
            <a:xfrm>
              <a:off x="5489580" y="2816943"/>
              <a:ext cx="54864" cy="54864"/>
            </a:xfrm>
            <a:prstGeom prst="rect">
              <a:avLst/>
            </a:prstGeom>
            <a:solidFill>
              <a:schemeClr val="tx1"/>
            </a:solidFill>
            <a:ln w="1905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8" name="Rectangle 67"/>
            <p:cNvSpPr>
              <a:spLocks noChangeAspect="1"/>
            </p:cNvSpPr>
            <p:nvPr/>
          </p:nvSpPr>
          <p:spPr>
            <a:xfrm>
              <a:off x="5932659" y="2826678"/>
              <a:ext cx="54864" cy="54864"/>
            </a:xfrm>
            <a:prstGeom prst="rect">
              <a:avLst/>
            </a:prstGeom>
            <a:solidFill>
              <a:schemeClr val="tx1"/>
            </a:solidFill>
            <a:ln w="1905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9" name="Rectangle 68"/>
            <p:cNvSpPr>
              <a:spLocks noChangeAspect="1"/>
            </p:cNvSpPr>
            <p:nvPr/>
          </p:nvSpPr>
          <p:spPr>
            <a:xfrm>
              <a:off x="6354644" y="2864778"/>
              <a:ext cx="54864" cy="54864"/>
            </a:xfrm>
            <a:prstGeom prst="rect">
              <a:avLst/>
            </a:prstGeom>
            <a:solidFill>
              <a:schemeClr val="tx1"/>
            </a:solidFill>
            <a:ln w="1905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0" name="Rectangle 69"/>
            <p:cNvSpPr>
              <a:spLocks noChangeAspect="1"/>
            </p:cNvSpPr>
            <p:nvPr/>
          </p:nvSpPr>
          <p:spPr>
            <a:xfrm>
              <a:off x="6788819" y="3020306"/>
              <a:ext cx="54864" cy="54864"/>
            </a:xfrm>
            <a:prstGeom prst="rect">
              <a:avLst/>
            </a:prstGeom>
            <a:solidFill>
              <a:schemeClr val="tx1"/>
            </a:solidFill>
            <a:ln w="1905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1" name="Rectangle 70"/>
            <p:cNvSpPr>
              <a:spLocks noChangeAspect="1"/>
            </p:cNvSpPr>
            <p:nvPr/>
          </p:nvSpPr>
          <p:spPr>
            <a:xfrm>
              <a:off x="7222993" y="3185913"/>
              <a:ext cx="54864" cy="54864"/>
            </a:xfrm>
            <a:prstGeom prst="rect">
              <a:avLst/>
            </a:prstGeom>
            <a:solidFill>
              <a:schemeClr val="tx1"/>
            </a:solidFill>
            <a:ln w="1905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2" name="Rectangle 71"/>
            <p:cNvSpPr>
              <a:spLocks noChangeAspect="1"/>
            </p:cNvSpPr>
            <p:nvPr/>
          </p:nvSpPr>
          <p:spPr>
            <a:xfrm>
              <a:off x="7654400" y="3581214"/>
              <a:ext cx="54864" cy="54864"/>
            </a:xfrm>
            <a:prstGeom prst="rect">
              <a:avLst/>
            </a:prstGeom>
            <a:solidFill>
              <a:schemeClr val="tx1"/>
            </a:solidFill>
            <a:ln w="1905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3" name="Rectangle 72"/>
            <p:cNvSpPr>
              <a:spLocks noChangeAspect="1"/>
            </p:cNvSpPr>
            <p:nvPr/>
          </p:nvSpPr>
          <p:spPr>
            <a:xfrm>
              <a:off x="8089971" y="3952570"/>
              <a:ext cx="54864" cy="54864"/>
            </a:xfrm>
            <a:prstGeom prst="rect">
              <a:avLst/>
            </a:prstGeom>
            <a:solidFill>
              <a:schemeClr val="tx1"/>
            </a:solidFill>
            <a:ln w="1905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4" name="Rectangle 73"/>
            <p:cNvSpPr/>
            <p:nvPr/>
          </p:nvSpPr>
          <p:spPr>
            <a:xfrm>
              <a:off x="765544" y="2009553"/>
              <a:ext cx="7602279" cy="3678866"/>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spTree>
    <p:extLst>
      <p:ext uri="{BB962C8B-B14F-4D97-AF65-F5344CB8AC3E}">
        <p14:creationId xmlns:p14="http://schemas.microsoft.com/office/powerpoint/2010/main" val="1698304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Profitability by Customer</a:t>
            </a:r>
          </a:p>
        </p:txBody>
      </p:sp>
      <p:sp>
        <p:nvSpPr>
          <p:cNvPr id="8" name="Rectangle 7">
            <a:extLst>
              <a:ext uri="{FF2B5EF4-FFF2-40B4-BE49-F238E27FC236}">
                <a16:creationId xmlns:a16="http://schemas.microsoft.com/office/drawing/2014/main" id="{5B969883-6706-42C9-9E17-553FC230043E}"/>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ea typeface="ＭＳ Ｐゴシック" charset="-128"/>
              </a:rPr>
              <a:t>Source: Robert Simon, “</a:t>
            </a:r>
            <a:r>
              <a:rPr lang="en-US" sz="1000" dirty="0" err="1">
                <a:solidFill>
                  <a:schemeClr val="bg1">
                    <a:lumMod val="50000"/>
                  </a:schemeClr>
                </a:solidFill>
                <a:ea typeface="ＭＳ Ｐゴシック" charset="-128"/>
              </a:rPr>
              <a:t>Kanthal</a:t>
            </a:r>
            <a:r>
              <a:rPr lang="en-US" sz="1000" dirty="0">
                <a:solidFill>
                  <a:schemeClr val="bg1">
                    <a:lumMod val="50000"/>
                  </a:schemeClr>
                </a:solidFill>
                <a:ea typeface="ＭＳ Ｐゴシック" charset="-128"/>
              </a:rPr>
              <a:t> (A)”, HBS Case 9-190-002, April 2001.</a:t>
            </a:r>
          </a:p>
        </p:txBody>
      </p:sp>
      <p:sp>
        <p:nvSpPr>
          <p:cNvPr id="64" name="TextBox 63"/>
          <p:cNvSpPr txBox="1"/>
          <p:nvPr/>
        </p:nvSpPr>
        <p:spPr>
          <a:xfrm>
            <a:off x="3253371" y="2137357"/>
            <a:ext cx="2637258" cy="298952"/>
          </a:xfrm>
          <a:prstGeom prst="rect">
            <a:avLst/>
          </a:prstGeom>
          <a:noFill/>
        </p:spPr>
        <p:txBody>
          <a:bodyPr wrap="none" lIns="0" tIns="0" rIns="0" bIns="0" rtlCol="0" anchor="ctr">
            <a:noAutofit/>
          </a:bodyPr>
          <a:lstStyle/>
          <a:p>
            <a:pPr algn="ctr"/>
            <a:r>
              <a:rPr lang="en-US" b="1" dirty="0"/>
              <a:t>Customer Profitability</a:t>
            </a:r>
          </a:p>
        </p:txBody>
      </p:sp>
      <p:grpSp>
        <p:nvGrpSpPr>
          <p:cNvPr id="3" name="Group 2">
            <a:extLst>
              <a:ext uri="{FF2B5EF4-FFF2-40B4-BE49-F238E27FC236}">
                <a16:creationId xmlns:a16="http://schemas.microsoft.com/office/drawing/2014/main" id="{0F0CDDB0-5FBC-5240-BE69-D65DAE7AFC58}"/>
              </a:ext>
            </a:extLst>
          </p:cNvPr>
          <p:cNvGrpSpPr/>
          <p:nvPr/>
        </p:nvGrpSpPr>
        <p:grpSpPr>
          <a:xfrm>
            <a:off x="839667" y="2420888"/>
            <a:ext cx="7455332" cy="3377995"/>
            <a:chOff x="839667" y="2715301"/>
            <a:chExt cx="7455332" cy="3377995"/>
          </a:xfrm>
        </p:grpSpPr>
        <p:cxnSp>
          <p:nvCxnSpPr>
            <p:cNvPr id="9" name="Straight Connector 8"/>
            <p:cNvCxnSpPr/>
            <p:nvPr/>
          </p:nvCxnSpPr>
          <p:spPr>
            <a:xfrm>
              <a:off x="1851556" y="2834082"/>
              <a:ext cx="0" cy="2456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787424" y="4939017"/>
              <a:ext cx="1282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43636" y="4820236"/>
              <a:ext cx="440180" cy="237561"/>
            </a:xfrm>
            <a:prstGeom prst="rect">
              <a:avLst/>
            </a:prstGeom>
            <a:noFill/>
          </p:spPr>
          <p:txBody>
            <a:bodyPr wrap="none" lIns="0" tIns="0" rIns="0" bIns="0" rtlCol="0" anchor="ctr">
              <a:noAutofit/>
            </a:bodyPr>
            <a:lstStyle/>
            <a:p>
              <a:pPr algn="r"/>
              <a:r>
                <a:rPr lang="en-US" sz="1600" dirty="0"/>
                <a:t>-100</a:t>
              </a:r>
            </a:p>
          </p:txBody>
        </p:sp>
        <p:cxnSp>
          <p:nvCxnSpPr>
            <p:cNvPr id="12" name="Straight Connector 11"/>
            <p:cNvCxnSpPr/>
            <p:nvPr/>
          </p:nvCxnSpPr>
          <p:spPr>
            <a:xfrm>
              <a:off x="1787424" y="4587819"/>
              <a:ext cx="1282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43636" y="4469038"/>
              <a:ext cx="440180" cy="237561"/>
            </a:xfrm>
            <a:prstGeom prst="rect">
              <a:avLst/>
            </a:prstGeom>
            <a:noFill/>
          </p:spPr>
          <p:txBody>
            <a:bodyPr wrap="none" lIns="0" tIns="0" rIns="0" bIns="0" rtlCol="0" anchor="ctr">
              <a:noAutofit/>
            </a:bodyPr>
            <a:lstStyle/>
            <a:p>
              <a:pPr algn="r"/>
              <a:r>
                <a:rPr lang="en-US" sz="1600" dirty="0"/>
                <a:t>0</a:t>
              </a:r>
            </a:p>
          </p:txBody>
        </p:sp>
        <p:cxnSp>
          <p:nvCxnSpPr>
            <p:cNvPr id="14" name="Straight Connector 13"/>
            <p:cNvCxnSpPr/>
            <p:nvPr/>
          </p:nvCxnSpPr>
          <p:spPr>
            <a:xfrm>
              <a:off x="1787424" y="5290679"/>
              <a:ext cx="1282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43636" y="5171898"/>
              <a:ext cx="440180" cy="237561"/>
            </a:xfrm>
            <a:prstGeom prst="rect">
              <a:avLst/>
            </a:prstGeom>
            <a:noFill/>
          </p:spPr>
          <p:txBody>
            <a:bodyPr wrap="none" lIns="0" tIns="0" rIns="0" bIns="0" rtlCol="0" anchor="ctr">
              <a:noAutofit/>
            </a:bodyPr>
            <a:lstStyle/>
            <a:p>
              <a:pPr algn="r"/>
              <a:r>
                <a:rPr lang="en-US" sz="1600" dirty="0"/>
                <a:t>-200</a:t>
              </a:r>
            </a:p>
          </p:txBody>
        </p:sp>
        <p:cxnSp>
          <p:nvCxnSpPr>
            <p:cNvPr id="16" name="Straight Connector 15"/>
            <p:cNvCxnSpPr/>
            <p:nvPr/>
          </p:nvCxnSpPr>
          <p:spPr>
            <a:xfrm>
              <a:off x="1787424" y="4231465"/>
              <a:ext cx="1282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43636" y="4112684"/>
              <a:ext cx="440180" cy="237561"/>
            </a:xfrm>
            <a:prstGeom prst="rect">
              <a:avLst/>
            </a:prstGeom>
            <a:noFill/>
          </p:spPr>
          <p:txBody>
            <a:bodyPr wrap="none" lIns="0" tIns="0" rIns="0" bIns="0" rtlCol="0" anchor="ctr">
              <a:noAutofit/>
            </a:bodyPr>
            <a:lstStyle/>
            <a:p>
              <a:pPr algn="r"/>
              <a:r>
                <a:rPr lang="en-US" sz="1600" dirty="0"/>
                <a:t>100</a:t>
              </a:r>
            </a:p>
          </p:txBody>
        </p:sp>
        <p:cxnSp>
          <p:nvCxnSpPr>
            <p:cNvPr id="18" name="Straight Connector 17"/>
            <p:cNvCxnSpPr/>
            <p:nvPr/>
          </p:nvCxnSpPr>
          <p:spPr>
            <a:xfrm>
              <a:off x="1787424" y="3879773"/>
              <a:ext cx="1282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43636" y="3760992"/>
              <a:ext cx="440180" cy="237561"/>
            </a:xfrm>
            <a:prstGeom prst="rect">
              <a:avLst/>
            </a:prstGeom>
            <a:noFill/>
          </p:spPr>
          <p:txBody>
            <a:bodyPr wrap="none" lIns="0" tIns="0" rIns="0" bIns="0" rtlCol="0" anchor="ctr">
              <a:noAutofit/>
            </a:bodyPr>
            <a:lstStyle/>
            <a:p>
              <a:pPr algn="r"/>
              <a:r>
                <a:rPr lang="en-US" sz="1600" dirty="0"/>
                <a:t>200</a:t>
              </a:r>
            </a:p>
          </p:txBody>
        </p:sp>
        <p:cxnSp>
          <p:nvCxnSpPr>
            <p:cNvPr id="20" name="Straight Connector 19"/>
            <p:cNvCxnSpPr/>
            <p:nvPr/>
          </p:nvCxnSpPr>
          <p:spPr>
            <a:xfrm>
              <a:off x="1787424" y="3528081"/>
              <a:ext cx="1282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43636" y="3409300"/>
              <a:ext cx="440180" cy="237561"/>
            </a:xfrm>
            <a:prstGeom prst="rect">
              <a:avLst/>
            </a:prstGeom>
            <a:noFill/>
          </p:spPr>
          <p:txBody>
            <a:bodyPr wrap="none" lIns="0" tIns="0" rIns="0" bIns="0" rtlCol="0" anchor="ctr">
              <a:noAutofit/>
            </a:bodyPr>
            <a:lstStyle/>
            <a:p>
              <a:pPr algn="r"/>
              <a:r>
                <a:rPr lang="en-US" sz="1600" dirty="0"/>
                <a:t>300</a:t>
              </a:r>
            </a:p>
          </p:txBody>
        </p:sp>
        <p:cxnSp>
          <p:nvCxnSpPr>
            <p:cNvPr id="22" name="Straight Connector 21"/>
            <p:cNvCxnSpPr/>
            <p:nvPr/>
          </p:nvCxnSpPr>
          <p:spPr>
            <a:xfrm>
              <a:off x="1787424" y="3184664"/>
              <a:ext cx="1282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43636" y="3065883"/>
              <a:ext cx="440180" cy="237561"/>
            </a:xfrm>
            <a:prstGeom prst="rect">
              <a:avLst/>
            </a:prstGeom>
            <a:noFill/>
          </p:spPr>
          <p:txBody>
            <a:bodyPr wrap="none" lIns="0" tIns="0" rIns="0" bIns="0" rtlCol="0" anchor="ctr">
              <a:noAutofit/>
            </a:bodyPr>
            <a:lstStyle/>
            <a:p>
              <a:pPr algn="r"/>
              <a:r>
                <a:rPr lang="en-US" sz="1600" dirty="0"/>
                <a:t>400</a:t>
              </a:r>
            </a:p>
          </p:txBody>
        </p:sp>
        <p:cxnSp>
          <p:nvCxnSpPr>
            <p:cNvPr id="24" name="Straight Connector 23"/>
            <p:cNvCxnSpPr/>
            <p:nvPr/>
          </p:nvCxnSpPr>
          <p:spPr>
            <a:xfrm>
              <a:off x="1787424" y="2834082"/>
              <a:ext cx="1282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243636" y="2715301"/>
              <a:ext cx="440180" cy="237561"/>
            </a:xfrm>
            <a:prstGeom prst="rect">
              <a:avLst/>
            </a:prstGeom>
            <a:noFill/>
          </p:spPr>
          <p:txBody>
            <a:bodyPr wrap="none" lIns="0" tIns="0" rIns="0" bIns="0" rtlCol="0" anchor="ctr">
              <a:noAutofit/>
            </a:bodyPr>
            <a:lstStyle/>
            <a:p>
              <a:pPr algn="r"/>
              <a:r>
                <a:rPr lang="en-US" sz="1600" dirty="0"/>
                <a:t>500</a:t>
              </a:r>
            </a:p>
          </p:txBody>
        </p:sp>
        <p:cxnSp>
          <p:nvCxnSpPr>
            <p:cNvPr id="26" name="Straight Connector 25"/>
            <p:cNvCxnSpPr/>
            <p:nvPr/>
          </p:nvCxnSpPr>
          <p:spPr>
            <a:xfrm rot="16200000">
              <a:off x="2156913" y="4587819"/>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a:off x="2521584" y="4587819"/>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a:off x="2875370" y="4587819"/>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a:off x="3231878" y="4587819"/>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a:off x="3596549" y="4587819"/>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a:off x="3950336" y="4587819"/>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a:off x="4304121" y="4587819"/>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a:off x="4666071" y="4587819"/>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a:off x="5022844" y="4587819"/>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a:off x="5384792" y="4587819"/>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a:off x="5738579" y="4587819"/>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a:off x="6092365" y="4587819"/>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a:off x="6454313" y="4587819"/>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a:off x="6808100" y="4587819"/>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a:off x="7164608" y="4587819"/>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a:off x="7526556" y="4587819"/>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a:off x="7880343" y="4587819"/>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a:off x="8249279" y="4587819"/>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16200000">
              <a:off x="1805913" y="5481619"/>
              <a:ext cx="440180" cy="237561"/>
            </a:xfrm>
            <a:prstGeom prst="rect">
              <a:avLst/>
            </a:prstGeom>
            <a:noFill/>
          </p:spPr>
          <p:txBody>
            <a:bodyPr wrap="none" lIns="0" tIns="0" rIns="0" bIns="0" rtlCol="0" anchor="ctr">
              <a:noAutofit/>
            </a:bodyPr>
            <a:lstStyle/>
            <a:p>
              <a:pPr algn="r"/>
              <a:r>
                <a:rPr lang="en-US" sz="1600" dirty="0"/>
                <a:t>1</a:t>
              </a:r>
            </a:p>
          </p:txBody>
        </p:sp>
        <p:sp>
          <p:nvSpPr>
            <p:cNvPr id="45" name="TextBox 44"/>
            <p:cNvSpPr txBox="1"/>
            <p:nvPr/>
          </p:nvSpPr>
          <p:spPr>
            <a:xfrm rot="16200000">
              <a:off x="2164941" y="5481619"/>
              <a:ext cx="440180" cy="237561"/>
            </a:xfrm>
            <a:prstGeom prst="rect">
              <a:avLst/>
            </a:prstGeom>
            <a:noFill/>
          </p:spPr>
          <p:txBody>
            <a:bodyPr wrap="none" lIns="0" tIns="0" rIns="0" bIns="0" rtlCol="0" anchor="ctr">
              <a:noAutofit/>
            </a:bodyPr>
            <a:lstStyle/>
            <a:p>
              <a:pPr algn="r"/>
              <a:r>
                <a:rPr lang="en-US" sz="1600" dirty="0"/>
                <a:t>2</a:t>
              </a:r>
            </a:p>
          </p:txBody>
        </p:sp>
        <p:sp>
          <p:nvSpPr>
            <p:cNvPr id="46" name="TextBox 45"/>
            <p:cNvSpPr txBox="1"/>
            <p:nvPr/>
          </p:nvSpPr>
          <p:spPr>
            <a:xfrm rot="16200000">
              <a:off x="2523970" y="5481619"/>
              <a:ext cx="440180" cy="237561"/>
            </a:xfrm>
            <a:prstGeom prst="rect">
              <a:avLst/>
            </a:prstGeom>
            <a:noFill/>
          </p:spPr>
          <p:txBody>
            <a:bodyPr wrap="none" lIns="0" tIns="0" rIns="0" bIns="0" rtlCol="0" anchor="ctr">
              <a:noAutofit/>
            </a:bodyPr>
            <a:lstStyle/>
            <a:p>
              <a:pPr algn="r"/>
              <a:r>
                <a:rPr lang="en-US" sz="1600" dirty="0"/>
                <a:t>5</a:t>
              </a:r>
            </a:p>
          </p:txBody>
        </p:sp>
        <p:sp>
          <p:nvSpPr>
            <p:cNvPr id="47" name="TextBox 46"/>
            <p:cNvSpPr txBox="1"/>
            <p:nvPr/>
          </p:nvSpPr>
          <p:spPr>
            <a:xfrm rot="16200000">
              <a:off x="2877388" y="5481619"/>
              <a:ext cx="440180" cy="237561"/>
            </a:xfrm>
            <a:prstGeom prst="rect">
              <a:avLst/>
            </a:prstGeom>
            <a:noFill/>
          </p:spPr>
          <p:txBody>
            <a:bodyPr wrap="none" lIns="0" tIns="0" rIns="0" bIns="0" rtlCol="0" anchor="ctr">
              <a:noAutofit/>
            </a:bodyPr>
            <a:lstStyle/>
            <a:p>
              <a:pPr algn="r"/>
              <a:r>
                <a:rPr lang="en-US" sz="1600" dirty="0"/>
                <a:t>10</a:t>
              </a:r>
            </a:p>
          </p:txBody>
        </p:sp>
        <p:sp>
          <p:nvSpPr>
            <p:cNvPr id="48" name="TextBox 47"/>
            <p:cNvSpPr txBox="1"/>
            <p:nvPr/>
          </p:nvSpPr>
          <p:spPr>
            <a:xfrm rot="16200000">
              <a:off x="3235528" y="5481619"/>
              <a:ext cx="440180" cy="237561"/>
            </a:xfrm>
            <a:prstGeom prst="rect">
              <a:avLst/>
            </a:prstGeom>
            <a:noFill/>
          </p:spPr>
          <p:txBody>
            <a:bodyPr wrap="none" lIns="0" tIns="0" rIns="0" bIns="0" rtlCol="0" anchor="ctr">
              <a:noAutofit/>
            </a:bodyPr>
            <a:lstStyle/>
            <a:p>
              <a:pPr algn="r"/>
              <a:r>
                <a:rPr lang="en-US" sz="1600" dirty="0"/>
                <a:t>20</a:t>
              </a:r>
            </a:p>
          </p:txBody>
        </p:sp>
        <p:sp>
          <p:nvSpPr>
            <p:cNvPr id="49" name="TextBox 48"/>
            <p:cNvSpPr txBox="1"/>
            <p:nvPr/>
          </p:nvSpPr>
          <p:spPr>
            <a:xfrm rot="16200000">
              <a:off x="3597478" y="5481619"/>
              <a:ext cx="440180" cy="237561"/>
            </a:xfrm>
            <a:prstGeom prst="rect">
              <a:avLst/>
            </a:prstGeom>
            <a:noFill/>
          </p:spPr>
          <p:txBody>
            <a:bodyPr wrap="none" lIns="0" tIns="0" rIns="0" bIns="0" rtlCol="0" anchor="ctr">
              <a:noAutofit/>
            </a:bodyPr>
            <a:lstStyle/>
            <a:p>
              <a:pPr algn="r"/>
              <a:r>
                <a:rPr lang="en-US" sz="1600" dirty="0"/>
                <a:t>40</a:t>
              </a:r>
            </a:p>
          </p:txBody>
        </p:sp>
        <p:sp>
          <p:nvSpPr>
            <p:cNvPr id="50" name="TextBox 49"/>
            <p:cNvSpPr txBox="1"/>
            <p:nvPr/>
          </p:nvSpPr>
          <p:spPr>
            <a:xfrm rot="16200000">
              <a:off x="3951808" y="5481619"/>
              <a:ext cx="440180" cy="237561"/>
            </a:xfrm>
            <a:prstGeom prst="rect">
              <a:avLst/>
            </a:prstGeom>
            <a:noFill/>
          </p:spPr>
          <p:txBody>
            <a:bodyPr wrap="none" lIns="0" tIns="0" rIns="0" bIns="0" rtlCol="0" anchor="ctr">
              <a:noAutofit/>
            </a:bodyPr>
            <a:lstStyle/>
            <a:p>
              <a:pPr algn="r"/>
              <a:r>
                <a:rPr lang="en-US" sz="1600" dirty="0"/>
                <a:t>60</a:t>
              </a:r>
            </a:p>
          </p:txBody>
        </p:sp>
        <p:sp>
          <p:nvSpPr>
            <p:cNvPr id="51" name="TextBox 50"/>
            <p:cNvSpPr txBox="1"/>
            <p:nvPr/>
          </p:nvSpPr>
          <p:spPr>
            <a:xfrm rot="16200000">
              <a:off x="4313758" y="5481619"/>
              <a:ext cx="440180" cy="237561"/>
            </a:xfrm>
            <a:prstGeom prst="rect">
              <a:avLst/>
            </a:prstGeom>
            <a:noFill/>
          </p:spPr>
          <p:txBody>
            <a:bodyPr wrap="none" lIns="0" tIns="0" rIns="0" bIns="0" rtlCol="0" anchor="ctr">
              <a:noAutofit/>
            </a:bodyPr>
            <a:lstStyle/>
            <a:p>
              <a:pPr algn="r"/>
              <a:r>
                <a:rPr lang="en-US" sz="1600" dirty="0"/>
                <a:t>80</a:t>
              </a:r>
            </a:p>
          </p:txBody>
        </p:sp>
        <p:sp>
          <p:nvSpPr>
            <p:cNvPr id="52" name="TextBox 51"/>
            <p:cNvSpPr txBox="1"/>
            <p:nvPr/>
          </p:nvSpPr>
          <p:spPr>
            <a:xfrm rot="16200000">
              <a:off x="5033848" y="5481619"/>
              <a:ext cx="440180" cy="237561"/>
            </a:xfrm>
            <a:prstGeom prst="rect">
              <a:avLst/>
            </a:prstGeom>
            <a:noFill/>
          </p:spPr>
          <p:txBody>
            <a:bodyPr wrap="none" lIns="0" tIns="0" rIns="0" bIns="0" rtlCol="0" anchor="ctr">
              <a:noAutofit/>
            </a:bodyPr>
            <a:lstStyle/>
            <a:p>
              <a:pPr algn="r"/>
              <a:r>
                <a:rPr lang="en-US" sz="1600" dirty="0"/>
                <a:t>120</a:t>
              </a:r>
            </a:p>
          </p:txBody>
        </p:sp>
        <p:sp>
          <p:nvSpPr>
            <p:cNvPr id="53" name="TextBox 52"/>
            <p:cNvSpPr txBox="1"/>
            <p:nvPr/>
          </p:nvSpPr>
          <p:spPr>
            <a:xfrm rot="16200000">
              <a:off x="5388179" y="5481619"/>
              <a:ext cx="440180" cy="237561"/>
            </a:xfrm>
            <a:prstGeom prst="rect">
              <a:avLst/>
            </a:prstGeom>
            <a:noFill/>
          </p:spPr>
          <p:txBody>
            <a:bodyPr wrap="none" lIns="0" tIns="0" rIns="0" bIns="0" rtlCol="0" anchor="ctr">
              <a:noAutofit/>
            </a:bodyPr>
            <a:lstStyle/>
            <a:p>
              <a:pPr algn="r"/>
              <a:r>
                <a:rPr lang="en-US" sz="1600" dirty="0"/>
                <a:t>140</a:t>
              </a:r>
            </a:p>
          </p:txBody>
        </p:sp>
        <p:sp>
          <p:nvSpPr>
            <p:cNvPr id="54" name="TextBox 53"/>
            <p:cNvSpPr txBox="1"/>
            <p:nvPr/>
          </p:nvSpPr>
          <p:spPr>
            <a:xfrm rot="16200000">
              <a:off x="5738700" y="5481619"/>
              <a:ext cx="440180" cy="237561"/>
            </a:xfrm>
            <a:prstGeom prst="rect">
              <a:avLst/>
            </a:prstGeom>
            <a:noFill/>
          </p:spPr>
          <p:txBody>
            <a:bodyPr wrap="none" lIns="0" tIns="0" rIns="0" bIns="0" rtlCol="0" anchor="ctr">
              <a:noAutofit/>
            </a:bodyPr>
            <a:lstStyle/>
            <a:p>
              <a:pPr algn="r"/>
              <a:r>
                <a:rPr lang="en-US" sz="1600" dirty="0"/>
                <a:t>160</a:t>
              </a:r>
            </a:p>
          </p:txBody>
        </p:sp>
        <p:sp>
          <p:nvSpPr>
            <p:cNvPr id="55" name="TextBox 54"/>
            <p:cNvSpPr txBox="1"/>
            <p:nvPr/>
          </p:nvSpPr>
          <p:spPr>
            <a:xfrm rot="16200000">
              <a:off x="6096841" y="5481619"/>
              <a:ext cx="440180" cy="237561"/>
            </a:xfrm>
            <a:prstGeom prst="rect">
              <a:avLst/>
            </a:prstGeom>
            <a:noFill/>
          </p:spPr>
          <p:txBody>
            <a:bodyPr wrap="none" lIns="0" tIns="0" rIns="0" bIns="0" rtlCol="0" anchor="ctr">
              <a:noAutofit/>
            </a:bodyPr>
            <a:lstStyle/>
            <a:p>
              <a:pPr algn="r"/>
              <a:r>
                <a:rPr lang="en-US" sz="1600" dirty="0"/>
                <a:t>180</a:t>
              </a:r>
            </a:p>
          </p:txBody>
        </p:sp>
        <p:sp>
          <p:nvSpPr>
            <p:cNvPr id="56" name="TextBox 55"/>
            <p:cNvSpPr txBox="1"/>
            <p:nvPr/>
          </p:nvSpPr>
          <p:spPr>
            <a:xfrm rot="16200000">
              <a:off x="6454982" y="5481619"/>
              <a:ext cx="440180" cy="237561"/>
            </a:xfrm>
            <a:prstGeom prst="rect">
              <a:avLst/>
            </a:prstGeom>
            <a:noFill/>
          </p:spPr>
          <p:txBody>
            <a:bodyPr wrap="none" lIns="0" tIns="0" rIns="0" bIns="0" rtlCol="0" anchor="ctr">
              <a:noAutofit/>
            </a:bodyPr>
            <a:lstStyle/>
            <a:p>
              <a:pPr algn="r"/>
              <a:r>
                <a:rPr lang="en-US" sz="1600" dirty="0"/>
                <a:t>190</a:t>
              </a:r>
            </a:p>
          </p:txBody>
        </p:sp>
        <p:sp>
          <p:nvSpPr>
            <p:cNvPr id="57" name="TextBox 56"/>
            <p:cNvSpPr txBox="1"/>
            <p:nvPr/>
          </p:nvSpPr>
          <p:spPr>
            <a:xfrm rot="16200000">
              <a:off x="6805503" y="5481619"/>
              <a:ext cx="440180" cy="237561"/>
            </a:xfrm>
            <a:prstGeom prst="rect">
              <a:avLst/>
            </a:prstGeom>
            <a:noFill/>
          </p:spPr>
          <p:txBody>
            <a:bodyPr wrap="none" lIns="0" tIns="0" rIns="0" bIns="0" rtlCol="0" anchor="ctr">
              <a:noAutofit/>
            </a:bodyPr>
            <a:lstStyle/>
            <a:p>
              <a:pPr algn="r"/>
              <a:r>
                <a:rPr lang="en-US" sz="1600" dirty="0"/>
                <a:t>195</a:t>
              </a:r>
            </a:p>
          </p:txBody>
        </p:sp>
        <p:sp>
          <p:nvSpPr>
            <p:cNvPr id="58" name="TextBox 57"/>
            <p:cNvSpPr txBox="1"/>
            <p:nvPr/>
          </p:nvSpPr>
          <p:spPr>
            <a:xfrm rot="16200000">
              <a:off x="7167454" y="5481619"/>
              <a:ext cx="440180" cy="237561"/>
            </a:xfrm>
            <a:prstGeom prst="rect">
              <a:avLst/>
            </a:prstGeom>
            <a:noFill/>
          </p:spPr>
          <p:txBody>
            <a:bodyPr wrap="none" lIns="0" tIns="0" rIns="0" bIns="0" rtlCol="0" anchor="ctr">
              <a:noAutofit/>
            </a:bodyPr>
            <a:lstStyle/>
            <a:p>
              <a:pPr algn="r"/>
              <a:r>
                <a:rPr lang="en-US" sz="1600" dirty="0"/>
                <a:t>198</a:t>
              </a:r>
            </a:p>
          </p:txBody>
        </p:sp>
        <p:sp>
          <p:nvSpPr>
            <p:cNvPr id="59" name="TextBox 58"/>
            <p:cNvSpPr txBox="1"/>
            <p:nvPr/>
          </p:nvSpPr>
          <p:spPr>
            <a:xfrm rot="16200000">
              <a:off x="7529405" y="5481620"/>
              <a:ext cx="440180" cy="237561"/>
            </a:xfrm>
            <a:prstGeom prst="rect">
              <a:avLst/>
            </a:prstGeom>
            <a:noFill/>
          </p:spPr>
          <p:txBody>
            <a:bodyPr wrap="none" lIns="0" tIns="0" rIns="0" bIns="0" rtlCol="0" anchor="ctr">
              <a:noAutofit/>
            </a:bodyPr>
            <a:lstStyle/>
            <a:p>
              <a:pPr algn="r"/>
              <a:r>
                <a:rPr lang="en-US" sz="1600" dirty="0"/>
                <a:t>199</a:t>
              </a:r>
            </a:p>
          </p:txBody>
        </p:sp>
        <p:sp>
          <p:nvSpPr>
            <p:cNvPr id="60" name="TextBox 59"/>
            <p:cNvSpPr txBox="1"/>
            <p:nvPr/>
          </p:nvSpPr>
          <p:spPr>
            <a:xfrm rot="16200000">
              <a:off x="7879926" y="5481620"/>
              <a:ext cx="440180" cy="237561"/>
            </a:xfrm>
            <a:prstGeom prst="rect">
              <a:avLst/>
            </a:prstGeom>
            <a:noFill/>
          </p:spPr>
          <p:txBody>
            <a:bodyPr wrap="none" lIns="0" tIns="0" rIns="0" bIns="0" rtlCol="0" anchor="ctr">
              <a:noAutofit/>
            </a:bodyPr>
            <a:lstStyle/>
            <a:p>
              <a:pPr algn="r"/>
              <a:r>
                <a:rPr lang="en-US" sz="1600" dirty="0"/>
                <a:t>200</a:t>
              </a:r>
            </a:p>
          </p:txBody>
        </p:sp>
        <p:sp>
          <p:nvSpPr>
            <p:cNvPr id="61" name="TextBox 60"/>
            <p:cNvSpPr txBox="1"/>
            <p:nvPr/>
          </p:nvSpPr>
          <p:spPr>
            <a:xfrm rot="16200000">
              <a:off x="4679519" y="5481619"/>
              <a:ext cx="440180" cy="237561"/>
            </a:xfrm>
            <a:prstGeom prst="rect">
              <a:avLst/>
            </a:prstGeom>
            <a:noFill/>
          </p:spPr>
          <p:txBody>
            <a:bodyPr wrap="none" lIns="0" tIns="0" rIns="0" bIns="0" rtlCol="0" anchor="ctr">
              <a:noAutofit/>
            </a:bodyPr>
            <a:lstStyle/>
            <a:p>
              <a:pPr algn="r"/>
              <a:r>
                <a:rPr lang="en-US" sz="1600" dirty="0"/>
                <a:t>100</a:t>
              </a:r>
            </a:p>
          </p:txBody>
        </p:sp>
        <p:sp>
          <p:nvSpPr>
            <p:cNvPr id="62" name="TextBox 61"/>
            <p:cNvSpPr txBox="1"/>
            <p:nvPr/>
          </p:nvSpPr>
          <p:spPr>
            <a:xfrm>
              <a:off x="4151845" y="5794344"/>
              <a:ext cx="1838880" cy="298952"/>
            </a:xfrm>
            <a:prstGeom prst="rect">
              <a:avLst/>
            </a:prstGeom>
            <a:noFill/>
          </p:spPr>
          <p:txBody>
            <a:bodyPr wrap="none" lIns="0" tIns="0" rIns="0" bIns="0" rtlCol="0" anchor="ctr">
              <a:noAutofit/>
            </a:bodyPr>
            <a:lstStyle/>
            <a:p>
              <a:pPr algn="ctr"/>
              <a:r>
                <a:rPr lang="en-US" sz="1600" b="1" dirty="0"/>
                <a:t>Customer Number</a:t>
              </a:r>
            </a:p>
          </p:txBody>
        </p:sp>
        <p:sp>
          <p:nvSpPr>
            <p:cNvPr id="63" name="TextBox 62"/>
            <p:cNvSpPr txBox="1"/>
            <p:nvPr/>
          </p:nvSpPr>
          <p:spPr>
            <a:xfrm rot="16200000">
              <a:off x="69703" y="3912904"/>
              <a:ext cx="1838880" cy="298952"/>
            </a:xfrm>
            <a:prstGeom prst="rect">
              <a:avLst/>
            </a:prstGeom>
            <a:noFill/>
          </p:spPr>
          <p:txBody>
            <a:bodyPr wrap="none" lIns="0" tIns="0" rIns="0" bIns="0" rtlCol="0" anchor="ctr">
              <a:noAutofit/>
            </a:bodyPr>
            <a:lstStyle/>
            <a:p>
              <a:pPr algn="ctr"/>
              <a:r>
                <a:rPr lang="en-US" sz="1600" b="1" dirty="0"/>
                <a:t>Profit (SEK)</a:t>
              </a:r>
            </a:p>
          </p:txBody>
        </p:sp>
        <p:sp>
          <p:nvSpPr>
            <p:cNvPr id="65" name="Rectangle 64"/>
            <p:cNvSpPr/>
            <p:nvPr/>
          </p:nvSpPr>
          <p:spPr>
            <a:xfrm>
              <a:off x="1918410" y="3077411"/>
              <a:ext cx="215153" cy="1510408"/>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6" name="Rectangle 65"/>
            <p:cNvSpPr/>
            <p:nvPr/>
          </p:nvSpPr>
          <p:spPr>
            <a:xfrm>
              <a:off x="2277438" y="3957519"/>
              <a:ext cx="215153" cy="630299"/>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7" name="Rectangle 66"/>
            <p:cNvSpPr/>
            <p:nvPr/>
          </p:nvSpPr>
          <p:spPr>
            <a:xfrm>
              <a:off x="2636467" y="4231840"/>
              <a:ext cx="215153" cy="355978"/>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8" name="Rectangle 67"/>
            <p:cNvSpPr/>
            <p:nvPr/>
          </p:nvSpPr>
          <p:spPr>
            <a:xfrm>
              <a:off x="2989885" y="4410910"/>
              <a:ext cx="215153" cy="176908"/>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9" name="Rectangle 68"/>
            <p:cNvSpPr/>
            <p:nvPr/>
          </p:nvSpPr>
          <p:spPr>
            <a:xfrm>
              <a:off x="3348025" y="4445200"/>
              <a:ext cx="215153" cy="142618"/>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0" name="Rectangle 69"/>
            <p:cNvSpPr/>
            <p:nvPr/>
          </p:nvSpPr>
          <p:spPr>
            <a:xfrm>
              <a:off x="3709975" y="4492172"/>
              <a:ext cx="215153" cy="95645"/>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1" name="Rectangle 70"/>
            <p:cNvSpPr/>
            <p:nvPr/>
          </p:nvSpPr>
          <p:spPr>
            <a:xfrm>
              <a:off x="4064305" y="4504699"/>
              <a:ext cx="215153" cy="83118"/>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2" name="Rectangle 71"/>
            <p:cNvSpPr/>
            <p:nvPr/>
          </p:nvSpPr>
          <p:spPr>
            <a:xfrm>
              <a:off x="4426255" y="4522235"/>
              <a:ext cx="215153" cy="65582"/>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3" name="Rectangle 72"/>
            <p:cNvSpPr/>
            <p:nvPr/>
          </p:nvSpPr>
          <p:spPr>
            <a:xfrm flipV="1">
              <a:off x="5146345" y="4587819"/>
              <a:ext cx="215153" cy="60740"/>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4" name="Rectangle 73"/>
            <p:cNvSpPr/>
            <p:nvPr/>
          </p:nvSpPr>
          <p:spPr>
            <a:xfrm flipV="1">
              <a:off x="5500676" y="4587818"/>
              <a:ext cx="215153" cy="113127"/>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5" name="Rectangle 74"/>
            <p:cNvSpPr/>
            <p:nvPr/>
          </p:nvSpPr>
          <p:spPr>
            <a:xfrm flipV="1">
              <a:off x="5851197" y="4587819"/>
              <a:ext cx="215153" cy="148846"/>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6" name="Rectangle 75"/>
            <p:cNvSpPr/>
            <p:nvPr/>
          </p:nvSpPr>
          <p:spPr>
            <a:xfrm flipV="1">
              <a:off x="6209338" y="4587819"/>
              <a:ext cx="215153" cy="179802"/>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7" name="Rectangle 76"/>
            <p:cNvSpPr/>
            <p:nvPr/>
          </p:nvSpPr>
          <p:spPr>
            <a:xfrm flipV="1">
              <a:off x="6567479" y="4587818"/>
              <a:ext cx="215153" cy="210759"/>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8" name="Rectangle 77"/>
            <p:cNvSpPr/>
            <p:nvPr/>
          </p:nvSpPr>
          <p:spPr>
            <a:xfrm flipV="1">
              <a:off x="6918000" y="4587819"/>
              <a:ext cx="215153" cy="256002"/>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9" name="Rectangle 78"/>
            <p:cNvSpPr/>
            <p:nvPr/>
          </p:nvSpPr>
          <p:spPr>
            <a:xfrm flipV="1">
              <a:off x="7279951" y="4587819"/>
              <a:ext cx="215153" cy="532226"/>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0" name="Rectangle 79"/>
            <p:cNvSpPr/>
            <p:nvPr/>
          </p:nvSpPr>
          <p:spPr>
            <a:xfrm flipV="1">
              <a:off x="7641902" y="4587820"/>
              <a:ext cx="215153" cy="653670"/>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1" name="Rectangle 80"/>
            <p:cNvSpPr/>
            <p:nvPr/>
          </p:nvSpPr>
          <p:spPr>
            <a:xfrm flipV="1">
              <a:off x="7992423" y="4587819"/>
              <a:ext cx="215153" cy="689389"/>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82" name="Straight Connector 81"/>
            <p:cNvCxnSpPr/>
            <p:nvPr/>
          </p:nvCxnSpPr>
          <p:spPr>
            <a:xfrm>
              <a:off x="1851556" y="4587819"/>
              <a:ext cx="643945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4871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Mobile App Retention</a:t>
            </a:r>
          </a:p>
        </p:txBody>
      </p:sp>
      <p:sp>
        <p:nvSpPr>
          <p:cNvPr id="7" name="Rectangle 6">
            <a:extLst>
              <a:ext uri="{FF2B5EF4-FFF2-40B4-BE49-F238E27FC236}">
                <a16:creationId xmlns:a16="http://schemas.microsoft.com/office/drawing/2014/main" id="{5194943E-814A-42EC-8FCA-DCA8261857B1}"/>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ea typeface="ＭＳ Ｐゴシック" charset="-128"/>
              </a:rPr>
              <a:t>Source: </a:t>
            </a:r>
            <a:r>
              <a:rPr lang="en-US" sz="1000" dirty="0" err="1">
                <a:solidFill>
                  <a:schemeClr val="bg1">
                    <a:lumMod val="50000"/>
                  </a:schemeClr>
                </a:solidFill>
                <a:ea typeface="ＭＳ Ｐゴシック" charset="-128"/>
              </a:rPr>
              <a:t>Localytics</a:t>
            </a:r>
            <a:r>
              <a:rPr lang="en-US" sz="1000" dirty="0">
                <a:solidFill>
                  <a:schemeClr val="bg1">
                    <a:lumMod val="50000"/>
                  </a:schemeClr>
                </a:solidFill>
                <a:ea typeface="ＭＳ Ｐゴシック" charset="-128"/>
              </a:rPr>
              <a:t>, 2017 Data, </a:t>
            </a:r>
            <a:r>
              <a:rPr lang="en-US" sz="1000" dirty="0">
                <a:solidFill>
                  <a:srgbClr val="7F7F7F"/>
                </a:solidFill>
                <a:ea typeface="ＭＳ Ｐゴシック" charset="-128"/>
                <a:hlinkClick r:id="rId3"/>
              </a:rPr>
              <a:t>https://www.localytics.com/lp/cheat-sheet-overall-app-benchmarks-h2-2017/</a:t>
            </a:r>
            <a:endParaRPr lang="en-US" sz="1000" dirty="0">
              <a:solidFill>
                <a:srgbClr val="7F7F7F"/>
              </a:solidFill>
              <a:ea typeface="ＭＳ Ｐゴシック" charset="-128"/>
            </a:endParaRPr>
          </a:p>
        </p:txBody>
      </p:sp>
      <p:grpSp>
        <p:nvGrpSpPr>
          <p:cNvPr id="5" name="Group 4" descr="Average Mobile App Retention&#10;&#10;A line graph showing that, after installation of a mobile app, average retention goes down from almost 30 percent to a little above 10 percent over 14 days."/>
          <p:cNvGrpSpPr/>
          <p:nvPr/>
        </p:nvGrpSpPr>
        <p:grpSpPr>
          <a:xfrm>
            <a:off x="339219" y="2016419"/>
            <a:ext cx="8245223" cy="3869938"/>
            <a:chOff x="339219" y="2016419"/>
            <a:chExt cx="8245223" cy="3869938"/>
          </a:xfrm>
        </p:grpSpPr>
        <p:sp>
          <p:nvSpPr>
            <p:cNvPr id="6" name="Rectangle 5"/>
            <p:cNvSpPr/>
            <p:nvPr/>
          </p:nvSpPr>
          <p:spPr>
            <a:xfrm>
              <a:off x="880280" y="2224585"/>
              <a:ext cx="7704162" cy="33095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9" name="Group 8"/>
            <p:cNvGrpSpPr/>
            <p:nvPr/>
          </p:nvGrpSpPr>
          <p:grpSpPr>
            <a:xfrm>
              <a:off x="880280" y="3050273"/>
              <a:ext cx="7704162" cy="1634321"/>
              <a:chOff x="880280" y="3050273"/>
              <a:chExt cx="7704162" cy="1634321"/>
            </a:xfrm>
          </p:grpSpPr>
          <p:cxnSp>
            <p:nvCxnSpPr>
              <p:cNvPr id="74" name="Straight Connector 73"/>
              <p:cNvCxnSpPr/>
              <p:nvPr/>
            </p:nvCxnSpPr>
            <p:spPr>
              <a:xfrm>
                <a:off x="880280" y="3050273"/>
                <a:ext cx="7704162"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880280" y="3865728"/>
                <a:ext cx="7704162"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80280" y="4684594"/>
                <a:ext cx="7704162"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p:nvCxnSpPr>
          <p:spPr>
            <a:xfrm>
              <a:off x="818865" y="3050273"/>
              <a:ext cx="614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18865" y="3865728"/>
              <a:ext cx="614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18865" y="4684594"/>
              <a:ext cx="614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18865" y="2224585"/>
              <a:ext cx="614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a:off x="1399311" y="5564874"/>
              <a:ext cx="614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a:off x="1955904" y="5564874"/>
              <a:ext cx="614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a:off x="2496592" y="5564874"/>
              <a:ext cx="614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a:off x="3053185" y="5564874"/>
              <a:ext cx="614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a:off x="3601823" y="5564875"/>
              <a:ext cx="614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a:off x="4158416" y="5564875"/>
              <a:ext cx="614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a:off x="4699104" y="5564875"/>
              <a:ext cx="614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6200000">
              <a:off x="5255697" y="5564875"/>
              <a:ext cx="614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a:off x="5800359" y="5564875"/>
              <a:ext cx="614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a:off x="6356952" y="5564875"/>
              <a:ext cx="614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a:off x="6897640" y="5564875"/>
              <a:ext cx="614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a:off x="7454233" y="5564875"/>
              <a:ext cx="614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a:off x="8002874" y="5564876"/>
              <a:ext cx="614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a:off x="8553734" y="5564876"/>
              <a:ext cx="614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Freeform 27"/>
            <p:cNvSpPr/>
            <p:nvPr/>
          </p:nvSpPr>
          <p:spPr>
            <a:xfrm>
              <a:off x="1157844" y="2772888"/>
              <a:ext cx="7154883" cy="2446317"/>
            </a:xfrm>
            <a:custGeom>
              <a:avLst/>
              <a:gdLst>
                <a:gd name="connsiteX0" fmla="*/ 0 w 7154883"/>
                <a:gd name="connsiteY0" fmla="*/ 0 h 2446317"/>
                <a:gd name="connsiteX1" fmla="*/ 552203 w 7154883"/>
                <a:gd name="connsiteY1" fmla="*/ 1128156 h 2446317"/>
                <a:gd name="connsiteX2" fmla="*/ 1104405 w 7154883"/>
                <a:gd name="connsiteY2" fmla="*/ 1603169 h 2446317"/>
                <a:gd name="connsiteX3" fmla="*/ 1650670 w 7154883"/>
                <a:gd name="connsiteY3" fmla="*/ 1769424 h 2446317"/>
                <a:gd name="connsiteX4" fmla="*/ 2196935 w 7154883"/>
                <a:gd name="connsiteY4" fmla="*/ 1911928 h 2446317"/>
                <a:gd name="connsiteX5" fmla="*/ 2761013 w 7154883"/>
                <a:gd name="connsiteY5" fmla="*/ 2000993 h 2446317"/>
                <a:gd name="connsiteX6" fmla="*/ 3295403 w 7154883"/>
                <a:gd name="connsiteY6" fmla="*/ 2030681 h 2446317"/>
                <a:gd name="connsiteX7" fmla="*/ 3853543 w 7154883"/>
                <a:gd name="connsiteY7" fmla="*/ 2173185 h 2446317"/>
                <a:gd name="connsiteX8" fmla="*/ 4405746 w 7154883"/>
                <a:gd name="connsiteY8" fmla="*/ 2280063 h 2446317"/>
                <a:gd name="connsiteX9" fmla="*/ 4952011 w 7154883"/>
                <a:gd name="connsiteY9" fmla="*/ 2351315 h 2446317"/>
                <a:gd name="connsiteX10" fmla="*/ 5504213 w 7154883"/>
                <a:gd name="connsiteY10" fmla="*/ 2410691 h 2446317"/>
                <a:gd name="connsiteX11" fmla="*/ 6050478 w 7154883"/>
                <a:gd name="connsiteY11" fmla="*/ 2446317 h 2446317"/>
                <a:gd name="connsiteX12" fmla="*/ 6608618 w 7154883"/>
                <a:gd name="connsiteY12" fmla="*/ 2446317 h 2446317"/>
                <a:gd name="connsiteX13" fmla="*/ 7154883 w 7154883"/>
                <a:gd name="connsiteY13" fmla="*/ 2410691 h 2446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54883" h="2446317">
                  <a:moveTo>
                    <a:pt x="0" y="0"/>
                  </a:moveTo>
                  <a:lnTo>
                    <a:pt x="552203" y="1128156"/>
                  </a:lnTo>
                  <a:lnTo>
                    <a:pt x="1104405" y="1603169"/>
                  </a:lnTo>
                  <a:lnTo>
                    <a:pt x="1650670" y="1769424"/>
                  </a:lnTo>
                  <a:lnTo>
                    <a:pt x="2196935" y="1911928"/>
                  </a:lnTo>
                  <a:lnTo>
                    <a:pt x="2761013" y="2000993"/>
                  </a:lnTo>
                  <a:lnTo>
                    <a:pt x="3295403" y="2030681"/>
                  </a:lnTo>
                  <a:lnTo>
                    <a:pt x="3853543" y="2173185"/>
                  </a:lnTo>
                  <a:lnTo>
                    <a:pt x="4405746" y="2280063"/>
                  </a:lnTo>
                  <a:lnTo>
                    <a:pt x="4952011" y="2351315"/>
                  </a:lnTo>
                  <a:lnTo>
                    <a:pt x="5504213" y="2410691"/>
                  </a:lnTo>
                  <a:lnTo>
                    <a:pt x="6050478" y="2446317"/>
                  </a:lnTo>
                  <a:lnTo>
                    <a:pt x="6608618" y="2446317"/>
                  </a:lnTo>
                  <a:lnTo>
                    <a:pt x="7154883" y="2410691"/>
                  </a:lnTo>
                </a:path>
              </a:pathLst>
            </a:custGeom>
            <a:noFill/>
            <a:ln w="28575">
              <a:solidFill>
                <a:srgbClr val="88B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9" name="Rectangle 28"/>
            <p:cNvSpPr/>
            <p:nvPr/>
          </p:nvSpPr>
          <p:spPr>
            <a:xfrm>
              <a:off x="1117518" y="2746787"/>
              <a:ext cx="77190" cy="77190"/>
            </a:xfrm>
            <a:prstGeom prst="rect">
              <a:avLst/>
            </a:prstGeom>
            <a:solidFill>
              <a:srgbClr val="88B9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0" name="Rectangle 29"/>
            <p:cNvSpPr/>
            <p:nvPr/>
          </p:nvSpPr>
          <p:spPr>
            <a:xfrm>
              <a:off x="1669968" y="3848512"/>
              <a:ext cx="77190" cy="77190"/>
            </a:xfrm>
            <a:prstGeom prst="rect">
              <a:avLst/>
            </a:prstGeom>
            <a:solidFill>
              <a:srgbClr val="88B9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1" name="Rectangle 30"/>
            <p:cNvSpPr/>
            <p:nvPr/>
          </p:nvSpPr>
          <p:spPr>
            <a:xfrm>
              <a:off x="2222418" y="4331112"/>
              <a:ext cx="77190" cy="77190"/>
            </a:xfrm>
            <a:prstGeom prst="rect">
              <a:avLst/>
            </a:prstGeom>
            <a:solidFill>
              <a:srgbClr val="88B9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2" name="Rectangle 31"/>
            <p:cNvSpPr/>
            <p:nvPr/>
          </p:nvSpPr>
          <p:spPr>
            <a:xfrm>
              <a:off x="2774868" y="4502562"/>
              <a:ext cx="77190" cy="77190"/>
            </a:xfrm>
            <a:prstGeom prst="rect">
              <a:avLst/>
            </a:prstGeom>
            <a:solidFill>
              <a:srgbClr val="88B9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3" name="Rectangle 32"/>
            <p:cNvSpPr/>
            <p:nvPr/>
          </p:nvSpPr>
          <p:spPr>
            <a:xfrm>
              <a:off x="3324143" y="4645437"/>
              <a:ext cx="77190" cy="77190"/>
            </a:xfrm>
            <a:prstGeom prst="rect">
              <a:avLst/>
            </a:prstGeom>
            <a:solidFill>
              <a:srgbClr val="88B9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Rectangle 33"/>
            <p:cNvSpPr/>
            <p:nvPr/>
          </p:nvSpPr>
          <p:spPr>
            <a:xfrm>
              <a:off x="3870243" y="4737512"/>
              <a:ext cx="77190" cy="77190"/>
            </a:xfrm>
            <a:prstGeom prst="rect">
              <a:avLst/>
            </a:prstGeom>
            <a:solidFill>
              <a:srgbClr val="88B9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5" name="Rectangle 34"/>
            <p:cNvSpPr/>
            <p:nvPr/>
          </p:nvSpPr>
          <p:spPr>
            <a:xfrm>
              <a:off x="4422693" y="4762912"/>
              <a:ext cx="77190" cy="77190"/>
            </a:xfrm>
            <a:prstGeom prst="rect">
              <a:avLst/>
            </a:prstGeom>
            <a:solidFill>
              <a:srgbClr val="88B9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Rectangle 35"/>
            <p:cNvSpPr/>
            <p:nvPr/>
          </p:nvSpPr>
          <p:spPr>
            <a:xfrm>
              <a:off x="4968793" y="4915312"/>
              <a:ext cx="77190" cy="77190"/>
            </a:xfrm>
            <a:prstGeom prst="rect">
              <a:avLst/>
            </a:prstGeom>
            <a:solidFill>
              <a:srgbClr val="88B9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Rectangle 36"/>
            <p:cNvSpPr/>
            <p:nvPr/>
          </p:nvSpPr>
          <p:spPr>
            <a:xfrm>
              <a:off x="5524418" y="5013737"/>
              <a:ext cx="77190" cy="77190"/>
            </a:xfrm>
            <a:prstGeom prst="rect">
              <a:avLst/>
            </a:prstGeom>
            <a:solidFill>
              <a:srgbClr val="88B9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Rectangle 37"/>
            <p:cNvSpPr/>
            <p:nvPr/>
          </p:nvSpPr>
          <p:spPr>
            <a:xfrm>
              <a:off x="6076868" y="5083587"/>
              <a:ext cx="77190" cy="77190"/>
            </a:xfrm>
            <a:prstGeom prst="rect">
              <a:avLst/>
            </a:prstGeom>
            <a:solidFill>
              <a:srgbClr val="88B9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9" name="Rectangle 38"/>
            <p:cNvSpPr/>
            <p:nvPr/>
          </p:nvSpPr>
          <p:spPr>
            <a:xfrm>
              <a:off x="6619793" y="5153437"/>
              <a:ext cx="77190" cy="77190"/>
            </a:xfrm>
            <a:prstGeom prst="rect">
              <a:avLst/>
            </a:prstGeom>
            <a:solidFill>
              <a:srgbClr val="88B9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0" name="Rectangle 39"/>
            <p:cNvSpPr/>
            <p:nvPr/>
          </p:nvSpPr>
          <p:spPr>
            <a:xfrm>
              <a:off x="7169068" y="5182012"/>
              <a:ext cx="77190" cy="77190"/>
            </a:xfrm>
            <a:prstGeom prst="rect">
              <a:avLst/>
            </a:prstGeom>
            <a:solidFill>
              <a:srgbClr val="88B9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1" name="Rectangle 40"/>
            <p:cNvSpPr/>
            <p:nvPr/>
          </p:nvSpPr>
          <p:spPr>
            <a:xfrm>
              <a:off x="7724693" y="5185187"/>
              <a:ext cx="77190" cy="77190"/>
            </a:xfrm>
            <a:prstGeom prst="rect">
              <a:avLst/>
            </a:prstGeom>
            <a:solidFill>
              <a:srgbClr val="88B9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2" name="Rectangle 41"/>
            <p:cNvSpPr/>
            <p:nvPr/>
          </p:nvSpPr>
          <p:spPr>
            <a:xfrm>
              <a:off x="8277143" y="5150262"/>
              <a:ext cx="77190" cy="77190"/>
            </a:xfrm>
            <a:prstGeom prst="rect">
              <a:avLst/>
            </a:prstGeom>
            <a:solidFill>
              <a:srgbClr val="88B9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3" name="TextBox 42"/>
            <p:cNvSpPr txBox="1"/>
            <p:nvPr/>
          </p:nvSpPr>
          <p:spPr>
            <a:xfrm>
              <a:off x="908832" y="5648796"/>
              <a:ext cx="440180" cy="237561"/>
            </a:xfrm>
            <a:prstGeom prst="rect">
              <a:avLst/>
            </a:prstGeom>
            <a:noFill/>
          </p:spPr>
          <p:txBody>
            <a:bodyPr wrap="none" lIns="0" tIns="0" rIns="0" bIns="0" rtlCol="0" anchor="ctr">
              <a:noAutofit/>
            </a:bodyPr>
            <a:lstStyle/>
            <a:p>
              <a:pPr algn="ctr"/>
              <a:r>
                <a:rPr lang="en-US" sz="1200" dirty="0"/>
                <a:t>1</a:t>
              </a:r>
            </a:p>
          </p:txBody>
        </p:sp>
        <p:sp>
          <p:nvSpPr>
            <p:cNvPr id="44" name="TextBox 43"/>
            <p:cNvSpPr txBox="1"/>
            <p:nvPr/>
          </p:nvSpPr>
          <p:spPr>
            <a:xfrm>
              <a:off x="1457498" y="5648796"/>
              <a:ext cx="440180" cy="237561"/>
            </a:xfrm>
            <a:prstGeom prst="rect">
              <a:avLst/>
            </a:prstGeom>
            <a:noFill/>
          </p:spPr>
          <p:txBody>
            <a:bodyPr wrap="none" lIns="0" tIns="0" rIns="0" bIns="0" rtlCol="0" anchor="ctr">
              <a:noAutofit/>
            </a:bodyPr>
            <a:lstStyle/>
            <a:p>
              <a:pPr algn="ctr"/>
              <a:r>
                <a:rPr lang="en-US" sz="1200" dirty="0"/>
                <a:t>2</a:t>
              </a:r>
            </a:p>
          </p:txBody>
        </p:sp>
        <p:sp>
          <p:nvSpPr>
            <p:cNvPr id="45" name="TextBox 44"/>
            <p:cNvSpPr txBox="1"/>
            <p:nvPr/>
          </p:nvSpPr>
          <p:spPr>
            <a:xfrm>
              <a:off x="2013758" y="5648796"/>
              <a:ext cx="440180" cy="237561"/>
            </a:xfrm>
            <a:prstGeom prst="rect">
              <a:avLst/>
            </a:prstGeom>
            <a:noFill/>
          </p:spPr>
          <p:txBody>
            <a:bodyPr wrap="none" lIns="0" tIns="0" rIns="0" bIns="0" rtlCol="0" anchor="ctr">
              <a:noAutofit/>
            </a:bodyPr>
            <a:lstStyle/>
            <a:p>
              <a:pPr algn="ctr"/>
              <a:r>
                <a:rPr lang="en-US" sz="1200" dirty="0"/>
                <a:t>3</a:t>
              </a:r>
            </a:p>
          </p:txBody>
        </p:sp>
        <p:sp>
          <p:nvSpPr>
            <p:cNvPr id="46" name="TextBox 45"/>
            <p:cNvSpPr txBox="1"/>
            <p:nvPr/>
          </p:nvSpPr>
          <p:spPr>
            <a:xfrm>
              <a:off x="2571122" y="5648796"/>
              <a:ext cx="440180" cy="237561"/>
            </a:xfrm>
            <a:prstGeom prst="rect">
              <a:avLst/>
            </a:prstGeom>
            <a:noFill/>
          </p:spPr>
          <p:txBody>
            <a:bodyPr wrap="none" lIns="0" tIns="0" rIns="0" bIns="0" rtlCol="0" anchor="ctr">
              <a:noAutofit/>
            </a:bodyPr>
            <a:lstStyle/>
            <a:p>
              <a:pPr algn="ctr"/>
              <a:r>
                <a:rPr lang="en-US" sz="1200" dirty="0"/>
                <a:t>4</a:t>
              </a:r>
            </a:p>
          </p:txBody>
        </p:sp>
        <p:sp>
          <p:nvSpPr>
            <p:cNvPr id="47" name="TextBox 46"/>
            <p:cNvSpPr txBox="1"/>
            <p:nvPr/>
          </p:nvSpPr>
          <p:spPr>
            <a:xfrm>
              <a:off x="3119788" y="5648796"/>
              <a:ext cx="440180" cy="237561"/>
            </a:xfrm>
            <a:prstGeom prst="rect">
              <a:avLst/>
            </a:prstGeom>
            <a:noFill/>
          </p:spPr>
          <p:txBody>
            <a:bodyPr wrap="none" lIns="0" tIns="0" rIns="0" bIns="0" rtlCol="0" anchor="ctr">
              <a:noAutofit/>
            </a:bodyPr>
            <a:lstStyle/>
            <a:p>
              <a:pPr algn="ctr"/>
              <a:r>
                <a:rPr lang="en-US" sz="1200" dirty="0"/>
                <a:t>5</a:t>
              </a:r>
            </a:p>
          </p:txBody>
        </p:sp>
        <p:sp>
          <p:nvSpPr>
            <p:cNvPr id="48" name="TextBox 47"/>
            <p:cNvSpPr txBox="1"/>
            <p:nvPr/>
          </p:nvSpPr>
          <p:spPr>
            <a:xfrm>
              <a:off x="3676048" y="5648796"/>
              <a:ext cx="440180" cy="237561"/>
            </a:xfrm>
            <a:prstGeom prst="rect">
              <a:avLst/>
            </a:prstGeom>
            <a:noFill/>
          </p:spPr>
          <p:txBody>
            <a:bodyPr wrap="none" lIns="0" tIns="0" rIns="0" bIns="0" rtlCol="0" anchor="ctr">
              <a:noAutofit/>
            </a:bodyPr>
            <a:lstStyle/>
            <a:p>
              <a:pPr algn="ctr"/>
              <a:r>
                <a:rPr lang="en-US" sz="1200" dirty="0"/>
                <a:t>6</a:t>
              </a:r>
            </a:p>
          </p:txBody>
        </p:sp>
        <p:sp>
          <p:nvSpPr>
            <p:cNvPr id="49" name="TextBox 48"/>
            <p:cNvSpPr txBox="1"/>
            <p:nvPr/>
          </p:nvSpPr>
          <p:spPr>
            <a:xfrm>
              <a:off x="4225001" y="5648796"/>
              <a:ext cx="440180" cy="237561"/>
            </a:xfrm>
            <a:prstGeom prst="rect">
              <a:avLst/>
            </a:prstGeom>
            <a:noFill/>
          </p:spPr>
          <p:txBody>
            <a:bodyPr wrap="none" lIns="0" tIns="0" rIns="0" bIns="0" rtlCol="0" anchor="ctr">
              <a:noAutofit/>
            </a:bodyPr>
            <a:lstStyle/>
            <a:p>
              <a:pPr algn="ctr"/>
              <a:r>
                <a:rPr lang="en-US" sz="1200" dirty="0"/>
                <a:t>7</a:t>
              </a:r>
            </a:p>
          </p:txBody>
        </p:sp>
        <p:sp>
          <p:nvSpPr>
            <p:cNvPr id="50" name="TextBox 49"/>
            <p:cNvSpPr txBox="1"/>
            <p:nvPr/>
          </p:nvSpPr>
          <p:spPr>
            <a:xfrm>
              <a:off x="4773667" y="5648796"/>
              <a:ext cx="440180" cy="237561"/>
            </a:xfrm>
            <a:prstGeom prst="rect">
              <a:avLst/>
            </a:prstGeom>
            <a:noFill/>
          </p:spPr>
          <p:txBody>
            <a:bodyPr wrap="none" lIns="0" tIns="0" rIns="0" bIns="0" rtlCol="0" anchor="ctr">
              <a:noAutofit/>
            </a:bodyPr>
            <a:lstStyle/>
            <a:p>
              <a:pPr algn="ctr"/>
              <a:r>
                <a:rPr lang="en-US" sz="1200" dirty="0"/>
                <a:t>8</a:t>
              </a:r>
            </a:p>
          </p:txBody>
        </p:sp>
        <p:sp>
          <p:nvSpPr>
            <p:cNvPr id="51" name="TextBox 50"/>
            <p:cNvSpPr txBox="1"/>
            <p:nvPr/>
          </p:nvSpPr>
          <p:spPr>
            <a:xfrm>
              <a:off x="5329927" y="5648796"/>
              <a:ext cx="440180" cy="237561"/>
            </a:xfrm>
            <a:prstGeom prst="rect">
              <a:avLst/>
            </a:prstGeom>
            <a:noFill/>
          </p:spPr>
          <p:txBody>
            <a:bodyPr wrap="none" lIns="0" tIns="0" rIns="0" bIns="0" rtlCol="0" anchor="ctr">
              <a:noAutofit/>
            </a:bodyPr>
            <a:lstStyle/>
            <a:p>
              <a:pPr algn="ctr"/>
              <a:r>
                <a:rPr lang="en-US" sz="1200" dirty="0"/>
                <a:t>9</a:t>
              </a:r>
            </a:p>
          </p:txBody>
        </p:sp>
        <p:sp>
          <p:nvSpPr>
            <p:cNvPr id="52" name="TextBox 51"/>
            <p:cNvSpPr txBox="1"/>
            <p:nvPr/>
          </p:nvSpPr>
          <p:spPr>
            <a:xfrm>
              <a:off x="5889971" y="5648796"/>
              <a:ext cx="440180" cy="237561"/>
            </a:xfrm>
            <a:prstGeom prst="rect">
              <a:avLst/>
            </a:prstGeom>
            <a:noFill/>
          </p:spPr>
          <p:txBody>
            <a:bodyPr wrap="none" lIns="0" tIns="0" rIns="0" bIns="0" rtlCol="0" anchor="ctr">
              <a:noAutofit/>
            </a:bodyPr>
            <a:lstStyle/>
            <a:p>
              <a:pPr algn="ctr"/>
              <a:r>
                <a:rPr lang="en-US" sz="1200" dirty="0"/>
                <a:t>10</a:t>
              </a:r>
            </a:p>
          </p:txBody>
        </p:sp>
        <p:sp>
          <p:nvSpPr>
            <p:cNvPr id="53" name="TextBox 52"/>
            <p:cNvSpPr txBox="1"/>
            <p:nvPr/>
          </p:nvSpPr>
          <p:spPr>
            <a:xfrm>
              <a:off x="6438637" y="5648796"/>
              <a:ext cx="440180" cy="237561"/>
            </a:xfrm>
            <a:prstGeom prst="rect">
              <a:avLst/>
            </a:prstGeom>
            <a:noFill/>
          </p:spPr>
          <p:txBody>
            <a:bodyPr wrap="none" lIns="0" tIns="0" rIns="0" bIns="0" rtlCol="0" anchor="ctr">
              <a:noAutofit/>
            </a:bodyPr>
            <a:lstStyle/>
            <a:p>
              <a:pPr algn="ctr"/>
              <a:r>
                <a:rPr lang="en-US" sz="1200" dirty="0"/>
                <a:t>11</a:t>
              </a:r>
            </a:p>
          </p:txBody>
        </p:sp>
        <p:sp>
          <p:nvSpPr>
            <p:cNvPr id="54" name="TextBox 53"/>
            <p:cNvSpPr txBox="1"/>
            <p:nvPr/>
          </p:nvSpPr>
          <p:spPr>
            <a:xfrm>
              <a:off x="6994897" y="5648796"/>
              <a:ext cx="440180" cy="237561"/>
            </a:xfrm>
            <a:prstGeom prst="rect">
              <a:avLst/>
            </a:prstGeom>
            <a:noFill/>
          </p:spPr>
          <p:txBody>
            <a:bodyPr wrap="none" lIns="0" tIns="0" rIns="0" bIns="0" rtlCol="0" anchor="ctr">
              <a:noAutofit/>
            </a:bodyPr>
            <a:lstStyle/>
            <a:p>
              <a:pPr algn="ctr"/>
              <a:r>
                <a:rPr lang="en-US" sz="1200" dirty="0"/>
                <a:t>12</a:t>
              </a:r>
            </a:p>
          </p:txBody>
        </p:sp>
        <p:sp>
          <p:nvSpPr>
            <p:cNvPr id="55" name="TextBox 54"/>
            <p:cNvSpPr txBox="1"/>
            <p:nvPr/>
          </p:nvSpPr>
          <p:spPr>
            <a:xfrm>
              <a:off x="7545472" y="5648796"/>
              <a:ext cx="440180" cy="237561"/>
            </a:xfrm>
            <a:prstGeom prst="rect">
              <a:avLst/>
            </a:prstGeom>
            <a:noFill/>
          </p:spPr>
          <p:txBody>
            <a:bodyPr wrap="none" lIns="0" tIns="0" rIns="0" bIns="0" rtlCol="0" anchor="ctr">
              <a:noAutofit/>
            </a:bodyPr>
            <a:lstStyle/>
            <a:p>
              <a:pPr algn="ctr"/>
              <a:r>
                <a:rPr lang="en-US" sz="1200" dirty="0"/>
                <a:t>13</a:t>
              </a:r>
            </a:p>
          </p:txBody>
        </p:sp>
        <p:sp>
          <p:nvSpPr>
            <p:cNvPr id="56" name="TextBox 55"/>
            <p:cNvSpPr txBox="1"/>
            <p:nvPr/>
          </p:nvSpPr>
          <p:spPr>
            <a:xfrm>
              <a:off x="8094138" y="5648796"/>
              <a:ext cx="440180" cy="237561"/>
            </a:xfrm>
            <a:prstGeom prst="rect">
              <a:avLst/>
            </a:prstGeom>
            <a:noFill/>
          </p:spPr>
          <p:txBody>
            <a:bodyPr wrap="none" lIns="0" tIns="0" rIns="0" bIns="0" rtlCol="0" anchor="ctr">
              <a:noAutofit/>
            </a:bodyPr>
            <a:lstStyle/>
            <a:p>
              <a:pPr algn="ctr"/>
              <a:r>
                <a:rPr lang="en-US" sz="1200" dirty="0"/>
                <a:t>14</a:t>
              </a:r>
            </a:p>
          </p:txBody>
        </p:sp>
        <p:sp>
          <p:nvSpPr>
            <p:cNvPr id="57" name="TextBox 56"/>
            <p:cNvSpPr txBox="1"/>
            <p:nvPr/>
          </p:nvSpPr>
          <p:spPr>
            <a:xfrm>
              <a:off x="541495" y="5648796"/>
              <a:ext cx="440180" cy="237561"/>
            </a:xfrm>
            <a:prstGeom prst="rect">
              <a:avLst/>
            </a:prstGeom>
            <a:noFill/>
          </p:spPr>
          <p:txBody>
            <a:bodyPr wrap="none" lIns="0" tIns="0" rIns="0" bIns="0" rtlCol="0" anchor="ctr">
              <a:noAutofit/>
            </a:bodyPr>
            <a:lstStyle/>
            <a:p>
              <a:pPr algn="ctr"/>
              <a:r>
                <a:rPr lang="en-US" sz="1200" dirty="0"/>
                <a:t>Day</a:t>
              </a:r>
            </a:p>
          </p:txBody>
        </p:sp>
        <p:sp>
          <p:nvSpPr>
            <p:cNvPr id="58" name="TextBox 57"/>
            <p:cNvSpPr txBox="1"/>
            <p:nvPr/>
          </p:nvSpPr>
          <p:spPr>
            <a:xfrm>
              <a:off x="339219" y="5325223"/>
              <a:ext cx="440180" cy="237561"/>
            </a:xfrm>
            <a:prstGeom prst="rect">
              <a:avLst/>
            </a:prstGeom>
            <a:noFill/>
          </p:spPr>
          <p:txBody>
            <a:bodyPr wrap="none" lIns="0" tIns="0" rIns="0" bIns="0" rtlCol="0" anchor="ctr">
              <a:noAutofit/>
            </a:bodyPr>
            <a:lstStyle/>
            <a:p>
              <a:pPr algn="r"/>
              <a:r>
                <a:rPr lang="en-US" sz="1200" b="1" dirty="0"/>
                <a:t>10%</a:t>
              </a:r>
            </a:p>
          </p:txBody>
        </p:sp>
        <p:sp>
          <p:nvSpPr>
            <p:cNvPr id="59" name="TextBox 58"/>
            <p:cNvSpPr txBox="1"/>
            <p:nvPr/>
          </p:nvSpPr>
          <p:spPr>
            <a:xfrm>
              <a:off x="339219" y="2016419"/>
              <a:ext cx="440180" cy="237561"/>
            </a:xfrm>
            <a:prstGeom prst="rect">
              <a:avLst/>
            </a:prstGeom>
            <a:noFill/>
          </p:spPr>
          <p:txBody>
            <a:bodyPr wrap="none" lIns="0" tIns="0" rIns="0" bIns="0" rtlCol="0" anchor="ctr">
              <a:noAutofit/>
            </a:bodyPr>
            <a:lstStyle/>
            <a:p>
              <a:pPr algn="r"/>
              <a:r>
                <a:rPr lang="en-US" sz="1200" b="1" dirty="0"/>
                <a:t>30%</a:t>
              </a:r>
            </a:p>
          </p:txBody>
        </p:sp>
        <p:sp>
          <p:nvSpPr>
            <p:cNvPr id="60" name="TextBox 59"/>
            <p:cNvSpPr txBox="1"/>
            <p:nvPr/>
          </p:nvSpPr>
          <p:spPr>
            <a:xfrm>
              <a:off x="1051063" y="2489025"/>
              <a:ext cx="440180" cy="237561"/>
            </a:xfrm>
            <a:prstGeom prst="rect">
              <a:avLst/>
            </a:prstGeom>
            <a:noFill/>
          </p:spPr>
          <p:txBody>
            <a:bodyPr wrap="none" lIns="0" tIns="0" rIns="0" bIns="0" rtlCol="0" anchor="ctr">
              <a:noAutofit/>
            </a:bodyPr>
            <a:lstStyle/>
            <a:p>
              <a:pPr algn="ctr"/>
              <a:r>
                <a:rPr lang="en-US" sz="1200" dirty="0"/>
                <a:t>26.6%</a:t>
              </a:r>
            </a:p>
          </p:txBody>
        </p:sp>
        <p:sp>
          <p:nvSpPr>
            <p:cNvPr id="61" name="TextBox 60"/>
            <p:cNvSpPr txBox="1"/>
            <p:nvPr/>
          </p:nvSpPr>
          <p:spPr>
            <a:xfrm>
              <a:off x="1764972" y="3593683"/>
              <a:ext cx="440180" cy="237561"/>
            </a:xfrm>
            <a:prstGeom prst="rect">
              <a:avLst/>
            </a:prstGeom>
            <a:noFill/>
          </p:spPr>
          <p:txBody>
            <a:bodyPr wrap="none" lIns="0" tIns="0" rIns="0" bIns="0" rtlCol="0" anchor="ctr">
              <a:noAutofit/>
            </a:bodyPr>
            <a:lstStyle/>
            <a:p>
              <a:pPr algn="ctr"/>
              <a:r>
                <a:rPr lang="en-US" sz="1200" dirty="0"/>
                <a:t>19.9%</a:t>
              </a:r>
            </a:p>
          </p:txBody>
        </p:sp>
        <p:sp>
          <p:nvSpPr>
            <p:cNvPr id="62" name="TextBox 61"/>
            <p:cNvSpPr txBox="1"/>
            <p:nvPr/>
          </p:nvSpPr>
          <p:spPr>
            <a:xfrm>
              <a:off x="2251662" y="4099489"/>
              <a:ext cx="440180" cy="237561"/>
            </a:xfrm>
            <a:prstGeom prst="rect">
              <a:avLst/>
            </a:prstGeom>
            <a:noFill/>
          </p:spPr>
          <p:txBody>
            <a:bodyPr wrap="none" lIns="0" tIns="0" rIns="0" bIns="0" rtlCol="0" anchor="ctr">
              <a:noAutofit/>
            </a:bodyPr>
            <a:lstStyle/>
            <a:p>
              <a:pPr algn="ctr"/>
              <a:r>
                <a:rPr lang="en-US" sz="1200" dirty="0"/>
                <a:t>17.0%</a:t>
              </a:r>
            </a:p>
          </p:txBody>
        </p:sp>
        <p:sp>
          <p:nvSpPr>
            <p:cNvPr id="63" name="TextBox 62"/>
            <p:cNvSpPr txBox="1"/>
            <p:nvPr/>
          </p:nvSpPr>
          <p:spPr>
            <a:xfrm>
              <a:off x="2804554" y="4260263"/>
              <a:ext cx="440180" cy="237561"/>
            </a:xfrm>
            <a:prstGeom prst="rect">
              <a:avLst/>
            </a:prstGeom>
            <a:noFill/>
          </p:spPr>
          <p:txBody>
            <a:bodyPr wrap="none" lIns="0" tIns="0" rIns="0" bIns="0" rtlCol="0" anchor="ctr">
              <a:noAutofit/>
            </a:bodyPr>
            <a:lstStyle/>
            <a:p>
              <a:pPr algn="ctr"/>
              <a:r>
                <a:rPr lang="en-US" sz="1200" dirty="0"/>
                <a:t>16.0%</a:t>
              </a:r>
            </a:p>
          </p:txBody>
        </p:sp>
        <p:sp>
          <p:nvSpPr>
            <p:cNvPr id="64" name="TextBox 63"/>
            <p:cNvSpPr txBox="1"/>
            <p:nvPr/>
          </p:nvSpPr>
          <p:spPr>
            <a:xfrm>
              <a:off x="3909191" y="4482136"/>
              <a:ext cx="440180" cy="237561"/>
            </a:xfrm>
            <a:prstGeom prst="rect">
              <a:avLst/>
            </a:prstGeom>
            <a:noFill/>
          </p:spPr>
          <p:txBody>
            <a:bodyPr wrap="none" lIns="0" tIns="0" rIns="0" bIns="0" rtlCol="0" anchor="ctr">
              <a:noAutofit/>
            </a:bodyPr>
            <a:lstStyle/>
            <a:p>
              <a:pPr algn="ctr"/>
              <a:r>
                <a:rPr lang="en-US" sz="1200" dirty="0"/>
                <a:t>14.6%</a:t>
              </a:r>
            </a:p>
          </p:txBody>
        </p:sp>
        <p:sp>
          <p:nvSpPr>
            <p:cNvPr id="65" name="TextBox 64"/>
            <p:cNvSpPr txBox="1"/>
            <p:nvPr/>
          </p:nvSpPr>
          <p:spPr>
            <a:xfrm>
              <a:off x="4461288" y="4532594"/>
              <a:ext cx="440180" cy="237561"/>
            </a:xfrm>
            <a:prstGeom prst="rect">
              <a:avLst/>
            </a:prstGeom>
            <a:noFill/>
          </p:spPr>
          <p:txBody>
            <a:bodyPr wrap="none" lIns="0" tIns="0" rIns="0" bIns="0" rtlCol="0" anchor="ctr">
              <a:noAutofit/>
            </a:bodyPr>
            <a:lstStyle/>
            <a:p>
              <a:pPr algn="ctr"/>
              <a:r>
                <a:rPr lang="en-US" sz="1200" dirty="0"/>
                <a:t>14.4%</a:t>
              </a:r>
            </a:p>
          </p:txBody>
        </p:sp>
        <p:sp>
          <p:nvSpPr>
            <p:cNvPr id="66" name="TextBox 65"/>
            <p:cNvSpPr txBox="1"/>
            <p:nvPr/>
          </p:nvSpPr>
          <p:spPr>
            <a:xfrm>
              <a:off x="4977698" y="4671813"/>
              <a:ext cx="440180" cy="237561"/>
            </a:xfrm>
            <a:prstGeom prst="rect">
              <a:avLst/>
            </a:prstGeom>
            <a:noFill/>
          </p:spPr>
          <p:txBody>
            <a:bodyPr wrap="none" lIns="0" tIns="0" rIns="0" bIns="0" rtlCol="0" anchor="ctr">
              <a:noAutofit/>
            </a:bodyPr>
            <a:lstStyle/>
            <a:p>
              <a:pPr algn="ctr"/>
              <a:r>
                <a:rPr lang="en-US" sz="1200" dirty="0"/>
                <a:t>13.5%</a:t>
              </a:r>
            </a:p>
          </p:txBody>
        </p:sp>
        <p:sp>
          <p:nvSpPr>
            <p:cNvPr id="67" name="TextBox 66"/>
            <p:cNvSpPr txBox="1"/>
            <p:nvPr/>
          </p:nvSpPr>
          <p:spPr>
            <a:xfrm>
              <a:off x="5488790" y="4762912"/>
              <a:ext cx="440180" cy="237561"/>
            </a:xfrm>
            <a:prstGeom prst="rect">
              <a:avLst/>
            </a:prstGeom>
            <a:noFill/>
          </p:spPr>
          <p:txBody>
            <a:bodyPr wrap="none" lIns="0" tIns="0" rIns="0" bIns="0" rtlCol="0" anchor="ctr">
              <a:noAutofit/>
            </a:bodyPr>
            <a:lstStyle/>
            <a:p>
              <a:pPr algn="ctr"/>
              <a:r>
                <a:rPr lang="en-US" sz="1200" dirty="0"/>
                <a:t>12.9%</a:t>
              </a:r>
            </a:p>
          </p:txBody>
        </p:sp>
        <p:sp>
          <p:nvSpPr>
            <p:cNvPr id="68" name="TextBox 67"/>
            <p:cNvSpPr txBox="1"/>
            <p:nvPr/>
          </p:nvSpPr>
          <p:spPr>
            <a:xfrm>
              <a:off x="6043339" y="4827786"/>
              <a:ext cx="440180" cy="237561"/>
            </a:xfrm>
            <a:prstGeom prst="rect">
              <a:avLst/>
            </a:prstGeom>
            <a:noFill/>
          </p:spPr>
          <p:txBody>
            <a:bodyPr wrap="none" lIns="0" tIns="0" rIns="0" bIns="0" rtlCol="0" anchor="ctr">
              <a:noAutofit/>
            </a:bodyPr>
            <a:lstStyle/>
            <a:p>
              <a:pPr algn="ctr"/>
              <a:r>
                <a:rPr lang="en-US" sz="1200" dirty="0"/>
                <a:t>12.5%</a:t>
              </a:r>
            </a:p>
          </p:txBody>
        </p:sp>
        <p:sp>
          <p:nvSpPr>
            <p:cNvPr id="69" name="TextBox 68"/>
            <p:cNvSpPr txBox="1"/>
            <p:nvPr/>
          </p:nvSpPr>
          <p:spPr>
            <a:xfrm>
              <a:off x="6584407" y="4898279"/>
              <a:ext cx="440180" cy="237561"/>
            </a:xfrm>
            <a:prstGeom prst="rect">
              <a:avLst/>
            </a:prstGeom>
            <a:noFill/>
          </p:spPr>
          <p:txBody>
            <a:bodyPr wrap="none" lIns="0" tIns="0" rIns="0" bIns="0" rtlCol="0" anchor="ctr">
              <a:noAutofit/>
            </a:bodyPr>
            <a:lstStyle/>
            <a:p>
              <a:pPr algn="ctr"/>
              <a:r>
                <a:rPr lang="en-US" sz="1200" dirty="0"/>
                <a:t>12.1%</a:t>
              </a:r>
            </a:p>
          </p:txBody>
        </p:sp>
        <p:sp>
          <p:nvSpPr>
            <p:cNvPr id="70" name="TextBox 69"/>
            <p:cNvSpPr txBox="1"/>
            <p:nvPr/>
          </p:nvSpPr>
          <p:spPr>
            <a:xfrm>
              <a:off x="6962754" y="5253966"/>
              <a:ext cx="440180" cy="237561"/>
            </a:xfrm>
            <a:prstGeom prst="rect">
              <a:avLst/>
            </a:prstGeom>
            <a:noFill/>
          </p:spPr>
          <p:txBody>
            <a:bodyPr wrap="none" lIns="0" tIns="0" rIns="0" bIns="0" rtlCol="0" anchor="ctr">
              <a:noAutofit/>
            </a:bodyPr>
            <a:lstStyle/>
            <a:p>
              <a:pPr algn="ctr"/>
              <a:r>
                <a:rPr lang="en-US" sz="1200" dirty="0"/>
                <a:t>11.9%</a:t>
              </a:r>
            </a:p>
          </p:txBody>
        </p:sp>
        <p:sp>
          <p:nvSpPr>
            <p:cNvPr id="71" name="TextBox 70"/>
            <p:cNvSpPr txBox="1"/>
            <p:nvPr/>
          </p:nvSpPr>
          <p:spPr>
            <a:xfrm>
              <a:off x="7519446" y="4939866"/>
              <a:ext cx="440180" cy="237561"/>
            </a:xfrm>
            <a:prstGeom prst="rect">
              <a:avLst/>
            </a:prstGeom>
            <a:noFill/>
          </p:spPr>
          <p:txBody>
            <a:bodyPr wrap="none" lIns="0" tIns="0" rIns="0" bIns="0" rtlCol="0" anchor="ctr">
              <a:noAutofit/>
            </a:bodyPr>
            <a:lstStyle/>
            <a:p>
              <a:pPr algn="ctr"/>
              <a:r>
                <a:rPr lang="en-US" sz="1200" dirty="0"/>
                <a:t>11.9%</a:t>
              </a:r>
            </a:p>
          </p:txBody>
        </p:sp>
        <p:sp>
          <p:nvSpPr>
            <p:cNvPr id="72" name="TextBox 71"/>
            <p:cNvSpPr txBox="1"/>
            <p:nvPr/>
          </p:nvSpPr>
          <p:spPr>
            <a:xfrm>
              <a:off x="8068929" y="5229452"/>
              <a:ext cx="440180" cy="237561"/>
            </a:xfrm>
            <a:prstGeom prst="rect">
              <a:avLst/>
            </a:prstGeom>
            <a:noFill/>
          </p:spPr>
          <p:txBody>
            <a:bodyPr wrap="none" lIns="0" tIns="0" rIns="0" bIns="0" rtlCol="0" anchor="ctr">
              <a:noAutofit/>
            </a:bodyPr>
            <a:lstStyle/>
            <a:p>
              <a:pPr algn="ctr"/>
              <a:r>
                <a:rPr lang="en-US" sz="1200" dirty="0"/>
                <a:t>12.1%</a:t>
              </a:r>
            </a:p>
          </p:txBody>
        </p:sp>
        <p:sp>
          <p:nvSpPr>
            <p:cNvPr id="73" name="TextBox 72"/>
            <p:cNvSpPr txBox="1"/>
            <p:nvPr/>
          </p:nvSpPr>
          <p:spPr>
            <a:xfrm>
              <a:off x="3336019" y="4401100"/>
              <a:ext cx="440180" cy="237561"/>
            </a:xfrm>
            <a:prstGeom prst="rect">
              <a:avLst/>
            </a:prstGeom>
            <a:noFill/>
          </p:spPr>
          <p:txBody>
            <a:bodyPr wrap="none" lIns="0" tIns="0" rIns="0" bIns="0" rtlCol="0" anchor="ctr">
              <a:noAutofit/>
            </a:bodyPr>
            <a:lstStyle/>
            <a:p>
              <a:pPr algn="ctr"/>
              <a:r>
                <a:rPr lang="en-US" sz="1200" dirty="0"/>
                <a:t>15.1%</a:t>
              </a:r>
            </a:p>
          </p:txBody>
        </p:sp>
      </p:grpSp>
    </p:spTree>
    <p:extLst>
      <p:ext uri="{BB962C8B-B14F-4D97-AF65-F5344CB8AC3E}">
        <p14:creationId xmlns:p14="http://schemas.microsoft.com/office/powerpoint/2010/main" val="1356604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Moving from Acquisition Cost to CLV</a:t>
            </a:r>
          </a:p>
        </p:txBody>
      </p:sp>
      <p:sp>
        <p:nvSpPr>
          <p:cNvPr id="8" name="Rectangle 7">
            <a:extLst>
              <a:ext uri="{FF2B5EF4-FFF2-40B4-BE49-F238E27FC236}">
                <a16:creationId xmlns:a16="http://schemas.microsoft.com/office/drawing/2014/main" id="{3DB38652-A3D3-46FC-A305-F403BFB3E246}"/>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rPr>
              <a:t>Source: Mary Meeker, “Internet Trends,” May 2018</a:t>
            </a:r>
          </a:p>
        </p:txBody>
      </p:sp>
      <p:grpSp>
        <p:nvGrpSpPr>
          <p:cNvPr id="5" name="Group 4" descr="Moving from Acquisition Cost to CLV&#10;&#10;A bar graph shows that 27 percent of respondents take customer lifetime value to be the most important ad spending optimization metric. Impressions and web traffic and brand recognition rank lower."/>
          <p:cNvGrpSpPr/>
          <p:nvPr/>
        </p:nvGrpSpPr>
        <p:grpSpPr>
          <a:xfrm>
            <a:off x="922148" y="1557683"/>
            <a:ext cx="7330699" cy="4919289"/>
            <a:chOff x="922148" y="1557683"/>
            <a:chExt cx="7330699" cy="4919289"/>
          </a:xfrm>
        </p:grpSpPr>
        <p:cxnSp>
          <p:nvCxnSpPr>
            <p:cNvPr id="6" name="Straight Connector 5"/>
            <p:cNvCxnSpPr/>
            <p:nvPr/>
          </p:nvCxnSpPr>
          <p:spPr>
            <a:xfrm>
              <a:off x="3252158" y="2139351"/>
              <a:ext cx="0" cy="368347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63373" y="2139351"/>
              <a:ext cx="0" cy="368347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74588" y="2139351"/>
              <a:ext cx="0" cy="368347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194429" y="2139351"/>
              <a:ext cx="0" cy="368347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252157" y="2300650"/>
              <a:ext cx="3546355" cy="316777"/>
            </a:xfrm>
            <a:prstGeom prst="rect">
              <a:avLst/>
            </a:prstGeom>
            <a:solidFill>
              <a:srgbClr val="52A6C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TextBox 11"/>
            <p:cNvSpPr txBox="1"/>
            <p:nvPr/>
          </p:nvSpPr>
          <p:spPr>
            <a:xfrm>
              <a:off x="6868220" y="2340257"/>
              <a:ext cx="440180" cy="237561"/>
            </a:xfrm>
            <a:prstGeom prst="rect">
              <a:avLst/>
            </a:prstGeom>
            <a:noFill/>
          </p:spPr>
          <p:txBody>
            <a:bodyPr wrap="none" lIns="0" tIns="0" rIns="0" bIns="0" rtlCol="0" anchor="ctr">
              <a:noAutofit/>
            </a:bodyPr>
            <a:lstStyle/>
            <a:p>
              <a:r>
                <a:rPr lang="en-US" sz="1200" b="1" dirty="0"/>
                <a:t>27%</a:t>
              </a:r>
            </a:p>
          </p:txBody>
        </p:sp>
        <p:sp>
          <p:nvSpPr>
            <p:cNvPr id="13" name="Rectangle 12"/>
            <p:cNvSpPr/>
            <p:nvPr/>
          </p:nvSpPr>
          <p:spPr>
            <a:xfrm>
              <a:off x="3252157" y="2912517"/>
              <a:ext cx="2482391" cy="316777"/>
            </a:xfrm>
            <a:prstGeom prst="rect">
              <a:avLst/>
            </a:prstGeom>
            <a:solidFill>
              <a:srgbClr val="52A6C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TextBox 13"/>
            <p:cNvSpPr txBox="1"/>
            <p:nvPr/>
          </p:nvSpPr>
          <p:spPr>
            <a:xfrm>
              <a:off x="5821245" y="2952124"/>
              <a:ext cx="440180" cy="237561"/>
            </a:xfrm>
            <a:prstGeom prst="rect">
              <a:avLst/>
            </a:prstGeom>
            <a:noFill/>
          </p:spPr>
          <p:txBody>
            <a:bodyPr wrap="none" lIns="0" tIns="0" rIns="0" bIns="0" rtlCol="0" anchor="ctr">
              <a:noAutofit/>
            </a:bodyPr>
            <a:lstStyle/>
            <a:p>
              <a:r>
                <a:rPr lang="en-US" sz="1200" b="1" dirty="0"/>
                <a:t>19%</a:t>
              </a:r>
            </a:p>
          </p:txBody>
        </p:sp>
        <p:sp>
          <p:nvSpPr>
            <p:cNvPr id="15" name="Rectangle 14"/>
            <p:cNvSpPr/>
            <p:nvPr/>
          </p:nvSpPr>
          <p:spPr>
            <a:xfrm>
              <a:off x="3252157" y="3524384"/>
              <a:ext cx="2370213" cy="316777"/>
            </a:xfrm>
            <a:prstGeom prst="rect">
              <a:avLst/>
            </a:prstGeom>
            <a:solidFill>
              <a:srgbClr val="52A6C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TextBox 15"/>
            <p:cNvSpPr txBox="1"/>
            <p:nvPr/>
          </p:nvSpPr>
          <p:spPr>
            <a:xfrm>
              <a:off x="5681881" y="3563991"/>
              <a:ext cx="440180" cy="237561"/>
            </a:xfrm>
            <a:prstGeom prst="rect">
              <a:avLst/>
            </a:prstGeom>
            <a:noFill/>
          </p:spPr>
          <p:txBody>
            <a:bodyPr wrap="none" lIns="0" tIns="0" rIns="0" bIns="0" rtlCol="0" anchor="ctr">
              <a:noAutofit/>
            </a:bodyPr>
            <a:lstStyle/>
            <a:p>
              <a:r>
                <a:rPr lang="en-US" sz="1200" b="1" dirty="0"/>
                <a:t>18%</a:t>
              </a:r>
            </a:p>
          </p:txBody>
        </p:sp>
        <p:sp>
          <p:nvSpPr>
            <p:cNvPr id="17" name="Rectangle 16"/>
            <p:cNvSpPr/>
            <p:nvPr/>
          </p:nvSpPr>
          <p:spPr>
            <a:xfrm>
              <a:off x="3252158" y="4139650"/>
              <a:ext cx="1965702" cy="316777"/>
            </a:xfrm>
            <a:prstGeom prst="rect">
              <a:avLst/>
            </a:prstGeom>
            <a:solidFill>
              <a:srgbClr val="52A6C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TextBox 17"/>
            <p:cNvSpPr txBox="1"/>
            <p:nvPr/>
          </p:nvSpPr>
          <p:spPr>
            <a:xfrm>
              <a:off x="5294368" y="4179257"/>
              <a:ext cx="440180" cy="237561"/>
            </a:xfrm>
            <a:prstGeom prst="rect">
              <a:avLst/>
            </a:prstGeom>
            <a:noFill/>
          </p:spPr>
          <p:txBody>
            <a:bodyPr wrap="none" lIns="0" tIns="0" rIns="0" bIns="0" rtlCol="0" anchor="ctr">
              <a:noAutofit/>
            </a:bodyPr>
            <a:lstStyle/>
            <a:p>
              <a:r>
                <a:rPr lang="en-US" sz="1200" b="1" dirty="0"/>
                <a:t>15%</a:t>
              </a:r>
            </a:p>
          </p:txBody>
        </p:sp>
        <p:sp>
          <p:nvSpPr>
            <p:cNvPr id="19" name="Rectangle 18"/>
            <p:cNvSpPr/>
            <p:nvPr/>
          </p:nvSpPr>
          <p:spPr>
            <a:xfrm>
              <a:off x="3252157" y="4751516"/>
              <a:ext cx="1703959" cy="316777"/>
            </a:xfrm>
            <a:prstGeom prst="rect">
              <a:avLst/>
            </a:prstGeom>
            <a:solidFill>
              <a:srgbClr val="52A6C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0" name="TextBox 19"/>
            <p:cNvSpPr txBox="1"/>
            <p:nvPr/>
          </p:nvSpPr>
          <p:spPr>
            <a:xfrm>
              <a:off x="5032132" y="4791123"/>
              <a:ext cx="440180" cy="237561"/>
            </a:xfrm>
            <a:prstGeom prst="rect">
              <a:avLst/>
            </a:prstGeom>
            <a:noFill/>
          </p:spPr>
          <p:txBody>
            <a:bodyPr wrap="none" lIns="0" tIns="0" rIns="0" bIns="0" rtlCol="0" anchor="ctr">
              <a:noAutofit/>
            </a:bodyPr>
            <a:lstStyle/>
            <a:p>
              <a:r>
                <a:rPr lang="en-US" sz="1200" b="1" dirty="0"/>
                <a:t>13%</a:t>
              </a:r>
            </a:p>
          </p:txBody>
        </p:sp>
        <p:sp>
          <p:nvSpPr>
            <p:cNvPr id="21" name="Rectangle 20"/>
            <p:cNvSpPr/>
            <p:nvPr/>
          </p:nvSpPr>
          <p:spPr>
            <a:xfrm>
              <a:off x="3252158" y="5363382"/>
              <a:ext cx="1051302" cy="316777"/>
            </a:xfrm>
            <a:prstGeom prst="rect">
              <a:avLst/>
            </a:prstGeom>
            <a:solidFill>
              <a:srgbClr val="52A6C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TextBox 21"/>
            <p:cNvSpPr txBox="1"/>
            <p:nvPr/>
          </p:nvSpPr>
          <p:spPr>
            <a:xfrm>
              <a:off x="4382501" y="5402989"/>
              <a:ext cx="440180" cy="237561"/>
            </a:xfrm>
            <a:prstGeom prst="rect">
              <a:avLst/>
            </a:prstGeom>
            <a:noFill/>
          </p:spPr>
          <p:txBody>
            <a:bodyPr wrap="none" lIns="0" tIns="0" rIns="0" bIns="0" rtlCol="0" anchor="ctr">
              <a:noAutofit/>
            </a:bodyPr>
            <a:lstStyle/>
            <a:p>
              <a:r>
                <a:rPr lang="en-US" sz="1200" b="1" dirty="0"/>
                <a:t>8%</a:t>
              </a:r>
            </a:p>
          </p:txBody>
        </p:sp>
        <p:sp>
          <p:nvSpPr>
            <p:cNvPr id="23" name="TextBox 22"/>
            <p:cNvSpPr txBox="1"/>
            <p:nvPr/>
          </p:nvSpPr>
          <p:spPr>
            <a:xfrm>
              <a:off x="1316733" y="2340257"/>
              <a:ext cx="1814478" cy="237561"/>
            </a:xfrm>
            <a:prstGeom prst="rect">
              <a:avLst/>
            </a:prstGeom>
            <a:noFill/>
          </p:spPr>
          <p:txBody>
            <a:bodyPr wrap="none" lIns="0" tIns="0" rIns="0" bIns="0" rtlCol="0" anchor="ctr">
              <a:noAutofit/>
            </a:bodyPr>
            <a:lstStyle/>
            <a:p>
              <a:pPr algn="r"/>
              <a:r>
                <a:rPr lang="en-US" sz="1200" b="1" dirty="0"/>
                <a:t>Customer Lifetime Value</a:t>
              </a:r>
            </a:p>
          </p:txBody>
        </p:sp>
        <p:sp>
          <p:nvSpPr>
            <p:cNvPr id="24" name="TextBox 23"/>
            <p:cNvSpPr txBox="1"/>
            <p:nvPr/>
          </p:nvSpPr>
          <p:spPr>
            <a:xfrm>
              <a:off x="1316733" y="2952124"/>
              <a:ext cx="1814478" cy="237561"/>
            </a:xfrm>
            <a:prstGeom prst="rect">
              <a:avLst/>
            </a:prstGeom>
            <a:noFill/>
          </p:spPr>
          <p:txBody>
            <a:bodyPr wrap="none" lIns="0" tIns="0" rIns="0" bIns="0" rtlCol="0" anchor="ctr">
              <a:noAutofit/>
            </a:bodyPr>
            <a:lstStyle/>
            <a:p>
              <a:pPr algn="r"/>
              <a:r>
                <a:rPr lang="en-US" sz="1200" b="1" dirty="0"/>
                <a:t>Impressions / Web Traffic</a:t>
              </a:r>
            </a:p>
          </p:txBody>
        </p:sp>
        <p:sp>
          <p:nvSpPr>
            <p:cNvPr id="25" name="TextBox 24"/>
            <p:cNvSpPr txBox="1"/>
            <p:nvPr/>
          </p:nvSpPr>
          <p:spPr>
            <a:xfrm>
              <a:off x="1316733" y="3563991"/>
              <a:ext cx="1814478" cy="237561"/>
            </a:xfrm>
            <a:prstGeom prst="rect">
              <a:avLst/>
            </a:prstGeom>
            <a:noFill/>
          </p:spPr>
          <p:txBody>
            <a:bodyPr wrap="none" lIns="0" tIns="0" rIns="0" bIns="0" rtlCol="0" anchor="ctr">
              <a:noAutofit/>
            </a:bodyPr>
            <a:lstStyle/>
            <a:p>
              <a:pPr algn="r"/>
              <a:r>
                <a:rPr lang="en-US" sz="1200" b="1" dirty="0"/>
                <a:t>Brand Recognition and Lift</a:t>
              </a:r>
            </a:p>
          </p:txBody>
        </p:sp>
        <p:sp>
          <p:nvSpPr>
            <p:cNvPr id="26" name="TextBox 25"/>
            <p:cNvSpPr txBox="1"/>
            <p:nvPr/>
          </p:nvSpPr>
          <p:spPr>
            <a:xfrm>
              <a:off x="1316733" y="4179257"/>
              <a:ext cx="1814478" cy="237561"/>
            </a:xfrm>
            <a:prstGeom prst="rect">
              <a:avLst/>
            </a:prstGeom>
            <a:noFill/>
          </p:spPr>
          <p:txBody>
            <a:bodyPr wrap="none" lIns="0" tIns="0" rIns="0" bIns="0" rtlCol="0" anchor="ctr">
              <a:noAutofit/>
            </a:bodyPr>
            <a:lstStyle/>
            <a:p>
              <a:pPr algn="r"/>
              <a:r>
                <a:rPr lang="en-US" sz="1200" b="1" dirty="0"/>
                <a:t>Closed-Won Business</a:t>
              </a:r>
            </a:p>
          </p:txBody>
        </p:sp>
        <p:sp>
          <p:nvSpPr>
            <p:cNvPr id="27" name="TextBox 26"/>
            <p:cNvSpPr txBox="1"/>
            <p:nvPr/>
          </p:nvSpPr>
          <p:spPr>
            <a:xfrm>
              <a:off x="1316733" y="4791123"/>
              <a:ext cx="1814478" cy="237561"/>
            </a:xfrm>
            <a:prstGeom prst="rect">
              <a:avLst/>
            </a:prstGeom>
            <a:noFill/>
          </p:spPr>
          <p:txBody>
            <a:bodyPr wrap="none" lIns="0" tIns="0" rIns="0" bIns="0" rtlCol="0" anchor="ctr">
              <a:noAutofit/>
            </a:bodyPr>
            <a:lstStyle/>
            <a:p>
              <a:pPr algn="r"/>
              <a:r>
                <a:rPr lang="en-US" sz="1200" b="1" dirty="0"/>
                <a:t>Last-Click Attribution</a:t>
              </a:r>
            </a:p>
          </p:txBody>
        </p:sp>
        <p:sp>
          <p:nvSpPr>
            <p:cNvPr id="28" name="TextBox 27"/>
            <p:cNvSpPr txBox="1"/>
            <p:nvPr/>
          </p:nvSpPr>
          <p:spPr>
            <a:xfrm>
              <a:off x="1316733" y="5402989"/>
              <a:ext cx="1814478" cy="237561"/>
            </a:xfrm>
            <a:prstGeom prst="rect">
              <a:avLst/>
            </a:prstGeom>
            <a:noFill/>
          </p:spPr>
          <p:txBody>
            <a:bodyPr wrap="none" lIns="0" tIns="0" rIns="0" bIns="0" rtlCol="0" anchor="ctr">
              <a:noAutofit/>
            </a:bodyPr>
            <a:lstStyle/>
            <a:p>
              <a:pPr algn="r"/>
              <a:r>
                <a:rPr lang="en-US" sz="1200" b="1" dirty="0"/>
                <a:t>Multi-touch Attribution</a:t>
              </a:r>
            </a:p>
          </p:txBody>
        </p:sp>
        <p:sp>
          <p:nvSpPr>
            <p:cNvPr id="29" name="TextBox 28"/>
            <p:cNvSpPr txBox="1"/>
            <p:nvPr/>
          </p:nvSpPr>
          <p:spPr>
            <a:xfrm>
              <a:off x="3032067" y="5890167"/>
              <a:ext cx="440180" cy="237561"/>
            </a:xfrm>
            <a:prstGeom prst="rect">
              <a:avLst/>
            </a:prstGeom>
            <a:noFill/>
          </p:spPr>
          <p:txBody>
            <a:bodyPr wrap="none" lIns="0" tIns="0" rIns="0" bIns="0" rtlCol="0" anchor="ctr">
              <a:noAutofit/>
            </a:bodyPr>
            <a:lstStyle/>
            <a:p>
              <a:pPr algn="ctr"/>
              <a:r>
                <a:rPr lang="en-US" sz="1200" b="1" dirty="0"/>
                <a:t>0%</a:t>
              </a:r>
            </a:p>
          </p:txBody>
        </p:sp>
        <p:sp>
          <p:nvSpPr>
            <p:cNvPr id="30" name="TextBox 29"/>
            <p:cNvSpPr txBox="1"/>
            <p:nvPr/>
          </p:nvSpPr>
          <p:spPr>
            <a:xfrm>
              <a:off x="4351910" y="5890167"/>
              <a:ext cx="440180" cy="237561"/>
            </a:xfrm>
            <a:prstGeom prst="rect">
              <a:avLst/>
            </a:prstGeom>
            <a:noFill/>
          </p:spPr>
          <p:txBody>
            <a:bodyPr wrap="none" lIns="0" tIns="0" rIns="0" bIns="0" rtlCol="0" anchor="ctr">
              <a:noAutofit/>
            </a:bodyPr>
            <a:lstStyle/>
            <a:p>
              <a:pPr algn="ctr"/>
              <a:r>
                <a:rPr lang="en-US" sz="1200" b="1" dirty="0"/>
                <a:t>10%</a:t>
              </a:r>
            </a:p>
          </p:txBody>
        </p:sp>
        <p:sp>
          <p:nvSpPr>
            <p:cNvPr id="31" name="TextBox 30"/>
            <p:cNvSpPr txBox="1"/>
            <p:nvPr/>
          </p:nvSpPr>
          <p:spPr>
            <a:xfrm>
              <a:off x="5654498" y="5890167"/>
              <a:ext cx="440180" cy="237561"/>
            </a:xfrm>
            <a:prstGeom prst="rect">
              <a:avLst/>
            </a:prstGeom>
            <a:noFill/>
          </p:spPr>
          <p:txBody>
            <a:bodyPr wrap="none" lIns="0" tIns="0" rIns="0" bIns="0" rtlCol="0" anchor="ctr">
              <a:noAutofit/>
            </a:bodyPr>
            <a:lstStyle/>
            <a:p>
              <a:pPr algn="ctr"/>
              <a:r>
                <a:rPr lang="en-US" sz="1200" b="1" dirty="0"/>
                <a:t>20%</a:t>
              </a:r>
            </a:p>
          </p:txBody>
        </p:sp>
        <p:sp>
          <p:nvSpPr>
            <p:cNvPr id="32" name="TextBox 31"/>
            <p:cNvSpPr txBox="1"/>
            <p:nvPr/>
          </p:nvSpPr>
          <p:spPr>
            <a:xfrm>
              <a:off x="6974339" y="5890167"/>
              <a:ext cx="440180" cy="237561"/>
            </a:xfrm>
            <a:prstGeom prst="rect">
              <a:avLst/>
            </a:prstGeom>
            <a:noFill/>
          </p:spPr>
          <p:txBody>
            <a:bodyPr wrap="none" lIns="0" tIns="0" rIns="0" bIns="0" rtlCol="0" anchor="ctr">
              <a:noAutofit/>
            </a:bodyPr>
            <a:lstStyle/>
            <a:p>
              <a:pPr algn="ctr"/>
              <a:r>
                <a:rPr lang="en-US" sz="1200" b="1" dirty="0"/>
                <a:t>30%</a:t>
              </a:r>
            </a:p>
          </p:txBody>
        </p:sp>
        <p:sp>
          <p:nvSpPr>
            <p:cNvPr id="33" name="TextBox 32"/>
            <p:cNvSpPr txBox="1"/>
            <p:nvPr/>
          </p:nvSpPr>
          <p:spPr>
            <a:xfrm>
              <a:off x="4330104" y="6239411"/>
              <a:ext cx="2231584" cy="237561"/>
            </a:xfrm>
            <a:prstGeom prst="rect">
              <a:avLst/>
            </a:prstGeom>
            <a:noFill/>
          </p:spPr>
          <p:txBody>
            <a:bodyPr wrap="none" lIns="0" tIns="0" rIns="0" bIns="0" rtlCol="0" anchor="ctr">
              <a:noAutofit/>
            </a:bodyPr>
            <a:lstStyle/>
            <a:p>
              <a:pPr algn="ctr"/>
              <a:r>
                <a:rPr lang="en-US" sz="1400" b="1" dirty="0"/>
                <a:t>% of Respondents, Global</a:t>
              </a:r>
            </a:p>
          </p:txBody>
        </p:sp>
        <p:sp>
          <p:nvSpPr>
            <p:cNvPr id="34" name="TextBox 33"/>
            <p:cNvSpPr txBox="1"/>
            <p:nvPr/>
          </p:nvSpPr>
          <p:spPr>
            <a:xfrm>
              <a:off x="922148" y="1557683"/>
              <a:ext cx="7330699" cy="237561"/>
            </a:xfrm>
            <a:prstGeom prst="rect">
              <a:avLst/>
            </a:prstGeom>
            <a:noFill/>
          </p:spPr>
          <p:txBody>
            <a:bodyPr wrap="none" lIns="0" tIns="0" rIns="0" bIns="0" rtlCol="0" anchor="ctr">
              <a:noAutofit/>
            </a:bodyPr>
            <a:lstStyle/>
            <a:p>
              <a:r>
                <a:rPr lang="en-US" sz="1600" b="1" i="1" dirty="0"/>
                <a:t>What Do You Consider To Be Important Ad Spending Optimization Metrics?</a:t>
              </a:r>
            </a:p>
          </p:txBody>
        </p:sp>
      </p:grpSp>
    </p:spTree>
    <p:extLst>
      <p:ext uri="{BB962C8B-B14F-4D97-AF65-F5344CB8AC3E}">
        <p14:creationId xmlns:p14="http://schemas.microsoft.com/office/powerpoint/2010/main" val="3775432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Customer Profit </a:t>
            </a:r>
            <a:br>
              <a:rPr lang="en-US" sz="3200" dirty="0"/>
            </a:br>
            <a:r>
              <a:rPr lang="en-US" sz="3200" dirty="0"/>
              <a:t>Pattern in Insurance Industry</a:t>
            </a:r>
          </a:p>
        </p:txBody>
      </p:sp>
      <p:sp>
        <p:nvSpPr>
          <p:cNvPr id="7" name="Rectangle 6">
            <a:extLst>
              <a:ext uri="{FF2B5EF4-FFF2-40B4-BE49-F238E27FC236}">
                <a16:creationId xmlns:a16="http://schemas.microsoft.com/office/drawing/2014/main" id="{9D789E84-2E83-4614-B96D-D18A8FB0E3D2}"/>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rPr>
              <a:t>Source: Frederick Reichheld (1996), </a:t>
            </a:r>
            <a:r>
              <a:rPr lang="en-US" sz="1000" i="1" dirty="0">
                <a:solidFill>
                  <a:schemeClr val="bg1">
                    <a:lumMod val="50000"/>
                  </a:schemeClr>
                </a:solidFill>
              </a:rPr>
              <a:t>The Loyalty Effect</a:t>
            </a:r>
            <a:r>
              <a:rPr lang="en-US" sz="1000" dirty="0">
                <a:solidFill>
                  <a:schemeClr val="bg1">
                    <a:lumMod val="50000"/>
                  </a:schemeClr>
                </a:solidFill>
              </a:rPr>
              <a:t>, HBS Press.</a:t>
            </a:r>
          </a:p>
        </p:txBody>
      </p:sp>
      <p:grpSp>
        <p:nvGrpSpPr>
          <p:cNvPr id="6" name="Group 5" descr="A bar graph showing that as the age of an account in the insurance industry increaes, the proft per customer moves from negative to a positive."/>
          <p:cNvGrpSpPr/>
          <p:nvPr/>
        </p:nvGrpSpPr>
        <p:grpSpPr>
          <a:xfrm>
            <a:off x="998861" y="1917647"/>
            <a:ext cx="7082297" cy="4006091"/>
            <a:chOff x="998861" y="1917647"/>
            <a:chExt cx="7082297" cy="4006091"/>
          </a:xfrm>
        </p:grpSpPr>
        <p:sp>
          <p:nvSpPr>
            <p:cNvPr id="8" name="Rectangle 7"/>
            <p:cNvSpPr/>
            <p:nvPr/>
          </p:nvSpPr>
          <p:spPr>
            <a:xfrm>
              <a:off x="2000992" y="2743200"/>
              <a:ext cx="6080166" cy="249448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9" name="Group 8"/>
            <p:cNvGrpSpPr/>
            <p:nvPr/>
          </p:nvGrpSpPr>
          <p:grpSpPr>
            <a:xfrm>
              <a:off x="2000992" y="3057905"/>
              <a:ext cx="6080166" cy="1787385"/>
              <a:chOff x="2000992" y="3057905"/>
              <a:chExt cx="6080166" cy="1620981"/>
            </a:xfrm>
          </p:grpSpPr>
          <p:cxnSp>
            <p:nvCxnSpPr>
              <p:cNvPr id="47" name="Straight Connector 46"/>
              <p:cNvCxnSpPr/>
              <p:nvPr/>
            </p:nvCxnSpPr>
            <p:spPr>
              <a:xfrm>
                <a:off x="2000992" y="3057905"/>
                <a:ext cx="60801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000992" y="3384476"/>
                <a:ext cx="60801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000992" y="3711047"/>
                <a:ext cx="60801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000992" y="4037619"/>
                <a:ext cx="60801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000992" y="4364190"/>
                <a:ext cx="60801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000992" y="4678886"/>
                <a:ext cx="60801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p:nvCxnSpPr>
          <p:spPr>
            <a:xfrm>
              <a:off x="1941616" y="3057905"/>
              <a:ext cx="593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41616" y="3418001"/>
              <a:ext cx="593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941616" y="3778096"/>
              <a:ext cx="593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41616" y="4138193"/>
              <a:ext cx="593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941616" y="4498288"/>
              <a:ext cx="593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941616" y="4845290"/>
              <a:ext cx="593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41616" y="2743200"/>
              <a:ext cx="593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917763" y="5237683"/>
              <a:ext cx="593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303813" y="3062667"/>
              <a:ext cx="397823" cy="2009980"/>
            </a:xfrm>
            <a:prstGeom prst="rect">
              <a:avLst/>
            </a:prstGeom>
            <a:solidFill>
              <a:srgbClr val="D996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Rectangle 18"/>
            <p:cNvSpPr/>
            <p:nvPr/>
          </p:nvSpPr>
          <p:spPr>
            <a:xfrm>
              <a:off x="3325091" y="3062667"/>
              <a:ext cx="397823" cy="307708"/>
            </a:xfrm>
            <a:prstGeom prst="rect">
              <a:avLst/>
            </a:prstGeom>
            <a:solidFill>
              <a:srgbClr val="D996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0" name="Rectangle 19"/>
            <p:cNvSpPr/>
            <p:nvPr/>
          </p:nvSpPr>
          <p:spPr>
            <a:xfrm>
              <a:off x="4340432" y="3062668"/>
              <a:ext cx="397823" cy="153854"/>
            </a:xfrm>
            <a:prstGeom prst="rect">
              <a:avLst/>
            </a:prstGeom>
            <a:solidFill>
              <a:srgbClr val="D996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1" name="Rectangle 20"/>
            <p:cNvSpPr/>
            <p:nvPr/>
          </p:nvSpPr>
          <p:spPr>
            <a:xfrm>
              <a:off x="5350082" y="3065049"/>
              <a:ext cx="397823" cy="50412"/>
            </a:xfrm>
            <a:prstGeom prst="rect">
              <a:avLst/>
            </a:prstGeom>
            <a:solidFill>
              <a:srgbClr val="D996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p:cNvSpPr/>
            <p:nvPr/>
          </p:nvSpPr>
          <p:spPr>
            <a:xfrm>
              <a:off x="6359732" y="3033418"/>
              <a:ext cx="397823" cy="18288"/>
            </a:xfrm>
            <a:prstGeom prst="rect">
              <a:avLst/>
            </a:prstGeom>
            <a:solidFill>
              <a:srgbClr val="D996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p:cNvSpPr/>
            <p:nvPr/>
          </p:nvSpPr>
          <p:spPr>
            <a:xfrm>
              <a:off x="7378907" y="2994153"/>
              <a:ext cx="397823" cy="57553"/>
            </a:xfrm>
            <a:prstGeom prst="rect">
              <a:avLst/>
            </a:prstGeom>
            <a:solidFill>
              <a:srgbClr val="D996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4" name="TextBox 23"/>
            <p:cNvSpPr txBox="1"/>
            <p:nvPr/>
          </p:nvSpPr>
          <p:spPr>
            <a:xfrm>
              <a:off x="1304738" y="2955470"/>
              <a:ext cx="516193" cy="215444"/>
            </a:xfrm>
            <a:prstGeom prst="rect">
              <a:avLst/>
            </a:prstGeom>
            <a:noFill/>
          </p:spPr>
          <p:txBody>
            <a:bodyPr wrap="none" lIns="0" tIns="0" rIns="0" bIns="0" rtlCol="0" anchor="ctr">
              <a:noAutofit/>
            </a:bodyPr>
            <a:lstStyle/>
            <a:p>
              <a:pPr algn="r"/>
              <a:r>
                <a:rPr lang="en-US" sz="1400" dirty="0"/>
                <a:t>0</a:t>
              </a:r>
            </a:p>
          </p:txBody>
        </p:sp>
        <p:sp>
          <p:nvSpPr>
            <p:cNvPr id="25" name="TextBox 24"/>
            <p:cNvSpPr txBox="1"/>
            <p:nvPr/>
          </p:nvSpPr>
          <p:spPr>
            <a:xfrm>
              <a:off x="1304738" y="2635478"/>
              <a:ext cx="516193" cy="215444"/>
            </a:xfrm>
            <a:prstGeom prst="rect">
              <a:avLst/>
            </a:prstGeom>
            <a:noFill/>
          </p:spPr>
          <p:txBody>
            <a:bodyPr wrap="none" lIns="0" tIns="0" rIns="0" bIns="0" rtlCol="0" anchor="ctr">
              <a:noAutofit/>
            </a:bodyPr>
            <a:lstStyle/>
            <a:p>
              <a:pPr algn="r"/>
              <a:r>
                <a:rPr lang="en-US" sz="1400" dirty="0"/>
                <a:t>200</a:t>
              </a:r>
            </a:p>
          </p:txBody>
        </p:sp>
        <p:sp>
          <p:nvSpPr>
            <p:cNvPr id="26" name="TextBox 25"/>
            <p:cNvSpPr txBox="1"/>
            <p:nvPr/>
          </p:nvSpPr>
          <p:spPr>
            <a:xfrm>
              <a:off x="1304738" y="3310279"/>
              <a:ext cx="516193" cy="215444"/>
            </a:xfrm>
            <a:prstGeom prst="rect">
              <a:avLst/>
            </a:prstGeom>
            <a:noFill/>
          </p:spPr>
          <p:txBody>
            <a:bodyPr wrap="none" lIns="0" tIns="0" rIns="0" bIns="0" rtlCol="0" anchor="ctr">
              <a:noAutofit/>
            </a:bodyPr>
            <a:lstStyle/>
            <a:p>
              <a:pPr algn="r"/>
              <a:r>
                <a:rPr lang="en-US" sz="1400" dirty="0"/>
                <a:t>-200</a:t>
              </a:r>
            </a:p>
          </p:txBody>
        </p:sp>
        <p:sp>
          <p:nvSpPr>
            <p:cNvPr id="27" name="TextBox 26"/>
            <p:cNvSpPr txBox="1"/>
            <p:nvPr/>
          </p:nvSpPr>
          <p:spPr>
            <a:xfrm>
              <a:off x="1304738" y="3670374"/>
              <a:ext cx="516193" cy="215444"/>
            </a:xfrm>
            <a:prstGeom prst="rect">
              <a:avLst/>
            </a:prstGeom>
            <a:noFill/>
          </p:spPr>
          <p:txBody>
            <a:bodyPr wrap="none" lIns="0" tIns="0" rIns="0" bIns="0" rtlCol="0" anchor="ctr">
              <a:noAutofit/>
            </a:bodyPr>
            <a:lstStyle/>
            <a:p>
              <a:pPr algn="r"/>
              <a:r>
                <a:rPr lang="en-US" sz="1400" dirty="0"/>
                <a:t>-400</a:t>
              </a:r>
            </a:p>
          </p:txBody>
        </p:sp>
        <p:sp>
          <p:nvSpPr>
            <p:cNvPr id="28" name="TextBox 27"/>
            <p:cNvSpPr txBox="1"/>
            <p:nvPr/>
          </p:nvSpPr>
          <p:spPr>
            <a:xfrm>
              <a:off x="1304738" y="4030471"/>
              <a:ext cx="516193" cy="215444"/>
            </a:xfrm>
            <a:prstGeom prst="rect">
              <a:avLst/>
            </a:prstGeom>
            <a:noFill/>
          </p:spPr>
          <p:txBody>
            <a:bodyPr wrap="none" lIns="0" tIns="0" rIns="0" bIns="0" rtlCol="0" anchor="ctr">
              <a:noAutofit/>
            </a:bodyPr>
            <a:lstStyle/>
            <a:p>
              <a:pPr algn="r"/>
              <a:r>
                <a:rPr lang="en-US" sz="1400" dirty="0"/>
                <a:t>-600</a:t>
              </a:r>
            </a:p>
          </p:txBody>
        </p:sp>
        <p:sp>
          <p:nvSpPr>
            <p:cNvPr id="29" name="TextBox 28"/>
            <p:cNvSpPr txBox="1"/>
            <p:nvPr/>
          </p:nvSpPr>
          <p:spPr>
            <a:xfrm>
              <a:off x="1304738" y="4390566"/>
              <a:ext cx="516193" cy="215444"/>
            </a:xfrm>
            <a:prstGeom prst="rect">
              <a:avLst/>
            </a:prstGeom>
            <a:noFill/>
          </p:spPr>
          <p:txBody>
            <a:bodyPr wrap="none" lIns="0" tIns="0" rIns="0" bIns="0" rtlCol="0" anchor="ctr">
              <a:noAutofit/>
            </a:bodyPr>
            <a:lstStyle/>
            <a:p>
              <a:pPr algn="r"/>
              <a:r>
                <a:rPr lang="en-US" sz="1400" dirty="0"/>
                <a:t>-800</a:t>
              </a:r>
            </a:p>
          </p:txBody>
        </p:sp>
        <p:sp>
          <p:nvSpPr>
            <p:cNvPr id="30" name="TextBox 29"/>
            <p:cNvSpPr txBox="1"/>
            <p:nvPr/>
          </p:nvSpPr>
          <p:spPr>
            <a:xfrm>
              <a:off x="1304738" y="4737568"/>
              <a:ext cx="516193" cy="215444"/>
            </a:xfrm>
            <a:prstGeom prst="rect">
              <a:avLst/>
            </a:prstGeom>
            <a:noFill/>
          </p:spPr>
          <p:txBody>
            <a:bodyPr wrap="none" lIns="0" tIns="0" rIns="0" bIns="0" rtlCol="0" anchor="ctr">
              <a:noAutofit/>
            </a:bodyPr>
            <a:lstStyle/>
            <a:p>
              <a:pPr algn="r"/>
              <a:r>
                <a:rPr lang="en-US" sz="1400" dirty="0"/>
                <a:t>-1000</a:t>
              </a:r>
            </a:p>
          </p:txBody>
        </p:sp>
        <p:sp>
          <p:nvSpPr>
            <p:cNvPr id="31" name="TextBox 30"/>
            <p:cNvSpPr txBox="1"/>
            <p:nvPr/>
          </p:nvSpPr>
          <p:spPr>
            <a:xfrm>
              <a:off x="1304738" y="5129961"/>
              <a:ext cx="516193" cy="215444"/>
            </a:xfrm>
            <a:prstGeom prst="rect">
              <a:avLst/>
            </a:prstGeom>
            <a:noFill/>
          </p:spPr>
          <p:txBody>
            <a:bodyPr wrap="none" lIns="0" tIns="0" rIns="0" bIns="0" rtlCol="0" anchor="ctr">
              <a:noAutofit/>
            </a:bodyPr>
            <a:lstStyle/>
            <a:p>
              <a:pPr algn="r"/>
              <a:r>
                <a:rPr lang="en-US" sz="1400" dirty="0"/>
                <a:t>-1200</a:t>
              </a:r>
            </a:p>
          </p:txBody>
        </p:sp>
        <p:sp>
          <p:nvSpPr>
            <p:cNvPr id="32" name="TextBox 31"/>
            <p:cNvSpPr txBox="1"/>
            <p:nvPr/>
          </p:nvSpPr>
          <p:spPr>
            <a:xfrm>
              <a:off x="2244627" y="5022596"/>
              <a:ext cx="516193" cy="237561"/>
            </a:xfrm>
            <a:prstGeom prst="rect">
              <a:avLst/>
            </a:prstGeom>
            <a:noFill/>
          </p:spPr>
          <p:txBody>
            <a:bodyPr wrap="none" lIns="0" tIns="0" rIns="0" bIns="0" rtlCol="0" anchor="ctr">
              <a:noAutofit/>
            </a:bodyPr>
            <a:lstStyle/>
            <a:p>
              <a:pPr algn="ctr"/>
              <a:r>
                <a:rPr lang="en-US" sz="1200" dirty="0"/>
                <a:t>-1125</a:t>
              </a:r>
            </a:p>
          </p:txBody>
        </p:sp>
        <p:sp>
          <p:nvSpPr>
            <p:cNvPr id="33" name="TextBox 32"/>
            <p:cNvSpPr txBox="1"/>
            <p:nvPr/>
          </p:nvSpPr>
          <p:spPr>
            <a:xfrm>
              <a:off x="3252939" y="3418001"/>
              <a:ext cx="516193" cy="237561"/>
            </a:xfrm>
            <a:prstGeom prst="rect">
              <a:avLst/>
            </a:prstGeom>
            <a:noFill/>
          </p:spPr>
          <p:txBody>
            <a:bodyPr wrap="none" lIns="0" tIns="0" rIns="0" bIns="0" rtlCol="0" anchor="ctr">
              <a:noAutofit/>
            </a:bodyPr>
            <a:lstStyle/>
            <a:p>
              <a:pPr algn="ctr"/>
              <a:r>
                <a:rPr lang="en-US" sz="1200" dirty="0"/>
                <a:t>-175</a:t>
              </a:r>
            </a:p>
          </p:txBody>
        </p:sp>
        <p:sp>
          <p:nvSpPr>
            <p:cNvPr id="34" name="TextBox 33"/>
            <p:cNvSpPr txBox="1"/>
            <p:nvPr/>
          </p:nvSpPr>
          <p:spPr>
            <a:xfrm>
              <a:off x="4313903" y="3180501"/>
              <a:ext cx="516193" cy="237561"/>
            </a:xfrm>
            <a:prstGeom prst="rect">
              <a:avLst/>
            </a:prstGeom>
            <a:noFill/>
          </p:spPr>
          <p:txBody>
            <a:bodyPr wrap="none" lIns="0" tIns="0" rIns="0" bIns="0" rtlCol="0" anchor="ctr">
              <a:noAutofit/>
            </a:bodyPr>
            <a:lstStyle/>
            <a:p>
              <a:pPr algn="ctr"/>
              <a:r>
                <a:rPr lang="en-US" sz="1200" dirty="0"/>
                <a:t>-76</a:t>
              </a:r>
            </a:p>
          </p:txBody>
        </p:sp>
        <p:sp>
          <p:nvSpPr>
            <p:cNvPr id="35" name="TextBox 34"/>
            <p:cNvSpPr txBox="1"/>
            <p:nvPr/>
          </p:nvSpPr>
          <p:spPr>
            <a:xfrm>
              <a:off x="5290896" y="3121126"/>
              <a:ext cx="516193" cy="237561"/>
            </a:xfrm>
            <a:prstGeom prst="rect">
              <a:avLst/>
            </a:prstGeom>
            <a:noFill/>
          </p:spPr>
          <p:txBody>
            <a:bodyPr wrap="none" lIns="0" tIns="0" rIns="0" bIns="0" rtlCol="0" anchor="ctr">
              <a:noAutofit/>
            </a:bodyPr>
            <a:lstStyle/>
            <a:p>
              <a:pPr algn="ctr"/>
              <a:r>
                <a:rPr lang="en-US" sz="1200" dirty="0"/>
                <a:t>-29</a:t>
              </a:r>
            </a:p>
          </p:txBody>
        </p:sp>
        <p:sp>
          <p:nvSpPr>
            <p:cNvPr id="36" name="TextBox 35"/>
            <p:cNvSpPr txBox="1"/>
            <p:nvPr/>
          </p:nvSpPr>
          <p:spPr>
            <a:xfrm>
              <a:off x="6300546" y="2791468"/>
              <a:ext cx="516193" cy="237561"/>
            </a:xfrm>
            <a:prstGeom prst="rect">
              <a:avLst/>
            </a:prstGeom>
            <a:noFill/>
          </p:spPr>
          <p:txBody>
            <a:bodyPr wrap="none" lIns="0" tIns="0" rIns="0" bIns="0" rtlCol="0" anchor="ctr">
              <a:noAutofit/>
            </a:bodyPr>
            <a:lstStyle/>
            <a:p>
              <a:pPr algn="ctr"/>
              <a:r>
                <a:rPr lang="en-US" sz="1200" dirty="0"/>
                <a:t>13</a:t>
              </a:r>
            </a:p>
          </p:txBody>
        </p:sp>
        <p:sp>
          <p:nvSpPr>
            <p:cNvPr id="37" name="TextBox 36"/>
            <p:cNvSpPr txBox="1"/>
            <p:nvPr/>
          </p:nvSpPr>
          <p:spPr>
            <a:xfrm>
              <a:off x="7319721" y="2755843"/>
              <a:ext cx="516193" cy="237561"/>
            </a:xfrm>
            <a:prstGeom prst="rect">
              <a:avLst/>
            </a:prstGeom>
            <a:noFill/>
          </p:spPr>
          <p:txBody>
            <a:bodyPr wrap="none" lIns="0" tIns="0" rIns="0" bIns="0" rtlCol="0" anchor="ctr">
              <a:noAutofit/>
            </a:bodyPr>
            <a:lstStyle/>
            <a:p>
              <a:pPr algn="ctr"/>
              <a:r>
                <a:rPr lang="en-US" sz="1200" dirty="0"/>
                <a:t>31</a:t>
              </a:r>
            </a:p>
          </p:txBody>
        </p:sp>
        <p:sp>
          <p:nvSpPr>
            <p:cNvPr id="38" name="TextBox 37"/>
            <p:cNvSpPr txBox="1"/>
            <p:nvPr/>
          </p:nvSpPr>
          <p:spPr>
            <a:xfrm>
              <a:off x="1902112" y="5339667"/>
              <a:ext cx="516193" cy="215444"/>
            </a:xfrm>
            <a:prstGeom prst="rect">
              <a:avLst/>
            </a:prstGeom>
            <a:noFill/>
          </p:spPr>
          <p:txBody>
            <a:bodyPr wrap="none" lIns="0" tIns="0" rIns="0" bIns="0" rtlCol="0" anchor="ctr">
              <a:noAutofit/>
            </a:bodyPr>
            <a:lstStyle/>
            <a:p>
              <a:pPr algn="ctr"/>
              <a:r>
                <a:rPr lang="en-US" sz="1400" dirty="0"/>
                <a:t>1</a:t>
              </a:r>
            </a:p>
          </p:txBody>
        </p:sp>
        <p:sp>
          <p:nvSpPr>
            <p:cNvPr id="39" name="TextBox 38"/>
            <p:cNvSpPr txBox="1"/>
            <p:nvPr/>
          </p:nvSpPr>
          <p:spPr>
            <a:xfrm>
              <a:off x="2903976" y="5339667"/>
              <a:ext cx="516193" cy="215444"/>
            </a:xfrm>
            <a:prstGeom prst="rect">
              <a:avLst/>
            </a:prstGeom>
            <a:noFill/>
          </p:spPr>
          <p:txBody>
            <a:bodyPr wrap="none" lIns="0" tIns="0" rIns="0" bIns="0" rtlCol="0" anchor="ctr">
              <a:noAutofit/>
            </a:bodyPr>
            <a:lstStyle/>
            <a:p>
              <a:pPr algn="ctr"/>
              <a:r>
                <a:rPr lang="en-US" sz="1400" dirty="0"/>
                <a:t>2</a:t>
              </a:r>
            </a:p>
          </p:txBody>
        </p:sp>
        <p:sp>
          <p:nvSpPr>
            <p:cNvPr id="40" name="TextBox 39"/>
            <p:cNvSpPr txBox="1"/>
            <p:nvPr/>
          </p:nvSpPr>
          <p:spPr>
            <a:xfrm>
              <a:off x="4041012" y="5339667"/>
              <a:ext cx="516193" cy="215444"/>
            </a:xfrm>
            <a:prstGeom prst="rect">
              <a:avLst/>
            </a:prstGeom>
            <a:noFill/>
          </p:spPr>
          <p:txBody>
            <a:bodyPr wrap="none" lIns="0" tIns="0" rIns="0" bIns="0" rtlCol="0" anchor="ctr">
              <a:noAutofit/>
            </a:bodyPr>
            <a:lstStyle/>
            <a:p>
              <a:pPr algn="ctr"/>
              <a:r>
                <a:rPr lang="en-US" sz="1400" dirty="0"/>
                <a:t>3</a:t>
              </a:r>
            </a:p>
          </p:txBody>
        </p:sp>
        <p:sp>
          <p:nvSpPr>
            <p:cNvPr id="41" name="TextBox 40"/>
            <p:cNvSpPr txBox="1"/>
            <p:nvPr/>
          </p:nvSpPr>
          <p:spPr>
            <a:xfrm>
              <a:off x="5154176" y="5339667"/>
              <a:ext cx="516193" cy="215444"/>
            </a:xfrm>
            <a:prstGeom prst="rect">
              <a:avLst/>
            </a:prstGeom>
            <a:noFill/>
          </p:spPr>
          <p:txBody>
            <a:bodyPr wrap="none" lIns="0" tIns="0" rIns="0" bIns="0" rtlCol="0" anchor="ctr">
              <a:noAutofit/>
            </a:bodyPr>
            <a:lstStyle/>
            <a:p>
              <a:pPr algn="ctr"/>
              <a:r>
                <a:rPr lang="en-US" sz="1400" dirty="0"/>
                <a:t>4</a:t>
              </a:r>
            </a:p>
          </p:txBody>
        </p:sp>
        <p:sp>
          <p:nvSpPr>
            <p:cNvPr id="42" name="TextBox 41"/>
            <p:cNvSpPr txBox="1"/>
            <p:nvPr/>
          </p:nvSpPr>
          <p:spPr>
            <a:xfrm>
              <a:off x="6283242" y="5339667"/>
              <a:ext cx="516193" cy="215444"/>
            </a:xfrm>
            <a:prstGeom prst="rect">
              <a:avLst/>
            </a:prstGeom>
            <a:noFill/>
          </p:spPr>
          <p:txBody>
            <a:bodyPr wrap="none" lIns="0" tIns="0" rIns="0" bIns="0" rtlCol="0" anchor="ctr">
              <a:noAutofit/>
            </a:bodyPr>
            <a:lstStyle/>
            <a:p>
              <a:pPr algn="ctr"/>
              <a:r>
                <a:rPr lang="en-US" sz="1400" dirty="0"/>
                <a:t>5</a:t>
              </a:r>
            </a:p>
          </p:txBody>
        </p:sp>
        <p:sp>
          <p:nvSpPr>
            <p:cNvPr id="43" name="TextBox 42"/>
            <p:cNvSpPr txBox="1"/>
            <p:nvPr/>
          </p:nvSpPr>
          <p:spPr>
            <a:xfrm>
              <a:off x="7340750" y="5339667"/>
              <a:ext cx="516193" cy="215444"/>
            </a:xfrm>
            <a:prstGeom prst="rect">
              <a:avLst/>
            </a:prstGeom>
            <a:noFill/>
          </p:spPr>
          <p:txBody>
            <a:bodyPr wrap="none" lIns="0" tIns="0" rIns="0" bIns="0" rtlCol="0" anchor="ctr">
              <a:noAutofit/>
            </a:bodyPr>
            <a:lstStyle/>
            <a:p>
              <a:pPr algn="ctr"/>
              <a:r>
                <a:rPr lang="en-US" sz="1400" dirty="0"/>
                <a:t>6</a:t>
              </a:r>
            </a:p>
          </p:txBody>
        </p:sp>
        <p:sp>
          <p:nvSpPr>
            <p:cNvPr id="44" name="TextBox 43"/>
            <p:cNvSpPr txBox="1"/>
            <p:nvPr/>
          </p:nvSpPr>
          <p:spPr>
            <a:xfrm>
              <a:off x="3657496" y="5610027"/>
              <a:ext cx="2767158" cy="313711"/>
            </a:xfrm>
            <a:prstGeom prst="rect">
              <a:avLst/>
            </a:prstGeom>
            <a:noFill/>
          </p:spPr>
          <p:txBody>
            <a:bodyPr wrap="none" lIns="0" tIns="0" rIns="0" bIns="0" rtlCol="0" anchor="ctr">
              <a:noAutofit/>
            </a:bodyPr>
            <a:lstStyle/>
            <a:p>
              <a:pPr algn="ctr"/>
              <a:r>
                <a:rPr lang="en-US" b="1" dirty="0"/>
                <a:t>Age of Account (Years)</a:t>
              </a:r>
            </a:p>
          </p:txBody>
        </p:sp>
        <p:sp>
          <p:nvSpPr>
            <p:cNvPr id="45" name="TextBox 44"/>
            <p:cNvSpPr txBox="1"/>
            <p:nvPr/>
          </p:nvSpPr>
          <p:spPr>
            <a:xfrm>
              <a:off x="2903976" y="1917647"/>
              <a:ext cx="3603114" cy="313711"/>
            </a:xfrm>
            <a:prstGeom prst="rect">
              <a:avLst/>
            </a:prstGeom>
            <a:noFill/>
          </p:spPr>
          <p:txBody>
            <a:bodyPr wrap="none" lIns="0" tIns="0" rIns="0" bIns="0" rtlCol="0" anchor="ctr">
              <a:noAutofit/>
            </a:bodyPr>
            <a:lstStyle/>
            <a:p>
              <a:pPr algn="ctr"/>
              <a:r>
                <a:rPr lang="en-US" sz="2200" b="1" dirty="0"/>
                <a:t>Profit per Customer Over Time</a:t>
              </a:r>
            </a:p>
          </p:txBody>
        </p:sp>
        <p:sp>
          <p:nvSpPr>
            <p:cNvPr id="46" name="TextBox 45"/>
            <p:cNvSpPr txBox="1"/>
            <p:nvPr/>
          </p:nvSpPr>
          <p:spPr>
            <a:xfrm rot="16200000">
              <a:off x="-227862" y="3833586"/>
              <a:ext cx="2767158" cy="313711"/>
            </a:xfrm>
            <a:prstGeom prst="rect">
              <a:avLst/>
            </a:prstGeom>
            <a:noFill/>
          </p:spPr>
          <p:txBody>
            <a:bodyPr wrap="none" lIns="0" tIns="0" rIns="0" bIns="0" rtlCol="0" anchor="ctr">
              <a:noAutofit/>
            </a:bodyPr>
            <a:lstStyle/>
            <a:p>
              <a:pPr algn="ctr"/>
              <a:r>
                <a:rPr lang="en-US" b="1" dirty="0"/>
                <a:t>Profit per Customer ($)</a:t>
              </a:r>
            </a:p>
          </p:txBody>
        </p:sp>
      </p:grpSp>
    </p:spTree>
    <p:extLst>
      <p:ext uri="{BB962C8B-B14F-4D97-AF65-F5344CB8AC3E}">
        <p14:creationId xmlns:p14="http://schemas.microsoft.com/office/powerpoint/2010/main" val="2369207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614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Acquire Customers</a:t>
            </a:r>
          </a:p>
        </p:txBody>
      </p:sp>
      <p:sp>
        <p:nvSpPr>
          <p:cNvPr id="3" name="Content Placeholder 2"/>
          <p:cNvSpPr>
            <a:spLocks noGrp="1"/>
          </p:cNvSpPr>
          <p:nvPr>
            <p:ph idx="1"/>
          </p:nvPr>
        </p:nvSpPr>
        <p:spPr/>
        <p:txBody>
          <a:bodyPr/>
          <a:lstStyle/>
          <a:p>
            <a:pPr>
              <a:spcBef>
                <a:spcPts val="1800"/>
              </a:spcBef>
            </a:pPr>
            <a:r>
              <a:rPr lang="en-US" dirty="0"/>
              <a:t>Targeting and advertising</a:t>
            </a:r>
          </a:p>
          <a:p>
            <a:pPr>
              <a:spcBef>
                <a:spcPts val="1800"/>
              </a:spcBef>
            </a:pPr>
            <a:r>
              <a:rPr lang="en-US" dirty="0"/>
              <a:t>Offers and discounts</a:t>
            </a:r>
          </a:p>
          <a:p>
            <a:pPr>
              <a:spcBef>
                <a:spcPts val="1800"/>
              </a:spcBef>
            </a:pPr>
            <a:r>
              <a:rPr lang="en-US" dirty="0"/>
              <a:t>Word of mouth</a:t>
            </a:r>
          </a:p>
          <a:p>
            <a:pPr>
              <a:spcBef>
                <a:spcPts val="1800"/>
              </a:spcBef>
            </a:pPr>
            <a:r>
              <a:rPr lang="en-US" dirty="0"/>
              <a:t>Freemium strategy</a:t>
            </a:r>
          </a:p>
          <a:p>
            <a:pPr>
              <a:spcBef>
                <a:spcPts val="1800"/>
              </a:spcBef>
            </a:pPr>
            <a:r>
              <a:rPr lang="en-US" dirty="0"/>
              <a:t>Complements (razor and blade strategy)</a:t>
            </a:r>
          </a:p>
          <a:p>
            <a:pPr>
              <a:spcBef>
                <a:spcPts val="1800"/>
              </a:spcBef>
            </a:pPr>
            <a:r>
              <a:rPr lang="en-US" dirty="0"/>
              <a:t>Expand market</a:t>
            </a:r>
          </a:p>
        </p:txBody>
      </p:sp>
    </p:spTree>
    <p:extLst>
      <p:ext uri="{BB962C8B-B14F-4D97-AF65-F5344CB8AC3E}">
        <p14:creationId xmlns:p14="http://schemas.microsoft.com/office/powerpoint/2010/main" val="2496875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5228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Customer Retention</a:t>
            </a:r>
          </a:p>
        </p:txBody>
      </p:sp>
      <p:sp>
        <p:nvSpPr>
          <p:cNvPr id="3" name="Subtitle 2">
            <a:extLst>
              <a:ext uri="{FF2B5EF4-FFF2-40B4-BE49-F238E27FC236}">
                <a16:creationId xmlns:a16="http://schemas.microsoft.com/office/drawing/2014/main" id="{69A78A76-F048-45F4-B422-2EFD61A58F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7924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Framework for </a:t>
            </a:r>
            <a:br>
              <a:rPr lang="en-US" sz="3200" dirty="0"/>
            </a:br>
            <a:r>
              <a:rPr lang="en-US" sz="3200" dirty="0"/>
              <a:t>Customer Relationship Management</a:t>
            </a:r>
          </a:p>
        </p:txBody>
      </p:sp>
      <p:grpSp>
        <p:nvGrpSpPr>
          <p:cNvPr id="29" name="Group 28" descr="A concept map or framework showing how a firm's actions affect drivers of customer value, which affect customer profitability and finally the firm value." title="Customer Relationship Management"/>
          <p:cNvGrpSpPr/>
          <p:nvPr/>
        </p:nvGrpSpPr>
        <p:grpSpPr>
          <a:xfrm>
            <a:off x="743161" y="1828800"/>
            <a:ext cx="7657679" cy="4224337"/>
            <a:chOff x="343321" y="1600200"/>
            <a:chExt cx="7657679" cy="4224337"/>
          </a:xfrm>
        </p:grpSpPr>
        <p:grpSp>
          <p:nvGrpSpPr>
            <p:cNvPr id="30" name="Group 29"/>
            <p:cNvGrpSpPr/>
            <p:nvPr/>
          </p:nvGrpSpPr>
          <p:grpSpPr>
            <a:xfrm>
              <a:off x="1693862" y="1600200"/>
              <a:ext cx="6307138" cy="4224337"/>
              <a:chOff x="1693862" y="1600200"/>
              <a:chExt cx="6307138" cy="4224337"/>
            </a:xfrm>
          </p:grpSpPr>
          <p:sp>
            <p:nvSpPr>
              <p:cNvPr id="36" name="Rectangle 35"/>
              <p:cNvSpPr/>
              <p:nvPr/>
            </p:nvSpPr>
            <p:spPr>
              <a:xfrm>
                <a:off x="6399213" y="4000500"/>
                <a:ext cx="1601787" cy="623887"/>
              </a:xfrm>
              <a:prstGeom prst="rect">
                <a:avLst/>
              </a:prstGeom>
              <a:solidFill>
                <a:schemeClr val="accent2">
                  <a:lumMod val="20000"/>
                  <a:lumOff val="80000"/>
                </a:schemeClr>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Cross-</a:t>
                </a:r>
              </a:p>
              <a:p>
                <a:pPr algn="ctr"/>
                <a:r>
                  <a:rPr lang="en-US" sz="1400" b="1" dirty="0">
                    <a:solidFill>
                      <a:schemeClr val="tx1"/>
                    </a:solidFill>
                    <a:ea typeface="ＭＳ Ｐゴシック" charset="-128"/>
                  </a:rPr>
                  <a:t>selling</a:t>
                </a:r>
                <a:endParaRPr lang="en-US" sz="1600" b="1" dirty="0">
                  <a:solidFill>
                    <a:schemeClr val="tx1"/>
                  </a:solidFill>
                  <a:ea typeface="ＭＳ Ｐゴシック" charset="-128"/>
                </a:endParaRPr>
              </a:p>
            </p:txBody>
          </p:sp>
          <p:sp>
            <p:nvSpPr>
              <p:cNvPr id="37" name="Rectangle 36"/>
              <p:cNvSpPr/>
              <p:nvPr/>
            </p:nvSpPr>
            <p:spPr>
              <a:xfrm>
                <a:off x="1703388" y="4000500"/>
                <a:ext cx="1601787" cy="623887"/>
              </a:xfrm>
              <a:prstGeom prst="rect">
                <a:avLst/>
              </a:prstGeom>
              <a:solidFill>
                <a:schemeClr val="accent2">
                  <a:lumMod val="20000"/>
                  <a:lumOff val="80000"/>
                </a:schemeClr>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Acquisition</a:t>
                </a:r>
                <a:endParaRPr lang="en-US" sz="1600" b="1" dirty="0">
                  <a:solidFill>
                    <a:schemeClr val="tx1"/>
                  </a:solidFill>
                  <a:ea typeface="ＭＳ Ｐゴシック" charset="-128"/>
                </a:endParaRPr>
              </a:p>
            </p:txBody>
          </p:sp>
          <p:sp>
            <p:nvSpPr>
              <p:cNvPr id="38" name="Rectangle 37"/>
              <p:cNvSpPr/>
              <p:nvPr/>
            </p:nvSpPr>
            <p:spPr>
              <a:xfrm>
                <a:off x="4041775" y="1600200"/>
                <a:ext cx="1601787" cy="623887"/>
              </a:xfrm>
              <a:prstGeom prst="rect">
                <a:avLst/>
              </a:prstGeom>
              <a:no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ysClr val="windowText" lastClr="000000"/>
                    </a:solidFill>
                    <a:ea typeface="ＭＳ Ｐゴシック" charset="-128"/>
                  </a:rPr>
                  <a:t>Firm value</a:t>
                </a:r>
              </a:p>
            </p:txBody>
          </p:sp>
          <p:sp>
            <p:nvSpPr>
              <p:cNvPr id="39" name="Rectangle 38"/>
              <p:cNvSpPr/>
              <p:nvPr/>
            </p:nvSpPr>
            <p:spPr>
              <a:xfrm>
                <a:off x="4041775" y="2800350"/>
                <a:ext cx="1601787" cy="623887"/>
              </a:xfrm>
              <a:prstGeom prst="rect">
                <a:avLst/>
              </a:prstGeom>
              <a:solidFill>
                <a:schemeClr val="accent2">
                  <a:lumMod val="20000"/>
                  <a:lumOff val="80000"/>
                </a:schemeClr>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Customer profitability</a:t>
                </a:r>
                <a:endParaRPr lang="en-US" sz="1600" b="1" dirty="0">
                  <a:solidFill>
                    <a:schemeClr val="tx1"/>
                  </a:solidFill>
                  <a:ea typeface="ＭＳ Ｐゴシック" charset="-128"/>
                </a:endParaRPr>
              </a:p>
            </p:txBody>
          </p:sp>
          <p:sp>
            <p:nvSpPr>
              <p:cNvPr id="40" name="Rectangle 39"/>
              <p:cNvSpPr/>
              <p:nvPr/>
            </p:nvSpPr>
            <p:spPr>
              <a:xfrm>
                <a:off x="4041775" y="4000500"/>
                <a:ext cx="1601787" cy="623887"/>
              </a:xfrm>
              <a:prstGeom prst="rect">
                <a:avLst/>
              </a:prstGeom>
              <a:solidFill>
                <a:srgbClr val="E0A9A8"/>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Retention</a:t>
                </a:r>
                <a:endParaRPr lang="en-US" sz="1400" dirty="0">
                  <a:solidFill>
                    <a:schemeClr val="tx1"/>
                  </a:solidFill>
                </a:endParaRPr>
              </a:p>
            </p:txBody>
          </p:sp>
          <p:sp>
            <p:nvSpPr>
              <p:cNvPr id="41" name="Rectangle 40"/>
              <p:cNvSpPr/>
              <p:nvPr/>
            </p:nvSpPr>
            <p:spPr>
              <a:xfrm>
                <a:off x="1693862" y="5200650"/>
                <a:ext cx="6297613" cy="623887"/>
              </a:xfrm>
              <a:prstGeom prst="rect">
                <a:avLst/>
              </a:prstGeom>
              <a:solidFill>
                <a:srgbClr val="C96765"/>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Marketing programs</a:t>
                </a:r>
                <a:endParaRPr lang="en-US" sz="1600" b="1" dirty="0">
                  <a:solidFill>
                    <a:schemeClr val="tx1"/>
                  </a:solidFill>
                  <a:ea typeface="ＭＳ Ｐゴシック" charset="-128"/>
                </a:endParaRPr>
              </a:p>
            </p:txBody>
          </p:sp>
          <p:cxnSp>
            <p:nvCxnSpPr>
              <p:cNvPr id="42" name="Elbow Connector 41"/>
              <p:cNvCxnSpPr>
                <a:stCxn id="37" idx="0"/>
                <a:endCxn id="39" idx="1"/>
              </p:cNvCxnSpPr>
              <p:nvPr/>
            </p:nvCxnSpPr>
            <p:spPr>
              <a:xfrm rot="5400000" flipH="1" flipV="1">
                <a:off x="2828925" y="2787651"/>
                <a:ext cx="888206" cy="1537493"/>
              </a:xfrm>
              <a:prstGeom prst="bentConnector2">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6" idx="0"/>
                <a:endCxn id="39" idx="3"/>
              </p:cNvCxnSpPr>
              <p:nvPr/>
            </p:nvCxnSpPr>
            <p:spPr>
              <a:xfrm rot="16200000" flipV="1">
                <a:off x="5977732" y="2778124"/>
                <a:ext cx="888206" cy="1556545"/>
              </a:xfrm>
              <a:prstGeom prst="bentConnector2">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1" idx="0"/>
                <a:endCxn id="40" idx="2"/>
              </p:cNvCxnSpPr>
              <p:nvPr/>
            </p:nvCxnSpPr>
            <p:spPr>
              <a:xfrm flipV="1">
                <a:off x="4842669" y="4624387"/>
                <a:ext cx="0" cy="576263"/>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0"/>
                <a:endCxn id="39" idx="2"/>
              </p:cNvCxnSpPr>
              <p:nvPr/>
            </p:nvCxnSpPr>
            <p:spPr>
              <a:xfrm flipV="1">
                <a:off x="4842669" y="3424237"/>
                <a:ext cx="0" cy="576263"/>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0"/>
                <a:endCxn id="38" idx="2"/>
              </p:cNvCxnSpPr>
              <p:nvPr/>
            </p:nvCxnSpPr>
            <p:spPr>
              <a:xfrm flipV="1">
                <a:off x="4842669" y="2224087"/>
                <a:ext cx="0" cy="576263"/>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7" idx="2"/>
              </p:cNvCxnSpPr>
              <p:nvPr/>
            </p:nvCxnSpPr>
            <p:spPr>
              <a:xfrm flipV="1">
                <a:off x="2504281" y="4624387"/>
                <a:ext cx="1" cy="576264"/>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36" idx="2"/>
              </p:cNvCxnSpPr>
              <p:nvPr/>
            </p:nvCxnSpPr>
            <p:spPr>
              <a:xfrm flipH="1" flipV="1">
                <a:off x="7200107" y="4624387"/>
                <a:ext cx="1" cy="601662"/>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343321" y="1600200"/>
              <a:ext cx="1341017" cy="4210624"/>
              <a:chOff x="347291" y="1676400"/>
              <a:chExt cx="1341017" cy="4210624"/>
            </a:xfrm>
          </p:grpSpPr>
          <p:sp>
            <p:nvSpPr>
              <p:cNvPr id="32" name="Text Box 20">
                <a:extLst>
                  <a:ext uri="{FF2B5EF4-FFF2-40B4-BE49-F238E27FC236}">
                    <a16:creationId xmlns:a16="http://schemas.microsoft.com/office/drawing/2014/main" id="{DA59A760-2AD4-B043-946D-8570E03A05A6}"/>
                  </a:ext>
                </a:extLst>
              </p:cNvPr>
              <p:cNvSpPr txBox="1">
                <a:spLocks noChangeArrowheads="1"/>
              </p:cNvSpPr>
              <p:nvPr/>
            </p:nvSpPr>
            <p:spPr bwMode="auto">
              <a:xfrm>
                <a:off x="347291" y="2849336"/>
                <a:ext cx="1316386" cy="584775"/>
              </a:xfrm>
              <a:prstGeom prst="rect">
                <a:avLst/>
              </a:prstGeom>
              <a:noFill/>
              <a:ln w="25400">
                <a:noFill/>
                <a:miter lim="800000"/>
                <a:headEnd/>
                <a:tailEnd/>
              </a:ln>
              <a:effectLst/>
            </p:spPr>
            <p:txBody>
              <a:bodyPr wrap="none">
                <a:noAutofit/>
              </a:bodyPr>
              <a:lstStyle/>
              <a:p>
                <a:r>
                  <a:rPr lang="en-US" sz="1600" b="1" dirty="0">
                    <a:ea typeface="Tahoma" panose="020B0604030504040204" pitchFamily="34" charset="0"/>
                    <a:cs typeface="Tahoma" panose="020B0604030504040204" pitchFamily="34" charset="0"/>
                  </a:rPr>
                  <a:t>Customer</a:t>
                </a:r>
              </a:p>
              <a:p>
                <a:r>
                  <a:rPr lang="en-US" sz="1600" b="1" dirty="0">
                    <a:ea typeface="Tahoma" panose="020B0604030504040204" pitchFamily="34" charset="0"/>
                    <a:cs typeface="Tahoma" panose="020B0604030504040204" pitchFamily="34" charset="0"/>
                  </a:rPr>
                  <a:t>profitability</a:t>
                </a:r>
              </a:p>
            </p:txBody>
          </p:sp>
          <p:sp>
            <p:nvSpPr>
              <p:cNvPr id="33" name="Text Box 21">
                <a:extLst>
                  <a:ext uri="{FF2B5EF4-FFF2-40B4-BE49-F238E27FC236}">
                    <a16:creationId xmlns:a16="http://schemas.microsoft.com/office/drawing/2014/main" id="{2066F688-BC21-CA4A-AEA2-A610171240E4}"/>
                  </a:ext>
                </a:extLst>
              </p:cNvPr>
              <p:cNvSpPr txBox="1">
                <a:spLocks noChangeArrowheads="1"/>
              </p:cNvSpPr>
              <p:nvPr/>
            </p:nvSpPr>
            <p:spPr bwMode="auto">
              <a:xfrm>
                <a:off x="347291" y="1676400"/>
                <a:ext cx="1109599" cy="584775"/>
              </a:xfrm>
              <a:prstGeom prst="rect">
                <a:avLst/>
              </a:prstGeom>
              <a:noFill/>
              <a:ln w="25400">
                <a:noFill/>
                <a:miter lim="800000"/>
                <a:headEnd/>
                <a:tailEnd/>
              </a:ln>
              <a:effectLst/>
            </p:spPr>
            <p:txBody>
              <a:bodyPr wrap="none">
                <a:noAutofit/>
              </a:bodyPr>
              <a:lstStyle/>
              <a:p>
                <a:r>
                  <a:rPr lang="en-US" sz="1600" b="1" dirty="0">
                    <a:ea typeface="Tahoma" panose="020B0604030504040204" pitchFamily="34" charset="0"/>
                    <a:cs typeface="Tahoma" panose="020B0604030504040204" pitchFamily="34" charset="0"/>
                  </a:rPr>
                  <a:t>Financial</a:t>
                </a:r>
              </a:p>
              <a:p>
                <a:r>
                  <a:rPr lang="en-US" sz="1600" b="1" dirty="0">
                    <a:ea typeface="Tahoma" panose="020B0604030504040204" pitchFamily="34" charset="0"/>
                    <a:cs typeface="Tahoma" panose="020B0604030504040204" pitchFamily="34" charset="0"/>
                  </a:rPr>
                  <a:t>value</a:t>
                </a:r>
              </a:p>
            </p:txBody>
          </p:sp>
          <p:sp>
            <p:nvSpPr>
              <p:cNvPr id="34" name="Text Box 22">
                <a:extLst>
                  <a:ext uri="{FF2B5EF4-FFF2-40B4-BE49-F238E27FC236}">
                    <a16:creationId xmlns:a16="http://schemas.microsoft.com/office/drawing/2014/main" id="{22371AF9-955F-8C45-BCB8-264249E25E04}"/>
                  </a:ext>
                </a:extLst>
              </p:cNvPr>
              <p:cNvSpPr txBox="1">
                <a:spLocks noChangeArrowheads="1"/>
              </p:cNvSpPr>
              <p:nvPr/>
            </p:nvSpPr>
            <p:spPr bwMode="auto">
              <a:xfrm>
                <a:off x="347291" y="4066102"/>
                <a:ext cx="1341017" cy="825500"/>
              </a:xfrm>
              <a:prstGeom prst="rect">
                <a:avLst/>
              </a:prstGeom>
              <a:noFill/>
              <a:ln w="25400">
                <a:noFill/>
                <a:miter lim="800000"/>
                <a:headEnd/>
                <a:tailEnd/>
              </a:ln>
              <a:effectLst/>
            </p:spPr>
            <p:txBody>
              <a:bodyPr wrap="square">
                <a:noAutofit/>
              </a:bodyPr>
              <a:lstStyle/>
              <a:p>
                <a:r>
                  <a:rPr lang="en-US" sz="1600" b="1" dirty="0">
                    <a:ea typeface="Tahoma" panose="020B0604030504040204" pitchFamily="34" charset="0"/>
                    <a:cs typeface="Tahoma" panose="020B0604030504040204" pitchFamily="34" charset="0"/>
                  </a:rPr>
                  <a:t>Drivers of</a:t>
                </a:r>
              </a:p>
              <a:p>
                <a:r>
                  <a:rPr lang="en-US" sz="1600" b="1" dirty="0">
                    <a:ea typeface="Tahoma" panose="020B0604030504040204" pitchFamily="34" charset="0"/>
                    <a:cs typeface="Tahoma" panose="020B0604030504040204" pitchFamily="34" charset="0"/>
                  </a:rPr>
                  <a:t>customer value</a:t>
                </a:r>
              </a:p>
            </p:txBody>
          </p:sp>
          <p:sp>
            <p:nvSpPr>
              <p:cNvPr id="35" name="Text Box 22">
                <a:extLst>
                  <a:ext uri="{FF2B5EF4-FFF2-40B4-BE49-F238E27FC236}">
                    <a16:creationId xmlns:a16="http://schemas.microsoft.com/office/drawing/2014/main" id="{4C7612B0-6A3D-EB4B-969B-D13CB1B5F8CD}"/>
                  </a:ext>
                </a:extLst>
              </p:cNvPr>
              <p:cNvSpPr txBox="1">
                <a:spLocks noChangeArrowheads="1"/>
              </p:cNvSpPr>
              <p:nvPr/>
            </p:nvSpPr>
            <p:spPr bwMode="auto">
              <a:xfrm>
                <a:off x="347292" y="5302249"/>
                <a:ext cx="1316386" cy="584775"/>
              </a:xfrm>
              <a:prstGeom prst="rect">
                <a:avLst/>
              </a:prstGeom>
              <a:noFill/>
              <a:ln w="25400">
                <a:noFill/>
                <a:miter lim="800000"/>
                <a:headEnd/>
                <a:tailEnd/>
              </a:ln>
              <a:effectLst/>
            </p:spPr>
            <p:txBody>
              <a:bodyPr wrap="square">
                <a:noAutofit/>
              </a:bodyPr>
              <a:lstStyle/>
              <a:p>
                <a:r>
                  <a:rPr lang="en-US" sz="1600" b="1" dirty="0">
                    <a:ea typeface="Tahoma" panose="020B0604030504040204" pitchFamily="34" charset="0"/>
                    <a:cs typeface="Tahoma" panose="020B0604030504040204" pitchFamily="34" charset="0"/>
                  </a:rPr>
                  <a:t>Firm’s actions</a:t>
                </a:r>
              </a:p>
            </p:txBody>
          </p:sp>
        </p:grpSp>
      </p:grpSp>
      <p:grpSp>
        <p:nvGrpSpPr>
          <p:cNvPr id="49" name="Group 48"/>
          <p:cNvGrpSpPr/>
          <p:nvPr/>
        </p:nvGrpSpPr>
        <p:grpSpPr>
          <a:xfrm>
            <a:off x="3714540" y="4541041"/>
            <a:ext cx="715168" cy="2"/>
            <a:chOff x="3714540" y="4541041"/>
            <a:chExt cx="715168" cy="2"/>
          </a:xfrm>
        </p:grpSpPr>
        <p:cxnSp>
          <p:nvCxnSpPr>
            <p:cNvPr id="50" name="Straight Arrow Connector 49"/>
            <p:cNvCxnSpPr/>
            <p:nvPr/>
          </p:nvCxnSpPr>
          <p:spPr>
            <a:xfrm flipH="1">
              <a:off x="3714540" y="4541042"/>
              <a:ext cx="609600"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964781" y="4541041"/>
              <a:ext cx="464927"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6056102" y="4541041"/>
            <a:ext cx="715168" cy="2"/>
            <a:chOff x="3714540" y="4541041"/>
            <a:chExt cx="715168" cy="2"/>
          </a:xfrm>
        </p:grpSpPr>
        <p:cxnSp>
          <p:nvCxnSpPr>
            <p:cNvPr id="53" name="Straight Arrow Connector 52"/>
            <p:cNvCxnSpPr/>
            <p:nvPr/>
          </p:nvCxnSpPr>
          <p:spPr>
            <a:xfrm flipH="1">
              <a:off x="3714540" y="4541042"/>
              <a:ext cx="609600"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964781" y="4541041"/>
              <a:ext cx="464927"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464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Annual Churn Rates</a:t>
            </a:r>
          </a:p>
        </p:txBody>
      </p:sp>
      <p:sp>
        <p:nvSpPr>
          <p:cNvPr id="11" name="Rectangle 10">
            <a:extLst>
              <a:ext uri="{FF2B5EF4-FFF2-40B4-BE49-F238E27FC236}">
                <a16:creationId xmlns:a16="http://schemas.microsoft.com/office/drawing/2014/main" id="{CE1B423F-9CAA-482E-8643-B42E06448BDD}"/>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ea typeface="ＭＳ Ｐゴシック" charset="-128"/>
              </a:rPr>
              <a:t>Source: Statista, 2017</a:t>
            </a:r>
          </a:p>
        </p:txBody>
      </p:sp>
      <p:sp>
        <p:nvSpPr>
          <p:cNvPr id="6" name="TextBox 5">
            <a:extLst>
              <a:ext uri="{FF2B5EF4-FFF2-40B4-BE49-F238E27FC236}">
                <a16:creationId xmlns:a16="http://schemas.microsoft.com/office/drawing/2014/main" id="{EF58A3C5-AF7B-8C45-98ED-1FC2C319CC98}"/>
              </a:ext>
            </a:extLst>
          </p:cNvPr>
          <p:cNvSpPr txBox="1"/>
          <p:nvPr/>
        </p:nvSpPr>
        <p:spPr>
          <a:xfrm>
            <a:off x="2480164" y="1730514"/>
            <a:ext cx="4075155" cy="784086"/>
          </a:xfrm>
          <a:prstGeom prst="rect">
            <a:avLst/>
          </a:prstGeom>
          <a:noFill/>
        </p:spPr>
        <p:txBody>
          <a:bodyPr wrap="none" rtlCol="0">
            <a:noAutofit/>
          </a:bodyPr>
          <a:lstStyle/>
          <a:p>
            <a:pPr>
              <a:spcBef>
                <a:spcPts val="600"/>
              </a:spcBef>
            </a:pPr>
            <a:r>
              <a:rPr lang="en-US" sz="2000" dirty="0"/>
              <a:t>Churn rate = 100% - retention rate</a:t>
            </a:r>
          </a:p>
          <a:p>
            <a:pPr>
              <a:spcBef>
                <a:spcPts val="600"/>
              </a:spcBef>
            </a:pPr>
            <a:r>
              <a:rPr lang="en-US" sz="2000" dirty="0"/>
              <a:t>Expected life = 1/churn rate</a:t>
            </a:r>
          </a:p>
        </p:txBody>
      </p:sp>
      <p:grpSp>
        <p:nvGrpSpPr>
          <p:cNvPr id="7" name="Group 6" descr="Annual Churn Rates&#10;&#10;This bar graph shows the relationship between the type of industry and the share of customers. Retail is second-highest with 27 percent, and cable is highest with 31 percent."/>
          <p:cNvGrpSpPr/>
          <p:nvPr/>
        </p:nvGrpSpPr>
        <p:grpSpPr>
          <a:xfrm>
            <a:off x="612692" y="1686864"/>
            <a:ext cx="7847496" cy="4731233"/>
            <a:chOff x="612692" y="1686864"/>
            <a:chExt cx="7847496" cy="4731233"/>
          </a:xfrm>
        </p:grpSpPr>
        <p:cxnSp>
          <p:nvCxnSpPr>
            <p:cNvPr id="8" name="Straight Connector 7"/>
            <p:cNvCxnSpPr/>
            <p:nvPr/>
          </p:nvCxnSpPr>
          <p:spPr>
            <a:xfrm>
              <a:off x="1264257" y="5372672"/>
              <a:ext cx="7195931" cy="0"/>
            </a:xfrm>
            <a:prstGeom prst="line">
              <a:avLst/>
            </a:prstGeom>
            <a:ln w="635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4047" y="5869248"/>
              <a:ext cx="516193" cy="215444"/>
            </a:xfrm>
            <a:prstGeom prst="rect">
              <a:avLst/>
            </a:prstGeom>
            <a:noFill/>
          </p:spPr>
          <p:txBody>
            <a:bodyPr wrap="none" lIns="0" tIns="0" rIns="0" bIns="0" rtlCol="0" anchor="ctr">
              <a:noAutofit/>
            </a:bodyPr>
            <a:lstStyle/>
            <a:p>
              <a:pPr algn="r"/>
              <a:r>
                <a:rPr lang="en-US" sz="1200" dirty="0"/>
                <a:t>0%</a:t>
              </a:r>
            </a:p>
          </p:txBody>
        </p:sp>
        <p:sp>
          <p:nvSpPr>
            <p:cNvPr id="13" name="TextBox 12"/>
            <p:cNvSpPr txBox="1"/>
            <p:nvPr/>
          </p:nvSpPr>
          <p:spPr>
            <a:xfrm>
              <a:off x="644047" y="5264950"/>
              <a:ext cx="516193" cy="215444"/>
            </a:xfrm>
            <a:prstGeom prst="rect">
              <a:avLst/>
            </a:prstGeom>
            <a:noFill/>
          </p:spPr>
          <p:txBody>
            <a:bodyPr wrap="none" lIns="0" tIns="0" rIns="0" bIns="0" rtlCol="0" anchor="ctr">
              <a:noAutofit/>
            </a:bodyPr>
            <a:lstStyle/>
            <a:p>
              <a:pPr algn="r"/>
              <a:r>
                <a:rPr lang="en-US" sz="1200" dirty="0"/>
                <a:t>5%</a:t>
              </a:r>
            </a:p>
          </p:txBody>
        </p:sp>
        <p:cxnSp>
          <p:nvCxnSpPr>
            <p:cNvPr id="14" name="Straight Connector 13"/>
            <p:cNvCxnSpPr/>
            <p:nvPr/>
          </p:nvCxnSpPr>
          <p:spPr>
            <a:xfrm>
              <a:off x="1264257" y="4792227"/>
              <a:ext cx="7195931" cy="0"/>
            </a:xfrm>
            <a:prstGeom prst="line">
              <a:avLst/>
            </a:prstGeom>
            <a:ln w="635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4047" y="4684505"/>
              <a:ext cx="516193" cy="215444"/>
            </a:xfrm>
            <a:prstGeom prst="rect">
              <a:avLst/>
            </a:prstGeom>
            <a:noFill/>
          </p:spPr>
          <p:txBody>
            <a:bodyPr wrap="none" lIns="0" tIns="0" rIns="0" bIns="0" rtlCol="0" anchor="ctr">
              <a:noAutofit/>
            </a:bodyPr>
            <a:lstStyle/>
            <a:p>
              <a:pPr algn="r"/>
              <a:r>
                <a:rPr lang="en-US" sz="1200" dirty="0"/>
                <a:t>10%</a:t>
              </a:r>
            </a:p>
          </p:txBody>
        </p:sp>
        <p:cxnSp>
          <p:nvCxnSpPr>
            <p:cNvPr id="16" name="Straight Connector 15"/>
            <p:cNvCxnSpPr/>
            <p:nvPr/>
          </p:nvCxnSpPr>
          <p:spPr>
            <a:xfrm>
              <a:off x="1264257" y="4187928"/>
              <a:ext cx="7195931" cy="0"/>
            </a:xfrm>
            <a:prstGeom prst="line">
              <a:avLst/>
            </a:prstGeom>
            <a:ln w="635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4047" y="4080206"/>
              <a:ext cx="516193" cy="215444"/>
            </a:xfrm>
            <a:prstGeom prst="rect">
              <a:avLst/>
            </a:prstGeom>
            <a:noFill/>
          </p:spPr>
          <p:txBody>
            <a:bodyPr wrap="none" lIns="0" tIns="0" rIns="0" bIns="0" rtlCol="0" anchor="ctr">
              <a:noAutofit/>
            </a:bodyPr>
            <a:lstStyle/>
            <a:p>
              <a:pPr algn="r"/>
              <a:r>
                <a:rPr lang="en-US" sz="1200" dirty="0"/>
                <a:t>15%</a:t>
              </a:r>
            </a:p>
          </p:txBody>
        </p:sp>
        <p:cxnSp>
          <p:nvCxnSpPr>
            <p:cNvPr id="18" name="Straight Connector 17"/>
            <p:cNvCxnSpPr/>
            <p:nvPr/>
          </p:nvCxnSpPr>
          <p:spPr>
            <a:xfrm>
              <a:off x="1264257" y="3591580"/>
              <a:ext cx="7195931" cy="0"/>
            </a:xfrm>
            <a:prstGeom prst="line">
              <a:avLst/>
            </a:prstGeom>
            <a:ln w="635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4047" y="3483858"/>
              <a:ext cx="516193" cy="215444"/>
            </a:xfrm>
            <a:prstGeom prst="rect">
              <a:avLst/>
            </a:prstGeom>
            <a:noFill/>
          </p:spPr>
          <p:txBody>
            <a:bodyPr wrap="none" lIns="0" tIns="0" rIns="0" bIns="0" rtlCol="0" anchor="ctr">
              <a:noAutofit/>
            </a:bodyPr>
            <a:lstStyle/>
            <a:p>
              <a:pPr algn="r"/>
              <a:r>
                <a:rPr lang="en-US" sz="1200" dirty="0"/>
                <a:t>20%</a:t>
              </a:r>
            </a:p>
          </p:txBody>
        </p:sp>
        <p:cxnSp>
          <p:nvCxnSpPr>
            <p:cNvPr id="20" name="Straight Connector 19"/>
            <p:cNvCxnSpPr/>
            <p:nvPr/>
          </p:nvCxnSpPr>
          <p:spPr>
            <a:xfrm>
              <a:off x="1264257" y="2987281"/>
              <a:ext cx="7195931" cy="0"/>
            </a:xfrm>
            <a:prstGeom prst="line">
              <a:avLst/>
            </a:prstGeom>
            <a:ln w="635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44047" y="2879559"/>
              <a:ext cx="516193" cy="215444"/>
            </a:xfrm>
            <a:prstGeom prst="rect">
              <a:avLst/>
            </a:prstGeom>
            <a:noFill/>
          </p:spPr>
          <p:txBody>
            <a:bodyPr wrap="none" lIns="0" tIns="0" rIns="0" bIns="0" rtlCol="0" anchor="ctr">
              <a:noAutofit/>
            </a:bodyPr>
            <a:lstStyle/>
            <a:p>
              <a:pPr algn="r"/>
              <a:r>
                <a:rPr lang="en-US" sz="1200" dirty="0"/>
                <a:t>25%</a:t>
              </a:r>
            </a:p>
          </p:txBody>
        </p:sp>
        <p:cxnSp>
          <p:nvCxnSpPr>
            <p:cNvPr id="22" name="Straight Connector 21"/>
            <p:cNvCxnSpPr/>
            <p:nvPr/>
          </p:nvCxnSpPr>
          <p:spPr>
            <a:xfrm>
              <a:off x="1264257" y="2406836"/>
              <a:ext cx="7195931" cy="0"/>
            </a:xfrm>
            <a:prstGeom prst="line">
              <a:avLst/>
            </a:prstGeom>
            <a:ln w="635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44047" y="2299114"/>
              <a:ext cx="516193" cy="215444"/>
            </a:xfrm>
            <a:prstGeom prst="rect">
              <a:avLst/>
            </a:prstGeom>
            <a:noFill/>
          </p:spPr>
          <p:txBody>
            <a:bodyPr wrap="none" lIns="0" tIns="0" rIns="0" bIns="0" rtlCol="0" anchor="ctr">
              <a:noAutofit/>
            </a:bodyPr>
            <a:lstStyle/>
            <a:p>
              <a:pPr algn="r"/>
              <a:r>
                <a:rPr lang="en-US" sz="1200" dirty="0"/>
                <a:t>30%</a:t>
              </a:r>
            </a:p>
          </p:txBody>
        </p:sp>
        <p:cxnSp>
          <p:nvCxnSpPr>
            <p:cNvPr id="24" name="Straight Connector 23"/>
            <p:cNvCxnSpPr/>
            <p:nvPr/>
          </p:nvCxnSpPr>
          <p:spPr>
            <a:xfrm>
              <a:off x="1264257" y="1794586"/>
              <a:ext cx="7195931" cy="0"/>
            </a:xfrm>
            <a:prstGeom prst="line">
              <a:avLst/>
            </a:prstGeom>
            <a:ln w="635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4047" y="1686864"/>
              <a:ext cx="516193" cy="215444"/>
            </a:xfrm>
            <a:prstGeom prst="rect">
              <a:avLst/>
            </a:prstGeom>
            <a:noFill/>
          </p:spPr>
          <p:txBody>
            <a:bodyPr wrap="none" lIns="0" tIns="0" rIns="0" bIns="0" rtlCol="0" anchor="ctr">
              <a:noAutofit/>
            </a:bodyPr>
            <a:lstStyle/>
            <a:p>
              <a:pPr algn="r"/>
              <a:r>
                <a:rPr lang="en-US" sz="1200" dirty="0"/>
                <a:t>35%</a:t>
              </a:r>
            </a:p>
          </p:txBody>
        </p:sp>
        <p:sp>
          <p:nvSpPr>
            <p:cNvPr id="26" name="TextBox 25"/>
            <p:cNvSpPr txBox="1"/>
            <p:nvPr/>
          </p:nvSpPr>
          <p:spPr>
            <a:xfrm>
              <a:off x="7793634" y="2043411"/>
              <a:ext cx="298159" cy="215444"/>
            </a:xfrm>
            <a:prstGeom prst="rect">
              <a:avLst/>
            </a:prstGeom>
            <a:noFill/>
          </p:spPr>
          <p:txBody>
            <a:bodyPr wrap="none" lIns="0" tIns="0" rIns="0" bIns="0" rtlCol="0" anchor="ctr">
              <a:noAutofit/>
            </a:bodyPr>
            <a:lstStyle/>
            <a:p>
              <a:pPr algn="ctr"/>
              <a:r>
                <a:rPr lang="en-US" sz="1200" b="1" dirty="0"/>
                <a:t>31%</a:t>
              </a:r>
            </a:p>
          </p:txBody>
        </p:sp>
        <p:sp>
          <p:nvSpPr>
            <p:cNvPr id="27" name="TextBox 26"/>
            <p:cNvSpPr txBox="1"/>
            <p:nvPr/>
          </p:nvSpPr>
          <p:spPr>
            <a:xfrm>
              <a:off x="6776247" y="2528847"/>
              <a:ext cx="298159" cy="215444"/>
            </a:xfrm>
            <a:prstGeom prst="rect">
              <a:avLst/>
            </a:prstGeom>
            <a:noFill/>
          </p:spPr>
          <p:txBody>
            <a:bodyPr wrap="none" lIns="0" tIns="0" rIns="0" bIns="0" rtlCol="0" anchor="ctr">
              <a:noAutofit/>
            </a:bodyPr>
            <a:lstStyle/>
            <a:p>
              <a:pPr algn="ctr"/>
              <a:r>
                <a:rPr lang="en-US" sz="1200" b="1" dirty="0"/>
                <a:t>27%</a:t>
              </a:r>
            </a:p>
          </p:txBody>
        </p:sp>
        <p:sp>
          <p:nvSpPr>
            <p:cNvPr id="28" name="TextBox 27"/>
            <p:cNvSpPr txBox="1"/>
            <p:nvPr/>
          </p:nvSpPr>
          <p:spPr>
            <a:xfrm>
              <a:off x="5757072" y="3252823"/>
              <a:ext cx="298159" cy="215444"/>
            </a:xfrm>
            <a:prstGeom prst="rect">
              <a:avLst/>
            </a:prstGeom>
            <a:noFill/>
          </p:spPr>
          <p:txBody>
            <a:bodyPr wrap="none" lIns="0" tIns="0" rIns="0" bIns="0" rtlCol="0" anchor="ctr">
              <a:noAutofit/>
            </a:bodyPr>
            <a:lstStyle/>
            <a:p>
              <a:pPr algn="ctr"/>
              <a:r>
                <a:rPr lang="en-US" sz="1200" b="1" dirty="0"/>
                <a:t>21%</a:t>
              </a:r>
            </a:p>
          </p:txBody>
        </p:sp>
        <p:sp>
          <p:nvSpPr>
            <p:cNvPr id="29" name="TextBox 28"/>
            <p:cNvSpPr txBox="1"/>
            <p:nvPr/>
          </p:nvSpPr>
          <p:spPr>
            <a:xfrm>
              <a:off x="4723278" y="3252823"/>
              <a:ext cx="298159" cy="215444"/>
            </a:xfrm>
            <a:prstGeom prst="rect">
              <a:avLst/>
            </a:prstGeom>
            <a:noFill/>
          </p:spPr>
          <p:txBody>
            <a:bodyPr wrap="none" lIns="0" tIns="0" rIns="0" bIns="0" rtlCol="0" anchor="ctr">
              <a:noAutofit/>
            </a:bodyPr>
            <a:lstStyle/>
            <a:p>
              <a:pPr algn="ctr"/>
              <a:r>
                <a:rPr lang="en-US" sz="1200" b="1" dirty="0"/>
                <a:t>21%</a:t>
              </a:r>
            </a:p>
          </p:txBody>
        </p:sp>
        <p:sp>
          <p:nvSpPr>
            <p:cNvPr id="30" name="TextBox 29"/>
            <p:cNvSpPr txBox="1"/>
            <p:nvPr/>
          </p:nvSpPr>
          <p:spPr>
            <a:xfrm>
              <a:off x="3699341" y="3357609"/>
              <a:ext cx="298159" cy="215444"/>
            </a:xfrm>
            <a:prstGeom prst="rect">
              <a:avLst/>
            </a:prstGeom>
            <a:noFill/>
          </p:spPr>
          <p:txBody>
            <a:bodyPr wrap="none" lIns="0" tIns="0" rIns="0" bIns="0" rtlCol="0" anchor="ctr">
              <a:noAutofit/>
            </a:bodyPr>
            <a:lstStyle/>
            <a:p>
              <a:pPr algn="ctr"/>
              <a:r>
                <a:rPr lang="en-US" sz="1200" b="1" dirty="0"/>
                <a:t>20%</a:t>
              </a:r>
            </a:p>
          </p:txBody>
        </p:sp>
        <p:sp>
          <p:nvSpPr>
            <p:cNvPr id="31" name="TextBox 30"/>
            <p:cNvSpPr txBox="1"/>
            <p:nvPr/>
          </p:nvSpPr>
          <p:spPr>
            <a:xfrm>
              <a:off x="2665879" y="3838672"/>
              <a:ext cx="298159" cy="215444"/>
            </a:xfrm>
            <a:prstGeom prst="rect">
              <a:avLst/>
            </a:prstGeom>
            <a:noFill/>
          </p:spPr>
          <p:txBody>
            <a:bodyPr wrap="none" lIns="0" tIns="0" rIns="0" bIns="0" rtlCol="0" anchor="ctr">
              <a:noAutofit/>
            </a:bodyPr>
            <a:lstStyle/>
            <a:p>
              <a:pPr algn="ctr"/>
              <a:r>
                <a:rPr lang="en-US" sz="1200" b="1" dirty="0"/>
                <a:t>16%</a:t>
              </a:r>
            </a:p>
          </p:txBody>
        </p:sp>
        <p:sp>
          <p:nvSpPr>
            <p:cNvPr id="32" name="TextBox 31"/>
            <p:cNvSpPr txBox="1"/>
            <p:nvPr/>
          </p:nvSpPr>
          <p:spPr>
            <a:xfrm>
              <a:off x="1637179" y="3952382"/>
              <a:ext cx="298159" cy="215444"/>
            </a:xfrm>
            <a:prstGeom prst="rect">
              <a:avLst/>
            </a:prstGeom>
            <a:noFill/>
          </p:spPr>
          <p:txBody>
            <a:bodyPr wrap="none" lIns="0" tIns="0" rIns="0" bIns="0" rtlCol="0" anchor="ctr">
              <a:noAutofit/>
            </a:bodyPr>
            <a:lstStyle/>
            <a:p>
              <a:pPr algn="ctr"/>
              <a:r>
                <a:rPr lang="en-US" sz="1200" b="1" dirty="0"/>
                <a:t>15%</a:t>
              </a:r>
            </a:p>
          </p:txBody>
        </p:sp>
        <p:grpSp>
          <p:nvGrpSpPr>
            <p:cNvPr id="33" name="Group 32"/>
            <p:cNvGrpSpPr/>
            <p:nvPr/>
          </p:nvGrpSpPr>
          <p:grpSpPr>
            <a:xfrm>
              <a:off x="1424741" y="2299114"/>
              <a:ext cx="6880024" cy="3680269"/>
              <a:chOff x="1424741" y="2299114"/>
              <a:chExt cx="6880024" cy="3680269"/>
            </a:xfrm>
            <a:solidFill>
              <a:srgbClr val="88B9FF"/>
            </a:solidFill>
          </p:grpSpPr>
          <p:sp>
            <p:nvSpPr>
              <p:cNvPr id="43" name="Rectangle 42"/>
              <p:cNvSpPr/>
              <p:nvPr/>
            </p:nvSpPr>
            <p:spPr>
              <a:xfrm>
                <a:off x="7581196" y="2299114"/>
                <a:ext cx="723569" cy="3680269"/>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4" name="Rectangle 43"/>
              <p:cNvSpPr/>
              <p:nvPr/>
            </p:nvSpPr>
            <p:spPr>
              <a:xfrm>
                <a:off x="6563809" y="2762250"/>
                <a:ext cx="723569" cy="3217133"/>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p:cNvSpPr/>
              <p:nvPr/>
            </p:nvSpPr>
            <p:spPr>
              <a:xfrm>
                <a:off x="5544634" y="3483858"/>
                <a:ext cx="723569" cy="24955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Rectangle 45"/>
              <p:cNvSpPr/>
              <p:nvPr/>
            </p:nvSpPr>
            <p:spPr>
              <a:xfrm>
                <a:off x="4510840" y="3483858"/>
                <a:ext cx="723569" cy="249552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Rectangle 46"/>
              <p:cNvSpPr/>
              <p:nvPr/>
            </p:nvSpPr>
            <p:spPr>
              <a:xfrm>
                <a:off x="3486903" y="3591580"/>
                <a:ext cx="723569" cy="2387803"/>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8" name="Rectangle 47"/>
              <p:cNvSpPr/>
              <p:nvPr/>
            </p:nvSpPr>
            <p:spPr>
              <a:xfrm>
                <a:off x="2453441" y="4080206"/>
                <a:ext cx="723569" cy="1899177"/>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9" name="Rectangle 48"/>
              <p:cNvSpPr/>
              <p:nvPr/>
            </p:nvSpPr>
            <p:spPr>
              <a:xfrm>
                <a:off x="1424741" y="4187928"/>
                <a:ext cx="723569" cy="1791455"/>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sp>
          <p:nvSpPr>
            <p:cNvPr id="34" name="TextBox 33"/>
            <p:cNvSpPr txBox="1"/>
            <p:nvPr/>
          </p:nvSpPr>
          <p:spPr>
            <a:xfrm>
              <a:off x="7707831" y="6067201"/>
              <a:ext cx="469766" cy="215444"/>
            </a:xfrm>
            <a:prstGeom prst="rect">
              <a:avLst/>
            </a:prstGeom>
            <a:noFill/>
          </p:spPr>
          <p:txBody>
            <a:bodyPr wrap="none" lIns="0" tIns="0" rIns="0" bIns="0" rtlCol="0" anchor="t">
              <a:noAutofit/>
            </a:bodyPr>
            <a:lstStyle/>
            <a:p>
              <a:pPr algn="ctr"/>
              <a:r>
                <a:rPr lang="en-US" sz="1200" dirty="0"/>
                <a:t>Cable</a:t>
              </a:r>
            </a:p>
          </p:txBody>
        </p:sp>
        <p:sp>
          <p:nvSpPr>
            <p:cNvPr id="35" name="TextBox 34"/>
            <p:cNvSpPr txBox="1"/>
            <p:nvPr/>
          </p:nvSpPr>
          <p:spPr>
            <a:xfrm>
              <a:off x="6674130" y="6067201"/>
              <a:ext cx="502394" cy="215444"/>
            </a:xfrm>
            <a:prstGeom prst="rect">
              <a:avLst/>
            </a:prstGeom>
            <a:noFill/>
          </p:spPr>
          <p:txBody>
            <a:bodyPr wrap="none" lIns="0" tIns="0" rIns="0" bIns="0" rtlCol="0" anchor="t">
              <a:noAutofit/>
            </a:bodyPr>
            <a:lstStyle/>
            <a:p>
              <a:pPr algn="ctr"/>
              <a:r>
                <a:rPr lang="en-US" sz="1200" dirty="0"/>
                <a:t>Retail</a:t>
              </a:r>
            </a:p>
          </p:txBody>
        </p:sp>
        <p:sp>
          <p:nvSpPr>
            <p:cNvPr id="36" name="TextBox 35"/>
            <p:cNvSpPr txBox="1"/>
            <p:nvPr/>
          </p:nvSpPr>
          <p:spPr>
            <a:xfrm>
              <a:off x="5433171" y="6067201"/>
              <a:ext cx="945962" cy="215444"/>
            </a:xfrm>
            <a:prstGeom prst="rect">
              <a:avLst/>
            </a:prstGeom>
            <a:noFill/>
          </p:spPr>
          <p:txBody>
            <a:bodyPr wrap="none" lIns="0" tIns="0" rIns="0" bIns="0" rtlCol="0" anchor="t">
              <a:noAutofit/>
            </a:bodyPr>
            <a:lstStyle/>
            <a:p>
              <a:pPr algn="ctr"/>
              <a:r>
                <a:rPr lang="en-US" sz="1200" dirty="0"/>
                <a:t>Online retail</a:t>
              </a:r>
            </a:p>
          </p:txBody>
        </p:sp>
        <p:sp>
          <p:nvSpPr>
            <p:cNvPr id="37" name="TextBox 36"/>
            <p:cNvSpPr txBox="1"/>
            <p:nvPr/>
          </p:nvSpPr>
          <p:spPr>
            <a:xfrm>
              <a:off x="4510306" y="6067201"/>
              <a:ext cx="724104" cy="215444"/>
            </a:xfrm>
            <a:prstGeom prst="rect">
              <a:avLst/>
            </a:prstGeom>
            <a:noFill/>
          </p:spPr>
          <p:txBody>
            <a:bodyPr wrap="none" lIns="0" tIns="0" rIns="0" bIns="0" rtlCol="0" anchor="t">
              <a:noAutofit/>
            </a:bodyPr>
            <a:lstStyle/>
            <a:p>
              <a:pPr algn="ctr"/>
              <a:r>
                <a:rPr lang="en-US" sz="1200" dirty="0"/>
                <a:t>Financial</a:t>
              </a:r>
            </a:p>
          </p:txBody>
        </p:sp>
        <p:sp>
          <p:nvSpPr>
            <p:cNvPr id="38" name="TextBox 37"/>
            <p:cNvSpPr txBox="1"/>
            <p:nvPr/>
          </p:nvSpPr>
          <p:spPr>
            <a:xfrm>
              <a:off x="3201041" y="6067201"/>
              <a:ext cx="1294760" cy="215444"/>
            </a:xfrm>
            <a:prstGeom prst="rect">
              <a:avLst/>
            </a:prstGeom>
            <a:noFill/>
          </p:spPr>
          <p:txBody>
            <a:bodyPr wrap="none" lIns="0" tIns="0" rIns="0" bIns="0" rtlCol="0" anchor="t">
              <a:noAutofit/>
            </a:bodyPr>
            <a:lstStyle/>
            <a:p>
              <a:pPr algn="ctr"/>
              <a:r>
                <a:rPr lang="en-US" sz="1200" dirty="0"/>
                <a:t>Telecom/wireless</a:t>
              </a:r>
            </a:p>
          </p:txBody>
        </p:sp>
        <p:sp>
          <p:nvSpPr>
            <p:cNvPr id="39" name="TextBox 38"/>
            <p:cNvSpPr txBox="1"/>
            <p:nvPr/>
          </p:nvSpPr>
          <p:spPr>
            <a:xfrm>
              <a:off x="2366679" y="6067201"/>
              <a:ext cx="896560" cy="350896"/>
            </a:xfrm>
            <a:prstGeom prst="rect">
              <a:avLst/>
            </a:prstGeom>
            <a:noFill/>
          </p:spPr>
          <p:txBody>
            <a:bodyPr wrap="none" lIns="0" tIns="0" rIns="0" bIns="0" rtlCol="0" anchor="t">
              <a:noAutofit/>
            </a:bodyPr>
            <a:lstStyle/>
            <a:p>
              <a:pPr algn="ctr"/>
              <a:r>
                <a:rPr lang="en-US" sz="1200" dirty="0"/>
                <a:t>Big box</a:t>
              </a:r>
            </a:p>
            <a:p>
              <a:pPr algn="ctr"/>
              <a:r>
                <a:rPr lang="en-US" sz="1200" dirty="0"/>
                <a:t>electronics</a:t>
              </a:r>
            </a:p>
          </p:txBody>
        </p:sp>
        <p:sp>
          <p:nvSpPr>
            <p:cNvPr id="40" name="TextBox 39"/>
            <p:cNvSpPr txBox="1"/>
            <p:nvPr/>
          </p:nvSpPr>
          <p:spPr>
            <a:xfrm>
              <a:off x="1424207" y="6067201"/>
              <a:ext cx="724104" cy="215444"/>
            </a:xfrm>
            <a:prstGeom prst="rect">
              <a:avLst/>
            </a:prstGeom>
            <a:noFill/>
          </p:spPr>
          <p:txBody>
            <a:bodyPr wrap="none" lIns="0" tIns="0" rIns="0" bIns="0" rtlCol="0" anchor="t">
              <a:noAutofit/>
            </a:bodyPr>
            <a:lstStyle/>
            <a:p>
              <a:pPr algn="ctr"/>
              <a:r>
                <a:rPr lang="en-US" sz="1200" dirty="0"/>
                <a:t>Travel</a:t>
              </a:r>
            </a:p>
          </p:txBody>
        </p:sp>
        <p:cxnSp>
          <p:nvCxnSpPr>
            <p:cNvPr id="41" name="Straight Connector 40"/>
            <p:cNvCxnSpPr/>
            <p:nvPr/>
          </p:nvCxnSpPr>
          <p:spPr>
            <a:xfrm>
              <a:off x="1264257" y="5979383"/>
              <a:ext cx="71959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6200000">
              <a:off x="17374" y="3838672"/>
              <a:ext cx="1406080" cy="215444"/>
            </a:xfrm>
            <a:prstGeom prst="rect">
              <a:avLst/>
            </a:prstGeom>
            <a:noFill/>
          </p:spPr>
          <p:txBody>
            <a:bodyPr wrap="none" lIns="0" tIns="0" rIns="0" bIns="0" rtlCol="0" anchor="t">
              <a:noAutofit/>
            </a:bodyPr>
            <a:lstStyle/>
            <a:p>
              <a:pPr algn="ctr"/>
              <a:r>
                <a:rPr lang="en-US" sz="1200" dirty="0"/>
                <a:t>Share of customers</a:t>
              </a:r>
            </a:p>
          </p:txBody>
        </p:sp>
      </p:grpSp>
    </p:spTree>
    <p:extLst>
      <p:ext uri="{BB962C8B-B14F-4D97-AF65-F5344CB8AC3E}">
        <p14:creationId xmlns:p14="http://schemas.microsoft.com/office/powerpoint/2010/main" val="157371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Impact of Retention on Profitability</a:t>
            </a:r>
          </a:p>
        </p:txBody>
      </p:sp>
      <p:sp>
        <p:nvSpPr>
          <p:cNvPr id="8" name="Rectangle 7">
            <a:extLst>
              <a:ext uri="{FF2B5EF4-FFF2-40B4-BE49-F238E27FC236}">
                <a16:creationId xmlns:a16="http://schemas.microsoft.com/office/drawing/2014/main" id="{11CD0A3C-C752-412A-AAF0-DD4840C9450F}"/>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ea typeface="ＭＳ Ｐゴシック" charset="-128"/>
              </a:rPr>
              <a:t>Source: Reichheld and Sasser (1990), “Zero Defections: Quality Comes to Service,”</a:t>
            </a:r>
            <a:r>
              <a:rPr lang="en-US" sz="1000" i="1" dirty="0">
                <a:solidFill>
                  <a:schemeClr val="bg1">
                    <a:lumMod val="50000"/>
                  </a:schemeClr>
                </a:solidFill>
                <a:ea typeface="ＭＳ Ｐゴシック" charset="-128"/>
              </a:rPr>
              <a:t> HBR</a:t>
            </a:r>
            <a:r>
              <a:rPr lang="en-US" sz="1000" dirty="0">
                <a:solidFill>
                  <a:schemeClr val="bg1">
                    <a:lumMod val="50000"/>
                  </a:schemeClr>
                </a:solidFill>
                <a:ea typeface="ＭＳ Ｐゴシック" charset="-128"/>
              </a:rPr>
              <a:t>, Sep-Oct.</a:t>
            </a:r>
          </a:p>
        </p:txBody>
      </p:sp>
      <p:sp>
        <p:nvSpPr>
          <p:cNvPr id="10" name="Content Placeholder 9">
            <a:extLst>
              <a:ext uri="{FF2B5EF4-FFF2-40B4-BE49-F238E27FC236}">
                <a16:creationId xmlns:a16="http://schemas.microsoft.com/office/drawing/2014/main" id="{6D34E7EE-08EE-4D60-A831-D65B0F0EEA1C}"/>
              </a:ext>
            </a:extLst>
          </p:cNvPr>
          <p:cNvSpPr>
            <a:spLocks noGrp="1"/>
          </p:cNvSpPr>
          <p:nvPr>
            <p:ph idx="1"/>
          </p:nvPr>
        </p:nvSpPr>
        <p:spPr>
          <a:xfrm>
            <a:off x="457200" y="1600201"/>
            <a:ext cx="8229600" cy="457200"/>
          </a:xfrm>
        </p:spPr>
        <p:txBody>
          <a:bodyPr/>
          <a:lstStyle/>
          <a:p>
            <a:pPr marL="0" indent="0">
              <a:buNone/>
            </a:pPr>
            <a:r>
              <a:rPr lang="en-US" sz="2000" dirty="0"/>
              <a:t>5% reduction in churn increases profits by…</a:t>
            </a:r>
          </a:p>
        </p:txBody>
      </p:sp>
      <p:grpSp>
        <p:nvGrpSpPr>
          <p:cNvPr id="6" name="Group 5" descr="Impact of Retention of Profitability&#10;&#10;This bar graph relates different industries to the increase in customer net present vaue. Within the graph, advertising agencies are highest at 95 percent. Software is lowest at 35 percent."/>
          <p:cNvGrpSpPr/>
          <p:nvPr/>
        </p:nvGrpSpPr>
        <p:grpSpPr>
          <a:xfrm>
            <a:off x="934289" y="1955512"/>
            <a:ext cx="6967326" cy="4554145"/>
            <a:chOff x="934289" y="1955512"/>
            <a:chExt cx="6967326" cy="4554145"/>
          </a:xfrm>
        </p:grpSpPr>
        <p:grpSp>
          <p:nvGrpSpPr>
            <p:cNvPr id="7" name="Group 6"/>
            <p:cNvGrpSpPr/>
            <p:nvPr/>
          </p:nvGrpSpPr>
          <p:grpSpPr>
            <a:xfrm>
              <a:off x="2671079" y="2343956"/>
              <a:ext cx="5074513" cy="2237568"/>
              <a:chOff x="2671079" y="2343956"/>
              <a:chExt cx="5074513" cy="2237568"/>
            </a:xfrm>
          </p:grpSpPr>
          <p:sp>
            <p:nvSpPr>
              <p:cNvPr id="63" name="Rectangle 62"/>
              <p:cNvSpPr/>
              <p:nvPr/>
            </p:nvSpPr>
            <p:spPr>
              <a:xfrm>
                <a:off x="2671079" y="2343956"/>
                <a:ext cx="193419" cy="2237568"/>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4" name="Rectangle 63"/>
              <p:cNvSpPr/>
              <p:nvPr/>
            </p:nvSpPr>
            <p:spPr>
              <a:xfrm>
                <a:off x="3119264" y="2604523"/>
                <a:ext cx="193419" cy="1977000"/>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5" name="Rectangle 64"/>
              <p:cNvSpPr/>
              <p:nvPr/>
            </p:nvSpPr>
            <p:spPr>
              <a:xfrm>
                <a:off x="3559721" y="2673861"/>
                <a:ext cx="193419" cy="1907661"/>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6" name="Rectangle 65"/>
              <p:cNvSpPr/>
              <p:nvPr/>
            </p:nvSpPr>
            <p:spPr>
              <a:xfrm>
                <a:off x="4000179" y="2582854"/>
                <a:ext cx="193419" cy="1998669"/>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7" name="Rectangle 66"/>
              <p:cNvSpPr/>
              <p:nvPr/>
            </p:nvSpPr>
            <p:spPr>
              <a:xfrm>
                <a:off x="4445788" y="2816872"/>
                <a:ext cx="193419" cy="1764650"/>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8" name="Rectangle 67"/>
              <p:cNvSpPr/>
              <p:nvPr/>
            </p:nvSpPr>
            <p:spPr>
              <a:xfrm>
                <a:off x="4896549" y="3401914"/>
                <a:ext cx="193419" cy="1179607"/>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9" name="Rectangle 68"/>
              <p:cNvSpPr/>
              <p:nvPr/>
            </p:nvSpPr>
            <p:spPr>
              <a:xfrm>
                <a:off x="5334431" y="3523257"/>
                <a:ext cx="193419" cy="1058264"/>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0" name="Rectangle 69"/>
              <p:cNvSpPr/>
              <p:nvPr/>
            </p:nvSpPr>
            <p:spPr>
              <a:xfrm>
                <a:off x="5777464" y="3523257"/>
                <a:ext cx="193419" cy="1058264"/>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1" name="Rectangle 70"/>
              <p:cNvSpPr/>
              <p:nvPr/>
            </p:nvSpPr>
            <p:spPr>
              <a:xfrm>
                <a:off x="6223073" y="2470180"/>
                <a:ext cx="193419" cy="2111344"/>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2" name="Rectangle 71"/>
              <p:cNvSpPr/>
              <p:nvPr/>
            </p:nvSpPr>
            <p:spPr>
              <a:xfrm>
                <a:off x="6668682" y="3635931"/>
                <a:ext cx="193419" cy="945589"/>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3" name="Rectangle 72"/>
              <p:cNvSpPr/>
              <p:nvPr/>
            </p:nvSpPr>
            <p:spPr>
              <a:xfrm>
                <a:off x="7111715" y="2582854"/>
                <a:ext cx="193419" cy="1998669"/>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4" name="Rectangle 73"/>
              <p:cNvSpPr/>
              <p:nvPr/>
            </p:nvSpPr>
            <p:spPr>
              <a:xfrm>
                <a:off x="7552173" y="3757274"/>
                <a:ext cx="193419" cy="824246"/>
              </a:xfrm>
              <a:prstGeom prst="rect">
                <a:avLst/>
              </a:prstGeom>
              <a:solidFill>
                <a:srgbClr val="D9969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sp>
          <p:nvSpPr>
            <p:cNvPr id="9" name="Freeform 8"/>
            <p:cNvSpPr/>
            <p:nvPr/>
          </p:nvSpPr>
          <p:spPr>
            <a:xfrm>
              <a:off x="2547938" y="2228850"/>
              <a:ext cx="5329237" cy="2352675"/>
            </a:xfrm>
            <a:custGeom>
              <a:avLst/>
              <a:gdLst>
                <a:gd name="connsiteX0" fmla="*/ 0 w 5329237"/>
                <a:gd name="connsiteY0" fmla="*/ 0 h 2362200"/>
                <a:gd name="connsiteX1" fmla="*/ 0 w 5329237"/>
                <a:gd name="connsiteY1" fmla="*/ 2362200 h 2362200"/>
                <a:gd name="connsiteX2" fmla="*/ 5329237 w 5329237"/>
                <a:gd name="connsiteY2" fmla="*/ 2362200 h 2362200"/>
              </a:gdLst>
              <a:ahLst/>
              <a:cxnLst>
                <a:cxn ang="0">
                  <a:pos x="connsiteX0" y="connsiteY0"/>
                </a:cxn>
                <a:cxn ang="0">
                  <a:pos x="connsiteX1" y="connsiteY1"/>
                </a:cxn>
                <a:cxn ang="0">
                  <a:pos x="connsiteX2" y="connsiteY2"/>
                </a:cxn>
              </a:cxnLst>
              <a:rect l="l" t="t" r="r" b="b"/>
              <a:pathLst>
                <a:path w="5329237" h="2362200">
                  <a:moveTo>
                    <a:pt x="0" y="0"/>
                  </a:moveTo>
                  <a:lnTo>
                    <a:pt x="0" y="2362200"/>
                  </a:lnTo>
                  <a:lnTo>
                    <a:pt x="5329237" y="2362200"/>
                  </a:ln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12" name="Straight Connector 11"/>
            <p:cNvCxnSpPr/>
            <p:nvPr/>
          </p:nvCxnSpPr>
          <p:spPr>
            <a:xfrm>
              <a:off x="2547938" y="4581525"/>
              <a:ext cx="0"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92158" y="4581525"/>
              <a:ext cx="0"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36376" y="4581525"/>
              <a:ext cx="0"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874827" y="4581525"/>
              <a:ext cx="0"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19047" y="4581525"/>
              <a:ext cx="0"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63265" y="4581525"/>
              <a:ext cx="0"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213255" y="4581525"/>
              <a:ext cx="0"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651705" y="4581525"/>
              <a:ext cx="0"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101693" y="4581525"/>
              <a:ext cx="0"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545914" y="4581525"/>
              <a:ext cx="0"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993019" y="4581525"/>
              <a:ext cx="0"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428582" y="4581525"/>
              <a:ext cx="0"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877175" y="4581525"/>
              <a:ext cx="0"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a:off x="2514601" y="4548187"/>
              <a:ext cx="0"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102494" y="4473802"/>
              <a:ext cx="298159" cy="215444"/>
            </a:xfrm>
            <a:prstGeom prst="rect">
              <a:avLst/>
            </a:prstGeom>
            <a:noFill/>
          </p:spPr>
          <p:txBody>
            <a:bodyPr wrap="none" lIns="0" tIns="0" rIns="0" bIns="0" rtlCol="0" anchor="ctr">
              <a:noAutofit/>
            </a:bodyPr>
            <a:lstStyle/>
            <a:p>
              <a:pPr algn="r"/>
              <a:r>
                <a:rPr lang="en-US" sz="1400" b="1" dirty="0"/>
                <a:t>0</a:t>
              </a:r>
            </a:p>
          </p:txBody>
        </p:sp>
        <p:cxnSp>
          <p:nvCxnSpPr>
            <p:cNvPr id="27" name="Straight Connector 26"/>
            <p:cNvCxnSpPr/>
            <p:nvPr/>
          </p:nvCxnSpPr>
          <p:spPr>
            <a:xfrm rot="16200000">
              <a:off x="2514601" y="4087011"/>
              <a:ext cx="0"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102494" y="4012626"/>
              <a:ext cx="298159" cy="215444"/>
            </a:xfrm>
            <a:prstGeom prst="rect">
              <a:avLst/>
            </a:prstGeom>
            <a:noFill/>
          </p:spPr>
          <p:txBody>
            <a:bodyPr wrap="none" lIns="0" tIns="0" rIns="0" bIns="0" rtlCol="0" anchor="ctr">
              <a:noAutofit/>
            </a:bodyPr>
            <a:lstStyle/>
            <a:p>
              <a:pPr algn="r"/>
              <a:r>
                <a:rPr lang="en-US" sz="1400" b="1" dirty="0"/>
                <a:t>20</a:t>
              </a:r>
            </a:p>
          </p:txBody>
        </p:sp>
        <p:cxnSp>
          <p:nvCxnSpPr>
            <p:cNvPr id="29" name="Straight Connector 28"/>
            <p:cNvCxnSpPr/>
            <p:nvPr/>
          </p:nvCxnSpPr>
          <p:spPr>
            <a:xfrm rot="16200000">
              <a:off x="2514601" y="3605957"/>
              <a:ext cx="0"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102494" y="3531572"/>
              <a:ext cx="298159" cy="215444"/>
            </a:xfrm>
            <a:prstGeom prst="rect">
              <a:avLst/>
            </a:prstGeom>
            <a:noFill/>
          </p:spPr>
          <p:txBody>
            <a:bodyPr wrap="none" lIns="0" tIns="0" rIns="0" bIns="0" rtlCol="0" anchor="ctr">
              <a:noAutofit/>
            </a:bodyPr>
            <a:lstStyle/>
            <a:p>
              <a:pPr algn="r"/>
              <a:r>
                <a:rPr lang="en-US" sz="1400" b="1" dirty="0"/>
                <a:t>40</a:t>
              </a:r>
            </a:p>
          </p:txBody>
        </p:sp>
        <p:cxnSp>
          <p:nvCxnSpPr>
            <p:cNvPr id="31" name="Straight Connector 30"/>
            <p:cNvCxnSpPr/>
            <p:nvPr/>
          </p:nvCxnSpPr>
          <p:spPr>
            <a:xfrm rot="16200000">
              <a:off x="2514601" y="3136830"/>
              <a:ext cx="0"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102494" y="3062445"/>
              <a:ext cx="298159" cy="215444"/>
            </a:xfrm>
            <a:prstGeom prst="rect">
              <a:avLst/>
            </a:prstGeom>
            <a:noFill/>
          </p:spPr>
          <p:txBody>
            <a:bodyPr wrap="none" lIns="0" tIns="0" rIns="0" bIns="0" rtlCol="0" anchor="ctr">
              <a:noAutofit/>
            </a:bodyPr>
            <a:lstStyle/>
            <a:p>
              <a:pPr algn="r"/>
              <a:r>
                <a:rPr lang="en-US" sz="1400" b="1" dirty="0"/>
                <a:t>60</a:t>
              </a:r>
            </a:p>
          </p:txBody>
        </p:sp>
        <p:cxnSp>
          <p:nvCxnSpPr>
            <p:cNvPr id="33" name="Straight Connector 32"/>
            <p:cNvCxnSpPr/>
            <p:nvPr/>
          </p:nvCxnSpPr>
          <p:spPr>
            <a:xfrm rot="16200000">
              <a:off x="2514601" y="2663727"/>
              <a:ext cx="0"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102494" y="2589342"/>
              <a:ext cx="298159" cy="215444"/>
            </a:xfrm>
            <a:prstGeom prst="rect">
              <a:avLst/>
            </a:prstGeom>
            <a:noFill/>
          </p:spPr>
          <p:txBody>
            <a:bodyPr wrap="none" lIns="0" tIns="0" rIns="0" bIns="0" rtlCol="0" anchor="ctr">
              <a:noAutofit/>
            </a:bodyPr>
            <a:lstStyle/>
            <a:p>
              <a:pPr algn="r"/>
              <a:r>
                <a:rPr lang="en-US" sz="1400" b="1" dirty="0"/>
                <a:t>80</a:t>
              </a:r>
            </a:p>
          </p:txBody>
        </p:sp>
        <p:cxnSp>
          <p:nvCxnSpPr>
            <p:cNvPr id="35" name="Straight Connector 34"/>
            <p:cNvCxnSpPr/>
            <p:nvPr/>
          </p:nvCxnSpPr>
          <p:spPr>
            <a:xfrm rot="16200000">
              <a:off x="2514601" y="2195513"/>
              <a:ext cx="0"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102494" y="2121128"/>
              <a:ext cx="298159" cy="215444"/>
            </a:xfrm>
            <a:prstGeom prst="rect">
              <a:avLst/>
            </a:prstGeom>
            <a:noFill/>
          </p:spPr>
          <p:txBody>
            <a:bodyPr wrap="none" lIns="0" tIns="0" rIns="0" bIns="0" rtlCol="0" anchor="ctr">
              <a:noAutofit/>
            </a:bodyPr>
            <a:lstStyle/>
            <a:p>
              <a:pPr algn="r"/>
              <a:r>
                <a:rPr lang="en-US" sz="1400" b="1" dirty="0"/>
                <a:t>100</a:t>
              </a:r>
            </a:p>
          </p:txBody>
        </p:sp>
        <p:sp>
          <p:nvSpPr>
            <p:cNvPr id="37" name="TextBox 36"/>
            <p:cNvSpPr txBox="1"/>
            <p:nvPr/>
          </p:nvSpPr>
          <p:spPr>
            <a:xfrm>
              <a:off x="2618708" y="2123472"/>
              <a:ext cx="298159" cy="215444"/>
            </a:xfrm>
            <a:prstGeom prst="rect">
              <a:avLst/>
            </a:prstGeom>
            <a:noFill/>
          </p:spPr>
          <p:txBody>
            <a:bodyPr wrap="none" lIns="0" tIns="0" rIns="0" bIns="0" rtlCol="0" anchor="ctr">
              <a:noAutofit/>
            </a:bodyPr>
            <a:lstStyle/>
            <a:p>
              <a:pPr algn="ctr"/>
              <a:r>
                <a:rPr lang="en-US" sz="1400" b="1" dirty="0"/>
                <a:t>95</a:t>
              </a:r>
            </a:p>
          </p:txBody>
        </p:sp>
        <p:sp>
          <p:nvSpPr>
            <p:cNvPr id="38" name="TextBox 37"/>
            <p:cNvSpPr txBox="1"/>
            <p:nvPr/>
          </p:nvSpPr>
          <p:spPr>
            <a:xfrm>
              <a:off x="3066893" y="2314168"/>
              <a:ext cx="298159" cy="215444"/>
            </a:xfrm>
            <a:prstGeom prst="rect">
              <a:avLst/>
            </a:prstGeom>
            <a:noFill/>
          </p:spPr>
          <p:txBody>
            <a:bodyPr wrap="none" lIns="0" tIns="0" rIns="0" bIns="0" rtlCol="0" anchor="ctr">
              <a:noAutofit/>
            </a:bodyPr>
            <a:lstStyle/>
            <a:p>
              <a:pPr algn="ctr"/>
              <a:r>
                <a:rPr lang="en-US" sz="1400" b="1" dirty="0"/>
                <a:t>84</a:t>
              </a:r>
            </a:p>
          </p:txBody>
        </p:sp>
        <p:sp>
          <p:nvSpPr>
            <p:cNvPr id="39" name="TextBox 38"/>
            <p:cNvSpPr txBox="1"/>
            <p:nvPr/>
          </p:nvSpPr>
          <p:spPr>
            <a:xfrm>
              <a:off x="3507350" y="2396514"/>
              <a:ext cx="298159" cy="215444"/>
            </a:xfrm>
            <a:prstGeom prst="rect">
              <a:avLst/>
            </a:prstGeom>
            <a:noFill/>
          </p:spPr>
          <p:txBody>
            <a:bodyPr wrap="none" lIns="0" tIns="0" rIns="0" bIns="0" rtlCol="0" anchor="ctr">
              <a:noAutofit/>
            </a:bodyPr>
            <a:lstStyle/>
            <a:p>
              <a:pPr algn="ctr"/>
              <a:r>
                <a:rPr lang="en-US" sz="1400" b="1" dirty="0"/>
                <a:t>81</a:t>
              </a:r>
            </a:p>
          </p:txBody>
        </p:sp>
        <p:sp>
          <p:nvSpPr>
            <p:cNvPr id="40" name="TextBox 39"/>
            <p:cNvSpPr txBox="1"/>
            <p:nvPr/>
          </p:nvSpPr>
          <p:spPr>
            <a:xfrm>
              <a:off x="3947808" y="2283830"/>
              <a:ext cx="298159" cy="215444"/>
            </a:xfrm>
            <a:prstGeom prst="rect">
              <a:avLst/>
            </a:prstGeom>
            <a:noFill/>
          </p:spPr>
          <p:txBody>
            <a:bodyPr wrap="none" lIns="0" tIns="0" rIns="0" bIns="0" rtlCol="0" anchor="ctr">
              <a:noAutofit/>
            </a:bodyPr>
            <a:lstStyle/>
            <a:p>
              <a:pPr algn="ctr"/>
              <a:r>
                <a:rPr lang="en-US" sz="1400" b="1" dirty="0"/>
                <a:t>85</a:t>
              </a:r>
            </a:p>
          </p:txBody>
        </p:sp>
        <p:sp>
          <p:nvSpPr>
            <p:cNvPr id="41" name="TextBox 40"/>
            <p:cNvSpPr txBox="1"/>
            <p:nvPr/>
          </p:nvSpPr>
          <p:spPr>
            <a:xfrm>
              <a:off x="4393417" y="2517866"/>
              <a:ext cx="298159" cy="215444"/>
            </a:xfrm>
            <a:prstGeom prst="rect">
              <a:avLst/>
            </a:prstGeom>
            <a:noFill/>
          </p:spPr>
          <p:txBody>
            <a:bodyPr wrap="none" lIns="0" tIns="0" rIns="0" bIns="0" rtlCol="0" anchor="ctr">
              <a:noAutofit/>
            </a:bodyPr>
            <a:lstStyle/>
            <a:p>
              <a:pPr algn="ctr"/>
              <a:r>
                <a:rPr lang="en-US" sz="1400" b="1" dirty="0"/>
                <a:t>75</a:t>
              </a:r>
            </a:p>
          </p:txBody>
        </p:sp>
        <p:sp>
          <p:nvSpPr>
            <p:cNvPr id="42" name="TextBox 41"/>
            <p:cNvSpPr txBox="1"/>
            <p:nvPr/>
          </p:nvSpPr>
          <p:spPr>
            <a:xfrm>
              <a:off x="4844178" y="3137628"/>
              <a:ext cx="298159" cy="215444"/>
            </a:xfrm>
            <a:prstGeom prst="rect">
              <a:avLst/>
            </a:prstGeom>
            <a:noFill/>
          </p:spPr>
          <p:txBody>
            <a:bodyPr wrap="none" lIns="0" tIns="0" rIns="0" bIns="0" rtlCol="0" anchor="ctr">
              <a:noAutofit/>
            </a:bodyPr>
            <a:lstStyle/>
            <a:p>
              <a:pPr algn="ctr"/>
              <a:r>
                <a:rPr lang="en-US" sz="1400" b="1" dirty="0"/>
                <a:t>50</a:t>
              </a:r>
            </a:p>
          </p:txBody>
        </p:sp>
        <p:sp>
          <p:nvSpPr>
            <p:cNvPr id="43" name="TextBox 42"/>
            <p:cNvSpPr txBox="1"/>
            <p:nvPr/>
          </p:nvSpPr>
          <p:spPr>
            <a:xfrm>
              <a:off x="5282060" y="3193970"/>
              <a:ext cx="298159" cy="215444"/>
            </a:xfrm>
            <a:prstGeom prst="rect">
              <a:avLst/>
            </a:prstGeom>
            <a:noFill/>
          </p:spPr>
          <p:txBody>
            <a:bodyPr wrap="none" lIns="0" tIns="0" rIns="0" bIns="0" rtlCol="0" anchor="ctr">
              <a:noAutofit/>
            </a:bodyPr>
            <a:lstStyle/>
            <a:p>
              <a:pPr algn="ctr"/>
              <a:r>
                <a:rPr lang="en-US" sz="1400" b="1" dirty="0"/>
                <a:t>45</a:t>
              </a:r>
            </a:p>
          </p:txBody>
        </p:sp>
        <p:sp>
          <p:nvSpPr>
            <p:cNvPr id="44" name="TextBox 43"/>
            <p:cNvSpPr txBox="1"/>
            <p:nvPr/>
          </p:nvSpPr>
          <p:spPr>
            <a:xfrm>
              <a:off x="5725093" y="3250312"/>
              <a:ext cx="298159" cy="215444"/>
            </a:xfrm>
            <a:prstGeom prst="rect">
              <a:avLst/>
            </a:prstGeom>
            <a:noFill/>
          </p:spPr>
          <p:txBody>
            <a:bodyPr wrap="none" lIns="0" tIns="0" rIns="0" bIns="0" rtlCol="0" anchor="ctr">
              <a:noAutofit/>
            </a:bodyPr>
            <a:lstStyle/>
            <a:p>
              <a:pPr algn="ctr"/>
              <a:r>
                <a:rPr lang="en-US" sz="1400" b="1" dirty="0"/>
                <a:t>45</a:t>
              </a:r>
            </a:p>
          </p:txBody>
        </p:sp>
        <p:sp>
          <p:nvSpPr>
            <p:cNvPr id="45" name="TextBox 44"/>
            <p:cNvSpPr txBox="1"/>
            <p:nvPr/>
          </p:nvSpPr>
          <p:spPr>
            <a:xfrm>
              <a:off x="6170702" y="2184148"/>
              <a:ext cx="298159" cy="215444"/>
            </a:xfrm>
            <a:prstGeom prst="rect">
              <a:avLst/>
            </a:prstGeom>
            <a:noFill/>
          </p:spPr>
          <p:txBody>
            <a:bodyPr wrap="none" lIns="0" tIns="0" rIns="0" bIns="0" rtlCol="0" anchor="ctr">
              <a:noAutofit/>
            </a:bodyPr>
            <a:lstStyle/>
            <a:p>
              <a:pPr algn="ctr"/>
              <a:r>
                <a:rPr lang="en-US" sz="1400" b="1" dirty="0"/>
                <a:t>90</a:t>
              </a:r>
            </a:p>
          </p:txBody>
        </p:sp>
        <p:sp>
          <p:nvSpPr>
            <p:cNvPr id="46" name="TextBox 45"/>
            <p:cNvSpPr txBox="1"/>
            <p:nvPr/>
          </p:nvSpPr>
          <p:spPr>
            <a:xfrm>
              <a:off x="6616311" y="3341241"/>
              <a:ext cx="298159" cy="215444"/>
            </a:xfrm>
            <a:prstGeom prst="rect">
              <a:avLst/>
            </a:prstGeom>
            <a:noFill/>
          </p:spPr>
          <p:txBody>
            <a:bodyPr wrap="none" lIns="0" tIns="0" rIns="0" bIns="0" rtlCol="0" anchor="ctr">
              <a:noAutofit/>
            </a:bodyPr>
            <a:lstStyle/>
            <a:p>
              <a:pPr algn="ctr"/>
              <a:r>
                <a:rPr lang="en-US" sz="1400" b="1" dirty="0"/>
                <a:t>40</a:t>
              </a:r>
            </a:p>
          </p:txBody>
        </p:sp>
        <p:sp>
          <p:nvSpPr>
            <p:cNvPr id="47" name="TextBox 46"/>
            <p:cNvSpPr txBox="1"/>
            <p:nvPr/>
          </p:nvSpPr>
          <p:spPr>
            <a:xfrm>
              <a:off x="7059344" y="2279496"/>
              <a:ext cx="298159" cy="215444"/>
            </a:xfrm>
            <a:prstGeom prst="rect">
              <a:avLst/>
            </a:prstGeom>
            <a:noFill/>
          </p:spPr>
          <p:txBody>
            <a:bodyPr wrap="none" lIns="0" tIns="0" rIns="0" bIns="0" rtlCol="0" anchor="ctr">
              <a:noAutofit/>
            </a:bodyPr>
            <a:lstStyle/>
            <a:p>
              <a:pPr algn="ctr"/>
              <a:r>
                <a:rPr lang="en-US" sz="1400" b="1" dirty="0"/>
                <a:t>85</a:t>
              </a:r>
            </a:p>
          </p:txBody>
        </p:sp>
        <p:sp>
          <p:nvSpPr>
            <p:cNvPr id="48" name="TextBox 47"/>
            <p:cNvSpPr txBox="1"/>
            <p:nvPr/>
          </p:nvSpPr>
          <p:spPr>
            <a:xfrm>
              <a:off x="7499802" y="3462576"/>
              <a:ext cx="298159" cy="215444"/>
            </a:xfrm>
            <a:prstGeom prst="rect">
              <a:avLst/>
            </a:prstGeom>
            <a:noFill/>
          </p:spPr>
          <p:txBody>
            <a:bodyPr wrap="none" lIns="0" tIns="0" rIns="0" bIns="0" rtlCol="0" anchor="ctr">
              <a:noAutofit/>
            </a:bodyPr>
            <a:lstStyle/>
            <a:p>
              <a:pPr algn="ctr"/>
              <a:r>
                <a:rPr lang="en-US" sz="1400" b="1" dirty="0"/>
                <a:t>35</a:t>
              </a:r>
            </a:p>
          </p:txBody>
        </p:sp>
        <p:sp>
          <p:nvSpPr>
            <p:cNvPr id="49" name="TextBox 48"/>
            <p:cNvSpPr txBox="1"/>
            <p:nvPr/>
          </p:nvSpPr>
          <p:spPr>
            <a:xfrm rot="-2700000">
              <a:off x="934289" y="5429478"/>
              <a:ext cx="2071478" cy="215444"/>
            </a:xfrm>
            <a:prstGeom prst="rect">
              <a:avLst/>
            </a:prstGeom>
            <a:noFill/>
          </p:spPr>
          <p:txBody>
            <a:bodyPr wrap="none" lIns="0" tIns="0" rIns="0" bIns="0" rtlCol="0" anchor="ctr">
              <a:noAutofit/>
            </a:bodyPr>
            <a:lstStyle/>
            <a:p>
              <a:pPr algn="r"/>
              <a:r>
                <a:rPr lang="en-US" sz="1200" dirty="0"/>
                <a:t>Advertising Agency</a:t>
              </a:r>
            </a:p>
          </p:txBody>
        </p:sp>
        <p:sp>
          <p:nvSpPr>
            <p:cNvPr id="50" name="TextBox 49"/>
            <p:cNvSpPr txBox="1"/>
            <p:nvPr/>
          </p:nvSpPr>
          <p:spPr>
            <a:xfrm rot="-2700000">
              <a:off x="1404189" y="5429478"/>
              <a:ext cx="2071478" cy="215444"/>
            </a:xfrm>
            <a:prstGeom prst="rect">
              <a:avLst/>
            </a:prstGeom>
            <a:noFill/>
          </p:spPr>
          <p:txBody>
            <a:bodyPr wrap="none" lIns="0" tIns="0" rIns="0" bIns="0" rtlCol="0" anchor="ctr">
              <a:noAutofit/>
            </a:bodyPr>
            <a:lstStyle/>
            <a:p>
              <a:pPr algn="r"/>
              <a:r>
                <a:rPr lang="en-US" sz="1200" dirty="0"/>
                <a:t>Auto/Home Insurance</a:t>
              </a:r>
            </a:p>
          </p:txBody>
        </p:sp>
        <p:sp>
          <p:nvSpPr>
            <p:cNvPr id="51" name="TextBox 50"/>
            <p:cNvSpPr txBox="1"/>
            <p:nvPr/>
          </p:nvSpPr>
          <p:spPr>
            <a:xfrm rot="-2700000">
              <a:off x="1842339" y="5429478"/>
              <a:ext cx="2071478" cy="215444"/>
            </a:xfrm>
            <a:prstGeom prst="rect">
              <a:avLst/>
            </a:prstGeom>
            <a:noFill/>
          </p:spPr>
          <p:txBody>
            <a:bodyPr wrap="none" lIns="0" tIns="0" rIns="0" bIns="0" rtlCol="0" anchor="ctr">
              <a:noAutofit/>
            </a:bodyPr>
            <a:lstStyle/>
            <a:p>
              <a:pPr algn="r"/>
              <a:r>
                <a:rPr lang="en-US" sz="1200" dirty="0"/>
                <a:t>Auto service</a:t>
              </a:r>
            </a:p>
          </p:txBody>
        </p:sp>
        <p:sp>
          <p:nvSpPr>
            <p:cNvPr id="52" name="TextBox 51"/>
            <p:cNvSpPr txBox="1"/>
            <p:nvPr/>
          </p:nvSpPr>
          <p:spPr>
            <a:xfrm rot="-2700000">
              <a:off x="2299539" y="5429477"/>
              <a:ext cx="2071478" cy="215444"/>
            </a:xfrm>
            <a:prstGeom prst="rect">
              <a:avLst/>
            </a:prstGeom>
            <a:noFill/>
          </p:spPr>
          <p:txBody>
            <a:bodyPr wrap="none" lIns="0" tIns="0" rIns="0" bIns="0" rtlCol="0" anchor="ctr">
              <a:noAutofit/>
            </a:bodyPr>
            <a:lstStyle/>
            <a:p>
              <a:pPr algn="r"/>
              <a:r>
                <a:rPr lang="en-US" sz="1200" dirty="0"/>
                <a:t>Branch Bank Deposit</a:t>
              </a:r>
            </a:p>
          </p:txBody>
        </p:sp>
        <p:sp>
          <p:nvSpPr>
            <p:cNvPr id="53" name="TextBox 52"/>
            <p:cNvSpPr txBox="1"/>
            <p:nvPr/>
          </p:nvSpPr>
          <p:spPr>
            <a:xfrm rot="-2700000">
              <a:off x="2737688" y="5429477"/>
              <a:ext cx="2071478" cy="215444"/>
            </a:xfrm>
            <a:prstGeom prst="rect">
              <a:avLst/>
            </a:prstGeom>
            <a:noFill/>
          </p:spPr>
          <p:txBody>
            <a:bodyPr wrap="none" lIns="0" tIns="0" rIns="0" bIns="0" rtlCol="0" anchor="ctr">
              <a:noAutofit/>
            </a:bodyPr>
            <a:lstStyle/>
            <a:p>
              <a:pPr algn="r"/>
              <a:r>
                <a:rPr lang="en-US" sz="1200" dirty="0"/>
                <a:t>Credit Card</a:t>
              </a:r>
            </a:p>
          </p:txBody>
        </p:sp>
        <p:sp>
          <p:nvSpPr>
            <p:cNvPr id="54" name="TextBox 53"/>
            <p:cNvSpPr txBox="1"/>
            <p:nvPr/>
          </p:nvSpPr>
          <p:spPr>
            <a:xfrm rot="-2700000">
              <a:off x="3194887" y="5429477"/>
              <a:ext cx="2071478" cy="215444"/>
            </a:xfrm>
            <a:prstGeom prst="rect">
              <a:avLst/>
            </a:prstGeom>
            <a:noFill/>
          </p:spPr>
          <p:txBody>
            <a:bodyPr wrap="none" lIns="0" tIns="0" rIns="0" bIns="0" rtlCol="0" anchor="ctr">
              <a:noAutofit/>
            </a:bodyPr>
            <a:lstStyle/>
            <a:p>
              <a:pPr algn="r"/>
              <a:r>
                <a:rPr lang="en-US" sz="1200" dirty="0"/>
                <a:t>Industrial Brokerage</a:t>
              </a:r>
            </a:p>
          </p:txBody>
        </p:sp>
        <p:sp>
          <p:nvSpPr>
            <p:cNvPr id="55" name="TextBox 54"/>
            <p:cNvSpPr txBox="1"/>
            <p:nvPr/>
          </p:nvSpPr>
          <p:spPr>
            <a:xfrm rot="-2700000">
              <a:off x="3633037" y="5429477"/>
              <a:ext cx="2071478" cy="215444"/>
            </a:xfrm>
            <a:prstGeom prst="rect">
              <a:avLst/>
            </a:prstGeom>
            <a:noFill/>
          </p:spPr>
          <p:txBody>
            <a:bodyPr wrap="none" lIns="0" tIns="0" rIns="0" bIns="0" rtlCol="0" anchor="ctr">
              <a:noAutofit/>
            </a:bodyPr>
            <a:lstStyle/>
            <a:p>
              <a:pPr algn="r"/>
              <a:r>
                <a:rPr lang="en-US" sz="1200" dirty="0"/>
                <a:t>Industrial Distribution</a:t>
              </a:r>
            </a:p>
          </p:txBody>
        </p:sp>
        <p:sp>
          <p:nvSpPr>
            <p:cNvPr id="56" name="TextBox 55"/>
            <p:cNvSpPr txBox="1"/>
            <p:nvPr/>
          </p:nvSpPr>
          <p:spPr>
            <a:xfrm rot="-2700000">
              <a:off x="4083887" y="5429477"/>
              <a:ext cx="2071478" cy="215444"/>
            </a:xfrm>
            <a:prstGeom prst="rect">
              <a:avLst/>
            </a:prstGeom>
            <a:noFill/>
          </p:spPr>
          <p:txBody>
            <a:bodyPr wrap="none" lIns="0" tIns="0" rIns="0" bIns="0" rtlCol="0" anchor="ctr">
              <a:noAutofit/>
            </a:bodyPr>
            <a:lstStyle/>
            <a:p>
              <a:pPr algn="r"/>
              <a:r>
                <a:rPr lang="en-US" sz="1200" dirty="0"/>
                <a:t>Industrial Laundry</a:t>
              </a:r>
            </a:p>
          </p:txBody>
        </p:sp>
        <p:sp>
          <p:nvSpPr>
            <p:cNvPr id="57" name="TextBox 56"/>
            <p:cNvSpPr txBox="1"/>
            <p:nvPr/>
          </p:nvSpPr>
          <p:spPr>
            <a:xfrm rot="-2700000">
              <a:off x="4534737" y="5429477"/>
              <a:ext cx="2071478" cy="215444"/>
            </a:xfrm>
            <a:prstGeom prst="rect">
              <a:avLst/>
            </a:prstGeom>
            <a:noFill/>
          </p:spPr>
          <p:txBody>
            <a:bodyPr wrap="none" lIns="0" tIns="0" rIns="0" bIns="0" rtlCol="0" anchor="ctr">
              <a:noAutofit/>
            </a:bodyPr>
            <a:lstStyle/>
            <a:p>
              <a:pPr algn="r"/>
              <a:r>
                <a:rPr lang="en-US" sz="1200" dirty="0"/>
                <a:t>Life Insurance</a:t>
              </a:r>
            </a:p>
          </p:txBody>
        </p:sp>
        <p:sp>
          <p:nvSpPr>
            <p:cNvPr id="58" name="TextBox 57"/>
            <p:cNvSpPr txBox="1"/>
            <p:nvPr/>
          </p:nvSpPr>
          <p:spPr>
            <a:xfrm rot="-2700000">
              <a:off x="4972887" y="5429477"/>
              <a:ext cx="2071478" cy="215444"/>
            </a:xfrm>
            <a:prstGeom prst="rect">
              <a:avLst/>
            </a:prstGeom>
            <a:noFill/>
          </p:spPr>
          <p:txBody>
            <a:bodyPr wrap="none" lIns="0" tIns="0" rIns="0" bIns="0" rtlCol="0" anchor="ctr">
              <a:noAutofit/>
            </a:bodyPr>
            <a:lstStyle/>
            <a:p>
              <a:pPr algn="r"/>
              <a:r>
                <a:rPr lang="en-US" sz="1200" dirty="0"/>
                <a:t>Office Building Management</a:t>
              </a:r>
            </a:p>
          </p:txBody>
        </p:sp>
        <p:sp>
          <p:nvSpPr>
            <p:cNvPr id="59" name="TextBox 58"/>
            <p:cNvSpPr txBox="1"/>
            <p:nvPr/>
          </p:nvSpPr>
          <p:spPr>
            <a:xfrm rot="-2700000">
              <a:off x="5404687" y="5429477"/>
              <a:ext cx="2071478" cy="215444"/>
            </a:xfrm>
            <a:prstGeom prst="rect">
              <a:avLst/>
            </a:prstGeom>
            <a:noFill/>
          </p:spPr>
          <p:txBody>
            <a:bodyPr wrap="none" lIns="0" tIns="0" rIns="0" bIns="0" rtlCol="0" anchor="ctr">
              <a:noAutofit/>
            </a:bodyPr>
            <a:lstStyle/>
            <a:p>
              <a:pPr algn="r"/>
              <a:r>
                <a:rPr lang="en-US" sz="1200" dirty="0"/>
                <a:t>Publishing</a:t>
              </a:r>
            </a:p>
          </p:txBody>
        </p:sp>
        <p:sp>
          <p:nvSpPr>
            <p:cNvPr id="60" name="TextBox 59"/>
            <p:cNvSpPr txBox="1"/>
            <p:nvPr/>
          </p:nvSpPr>
          <p:spPr>
            <a:xfrm rot="-2700000">
              <a:off x="5830137" y="5429476"/>
              <a:ext cx="2071478" cy="215444"/>
            </a:xfrm>
            <a:prstGeom prst="rect">
              <a:avLst/>
            </a:prstGeom>
            <a:noFill/>
          </p:spPr>
          <p:txBody>
            <a:bodyPr wrap="none" lIns="0" tIns="0" rIns="0" bIns="0" rtlCol="0" anchor="ctr">
              <a:noAutofit/>
            </a:bodyPr>
            <a:lstStyle/>
            <a:p>
              <a:pPr algn="r"/>
              <a:r>
                <a:rPr lang="en-US" sz="1200" dirty="0"/>
                <a:t>Software</a:t>
              </a:r>
            </a:p>
          </p:txBody>
        </p:sp>
        <p:sp>
          <p:nvSpPr>
            <p:cNvPr id="61" name="TextBox 60"/>
            <p:cNvSpPr txBox="1"/>
            <p:nvPr/>
          </p:nvSpPr>
          <p:spPr>
            <a:xfrm>
              <a:off x="4411699" y="6258923"/>
              <a:ext cx="1601714" cy="250734"/>
            </a:xfrm>
            <a:prstGeom prst="rect">
              <a:avLst/>
            </a:prstGeom>
            <a:noFill/>
          </p:spPr>
          <p:txBody>
            <a:bodyPr wrap="none" lIns="0" tIns="0" rIns="0" bIns="0" rtlCol="0" anchor="ctr">
              <a:noAutofit/>
            </a:bodyPr>
            <a:lstStyle/>
            <a:p>
              <a:pPr algn="ctr"/>
              <a:r>
                <a:rPr lang="en-US" sz="1400" b="1" dirty="0"/>
                <a:t>Industry</a:t>
              </a:r>
            </a:p>
          </p:txBody>
        </p:sp>
        <p:sp>
          <p:nvSpPr>
            <p:cNvPr id="62" name="TextBox 61"/>
            <p:cNvSpPr txBox="1"/>
            <p:nvPr/>
          </p:nvSpPr>
          <p:spPr>
            <a:xfrm rot="16200000">
              <a:off x="-359232" y="3657244"/>
              <a:ext cx="3654198" cy="250734"/>
            </a:xfrm>
            <a:prstGeom prst="rect">
              <a:avLst/>
            </a:prstGeom>
            <a:noFill/>
          </p:spPr>
          <p:txBody>
            <a:bodyPr wrap="none" lIns="0" tIns="0" rIns="0" bIns="0" rtlCol="0" anchor="ctr">
              <a:noAutofit/>
            </a:bodyPr>
            <a:lstStyle/>
            <a:p>
              <a:pPr algn="ctr"/>
              <a:r>
                <a:rPr lang="en-US" sz="1400" b="1" dirty="0"/>
                <a:t>Increase in Customer Net Present Value</a:t>
              </a:r>
            </a:p>
          </p:txBody>
        </p:sp>
      </p:grpSp>
    </p:spTree>
    <p:extLst>
      <p:ext uri="{BB962C8B-B14F-4D97-AF65-F5344CB8AC3E}">
        <p14:creationId xmlns:p14="http://schemas.microsoft.com/office/powerpoint/2010/main" val="1198661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Measuring Retention</a:t>
            </a:r>
            <a:endParaRPr lang="en-US" dirty="0"/>
          </a:p>
        </p:txBody>
      </p:sp>
      <p:sp>
        <p:nvSpPr>
          <p:cNvPr id="3" name="Content Placeholder 2"/>
          <p:cNvSpPr>
            <a:spLocks noGrp="1"/>
          </p:cNvSpPr>
          <p:nvPr>
            <p:ph idx="1"/>
          </p:nvPr>
        </p:nvSpPr>
        <p:spPr>
          <a:xfrm>
            <a:off x="457200" y="1600200"/>
            <a:ext cx="8229600" cy="4800600"/>
          </a:xfrm>
        </p:spPr>
        <p:txBody>
          <a:bodyPr/>
          <a:lstStyle/>
          <a:p>
            <a:pPr>
              <a:spcBef>
                <a:spcPts val="1200"/>
              </a:spcBef>
            </a:pPr>
            <a:r>
              <a:rPr lang="en-US" sz="2800" dirty="0"/>
              <a:t>Contractual setting</a:t>
            </a:r>
          </a:p>
          <a:p>
            <a:pPr lvl="1">
              <a:spcBef>
                <a:spcPts val="1200"/>
              </a:spcBef>
            </a:pPr>
            <a:r>
              <a:rPr lang="en-US" sz="2400" dirty="0"/>
              <a:t>When a customer has a monthly or annual contract with a firm and has to call the company to cancel it, so customer churn is observed</a:t>
            </a:r>
          </a:p>
          <a:p>
            <a:pPr lvl="1">
              <a:spcBef>
                <a:spcPts val="1200"/>
              </a:spcBef>
            </a:pPr>
            <a:r>
              <a:rPr lang="en-US" sz="2400" dirty="0"/>
              <a:t>Examples: cable, wireless, Netflix, Blue Apron…</a:t>
            </a:r>
          </a:p>
          <a:p>
            <a:pPr>
              <a:spcBef>
                <a:spcPts val="1200"/>
              </a:spcBef>
            </a:pPr>
            <a:r>
              <a:rPr lang="en-US" sz="2800" dirty="0"/>
              <a:t>Noncontractual setting</a:t>
            </a:r>
          </a:p>
          <a:p>
            <a:pPr lvl="1">
              <a:spcBef>
                <a:spcPts val="1200"/>
              </a:spcBef>
            </a:pPr>
            <a:r>
              <a:rPr lang="en-US" sz="2400" dirty="0"/>
              <a:t>When a customer has no obligation to call the company to stop doing business with it, so customer churn is “latent” or unobserved</a:t>
            </a:r>
          </a:p>
          <a:p>
            <a:pPr lvl="1">
              <a:spcBef>
                <a:spcPts val="1200"/>
              </a:spcBef>
            </a:pPr>
            <a:r>
              <a:rPr lang="en-US" sz="2400" dirty="0"/>
              <a:t>Examples: retail shopping, airline travel, hotel visit…</a:t>
            </a:r>
          </a:p>
        </p:txBody>
      </p:sp>
    </p:spTree>
    <p:extLst>
      <p:ext uri="{BB962C8B-B14F-4D97-AF65-F5344CB8AC3E}">
        <p14:creationId xmlns:p14="http://schemas.microsoft.com/office/powerpoint/2010/main" val="1413446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Measuring Retention</a:t>
            </a:r>
            <a:br>
              <a:rPr lang="en-US" sz="3200" dirty="0"/>
            </a:br>
            <a:r>
              <a:rPr lang="en-US" sz="3200" dirty="0"/>
              <a:t>in Contractual Setting</a:t>
            </a:r>
          </a:p>
        </p:txBody>
      </p:sp>
      <p:sp>
        <p:nvSpPr>
          <p:cNvPr id="8" name="Content Placeholder 4"/>
          <p:cNvSpPr txBox="1">
            <a:spLocks/>
          </p:cNvSpPr>
          <p:nvPr/>
        </p:nvSpPr>
        <p:spPr>
          <a:xfrm>
            <a:off x="457200" y="1600201"/>
            <a:ext cx="8229600" cy="589020"/>
          </a:xfrm>
          <a:prstGeom prst="rect">
            <a:avLst/>
          </a:prstGeom>
        </p:spPr>
        <p:txBody>
          <a:bodyPr>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charset="0"/>
              <a:buNone/>
            </a:pPr>
            <a:r>
              <a:rPr lang="en-US" sz="2800" dirty="0"/>
              <a:t>Number of customers acquired in each cohort</a:t>
            </a:r>
          </a:p>
        </p:txBody>
      </p:sp>
      <p:graphicFrame>
        <p:nvGraphicFramePr>
          <p:cNvPr id="9" name="Table 8"/>
          <p:cNvGraphicFramePr>
            <a:graphicFrameLocks noGrp="1"/>
          </p:cNvGraphicFramePr>
          <p:nvPr>
            <p:extLst>
              <p:ext uri="{D42A27DB-BD31-4B8C-83A1-F6EECF244321}">
                <p14:modId xmlns:p14="http://schemas.microsoft.com/office/powerpoint/2010/main" val="1770721756"/>
              </p:ext>
            </p:extLst>
          </p:nvPr>
        </p:nvGraphicFramePr>
        <p:xfrm>
          <a:off x="1143000" y="2478780"/>
          <a:ext cx="6858000" cy="3175000"/>
        </p:xfrm>
        <a:graphic>
          <a:graphicData uri="http://schemas.openxmlformats.org/drawingml/2006/table">
            <a:tbl>
              <a:tblPr firstRow="1" bandRow="1">
                <a:tableStyleId>{5C22544A-7EE6-4342-B048-85BDC9FD1C3A}</a:tableStyleId>
              </a:tblPr>
              <a:tblGrid>
                <a:gridCol w="1873250">
                  <a:extLst>
                    <a:ext uri="{9D8B030D-6E8A-4147-A177-3AD203B41FA5}">
                      <a16:colId xmlns:a16="http://schemas.microsoft.com/office/drawing/2014/main" val="2564403362"/>
                    </a:ext>
                  </a:extLst>
                </a:gridCol>
                <a:gridCol w="996950">
                  <a:extLst>
                    <a:ext uri="{9D8B030D-6E8A-4147-A177-3AD203B41FA5}">
                      <a16:colId xmlns:a16="http://schemas.microsoft.com/office/drawing/2014/main" val="503698700"/>
                    </a:ext>
                  </a:extLst>
                </a:gridCol>
                <a:gridCol w="996950">
                  <a:extLst>
                    <a:ext uri="{9D8B030D-6E8A-4147-A177-3AD203B41FA5}">
                      <a16:colId xmlns:a16="http://schemas.microsoft.com/office/drawing/2014/main" val="1705695928"/>
                    </a:ext>
                  </a:extLst>
                </a:gridCol>
                <a:gridCol w="996950">
                  <a:extLst>
                    <a:ext uri="{9D8B030D-6E8A-4147-A177-3AD203B41FA5}">
                      <a16:colId xmlns:a16="http://schemas.microsoft.com/office/drawing/2014/main" val="1898436571"/>
                    </a:ext>
                  </a:extLst>
                </a:gridCol>
                <a:gridCol w="996950">
                  <a:extLst>
                    <a:ext uri="{9D8B030D-6E8A-4147-A177-3AD203B41FA5}">
                      <a16:colId xmlns:a16="http://schemas.microsoft.com/office/drawing/2014/main" val="412705551"/>
                    </a:ext>
                  </a:extLst>
                </a:gridCol>
                <a:gridCol w="996950">
                  <a:extLst>
                    <a:ext uri="{9D8B030D-6E8A-4147-A177-3AD203B41FA5}">
                      <a16:colId xmlns:a16="http://schemas.microsoft.com/office/drawing/2014/main" val="3597589864"/>
                    </a:ext>
                  </a:extLst>
                </a:gridCol>
              </a:tblGrid>
              <a:tr h="370840">
                <a:tc>
                  <a:txBody>
                    <a:bodyPr/>
                    <a:lstStyle/>
                    <a:p>
                      <a:pPr algn="ctr"/>
                      <a:r>
                        <a:rPr lang="en-US" sz="1800" dirty="0"/>
                        <a:t>Cohort</a:t>
                      </a:r>
                    </a:p>
                  </a:txBody>
                  <a:tcPr anchor="ctr">
                    <a:solidFill>
                      <a:srgbClr val="A41034"/>
                    </a:solidFill>
                  </a:tcPr>
                </a:tc>
                <a:tc>
                  <a:txBody>
                    <a:bodyPr/>
                    <a:lstStyle/>
                    <a:p>
                      <a:pPr algn="ctr"/>
                      <a:r>
                        <a:rPr lang="en-US" sz="1800" dirty="0"/>
                        <a:t>Year 1</a:t>
                      </a:r>
                    </a:p>
                  </a:txBody>
                  <a:tcPr anchor="ctr">
                    <a:solidFill>
                      <a:srgbClr val="A41034"/>
                    </a:solidFill>
                  </a:tcPr>
                </a:tc>
                <a:tc>
                  <a:txBody>
                    <a:bodyPr/>
                    <a:lstStyle/>
                    <a:p>
                      <a:pPr algn="ctr"/>
                      <a:r>
                        <a:rPr lang="en-US" sz="1800" dirty="0"/>
                        <a:t>Year 2</a:t>
                      </a:r>
                    </a:p>
                  </a:txBody>
                  <a:tcPr anchor="ctr">
                    <a:solidFill>
                      <a:srgbClr val="A41034"/>
                    </a:solidFill>
                  </a:tcPr>
                </a:tc>
                <a:tc>
                  <a:txBody>
                    <a:bodyPr/>
                    <a:lstStyle/>
                    <a:p>
                      <a:pPr algn="ctr"/>
                      <a:r>
                        <a:rPr lang="en-US" sz="1800" dirty="0"/>
                        <a:t>Year 3</a:t>
                      </a:r>
                    </a:p>
                  </a:txBody>
                  <a:tcPr anchor="ctr">
                    <a:solidFill>
                      <a:srgbClr val="A41034"/>
                    </a:solidFill>
                  </a:tcPr>
                </a:tc>
                <a:tc>
                  <a:txBody>
                    <a:bodyPr/>
                    <a:lstStyle/>
                    <a:p>
                      <a:pPr algn="ctr"/>
                      <a:r>
                        <a:rPr lang="en-US" sz="1800" dirty="0"/>
                        <a:t>Year 4</a:t>
                      </a:r>
                    </a:p>
                  </a:txBody>
                  <a:tcPr anchor="ctr">
                    <a:solidFill>
                      <a:srgbClr val="A41034"/>
                    </a:solidFill>
                  </a:tcPr>
                </a:tc>
                <a:tc>
                  <a:txBody>
                    <a:bodyPr/>
                    <a:lstStyle/>
                    <a:p>
                      <a:pPr algn="ctr"/>
                      <a:r>
                        <a:rPr lang="en-US" sz="1800" dirty="0"/>
                        <a:t>Year 5</a:t>
                      </a:r>
                    </a:p>
                  </a:txBody>
                  <a:tcPr anchor="ctr">
                    <a:solidFill>
                      <a:srgbClr val="A41034"/>
                    </a:solidFill>
                  </a:tcPr>
                </a:tc>
                <a:extLst>
                  <a:ext uri="{0D108BD9-81ED-4DB2-BD59-A6C34878D82A}">
                    <a16:rowId xmlns:a16="http://schemas.microsoft.com/office/drawing/2014/main" val="2619894436"/>
                  </a:ext>
                </a:extLst>
              </a:tr>
              <a:tr h="370840">
                <a:tc>
                  <a:txBody>
                    <a:bodyPr/>
                    <a:lstStyle/>
                    <a:p>
                      <a:pPr algn="ctr"/>
                      <a:r>
                        <a:rPr lang="en-US" sz="1600" dirty="0"/>
                        <a:t>1</a:t>
                      </a:r>
                    </a:p>
                  </a:txBody>
                  <a:tcPr anchor="ctr">
                    <a:solidFill>
                      <a:srgbClr val="FCD7E2"/>
                    </a:solidFill>
                  </a:tcPr>
                </a:tc>
                <a:tc>
                  <a:txBody>
                    <a:bodyPr/>
                    <a:lstStyle/>
                    <a:p>
                      <a:pPr algn="ctr"/>
                      <a:r>
                        <a:rPr lang="en-US" sz="1600" dirty="0"/>
                        <a:t>1000</a:t>
                      </a:r>
                    </a:p>
                  </a:txBody>
                  <a:tcPr anchor="ctr">
                    <a:solidFill>
                      <a:srgbClr val="FCD7E2"/>
                    </a:solidFill>
                  </a:tcPr>
                </a:tc>
                <a:tc>
                  <a:txBody>
                    <a:bodyPr/>
                    <a:lstStyle/>
                    <a:p>
                      <a:pPr algn="ctr"/>
                      <a:r>
                        <a:rPr lang="en-US" sz="1600" dirty="0"/>
                        <a:t>890</a:t>
                      </a:r>
                    </a:p>
                  </a:txBody>
                  <a:tcPr anchor="ctr">
                    <a:solidFill>
                      <a:srgbClr val="FCD7E2"/>
                    </a:solidFill>
                  </a:tcPr>
                </a:tc>
                <a:tc>
                  <a:txBody>
                    <a:bodyPr/>
                    <a:lstStyle/>
                    <a:p>
                      <a:pPr algn="ctr"/>
                      <a:r>
                        <a:rPr lang="en-US" sz="1600" dirty="0"/>
                        <a:t>828</a:t>
                      </a:r>
                    </a:p>
                  </a:txBody>
                  <a:tcPr anchor="ctr">
                    <a:solidFill>
                      <a:srgbClr val="FCD7E2"/>
                    </a:solidFill>
                  </a:tcPr>
                </a:tc>
                <a:tc>
                  <a:txBody>
                    <a:bodyPr/>
                    <a:lstStyle/>
                    <a:p>
                      <a:pPr algn="ctr"/>
                      <a:r>
                        <a:rPr lang="en-US" sz="1600" dirty="0"/>
                        <a:t>795</a:t>
                      </a:r>
                    </a:p>
                  </a:txBody>
                  <a:tcPr anchor="ctr">
                    <a:solidFill>
                      <a:srgbClr val="FCD7E2"/>
                    </a:solidFill>
                  </a:tcPr>
                </a:tc>
                <a:tc>
                  <a:txBody>
                    <a:bodyPr/>
                    <a:lstStyle/>
                    <a:p>
                      <a:pPr algn="ctr"/>
                      <a:r>
                        <a:rPr lang="en-US" sz="1600" dirty="0"/>
                        <a:t>779</a:t>
                      </a:r>
                    </a:p>
                  </a:txBody>
                  <a:tcPr anchor="ctr">
                    <a:solidFill>
                      <a:srgbClr val="FCD7E2"/>
                    </a:solidFill>
                  </a:tcPr>
                </a:tc>
                <a:extLst>
                  <a:ext uri="{0D108BD9-81ED-4DB2-BD59-A6C34878D82A}">
                    <a16:rowId xmlns:a16="http://schemas.microsoft.com/office/drawing/2014/main" val="1305910850"/>
                  </a:ext>
                </a:extLst>
              </a:tr>
              <a:tr h="370840">
                <a:tc>
                  <a:txBody>
                    <a:bodyPr/>
                    <a:lstStyle/>
                    <a:p>
                      <a:pPr algn="ctr"/>
                      <a:r>
                        <a:rPr lang="en-US" sz="1600" dirty="0"/>
                        <a:t>2</a:t>
                      </a:r>
                    </a:p>
                  </a:txBody>
                  <a:tcPr anchor="ctr">
                    <a:solidFill>
                      <a:srgbClr val="FCD7E2"/>
                    </a:solidFill>
                  </a:tcPr>
                </a:tc>
                <a:tc>
                  <a:txBody>
                    <a:bodyPr/>
                    <a:lstStyle/>
                    <a:p>
                      <a:pPr algn="ctr"/>
                      <a:endParaRPr lang="en-US" sz="1600" dirty="0"/>
                    </a:p>
                  </a:txBody>
                  <a:tcPr anchor="ctr">
                    <a:solidFill>
                      <a:srgbClr val="FCD7E2"/>
                    </a:solidFill>
                  </a:tcPr>
                </a:tc>
                <a:tc>
                  <a:txBody>
                    <a:bodyPr/>
                    <a:lstStyle/>
                    <a:p>
                      <a:pPr algn="ctr"/>
                      <a:r>
                        <a:rPr lang="en-US" sz="1600" dirty="0"/>
                        <a:t>1000</a:t>
                      </a:r>
                    </a:p>
                  </a:txBody>
                  <a:tcPr anchor="ctr">
                    <a:solidFill>
                      <a:srgbClr val="FCD7E2"/>
                    </a:solidFill>
                  </a:tcPr>
                </a:tc>
                <a:tc>
                  <a:txBody>
                    <a:bodyPr/>
                    <a:lstStyle/>
                    <a:p>
                      <a:pPr algn="ctr"/>
                      <a:r>
                        <a:rPr lang="en-US" sz="1600" dirty="0"/>
                        <a:t>860</a:t>
                      </a:r>
                    </a:p>
                  </a:txBody>
                  <a:tcPr anchor="ctr">
                    <a:solidFill>
                      <a:srgbClr val="FCD7E2"/>
                    </a:solidFill>
                  </a:tcPr>
                </a:tc>
                <a:tc>
                  <a:txBody>
                    <a:bodyPr/>
                    <a:lstStyle/>
                    <a:p>
                      <a:pPr algn="ctr"/>
                      <a:r>
                        <a:rPr lang="en-US" sz="1600" dirty="0"/>
                        <a:t>757</a:t>
                      </a:r>
                    </a:p>
                  </a:txBody>
                  <a:tcPr anchor="ctr">
                    <a:solidFill>
                      <a:srgbClr val="FCD7E2"/>
                    </a:solidFill>
                  </a:tcPr>
                </a:tc>
                <a:tc>
                  <a:txBody>
                    <a:bodyPr/>
                    <a:lstStyle/>
                    <a:p>
                      <a:pPr algn="ctr"/>
                      <a:r>
                        <a:rPr lang="en-US" sz="1600" dirty="0"/>
                        <a:t>681</a:t>
                      </a:r>
                    </a:p>
                  </a:txBody>
                  <a:tcPr anchor="ctr">
                    <a:solidFill>
                      <a:srgbClr val="FCD7E2"/>
                    </a:solidFill>
                  </a:tcPr>
                </a:tc>
                <a:extLst>
                  <a:ext uri="{0D108BD9-81ED-4DB2-BD59-A6C34878D82A}">
                    <a16:rowId xmlns:a16="http://schemas.microsoft.com/office/drawing/2014/main" val="3319612548"/>
                  </a:ext>
                </a:extLst>
              </a:tr>
              <a:tr h="370840">
                <a:tc>
                  <a:txBody>
                    <a:bodyPr/>
                    <a:lstStyle/>
                    <a:p>
                      <a:pPr algn="ctr"/>
                      <a:r>
                        <a:rPr lang="en-US" sz="1600" dirty="0"/>
                        <a:t>3</a:t>
                      </a:r>
                    </a:p>
                  </a:txBody>
                  <a:tcPr anchor="ctr">
                    <a:solidFill>
                      <a:srgbClr val="FCD7E2"/>
                    </a:solidFill>
                  </a:tcPr>
                </a:tc>
                <a:tc>
                  <a:txBody>
                    <a:bodyPr/>
                    <a:lstStyle/>
                    <a:p>
                      <a:pPr algn="ctr"/>
                      <a:endParaRPr lang="en-US" sz="1600" dirty="0"/>
                    </a:p>
                  </a:txBody>
                  <a:tcPr anchor="ctr">
                    <a:solidFill>
                      <a:srgbClr val="FCD7E2"/>
                    </a:solidFill>
                  </a:tcPr>
                </a:tc>
                <a:tc>
                  <a:txBody>
                    <a:bodyPr/>
                    <a:lstStyle/>
                    <a:p>
                      <a:pPr algn="ctr"/>
                      <a:endParaRPr lang="en-US" sz="1600" dirty="0"/>
                    </a:p>
                  </a:txBody>
                  <a:tcPr anchor="ctr">
                    <a:solidFill>
                      <a:srgbClr val="FCD7E2"/>
                    </a:solidFill>
                  </a:tcPr>
                </a:tc>
                <a:tc>
                  <a:txBody>
                    <a:bodyPr/>
                    <a:lstStyle/>
                    <a:p>
                      <a:pPr algn="ctr"/>
                      <a:r>
                        <a:rPr lang="en-US" sz="1600" dirty="0"/>
                        <a:t>1000</a:t>
                      </a:r>
                    </a:p>
                  </a:txBody>
                  <a:tcPr anchor="ctr">
                    <a:solidFill>
                      <a:srgbClr val="FCD7E2"/>
                    </a:solidFill>
                  </a:tcPr>
                </a:tc>
                <a:tc>
                  <a:txBody>
                    <a:bodyPr/>
                    <a:lstStyle/>
                    <a:p>
                      <a:pPr algn="ctr"/>
                      <a:r>
                        <a:rPr lang="en-US" sz="1600" dirty="0"/>
                        <a:t>850</a:t>
                      </a:r>
                    </a:p>
                  </a:txBody>
                  <a:tcPr anchor="ctr">
                    <a:solidFill>
                      <a:srgbClr val="FCD7E2"/>
                    </a:solidFill>
                  </a:tcPr>
                </a:tc>
                <a:tc>
                  <a:txBody>
                    <a:bodyPr/>
                    <a:lstStyle/>
                    <a:p>
                      <a:pPr algn="ctr"/>
                      <a:r>
                        <a:rPr lang="en-US" sz="1600" dirty="0"/>
                        <a:t>748</a:t>
                      </a:r>
                    </a:p>
                  </a:txBody>
                  <a:tcPr anchor="ctr">
                    <a:solidFill>
                      <a:srgbClr val="FCD7E2"/>
                    </a:solidFill>
                  </a:tcPr>
                </a:tc>
                <a:extLst>
                  <a:ext uri="{0D108BD9-81ED-4DB2-BD59-A6C34878D82A}">
                    <a16:rowId xmlns:a16="http://schemas.microsoft.com/office/drawing/2014/main" val="3971335726"/>
                  </a:ext>
                </a:extLst>
              </a:tr>
              <a:tr h="370840">
                <a:tc>
                  <a:txBody>
                    <a:bodyPr/>
                    <a:lstStyle/>
                    <a:p>
                      <a:pPr algn="ctr"/>
                      <a:r>
                        <a:rPr lang="en-US" sz="1600" dirty="0"/>
                        <a:t>4</a:t>
                      </a:r>
                    </a:p>
                  </a:txBody>
                  <a:tcPr anchor="ctr">
                    <a:solidFill>
                      <a:srgbClr val="FCD7E2"/>
                    </a:solidFill>
                  </a:tcPr>
                </a:tc>
                <a:tc>
                  <a:txBody>
                    <a:bodyPr/>
                    <a:lstStyle/>
                    <a:p>
                      <a:pPr algn="ctr"/>
                      <a:endParaRPr lang="en-US" sz="1600" dirty="0"/>
                    </a:p>
                  </a:txBody>
                  <a:tcPr anchor="ctr">
                    <a:solidFill>
                      <a:srgbClr val="FCD7E2"/>
                    </a:solidFill>
                  </a:tcPr>
                </a:tc>
                <a:tc>
                  <a:txBody>
                    <a:bodyPr/>
                    <a:lstStyle/>
                    <a:p>
                      <a:pPr algn="ctr"/>
                      <a:endParaRPr lang="en-US" sz="1600" dirty="0"/>
                    </a:p>
                  </a:txBody>
                  <a:tcPr anchor="ctr">
                    <a:solidFill>
                      <a:srgbClr val="FCD7E2"/>
                    </a:solidFill>
                  </a:tcPr>
                </a:tc>
                <a:tc>
                  <a:txBody>
                    <a:bodyPr/>
                    <a:lstStyle/>
                    <a:p>
                      <a:pPr algn="ctr"/>
                      <a:endParaRPr lang="en-US" sz="1600" dirty="0"/>
                    </a:p>
                  </a:txBody>
                  <a:tcPr anchor="ctr">
                    <a:solidFill>
                      <a:srgbClr val="FCD7E2"/>
                    </a:solidFill>
                  </a:tcPr>
                </a:tc>
                <a:tc>
                  <a:txBody>
                    <a:bodyPr/>
                    <a:lstStyle/>
                    <a:p>
                      <a:pPr algn="ctr"/>
                      <a:r>
                        <a:rPr lang="en-US" sz="1600" dirty="0"/>
                        <a:t>1000</a:t>
                      </a:r>
                    </a:p>
                  </a:txBody>
                  <a:tcPr anchor="ctr">
                    <a:solidFill>
                      <a:srgbClr val="FCD7E2"/>
                    </a:solidFill>
                  </a:tcPr>
                </a:tc>
                <a:tc>
                  <a:txBody>
                    <a:bodyPr/>
                    <a:lstStyle/>
                    <a:p>
                      <a:pPr algn="ctr"/>
                      <a:r>
                        <a:rPr lang="en-US" sz="1600" dirty="0"/>
                        <a:t>830</a:t>
                      </a:r>
                    </a:p>
                  </a:txBody>
                  <a:tcPr anchor="ctr">
                    <a:solidFill>
                      <a:srgbClr val="FCD7E2"/>
                    </a:solidFill>
                  </a:tcPr>
                </a:tc>
                <a:extLst>
                  <a:ext uri="{0D108BD9-81ED-4DB2-BD59-A6C34878D82A}">
                    <a16:rowId xmlns:a16="http://schemas.microsoft.com/office/drawing/2014/main" val="3991730301"/>
                  </a:ext>
                </a:extLst>
              </a:tr>
              <a:tr h="370840">
                <a:tc>
                  <a:txBody>
                    <a:bodyPr/>
                    <a:lstStyle/>
                    <a:p>
                      <a:pPr algn="ctr"/>
                      <a:r>
                        <a:rPr lang="en-US" sz="1600" dirty="0"/>
                        <a:t>5</a:t>
                      </a:r>
                    </a:p>
                  </a:txBody>
                  <a:tcPr anchor="ctr">
                    <a:lnB w="28575" cap="flat" cmpd="sng" algn="ctr">
                      <a:solidFill>
                        <a:srgbClr val="A41034"/>
                      </a:solidFill>
                      <a:prstDash val="solid"/>
                      <a:round/>
                      <a:headEnd type="none" w="med" len="med"/>
                      <a:tailEnd type="none" w="med" len="med"/>
                    </a:lnB>
                    <a:solidFill>
                      <a:srgbClr val="FCD7E2"/>
                    </a:solidFill>
                  </a:tcPr>
                </a:tc>
                <a:tc>
                  <a:txBody>
                    <a:bodyPr/>
                    <a:lstStyle/>
                    <a:p>
                      <a:pPr algn="ctr"/>
                      <a:endParaRPr lang="en-US" sz="1600" dirty="0"/>
                    </a:p>
                  </a:txBody>
                  <a:tcPr anchor="ctr">
                    <a:lnB w="28575" cap="flat" cmpd="sng" algn="ctr">
                      <a:solidFill>
                        <a:srgbClr val="A41034"/>
                      </a:solidFill>
                      <a:prstDash val="solid"/>
                      <a:round/>
                      <a:headEnd type="none" w="med" len="med"/>
                      <a:tailEnd type="none" w="med" len="med"/>
                    </a:lnB>
                    <a:solidFill>
                      <a:srgbClr val="FCD7E2"/>
                    </a:solidFill>
                  </a:tcPr>
                </a:tc>
                <a:tc>
                  <a:txBody>
                    <a:bodyPr/>
                    <a:lstStyle/>
                    <a:p>
                      <a:pPr algn="ctr"/>
                      <a:endParaRPr lang="en-US" sz="1600" dirty="0"/>
                    </a:p>
                  </a:txBody>
                  <a:tcPr anchor="ctr">
                    <a:lnB w="28575" cap="flat" cmpd="sng" algn="ctr">
                      <a:solidFill>
                        <a:srgbClr val="A41034"/>
                      </a:solidFill>
                      <a:prstDash val="solid"/>
                      <a:round/>
                      <a:headEnd type="none" w="med" len="med"/>
                      <a:tailEnd type="none" w="med" len="med"/>
                    </a:lnB>
                    <a:solidFill>
                      <a:srgbClr val="FCD7E2"/>
                    </a:solidFill>
                  </a:tcPr>
                </a:tc>
                <a:tc>
                  <a:txBody>
                    <a:bodyPr/>
                    <a:lstStyle/>
                    <a:p>
                      <a:pPr algn="ctr"/>
                      <a:endParaRPr lang="en-US" sz="1600" dirty="0"/>
                    </a:p>
                  </a:txBody>
                  <a:tcPr anchor="ctr">
                    <a:lnB w="28575" cap="flat" cmpd="sng" algn="ctr">
                      <a:solidFill>
                        <a:srgbClr val="A41034"/>
                      </a:solidFill>
                      <a:prstDash val="solid"/>
                      <a:round/>
                      <a:headEnd type="none" w="med" len="med"/>
                      <a:tailEnd type="none" w="med" len="med"/>
                    </a:lnB>
                    <a:solidFill>
                      <a:srgbClr val="FCD7E2"/>
                    </a:solidFill>
                  </a:tcPr>
                </a:tc>
                <a:tc>
                  <a:txBody>
                    <a:bodyPr/>
                    <a:lstStyle/>
                    <a:p>
                      <a:pPr algn="ctr"/>
                      <a:endParaRPr lang="en-US" sz="1600" dirty="0"/>
                    </a:p>
                  </a:txBody>
                  <a:tcPr anchor="ctr">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600" dirty="0"/>
                        <a:t>1000</a:t>
                      </a:r>
                    </a:p>
                  </a:txBody>
                  <a:tcPr anchor="ctr">
                    <a:lnB w="28575" cap="flat" cmpd="sng" algn="ctr">
                      <a:solidFill>
                        <a:srgbClr val="A41034"/>
                      </a:solidFill>
                      <a:prstDash val="solid"/>
                      <a:round/>
                      <a:headEnd type="none" w="med" len="med"/>
                      <a:tailEnd type="none" w="med" len="med"/>
                    </a:lnB>
                    <a:solidFill>
                      <a:srgbClr val="FCD7E2"/>
                    </a:solidFill>
                  </a:tcPr>
                </a:tc>
                <a:extLst>
                  <a:ext uri="{0D108BD9-81ED-4DB2-BD59-A6C34878D82A}">
                    <a16:rowId xmlns:a16="http://schemas.microsoft.com/office/drawing/2014/main" val="390513333"/>
                  </a:ext>
                </a:extLst>
              </a:tr>
              <a:tr h="370840">
                <a:tc>
                  <a:txBody>
                    <a:bodyPr/>
                    <a:lstStyle/>
                    <a:p>
                      <a:pPr algn="ctr"/>
                      <a:r>
                        <a:rPr lang="en-US" sz="1600" b="1" dirty="0"/>
                        <a:t>Aggregate</a:t>
                      </a:r>
                    </a:p>
                  </a:txBody>
                  <a:tcPr anchor="ctr">
                    <a:lnT w="28575" cap="flat" cmpd="sng" algn="ctr">
                      <a:solidFill>
                        <a:srgbClr val="A41034"/>
                      </a:solidFill>
                      <a:prstDash val="solid"/>
                      <a:round/>
                      <a:headEnd type="none" w="med" len="med"/>
                      <a:tailEnd type="none" w="med" len="med"/>
                    </a:lnT>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600" dirty="0"/>
                        <a:t>1000</a:t>
                      </a:r>
                    </a:p>
                  </a:txBody>
                  <a:tcPr anchor="ctr">
                    <a:lnT w="28575" cap="flat" cmpd="sng" algn="ctr">
                      <a:solidFill>
                        <a:srgbClr val="A41034"/>
                      </a:solidFill>
                      <a:prstDash val="solid"/>
                      <a:round/>
                      <a:headEnd type="none" w="med" len="med"/>
                      <a:tailEnd type="none" w="med" len="med"/>
                    </a:lnT>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600" dirty="0"/>
                        <a:t>1890</a:t>
                      </a:r>
                    </a:p>
                  </a:txBody>
                  <a:tcPr anchor="ctr">
                    <a:lnT w="28575" cap="flat" cmpd="sng" algn="ctr">
                      <a:solidFill>
                        <a:srgbClr val="A41034"/>
                      </a:solidFill>
                      <a:prstDash val="solid"/>
                      <a:round/>
                      <a:headEnd type="none" w="med" len="med"/>
                      <a:tailEnd type="none" w="med" len="med"/>
                    </a:lnT>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600" dirty="0"/>
                        <a:t>2688</a:t>
                      </a:r>
                    </a:p>
                  </a:txBody>
                  <a:tcPr anchor="ctr">
                    <a:lnT w="28575" cap="flat" cmpd="sng" algn="ctr">
                      <a:solidFill>
                        <a:srgbClr val="A41034"/>
                      </a:solidFill>
                      <a:prstDash val="solid"/>
                      <a:round/>
                      <a:headEnd type="none" w="med" len="med"/>
                      <a:tailEnd type="none" w="med" len="med"/>
                    </a:lnT>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600" dirty="0"/>
                        <a:t>3401</a:t>
                      </a:r>
                    </a:p>
                  </a:txBody>
                  <a:tcPr anchor="ctr">
                    <a:lnT w="28575" cap="flat" cmpd="sng" algn="ctr">
                      <a:solidFill>
                        <a:srgbClr val="A41034"/>
                      </a:solidFill>
                      <a:prstDash val="solid"/>
                      <a:round/>
                      <a:headEnd type="none" w="med" len="med"/>
                      <a:tailEnd type="none" w="med" len="med"/>
                    </a:lnT>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600" dirty="0"/>
                        <a:t>4038</a:t>
                      </a:r>
                    </a:p>
                  </a:txBody>
                  <a:tcPr anchor="ctr">
                    <a:lnT w="28575" cap="flat" cmpd="sng" algn="ctr">
                      <a:solidFill>
                        <a:srgbClr val="A41034"/>
                      </a:solidFill>
                      <a:prstDash val="solid"/>
                      <a:round/>
                      <a:headEnd type="none" w="med" len="med"/>
                      <a:tailEnd type="none" w="med" len="med"/>
                    </a:lnT>
                    <a:lnB w="28575" cap="flat" cmpd="sng" algn="ctr">
                      <a:solidFill>
                        <a:srgbClr val="A41034"/>
                      </a:solidFill>
                      <a:prstDash val="solid"/>
                      <a:round/>
                      <a:headEnd type="none" w="med" len="med"/>
                      <a:tailEnd type="none" w="med" len="med"/>
                    </a:lnB>
                    <a:solidFill>
                      <a:srgbClr val="FCD7E2"/>
                    </a:solidFill>
                  </a:tcPr>
                </a:tc>
                <a:extLst>
                  <a:ext uri="{0D108BD9-81ED-4DB2-BD59-A6C34878D82A}">
                    <a16:rowId xmlns:a16="http://schemas.microsoft.com/office/drawing/2014/main" val="3819466735"/>
                  </a:ext>
                </a:extLst>
              </a:tr>
              <a:tr h="370840">
                <a:tc>
                  <a:txBody>
                    <a:bodyPr/>
                    <a:lstStyle/>
                    <a:p>
                      <a:pPr algn="ctr"/>
                      <a:r>
                        <a:rPr lang="en-US" sz="1600" b="1" dirty="0"/>
                        <a:t>Aggregate retention</a:t>
                      </a:r>
                    </a:p>
                  </a:txBody>
                  <a:tcPr anchor="ctr">
                    <a:lnT w="28575" cap="flat" cmpd="sng" algn="ctr">
                      <a:solidFill>
                        <a:srgbClr val="A41034"/>
                      </a:solidFill>
                      <a:prstDash val="solid"/>
                      <a:round/>
                      <a:headEnd type="none" w="med" len="med"/>
                      <a:tailEnd type="none" w="med" len="med"/>
                    </a:lnT>
                    <a:solidFill>
                      <a:srgbClr val="FCD7E2"/>
                    </a:solidFill>
                  </a:tcPr>
                </a:tc>
                <a:tc>
                  <a:txBody>
                    <a:bodyPr/>
                    <a:lstStyle/>
                    <a:p>
                      <a:pPr algn="ctr"/>
                      <a:endParaRPr lang="en-US" sz="1600" dirty="0"/>
                    </a:p>
                  </a:txBody>
                  <a:tcPr anchor="ctr">
                    <a:lnT w="28575" cap="flat" cmpd="sng" algn="ctr">
                      <a:solidFill>
                        <a:srgbClr val="A41034"/>
                      </a:solidFill>
                      <a:prstDash val="solid"/>
                      <a:round/>
                      <a:headEnd type="none" w="med" len="med"/>
                      <a:tailEnd type="none" w="med" len="med"/>
                    </a:lnT>
                    <a:solidFill>
                      <a:srgbClr val="FCD7E2"/>
                    </a:solidFill>
                  </a:tcPr>
                </a:tc>
                <a:tc>
                  <a:txBody>
                    <a:bodyPr/>
                    <a:lstStyle/>
                    <a:p>
                      <a:pPr algn="ctr"/>
                      <a:r>
                        <a:rPr lang="en-US" sz="1600" dirty="0"/>
                        <a:t>0.89</a:t>
                      </a:r>
                    </a:p>
                  </a:txBody>
                  <a:tcPr anchor="ctr">
                    <a:lnT w="28575" cap="flat" cmpd="sng" algn="ctr">
                      <a:solidFill>
                        <a:srgbClr val="A41034"/>
                      </a:solidFill>
                      <a:prstDash val="solid"/>
                      <a:round/>
                      <a:headEnd type="none" w="med" len="med"/>
                      <a:tailEnd type="none" w="med" len="med"/>
                    </a:lnT>
                    <a:solidFill>
                      <a:srgbClr val="FCD7E2"/>
                    </a:solidFill>
                  </a:tcPr>
                </a:tc>
                <a:tc>
                  <a:txBody>
                    <a:bodyPr/>
                    <a:lstStyle/>
                    <a:p>
                      <a:pPr algn="ctr"/>
                      <a:r>
                        <a:rPr lang="en-US" sz="1600" dirty="0"/>
                        <a:t>0.89</a:t>
                      </a:r>
                    </a:p>
                  </a:txBody>
                  <a:tcPr anchor="ctr">
                    <a:lnT w="28575" cap="flat" cmpd="sng" algn="ctr">
                      <a:solidFill>
                        <a:srgbClr val="A41034"/>
                      </a:solidFill>
                      <a:prstDash val="solid"/>
                      <a:round/>
                      <a:headEnd type="none" w="med" len="med"/>
                      <a:tailEnd type="none" w="med" len="med"/>
                    </a:lnT>
                    <a:solidFill>
                      <a:srgbClr val="FCD7E2"/>
                    </a:solidFill>
                  </a:tcPr>
                </a:tc>
                <a:tc>
                  <a:txBody>
                    <a:bodyPr/>
                    <a:lstStyle/>
                    <a:p>
                      <a:pPr algn="ctr"/>
                      <a:r>
                        <a:rPr lang="en-US" sz="1600" dirty="0"/>
                        <a:t>0.89</a:t>
                      </a:r>
                    </a:p>
                  </a:txBody>
                  <a:tcPr anchor="ctr">
                    <a:lnT w="28575" cap="flat" cmpd="sng" algn="ctr">
                      <a:solidFill>
                        <a:srgbClr val="A41034"/>
                      </a:solidFill>
                      <a:prstDash val="solid"/>
                      <a:round/>
                      <a:headEnd type="none" w="med" len="med"/>
                      <a:tailEnd type="none" w="med" len="med"/>
                    </a:lnT>
                    <a:solidFill>
                      <a:srgbClr val="FCD7E2"/>
                    </a:solidFill>
                  </a:tcPr>
                </a:tc>
                <a:tc>
                  <a:txBody>
                    <a:bodyPr/>
                    <a:lstStyle/>
                    <a:p>
                      <a:pPr algn="ctr"/>
                      <a:r>
                        <a:rPr lang="en-US" sz="1600" dirty="0"/>
                        <a:t>0.89</a:t>
                      </a:r>
                    </a:p>
                  </a:txBody>
                  <a:tcPr anchor="ctr">
                    <a:lnT w="28575" cap="flat" cmpd="sng" algn="ctr">
                      <a:solidFill>
                        <a:srgbClr val="A41034"/>
                      </a:solidFill>
                      <a:prstDash val="solid"/>
                      <a:round/>
                      <a:headEnd type="none" w="med" len="med"/>
                      <a:tailEnd type="none" w="med" len="med"/>
                    </a:lnT>
                    <a:solidFill>
                      <a:srgbClr val="FCD7E2"/>
                    </a:solidFill>
                  </a:tcPr>
                </a:tc>
                <a:extLst>
                  <a:ext uri="{0D108BD9-81ED-4DB2-BD59-A6C34878D82A}">
                    <a16:rowId xmlns:a16="http://schemas.microsoft.com/office/drawing/2014/main" val="4070385598"/>
                  </a:ext>
                </a:extLst>
              </a:tr>
            </a:tbl>
          </a:graphicData>
        </a:graphic>
      </p:graphicFrame>
      <p:grpSp>
        <p:nvGrpSpPr>
          <p:cNvPr id="15" name="Group 14"/>
          <p:cNvGrpSpPr/>
          <p:nvPr/>
        </p:nvGrpSpPr>
        <p:grpSpPr>
          <a:xfrm>
            <a:off x="4243252" y="5506412"/>
            <a:ext cx="2531462" cy="658892"/>
            <a:chOff x="4343400" y="4363720"/>
            <a:chExt cx="2531462" cy="658892"/>
          </a:xfrm>
        </p:grpSpPr>
        <p:sp>
          <p:nvSpPr>
            <p:cNvPr id="16" name="Up Arrow 15">
              <a:extLst>
                <a:ext uri="{FF2B5EF4-FFF2-40B4-BE49-F238E27FC236}">
                  <a16:creationId xmlns:a16="http://schemas.microsoft.com/office/drawing/2014/main" id="{8B4E77CC-1807-5B45-B625-FDA468999552}"/>
                </a:ext>
              </a:extLst>
            </p:cNvPr>
            <p:cNvSpPr/>
            <p:nvPr/>
          </p:nvSpPr>
          <p:spPr>
            <a:xfrm>
              <a:off x="5517691" y="4363720"/>
              <a:ext cx="182880" cy="274320"/>
            </a:xfrm>
            <a:prstGeom prst="upArrow">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7" name="TextBox 16">
              <a:extLst>
                <a:ext uri="{FF2B5EF4-FFF2-40B4-BE49-F238E27FC236}">
                  <a16:creationId xmlns:a16="http://schemas.microsoft.com/office/drawing/2014/main" id="{E46F2B02-C302-1245-8752-7069C87433D6}"/>
                </a:ext>
              </a:extLst>
            </p:cNvPr>
            <p:cNvSpPr txBox="1"/>
            <p:nvPr/>
          </p:nvSpPr>
          <p:spPr>
            <a:xfrm>
              <a:off x="4343400" y="4653280"/>
              <a:ext cx="2531462" cy="369332"/>
            </a:xfrm>
            <a:prstGeom prst="rect">
              <a:avLst/>
            </a:prstGeom>
            <a:noFill/>
          </p:spPr>
          <p:txBody>
            <a:bodyPr wrap="none" rtlCol="0">
              <a:noAutofit/>
            </a:bodyPr>
            <a:lstStyle/>
            <a:p>
              <a:r>
                <a:rPr lang="en-US" dirty="0"/>
                <a:t>(828+860)/1890 = 0.89</a:t>
              </a:r>
            </a:p>
          </p:txBody>
        </p:sp>
      </p:grpSp>
      <p:sp>
        <p:nvSpPr>
          <p:cNvPr id="18" name="Rectangle 17"/>
          <p:cNvSpPr/>
          <p:nvPr/>
        </p:nvSpPr>
        <p:spPr>
          <a:xfrm>
            <a:off x="5105400" y="5216853"/>
            <a:ext cx="762000" cy="274318"/>
          </a:xfrm>
          <a:prstGeom prst="rect">
            <a:avLst/>
          </a:prstGeom>
          <a:noFill/>
          <a:ln>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906412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3319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Measuring Retention: Cohort Analysis</a:t>
            </a:r>
          </a:p>
        </p:txBody>
      </p:sp>
      <p:graphicFrame>
        <p:nvGraphicFramePr>
          <p:cNvPr id="11" name="Table 10"/>
          <p:cNvGraphicFramePr>
            <a:graphicFrameLocks noGrp="1"/>
          </p:cNvGraphicFramePr>
          <p:nvPr>
            <p:extLst>
              <p:ext uri="{D42A27DB-BD31-4B8C-83A1-F6EECF244321}">
                <p14:modId xmlns:p14="http://schemas.microsoft.com/office/powerpoint/2010/main" val="4015101279"/>
              </p:ext>
            </p:extLst>
          </p:nvPr>
        </p:nvGraphicFramePr>
        <p:xfrm>
          <a:off x="685800" y="1463040"/>
          <a:ext cx="7696200" cy="5243547"/>
        </p:xfrm>
        <a:graphic>
          <a:graphicData uri="http://schemas.openxmlformats.org/drawingml/2006/table">
            <a:tbl>
              <a:tblPr firstRow="1" bandRow="1">
                <a:tableStyleId>{5C22544A-7EE6-4342-B048-85BDC9FD1C3A}</a:tableStyleId>
              </a:tblPr>
              <a:tblGrid>
                <a:gridCol w="1633193">
                  <a:extLst>
                    <a:ext uri="{9D8B030D-6E8A-4147-A177-3AD203B41FA5}">
                      <a16:colId xmlns:a16="http://schemas.microsoft.com/office/drawing/2014/main" val="2564403362"/>
                    </a:ext>
                  </a:extLst>
                </a:gridCol>
                <a:gridCol w="1011024">
                  <a:extLst>
                    <a:ext uri="{9D8B030D-6E8A-4147-A177-3AD203B41FA5}">
                      <a16:colId xmlns:a16="http://schemas.microsoft.com/office/drawing/2014/main" val="503698700"/>
                    </a:ext>
                  </a:extLst>
                </a:gridCol>
                <a:gridCol w="1470583">
                  <a:extLst>
                    <a:ext uri="{9D8B030D-6E8A-4147-A177-3AD203B41FA5}">
                      <a16:colId xmlns:a16="http://schemas.microsoft.com/office/drawing/2014/main" val="1705695928"/>
                    </a:ext>
                  </a:extLst>
                </a:gridCol>
                <a:gridCol w="1143000">
                  <a:extLst>
                    <a:ext uri="{9D8B030D-6E8A-4147-A177-3AD203B41FA5}">
                      <a16:colId xmlns:a16="http://schemas.microsoft.com/office/drawing/2014/main" val="1898436571"/>
                    </a:ext>
                  </a:extLst>
                </a:gridCol>
                <a:gridCol w="1189354">
                  <a:extLst>
                    <a:ext uri="{9D8B030D-6E8A-4147-A177-3AD203B41FA5}">
                      <a16:colId xmlns:a16="http://schemas.microsoft.com/office/drawing/2014/main" val="412705551"/>
                    </a:ext>
                  </a:extLst>
                </a:gridCol>
                <a:gridCol w="1249046">
                  <a:extLst>
                    <a:ext uri="{9D8B030D-6E8A-4147-A177-3AD203B41FA5}">
                      <a16:colId xmlns:a16="http://schemas.microsoft.com/office/drawing/2014/main" val="3597589864"/>
                    </a:ext>
                  </a:extLst>
                </a:gridCol>
              </a:tblGrid>
              <a:tr h="357537">
                <a:tc>
                  <a:txBody>
                    <a:bodyPr/>
                    <a:lstStyle/>
                    <a:p>
                      <a:pPr algn="ctr"/>
                      <a:r>
                        <a:rPr lang="en-US" sz="1800" dirty="0"/>
                        <a:t>Cohort</a:t>
                      </a:r>
                    </a:p>
                  </a:txBody>
                  <a:tcPr anchor="ctr">
                    <a:solidFill>
                      <a:srgbClr val="A41034"/>
                    </a:solidFill>
                  </a:tcPr>
                </a:tc>
                <a:tc>
                  <a:txBody>
                    <a:bodyPr/>
                    <a:lstStyle/>
                    <a:p>
                      <a:pPr algn="ctr"/>
                      <a:r>
                        <a:rPr lang="en-US" sz="1800" dirty="0"/>
                        <a:t>Year 1</a:t>
                      </a:r>
                    </a:p>
                  </a:txBody>
                  <a:tcPr anchor="ctr">
                    <a:solidFill>
                      <a:srgbClr val="A41034"/>
                    </a:solidFill>
                  </a:tcPr>
                </a:tc>
                <a:tc>
                  <a:txBody>
                    <a:bodyPr/>
                    <a:lstStyle/>
                    <a:p>
                      <a:pPr algn="ctr"/>
                      <a:r>
                        <a:rPr lang="en-US" sz="1800" dirty="0"/>
                        <a:t>Year 2</a:t>
                      </a:r>
                    </a:p>
                  </a:txBody>
                  <a:tcPr anchor="ctr">
                    <a:solidFill>
                      <a:srgbClr val="A41034"/>
                    </a:solidFill>
                  </a:tcPr>
                </a:tc>
                <a:tc>
                  <a:txBody>
                    <a:bodyPr/>
                    <a:lstStyle/>
                    <a:p>
                      <a:pPr algn="ctr"/>
                      <a:r>
                        <a:rPr lang="en-US" sz="1800" dirty="0"/>
                        <a:t>Year 3</a:t>
                      </a:r>
                    </a:p>
                  </a:txBody>
                  <a:tcPr anchor="ctr">
                    <a:solidFill>
                      <a:srgbClr val="A41034"/>
                    </a:solidFill>
                  </a:tcPr>
                </a:tc>
                <a:tc>
                  <a:txBody>
                    <a:bodyPr/>
                    <a:lstStyle/>
                    <a:p>
                      <a:pPr algn="ctr"/>
                      <a:r>
                        <a:rPr lang="en-US" sz="1800" dirty="0"/>
                        <a:t>Year 4</a:t>
                      </a:r>
                    </a:p>
                  </a:txBody>
                  <a:tcPr anchor="ctr">
                    <a:solidFill>
                      <a:srgbClr val="A41034"/>
                    </a:solidFill>
                  </a:tcPr>
                </a:tc>
                <a:tc>
                  <a:txBody>
                    <a:bodyPr/>
                    <a:lstStyle/>
                    <a:p>
                      <a:pPr algn="ctr"/>
                      <a:r>
                        <a:rPr lang="en-US" sz="1800" dirty="0"/>
                        <a:t>Year 5</a:t>
                      </a:r>
                    </a:p>
                  </a:txBody>
                  <a:tcPr anchor="ctr">
                    <a:solidFill>
                      <a:srgbClr val="A41034"/>
                    </a:solidFill>
                  </a:tcPr>
                </a:tc>
                <a:extLst>
                  <a:ext uri="{0D108BD9-81ED-4DB2-BD59-A6C34878D82A}">
                    <a16:rowId xmlns:a16="http://schemas.microsoft.com/office/drawing/2014/main" val="2619894436"/>
                  </a:ext>
                </a:extLst>
              </a:tr>
              <a:tr h="357537">
                <a:tc>
                  <a:txBody>
                    <a:bodyPr/>
                    <a:lstStyle/>
                    <a:p>
                      <a:pPr algn="ctr"/>
                      <a:r>
                        <a:rPr lang="en-US" sz="1600" dirty="0"/>
                        <a:t>1</a:t>
                      </a:r>
                    </a:p>
                  </a:txBody>
                  <a:tcPr anchor="ctr">
                    <a:solidFill>
                      <a:srgbClr val="FCD7E2"/>
                    </a:solidFill>
                  </a:tcPr>
                </a:tc>
                <a:tc>
                  <a:txBody>
                    <a:bodyPr/>
                    <a:lstStyle/>
                    <a:p>
                      <a:pPr algn="ctr"/>
                      <a:r>
                        <a:rPr lang="en-US" sz="1600" dirty="0"/>
                        <a:t>1000</a:t>
                      </a:r>
                    </a:p>
                  </a:txBody>
                  <a:tcPr anchor="ctr">
                    <a:solidFill>
                      <a:srgbClr val="FCD7E2"/>
                    </a:solidFill>
                  </a:tcPr>
                </a:tc>
                <a:tc>
                  <a:txBody>
                    <a:bodyPr/>
                    <a:lstStyle/>
                    <a:p>
                      <a:pPr algn="ctr"/>
                      <a:r>
                        <a:rPr lang="en-US" sz="1600" dirty="0"/>
                        <a:t>890</a:t>
                      </a:r>
                    </a:p>
                  </a:txBody>
                  <a:tcPr anchor="ctr">
                    <a:solidFill>
                      <a:srgbClr val="FCD7E2"/>
                    </a:solidFill>
                  </a:tcPr>
                </a:tc>
                <a:tc>
                  <a:txBody>
                    <a:bodyPr/>
                    <a:lstStyle/>
                    <a:p>
                      <a:pPr algn="ctr"/>
                      <a:r>
                        <a:rPr lang="en-US" sz="1600" dirty="0"/>
                        <a:t>828</a:t>
                      </a:r>
                    </a:p>
                  </a:txBody>
                  <a:tcPr anchor="ctr">
                    <a:solidFill>
                      <a:srgbClr val="FCD7E2"/>
                    </a:solidFill>
                  </a:tcPr>
                </a:tc>
                <a:tc>
                  <a:txBody>
                    <a:bodyPr/>
                    <a:lstStyle/>
                    <a:p>
                      <a:pPr algn="ctr"/>
                      <a:r>
                        <a:rPr lang="en-US" sz="1600" dirty="0"/>
                        <a:t>795</a:t>
                      </a:r>
                    </a:p>
                  </a:txBody>
                  <a:tcPr anchor="ctr">
                    <a:solidFill>
                      <a:srgbClr val="FCD7E2"/>
                    </a:solidFill>
                  </a:tcPr>
                </a:tc>
                <a:tc>
                  <a:txBody>
                    <a:bodyPr/>
                    <a:lstStyle/>
                    <a:p>
                      <a:pPr algn="ctr"/>
                      <a:r>
                        <a:rPr lang="en-US" sz="1600" dirty="0"/>
                        <a:t>779</a:t>
                      </a:r>
                    </a:p>
                  </a:txBody>
                  <a:tcPr anchor="ctr">
                    <a:solidFill>
                      <a:srgbClr val="FCD7E2"/>
                    </a:solidFill>
                  </a:tcPr>
                </a:tc>
                <a:extLst>
                  <a:ext uri="{0D108BD9-81ED-4DB2-BD59-A6C34878D82A}">
                    <a16:rowId xmlns:a16="http://schemas.microsoft.com/office/drawing/2014/main" val="1305910850"/>
                  </a:ext>
                </a:extLst>
              </a:tr>
              <a:tr h="357537">
                <a:tc>
                  <a:txBody>
                    <a:bodyPr/>
                    <a:lstStyle/>
                    <a:p>
                      <a:pPr algn="ctr"/>
                      <a:r>
                        <a:rPr lang="en-US" sz="1600" dirty="0"/>
                        <a:t>2</a:t>
                      </a:r>
                    </a:p>
                  </a:txBody>
                  <a:tcPr anchor="ctr">
                    <a:solidFill>
                      <a:srgbClr val="FCD7E2"/>
                    </a:solidFill>
                  </a:tcPr>
                </a:tc>
                <a:tc>
                  <a:txBody>
                    <a:bodyPr/>
                    <a:lstStyle/>
                    <a:p>
                      <a:pPr algn="ctr"/>
                      <a:endParaRPr lang="en-US" sz="1600" dirty="0"/>
                    </a:p>
                  </a:txBody>
                  <a:tcPr anchor="ctr">
                    <a:solidFill>
                      <a:srgbClr val="FCD7E2"/>
                    </a:solidFill>
                  </a:tcPr>
                </a:tc>
                <a:tc>
                  <a:txBody>
                    <a:bodyPr/>
                    <a:lstStyle/>
                    <a:p>
                      <a:pPr algn="ctr"/>
                      <a:r>
                        <a:rPr lang="en-US" sz="1600" dirty="0"/>
                        <a:t>1000</a:t>
                      </a:r>
                    </a:p>
                  </a:txBody>
                  <a:tcPr anchor="ctr">
                    <a:solidFill>
                      <a:srgbClr val="FCD7E2"/>
                    </a:solidFill>
                  </a:tcPr>
                </a:tc>
                <a:tc>
                  <a:txBody>
                    <a:bodyPr/>
                    <a:lstStyle/>
                    <a:p>
                      <a:pPr algn="ctr"/>
                      <a:r>
                        <a:rPr lang="en-US" sz="1600" dirty="0"/>
                        <a:t>860</a:t>
                      </a:r>
                    </a:p>
                  </a:txBody>
                  <a:tcPr anchor="ctr">
                    <a:solidFill>
                      <a:srgbClr val="FCD7E2"/>
                    </a:solidFill>
                  </a:tcPr>
                </a:tc>
                <a:tc>
                  <a:txBody>
                    <a:bodyPr/>
                    <a:lstStyle/>
                    <a:p>
                      <a:pPr algn="ctr"/>
                      <a:r>
                        <a:rPr lang="en-US" sz="1600" dirty="0"/>
                        <a:t>757</a:t>
                      </a:r>
                    </a:p>
                  </a:txBody>
                  <a:tcPr anchor="ctr">
                    <a:solidFill>
                      <a:srgbClr val="FCD7E2"/>
                    </a:solidFill>
                  </a:tcPr>
                </a:tc>
                <a:tc>
                  <a:txBody>
                    <a:bodyPr/>
                    <a:lstStyle/>
                    <a:p>
                      <a:pPr algn="ctr"/>
                      <a:r>
                        <a:rPr lang="en-US" sz="1600" dirty="0"/>
                        <a:t>681</a:t>
                      </a:r>
                    </a:p>
                  </a:txBody>
                  <a:tcPr anchor="ctr">
                    <a:solidFill>
                      <a:srgbClr val="FCD7E2"/>
                    </a:solidFill>
                  </a:tcPr>
                </a:tc>
                <a:extLst>
                  <a:ext uri="{0D108BD9-81ED-4DB2-BD59-A6C34878D82A}">
                    <a16:rowId xmlns:a16="http://schemas.microsoft.com/office/drawing/2014/main" val="3319612548"/>
                  </a:ext>
                </a:extLst>
              </a:tr>
              <a:tr h="357537">
                <a:tc>
                  <a:txBody>
                    <a:bodyPr/>
                    <a:lstStyle/>
                    <a:p>
                      <a:pPr algn="ctr"/>
                      <a:r>
                        <a:rPr lang="en-US" sz="1600" dirty="0"/>
                        <a:t>3</a:t>
                      </a:r>
                    </a:p>
                  </a:txBody>
                  <a:tcPr anchor="ctr">
                    <a:solidFill>
                      <a:srgbClr val="FCD7E2"/>
                    </a:solidFill>
                  </a:tcPr>
                </a:tc>
                <a:tc>
                  <a:txBody>
                    <a:bodyPr/>
                    <a:lstStyle/>
                    <a:p>
                      <a:pPr algn="ctr"/>
                      <a:endParaRPr lang="en-US" sz="1600" dirty="0"/>
                    </a:p>
                  </a:txBody>
                  <a:tcPr anchor="ctr">
                    <a:solidFill>
                      <a:srgbClr val="FCD7E2"/>
                    </a:solidFill>
                  </a:tcPr>
                </a:tc>
                <a:tc>
                  <a:txBody>
                    <a:bodyPr/>
                    <a:lstStyle/>
                    <a:p>
                      <a:pPr algn="ctr"/>
                      <a:endParaRPr lang="en-US" sz="1600" dirty="0"/>
                    </a:p>
                  </a:txBody>
                  <a:tcPr anchor="ctr">
                    <a:solidFill>
                      <a:srgbClr val="FCD7E2"/>
                    </a:solidFill>
                  </a:tcPr>
                </a:tc>
                <a:tc>
                  <a:txBody>
                    <a:bodyPr/>
                    <a:lstStyle/>
                    <a:p>
                      <a:pPr algn="ctr"/>
                      <a:r>
                        <a:rPr lang="en-US" sz="1600" dirty="0"/>
                        <a:t>1000</a:t>
                      </a:r>
                    </a:p>
                  </a:txBody>
                  <a:tcPr anchor="ctr">
                    <a:solidFill>
                      <a:srgbClr val="FCD7E2"/>
                    </a:solidFill>
                  </a:tcPr>
                </a:tc>
                <a:tc>
                  <a:txBody>
                    <a:bodyPr/>
                    <a:lstStyle/>
                    <a:p>
                      <a:pPr algn="ctr"/>
                      <a:r>
                        <a:rPr lang="en-US" sz="1600" dirty="0"/>
                        <a:t>850</a:t>
                      </a:r>
                    </a:p>
                  </a:txBody>
                  <a:tcPr anchor="ctr">
                    <a:solidFill>
                      <a:srgbClr val="FCD7E2"/>
                    </a:solidFill>
                  </a:tcPr>
                </a:tc>
                <a:tc>
                  <a:txBody>
                    <a:bodyPr/>
                    <a:lstStyle/>
                    <a:p>
                      <a:pPr algn="ctr"/>
                      <a:r>
                        <a:rPr lang="en-US" sz="1600" dirty="0"/>
                        <a:t>748</a:t>
                      </a:r>
                    </a:p>
                  </a:txBody>
                  <a:tcPr anchor="ctr">
                    <a:solidFill>
                      <a:srgbClr val="FCD7E2"/>
                    </a:solidFill>
                  </a:tcPr>
                </a:tc>
                <a:extLst>
                  <a:ext uri="{0D108BD9-81ED-4DB2-BD59-A6C34878D82A}">
                    <a16:rowId xmlns:a16="http://schemas.microsoft.com/office/drawing/2014/main" val="3971335726"/>
                  </a:ext>
                </a:extLst>
              </a:tr>
              <a:tr h="357537">
                <a:tc>
                  <a:txBody>
                    <a:bodyPr/>
                    <a:lstStyle/>
                    <a:p>
                      <a:pPr algn="ctr"/>
                      <a:r>
                        <a:rPr lang="en-US" sz="1600" dirty="0"/>
                        <a:t>4</a:t>
                      </a:r>
                    </a:p>
                  </a:txBody>
                  <a:tcPr anchor="ctr">
                    <a:solidFill>
                      <a:srgbClr val="FCD7E2"/>
                    </a:solidFill>
                  </a:tcPr>
                </a:tc>
                <a:tc>
                  <a:txBody>
                    <a:bodyPr/>
                    <a:lstStyle/>
                    <a:p>
                      <a:pPr algn="ctr"/>
                      <a:endParaRPr lang="en-US" sz="1600" dirty="0"/>
                    </a:p>
                  </a:txBody>
                  <a:tcPr anchor="ctr">
                    <a:solidFill>
                      <a:srgbClr val="FCD7E2"/>
                    </a:solidFill>
                  </a:tcPr>
                </a:tc>
                <a:tc>
                  <a:txBody>
                    <a:bodyPr/>
                    <a:lstStyle/>
                    <a:p>
                      <a:pPr algn="ctr"/>
                      <a:endParaRPr lang="en-US" sz="1600" dirty="0"/>
                    </a:p>
                  </a:txBody>
                  <a:tcPr anchor="ctr">
                    <a:solidFill>
                      <a:srgbClr val="FCD7E2"/>
                    </a:solidFill>
                  </a:tcPr>
                </a:tc>
                <a:tc>
                  <a:txBody>
                    <a:bodyPr/>
                    <a:lstStyle/>
                    <a:p>
                      <a:pPr algn="ctr"/>
                      <a:endParaRPr lang="en-US" sz="1600" dirty="0"/>
                    </a:p>
                  </a:txBody>
                  <a:tcPr anchor="ctr">
                    <a:solidFill>
                      <a:srgbClr val="FCD7E2"/>
                    </a:solidFill>
                  </a:tcPr>
                </a:tc>
                <a:tc>
                  <a:txBody>
                    <a:bodyPr/>
                    <a:lstStyle/>
                    <a:p>
                      <a:pPr algn="ctr"/>
                      <a:r>
                        <a:rPr lang="en-US" sz="1600" dirty="0"/>
                        <a:t>1000</a:t>
                      </a:r>
                    </a:p>
                  </a:txBody>
                  <a:tcPr anchor="ctr">
                    <a:solidFill>
                      <a:srgbClr val="FCD7E2"/>
                    </a:solidFill>
                  </a:tcPr>
                </a:tc>
                <a:tc>
                  <a:txBody>
                    <a:bodyPr/>
                    <a:lstStyle/>
                    <a:p>
                      <a:pPr algn="ctr"/>
                      <a:r>
                        <a:rPr lang="en-US" sz="1600" dirty="0"/>
                        <a:t>830</a:t>
                      </a:r>
                    </a:p>
                  </a:txBody>
                  <a:tcPr anchor="ctr">
                    <a:solidFill>
                      <a:srgbClr val="FCD7E2"/>
                    </a:solidFill>
                  </a:tcPr>
                </a:tc>
                <a:extLst>
                  <a:ext uri="{0D108BD9-81ED-4DB2-BD59-A6C34878D82A}">
                    <a16:rowId xmlns:a16="http://schemas.microsoft.com/office/drawing/2014/main" val="3991730301"/>
                  </a:ext>
                </a:extLst>
              </a:tr>
              <a:tr h="357537">
                <a:tc>
                  <a:txBody>
                    <a:bodyPr/>
                    <a:lstStyle/>
                    <a:p>
                      <a:pPr algn="ctr"/>
                      <a:r>
                        <a:rPr lang="en-US" sz="1600" dirty="0"/>
                        <a:t>5</a:t>
                      </a:r>
                    </a:p>
                  </a:txBody>
                  <a:tcPr anchor="ctr">
                    <a:lnB w="28575" cap="flat" cmpd="sng" algn="ctr">
                      <a:solidFill>
                        <a:srgbClr val="A41034"/>
                      </a:solidFill>
                      <a:prstDash val="solid"/>
                      <a:round/>
                      <a:headEnd type="none" w="med" len="med"/>
                      <a:tailEnd type="none" w="med" len="med"/>
                    </a:lnB>
                    <a:solidFill>
                      <a:srgbClr val="FCD7E2"/>
                    </a:solidFill>
                  </a:tcPr>
                </a:tc>
                <a:tc>
                  <a:txBody>
                    <a:bodyPr/>
                    <a:lstStyle/>
                    <a:p>
                      <a:pPr algn="ctr"/>
                      <a:endParaRPr lang="en-US" sz="1600" dirty="0"/>
                    </a:p>
                  </a:txBody>
                  <a:tcPr anchor="ctr">
                    <a:lnB w="28575" cap="flat" cmpd="sng" algn="ctr">
                      <a:solidFill>
                        <a:srgbClr val="A41034"/>
                      </a:solidFill>
                      <a:prstDash val="solid"/>
                      <a:round/>
                      <a:headEnd type="none" w="med" len="med"/>
                      <a:tailEnd type="none" w="med" len="med"/>
                    </a:lnB>
                    <a:solidFill>
                      <a:srgbClr val="FCD7E2"/>
                    </a:solidFill>
                  </a:tcPr>
                </a:tc>
                <a:tc>
                  <a:txBody>
                    <a:bodyPr/>
                    <a:lstStyle/>
                    <a:p>
                      <a:pPr algn="ctr"/>
                      <a:endParaRPr lang="en-US" sz="1600" dirty="0"/>
                    </a:p>
                  </a:txBody>
                  <a:tcPr anchor="ctr">
                    <a:lnB w="28575" cap="flat" cmpd="sng" algn="ctr">
                      <a:solidFill>
                        <a:srgbClr val="A41034"/>
                      </a:solidFill>
                      <a:prstDash val="solid"/>
                      <a:round/>
                      <a:headEnd type="none" w="med" len="med"/>
                      <a:tailEnd type="none" w="med" len="med"/>
                    </a:lnB>
                    <a:solidFill>
                      <a:srgbClr val="FCD7E2"/>
                    </a:solidFill>
                  </a:tcPr>
                </a:tc>
                <a:tc>
                  <a:txBody>
                    <a:bodyPr/>
                    <a:lstStyle/>
                    <a:p>
                      <a:pPr algn="ctr"/>
                      <a:endParaRPr lang="en-US" sz="1600" dirty="0"/>
                    </a:p>
                  </a:txBody>
                  <a:tcPr anchor="ctr">
                    <a:lnB w="28575" cap="flat" cmpd="sng" algn="ctr">
                      <a:solidFill>
                        <a:srgbClr val="A41034"/>
                      </a:solidFill>
                      <a:prstDash val="solid"/>
                      <a:round/>
                      <a:headEnd type="none" w="med" len="med"/>
                      <a:tailEnd type="none" w="med" len="med"/>
                    </a:lnB>
                    <a:solidFill>
                      <a:srgbClr val="FCD7E2"/>
                    </a:solidFill>
                  </a:tcPr>
                </a:tc>
                <a:tc>
                  <a:txBody>
                    <a:bodyPr/>
                    <a:lstStyle/>
                    <a:p>
                      <a:pPr algn="ctr"/>
                      <a:endParaRPr lang="en-US" sz="1600" dirty="0"/>
                    </a:p>
                  </a:txBody>
                  <a:tcPr anchor="ctr">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600" dirty="0"/>
                        <a:t>1000</a:t>
                      </a:r>
                    </a:p>
                  </a:txBody>
                  <a:tcPr anchor="ctr">
                    <a:lnB w="28575" cap="flat" cmpd="sng" algn="ctr">
                      <a:solidFill>
                        <a:srgbClr val="A41034"/>
                      </a:solidFill>
                      <a:prstDash val="solid"/>
                      <a:round/>
                      <a:headEnd type="none" w="med" len="med"/>
                      <a:tailEnd type="none" w="med" len="med"/>
                    </a:lnB>
                    <a:solidFill>
                      <a:srgbClr val="FCD7E2"/>
                    </a:solidFill>
                  </a:tcPr>
                </a:tc>
                <a:extLst>
                  <a:ext uri="{0D108BD9-81ED-4DB2-BD59-A6C34878D82A}">
                    <a16:rowId xmlns:a16="http://schemas.microsoft.com/office/drawing/2014/main" val="390513333"/>
                  </a:ext>
                </a:extLst>
              </a:tr>
              <a:tr h="357537">
                <a:tc>
                  <a:txBody>
                    <a:bodyPr/>
                    <a:lstStyle/>
                    <a:p>
                      <a:pPr algn="ctr"/>
                      <a:r>
                        <a:rPr lang="en-US" sz="1600" b="1" dirty="0"/>
                        <a:t>Aggregate</a:t>
                      </a:r>
                    </a:p>
                  </a:txBody>
                  <a:tcPr anchor="ctr">
                    <a:lnT w="28575" cap="flat" cmpd="sng" algn="ctr">
                      <a:solidFill>
                        <a:srgbClr val="A41034"/>
                      </a:solidFill>
                      <a:prstDash val="solid"/>
                      <a:round/>
                      <a:headEnd type="none" w="med" len="med"/>
                      <a:tailEnd type="none" w="med" len="med"/>
                    </a:lnT>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600" dirty="0"/>
                        <a:t>1000</a:t>
                      </a:r>
                    </a:p>
                  </a:txBody>
                  <a:tcPr anchor="ctr">
                    <a:lnT w="28575" cap="flat" cmpd="sng" algn="ctr">
                      <a:solidFill>
                        <a:srgbClr val="A41034"/>
                      </a:solidFill>
                      <a:prstDash val="solid"/>
                      <a:round/>
                      <a:headEnd type="none" w="med" len="med"/>
                      <a:tailEnd type="none" w="med" len="med"/>
                    </a:lnT>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600" dirty="0"/>
                        <a:t>1890</a:t>
                      </a:r>
                    </a:p>
                  </a:txBody>
                  <a:tcPr anchor="ctr">
                    <a:lnT w="28575" cap="flat" cmpd="sng" algn="ctr">
                      <a:solidFill>
                        <a:srgbClr val="A41034"/>
                      </a:solidFill>
                      <a:prstDash val="solid"/>
                      <a:round/>
                      <a:headEnd type="none" w="med" len="med"/>
                      <a:tailEnd type="none" w="med" len="med"/>
                    </a:lnT>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600" dirty="0"/>
                        <a:t>2688</a:t>
                      </a:r>
                    </a:p>
                  </a:txBody>
                  <a:tcPr anchor="ctr">
                    <a:lnT w="28575" cap="flat" cmpd="sng" algn="ctr">
                      <a:solidFill>
                        <a:srgbClr val="A41034"/>
                      </a:solidFill>
                      <a:prstDash val="solid"/>
                      <a:round/>
                      <a:headEnd type="none" w="med" len="med"/>
                      <a:tailEnd type="none" w="med" len="med"/>
                    </a:lnT>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600" dirty="0"/>
                        <a:t>3401</a:t>
                      </a:r>
                    </a:p>
                  </a:txBody>
                  <a:tcPr anchor="ctr">
                    <a:lnT w="28575" cap="flat" cmpd="sng" algn="ctr">
                      <a:solidFill>
                        <a:srgbClr val="A41034"/>
                      </a:solidFill>
                      <a:prstDash val="solid"/>
                      <a:round/>
                      <a:headEnd type="none" w="med" len="med"/>
                      <a:tailEnd type="none" w="med" len="med"/>
                    </a:lnT>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600" dirty="0"/>
                        <a:t>4038</a:t>
                      </a:r>
                    </a:p>
                  </a:txBody>
                  <a:tcPr anchor="ctr">
                    <a:lnT w="28575" cap="flat" cmpd="sng" algn="ctr">
                      <a:solidFill>
                        <a:srgbClr val="A41034"/>
                      </a:solidFill>
                      <a:prstDash val="solid"/>
                      <a:round/>
                      <a:headEnd type="none" w="med" len="med"/>
                      <a:tailEnd type="none" w="med" len="med"/>
                    </a:lnT>
                    <a:lnB w="28575" cap="flat" cmpd="sng" algn="ctr">
                      <a:solidFill>
                        <a:srgbClr val="A41034"/>
                      </a:solidFill>
                      <a:prstDash val="solid"/>
                      <a:round/>
                      <a:headEnd type="none" w="med" len="med"/>
                      <a:tailEnd type="none" w="med" len="med"/>
                    </a:lnB>
                    <a:solidFill>
                      <a:srgbClr val="FCD7E2"/>
                    </a:solidFill>
                  </a:tcPr>
                </a:tc>
                <a:extLst>
                  <a:ext uri="{0D108BD9-81ED-4DB2-BD59-A6C34878D82A}">
                    <a16:rowId xmlns:a16="http://schemas.microsoft.com/office/drawing/2014/main" val="3819466735"/>
                  </a:ext>
                </a:extLst>
              </a:tr>
              <a:tr h="558345">
                <a:tc>
                  <a:txBody>
                    <a:bodyPr/>
                    <a:lstStyle/>
                    <a:p>
                      <a:pPr algn="ctr"/>
                      <a:r>
                        <a:rPr lang="en-US" sz="1600" b="1" dirty="0"/>
                        <a:t>Aggregate retention</a:t>
                      </a:r>
                    </a:p>
                  </a:txBody>
                  <a:tcPr anchor="ctr">
                    <a:lnT w="28575" cap="flat" cmpd="sng" algn="ctr">
                      <a:solidFill>
                        <a:srgbClr val="A41034"/>
                      </a:solidFill>
                      <a:prstDash val="solid"/>
                      <a:round/>
                      <a:headEnd type="none" w="med" len="med"/>
                      <a:tailEnd type="none" w="med" len="med"/>
                    </a:lnT>
                    <a:lnB w="28575" cap="flat" cmpd="sng" algn="ctr">
                      <a:solidFill>
                        <a:srgbClr val="A41034"/>
                      </a:solidFill>
                      <a:prstDash val="solid"/>
                      <a:round/>
                      <a:headEnd type="none" w="med" len="med"/>
                      <a:tailEnd type="none" w="med" len="med"/>
                    </a:lnB>
                    <a:solidFill>
                      <a:srgbClr val="FCD7E2"/>
                    </a:solidFill>
                  </a:tcPr>
                </a:tc>
                <a:tc>
                  <a:txBody>
                    <a:bodyPr/>
                    <a:lstStyle/>
                    <a:p>
                      <a:pPr algn="ctr"/>
                      <a:endParaRPr lang="en-US" sz="1600" dirty="0"/>
                    </a:p>
                  </a:txBody>
                  <a:tcPr anchor="ctr">
                    <a:lnT w="28575" cap="flat" cmpd="sng" algn="ctr">
                      <a:solidFill>
                        <a:srgbClr val="A41034"/>
                      </a:solidFill>
                      <a:prstDash val="solid"/>
                      <a:round/>
                      <a:headEnd type="none" w="med" len="med"/>
                      <a:tailEnd type="none" w="med" len="med"/>
                    </a:lnT>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600" dirty="0"/>
                        <a:t>0.89</a:t>
                      </a:r>
                    </a:p>
                  </a:txBody>
                  <a:tcPr anchor="ctr">
                    <a:lnT w="28575" cap="flat" cmpd="sng" algn="ctr">
                      <a:solidFill>
                        <a:srgbClr val="A41034"/>
                      </a:solidFill>
                      <a:prstDash val="solid"/>
                      <a:round/>
                      <a:headEnd type="none" w="med" len="med"/>
                      <a:tailEnd type="none" w="med" len="med"/>
                    </a:lnT>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600" dirty="0"/>
                        <a:t>0.89</a:t>
                      </a:r>
                    </a:p>
                  </a:txBody>
                  <a:tcPr anchor="ctr">
                    <a:lnT w="28575" cap="flat" cmpd="sng" algn="ctr">
                      <a:solidFill>
                        <a:srgbClr val="A41034"/>
                      </a:solidFill>
                      <a:prstDash val="solid"/>
                      <a:round/>
                      <a:headEnd type="none" w="med" len="med"/>
                      <a:tailEnd type="none" w="med" len="med"/>
                    </a:lnT>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600" dirty="0"/>
                        <a:t>0.89</a:t>
                      </a:r>
                    </a:p>
                  </a:txBody>
                  <a:tcPr anchor="ctr">
                    <a:lnT w="28575" cap="flat" cmpd="sng" algn="ctr">
                      <a:solidFill>
                        <a:srgbClr val="A41034"/>
                      </a:solidFill>
                      <a:prstDash val="solid"/>
                      <a:round/>
                      <a:headEnd type="none" w="med" len="med"/>
                      <a:tailEnd type="none" w="med" len="med"/>
                    </a:lnT>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600" dirty="0"/>
                        <a:t>0.89</a:t>
                      </a:r>
                    </a:p>
                  </a:txBody>
                  <a:tcPr anchor="ctr">
                    <a:lnT w="28575" cap="flat" cmpd="sng" algn="ctr">
                      <a:solidFill>
                        <a:srgbClr val="A41034"/>
                      </a:solidFill>
                      <a:prstDash val="solid"/>
                      <a:round/>
                      <a:headEnd type="none" w="med" len="med"/>
                      <a:tailEnd type="none" w="med" len="med"/>
                    </a:lnT>
                    <a:lnB w="28575" cap="flat" cmpd="sng" algn="ctr">
                      <a:solidFill>
                        <a:srgbClr val="A41034"/>
                      </a:solidFill>
                      <a:prstDash val="solid"/>
                      <a:round/>
                      <a:headEnd type="none" w="med" len="med"/>
                      <a:tailEnd type="none" w="med" len="med"/>
                    </a:lnB>
                    <a:solidFill>
                      <a:srgbClr val="FCD7E2"/>
                    </a:solidFill>
                  </a:tcPr>
                </a:tc>
                <a:extLst>
                  <a:ext uri="{0D108BD9-81ED-4DB2-BD59-A6C34878D82A}">
                    <a16:rowId xmlns:a16="http://schemas.microsoft.com/office/drawing/2014/main" val="4070385598"/>
                  </a:ext>
                </a:extLst>
              </a:tr>
              <a:tr h="357537">
                <a:tc>
                  <a:txBody>
                    <a:bodyPr/>
                    <a:lstStyle/>
                    <a:p>
                      <a:pPr algn="ctr"/>
                      <a:r>
                        <a:rPr lang="en-US" sz="1800" b="1" dirty="0">
                          <a:solidFill>
                            <a:schemeClr val="bg1"/>
                          </a:solidFill>
                        </a:rPr>
                        <a:t>Cohort</a:t>
                      </a:r>
                    </a:p>
                  </a:txBody>
                  <a:tcPr anchor="ctr">
                    <a:lnT w="28575" cap="flat" cmpd="sng" algn="ctr">
                      <a:solidFill>
                        <a:srgbClr val="A4103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41034"/>
                    </a:solidFill>
                  </a:tcPr>
                </a:tc>
                <a:tc>
                  <a:txBody>
                    <a:bodyPr/>
                    <a:lstStyle/>
                    <a:p>
                      <a:pPr algn="ctr"/>
                      <a:r>
                        <a:rPr lang="en-US" sz="1800" b="1" dirty="0">
                          <a:solidFill>
                            <a:schemeClr val="bg1"/>
                          </a:solidFill>
                        </a:rPr>
                        <a:t>Year 1</a:t>
                      </a:r>
                    </a:p>
                  </a:txBody>
                  <a:tcPr anchor="ctr">
                    <a:lnT w="28575" cap="flat" cmpd="sng" algn="ctr">
                      <a:solidFill>
                        <a:srgbClr val="A4103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41034"/>
                    </a:solidFill>
                  </a:tcPr>
                </a:tc>
                <a:tc>
                  <a:txBody>
                    <a:bodyPr/>
                    <a:lstStyle/>
                    <a:p>
                      <a:pPr algn="ctr"/>
                      <a:r>
                        <a:rPr lang="en-US" sz="1800" b="1" dirty="0">
                          <a:solidFill>
                            <a:schemeClr val="bg1"/>
                          </a:solidFill>
                        </a:rPr>
                        <a:t>Year 2</a:t>
                      </a:r>
                    </a:p>
                  </a:txBody>
                  <a:tcPr anchor="ctr">
                    <a:lnT w="28575" cap="flat" cmpd="sng" algn="ctr">
                      <a:solidFill>
                        <a:srgbClr val="A4103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41034"/>
                    </a:solidFill>
                  </a:tcPr>
                </a:tc>
                <a:tc>
                  <a:txBody>
                    <a:bodyPr/>
                    <a:lstStyle/>
                    <a:p>
                      <a:pPr algn="ctr"/>
                      <a:r>
                        <a:rPr lang="en-US" sz="1800" b="1" dirty="0">
                          <a:solidFill>
                            <a:schemeClr val="bg1"/>
                          </a:solidFill>
                        </a:rPr>
                        <a:t>Year 3</a:t>
                      </a:r>
                    </a:p>
                  </a:txBody>
                  <a:tcPr anchor="ctr">
                    <a:lnT w="28575" cap="flat" cmpd="sng" algn="ctr">
                      <a:solidFill>
                        <a:srgbClr val="A4103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41034"/>
                    </a:solidFill>
                  </a:tcPr>
                </a:tc>
                <a:tc>
                  <a:txBody>
                    <a:bodyPr/>
                    <a:lstStyle/>
                    <a:p>
                      <a:pPr algn="ctr"/>
                      <a:r>
                        <a:rPr lang="en-US" sz="1800" b="1" dirty="0">
                          <a:solidFill>
                            <a:schemeClr val="bg1"/>
                          </a:solidFill>
                        </a:rPr>
                        <a:t>Year 4</a:t>
                      </a:r>
                    </a:p>
                  </a:txBody>
                  <a:tcPr anchor="ctr">
                    <a:lnT w="28575" cap="flat" cmpd="sng" algn="ctr">
                      <a:solidFill>
                        <a:srgbClr val="A4103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41034"/>
                    </a:solidFill>
                  </a:tcPr>
                </a:tc>
                <a:tc>
                  <a:txBody>
                    <a:bodyPr/>
                    <a:lstStyle/>
                    <a:p>
                      <a:pPr algn="ctr"/>
                      <a:r>
                        <a:rPr lang="en-US" sz="1800" b="1" dirty="0">
                          <a:solidFill>
                            <a:schemeClr val="bg1"/>
                          </a:solidFill>
                        </a:rPr>
                        <a:t>Year 5</a:t>
                      </a:r>
                    </a:p>
                  </a:txBody>
                  <a:tcPr anchor="ctr">
                    <a:lnT w="28575" cap="flat" cmpd="sng" algn="ctr">
                      <a:solidFill>
                        <a:srgbClr val="A4103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41034"/>
                    </a:solidFill>
                  </a:tcPr>
                </a:tc>
                <a:extLst>
                  <a:ext uri="{0D108BD9-81ED-4DB2-BD59-A6C34878D82A}">
                    <a16:rowId xmlns:a16="http://schemas.microsoft.com/office/drawing/2014/main" val="2937903013"/>
                  </a:ext>
                </a:extLst>
              </a:tr>
              <a:tr h="357537">
                <a:tc>
                  <a:txBody>
                    <a:bodyPr/>
                    <a:lstStyle/>
                    <a:p>
                      <a:pPr algn="ctr"/>
                      <a:r>
                        <a:rPr lang="en-US" sz="1600" b="0" dirty="0"/>
                        <a:t>1</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endParaRPr lang="en-US" sz="160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r>
                        <a:rPr lang="en-US" sz="1600" dirty="0"/>
                        <a:t>0.89</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r>
                        <a:rPr lang="en-US" sz="1600" dirty="0"/>
                        <a:t>0.93</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r>
                        <a:rPr lang="en-US" sz="1600" dirty="0"/>
                        <a:t>0.96</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r>
                        <a:rPr lang="en-US" sz="1600" dirty="0"/>
                        <a:t>0.98</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extLst>
                  <a:ext uri="{0D108BD9-81ED-4DB2-BD59-A6C34878D82A}">
                    <a16:rowId xmlns:a16="http://schemas.microsoft.com/office/drawing/2014/main" val="2123406040"/>
                  </a:ext>
                </a:extLst>
              </a:tr>
              <a:tr h="357537">
                <a:tc>
                  <a:txBody>
                    <a:bodyPr/>
                    <a:lstStyle/>
                    <a:p>
                      <a:pPr algn="ctr"/>
                      <a:r>
                        <a:rPr lang="en-US" sz="1600" b="0" dirty="0"/>
                        <a:t>2</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endParaRPr lang="en-US" sz="160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endParaRPr lang="en-US" sz="160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r>
                        <a:rPr lang="en-US" sz="1600" dirty="0"/>
                        <a:t>0.86</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r>
                        <a:rPr lang="en-US" sz="1600" dirty="0"/>
                        <a:t>0.88</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r>
                        <a:rPr lang="en-US" sz="1600" dirty="0"/>
                        <a:t>0.90</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extLst>
                  <a:ext uri="{0D108BD9-81ED-4DB2-BD59-A6C34878D82A}">
                    <a16:rowId xmlns:a16="http://schemas.microsoft.com/office/drawing/2014/main" val="901162002"/>
                  </a:ext>
                </a:extLst>
              </a:tr>
              <a:tr h="357537">
                <a:tc>
                  <a:txBody>
                    <a:bodyPr/>
                    <a:lstStyle/>
                    <a:p>
                      <a:pPr algn="ctr"/>
                      <a:r>
                        <a:rPr lang="en-US" sz="1600" b="0" dirty="0"/>
                        <a:t>3</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endParaRPr lang="en-US" sz="160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endParaRPr lang="en-US" sz="160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endParaRPr lang="en-US" sz="160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r>
                        <a:rPr lang="en-US" sz="1600" dirty="0"/>
                        <a:t>0.85</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r>
                        <a:rPr lang="en-US" sz="1600" dirty="0"/>
                        <a:t>0.88</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extLst>
                  <a:ext uri="{0D108BD9-81ED-4DB2-BD59-A6C34878D82A}">
                    <a16:rowId xmlns:a16="http://schemas.microsoft.com/office/drawing/2014/main" val="4005144815"/>
                  </a:ext>
                </a:extLst>
              </a:tr>
              <a:tr h="357537">
                <a:tc>
                  <a:txBody>
                    <a:bodyPr/>
                    <a:lstStyle/>
                    <a:p>
                      <a:pPr algn="ctr"/>
                      <a:r>
                        <a:rPr lang="en-US" sz="1600" b="0" dirty="0"/>
                        <a:t>4</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endParaRPr lang="en-US" sz="160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endParaRPr lang="en-US" sz="160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endParaRPr lang="en-US" sz="160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endParaRPr lang="en-US" sz="160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tc>
                  <a:txBody>
                    <a:bodyPr/>
                    <a:lstStyle/>
                    <a:p>
                      <a:pPr algn="ctr"/>
                      <a:r>
                        <a:rPr lang="en-US" sz="1600" dirty="0"/>
                        <a:t>0.83</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CD7E2"/>
                    </a:solidFill>
                  </a:tcPr>
                </a:tc>
                <a:extLst>
                  <a:ext uri="{0D108BD9-81ED-4DB2-BD59-A6C34878D82A}">
                    <a16:rowId xmlns:a16="http://schemas.microsoft.com/office/drawing/2014/main" val="2844672620"/>
                  </a:ext>
                </a:extLst>
              </a:tr>
              <a:tr h="357537">
                <a:tc>
                  <a:txBody>
                    <a:bodyPr/>
                    <a:lstStyle/>
                    <a:p>
                      <a:pPr algn="ctr"/>
                      <a:r>
                        <a:rPr lang="en-US" sz="1600" b="0" dirty="0"/>
                        <a:t>5</a:t>
                      </a:r>
                    </a:p>
                  </a:txBody>
                  <a:tcPr anchor="ctr">
                    <a:lnT w="12700" cap="flat" cmpd="sng" algn="ctr">
                      <a:solidFill>
                        <a:schemeClr val="bg1"/>
                      </a:solidFill>
                      <a:prstDash val="solid"/>
                      <a:round/>
                      <a:headEnd type="none" w="med" len="med"/>
                      <a:tailEnd type="none" w="med" len="med"/>
                    </a:lnT>
                    <a:solidFill>
                      <a:srgbClr val="FCD7E2"/>
                    </a:solidFill>
                  </a:tcPr>
                </a:tc>
                <a:tc>
                  <a:txBody>
                    <a:bodyPr/>
                    <a:lstStyle/>
                    <a:p>
                      <a:pPr algn="ctr"/>
                      <a:endParaRPr lang="en-US" sz="1600" dirty="0"/>
                    </a:p>
                  </a:txBody>
                  <a:tcPr anchor="ctr">
                    <a:lnT w="12700" cap="flat" cmpd="sng" algn="ctr">
                      <a:solidFill>
                        <a:schemeClr val="bg1"/>
                      </a:solidFill>
                      <a:prstDash val="solid"/>
                      <a:round/>
                      <a:headEnd type="none" w="med" len="med"/>
                      <a:tailEnd type="none" w="med" len="med"/>
                    </a:lnT>
                    <a:solidFill>
                      <a:srgbClr val="FCD7E2"/>
                    </a:solidFill>
                  </a:tcPr>
                </a:tc>
                <a:tc>
                  <a:txBody>
                    <a:bodyPr/>
                    <a:lstStyle/>
                    <a:p>
                      <a:pPr algn="ctr"/>
                      <a:endParaRPr lang="en-US" sz="1600" dirty="0"/>
                    </a:p>
                  </a:txBody>
                  <a:tcPr anchor="ctr">
                    <a:lnT w="12700" cap="flat" cmpd="sng" algn="ctr">
                      <a:solidFill>
                        <a:schemeClr val="bg1"/>
                      </a:solidFill>
                      <a:prstDash val="solid"/>
                      <a:round/>
                      <a:headEnd type="none" w="med" len="med"/>
                      <a:tailEnd type="none" w="med" len="med"/>
                    </a:lnT>
                    <a:solidFill>
                      <a:srgbClr val="FCD7E2"/>
                    </a:solidFill>
                  </a:tcPr>
                </a:tc>
                <a:tc>
                  <a:txBody>
                    <a:bodyPr/>
                    <a:lstStyle/>
                    <a:p>
                      <a:pPr algn="ctr"/>
                      <a:endParaRPr lang="en-US" sz="1600" dirty="0"/>
                    </a:p>
                  </a:txBody>
                  <a:tcPr anchor="ctr">
                    <a:lnT w="12700" cap="flat" cmpd="sng" algn="ctr">
                      <a:solidFill>
                        <a:schemeClr val="bg1"/>
                      </a:solidFill>
                      <a:prstDash val="solid"/>
                      <a:round/>
                      <a:headEnd type="none" w="med" len="med"/>
                      <a:tailEnd type="none" w="med" len="med"/>
                    </a:lnT>
                    <a:solidFill>
                      <a:srgbClr val="FCD7E2"/>
                    </a:solidFill>
                  </a:tcPr>
                </a:tc>
                <a:tc>
                  <a:txBody>
                    <a:bodyPr/>
                    <a:lstStyle/>
                    <a:p>
                      <a:pPr algn="ctr"/>
                      <a:endParaRPr lang="en-US" sz="1600" dirty="0"/>
                    </a:p>
                  </a:txBody>
                  <a:tcPr anchor="ctr">
                    <a:lnT w="12700" cap="flat" cmpd="sng" algn="ctr">
                      <a:solidFill>
                        <a:schemeClr val="bg1"/>
                      </a:solidFill>
                      <a:prstDash val="solid"/>
                      <a:round/>
                      <a:headEnd type="none" w="med" len="med"/>
                      <a:tailEnd type="none" w="med" len="med"/>
                    </a:lnT>
                    <a:solidFill>
                      <a:srgbClr val="FCD7E2"/>
                    </a:solidFill>
                  </a:tcPr>
                </a:tc>
                <a:tc>
                  <a:txBody>
                    <a:bodyPr/>
                    <a:lstStyle/>
                    <a:p>
                      <a:pPr algn="ctr"/>
                      <a:endParaRPr lang="en-US" sz="1600" dirty="0"/>
                    </a:p>
                  </a:txBody>
                  <a:tcPr anchor="ctr">
                    <a:lnT w="12700" cap="flat" cmpd="sng" algn="ctr">
                      <a:solidFill>
                        <a:schemeClr val="bg1"/>
                      </a:solidFill>
                      <a:prstDash val="solid"/>
                      <a:round/>
                      <a:headEnd type="none" w="med" len="med"/>
                      <a:tailEnd type="none" w="med" len="med"/>
                    </a:lnT>
                    <a:solidFill>
                      <a:srgbClr val="FCD7E2"/>
                    </a:solidFill>
                  </a:tcPr>
                </a:tc>
                <a:extLst>
                  <a:ext uri="{0D108BD9-81ED-4DB2-BD59-A6C34878D82A}">
                    <a16:rowId xmlns:a16="http://schemas.microsoft.com/office/drawing/2014/main" val="604259133"/>
                  </a:ext>
                </a:extLst>
              </a:tr>
            </a:tbl>
          </a:graphicData>
        </a:graphic>
      </p:graphicFrame>
      <p:sp>
        <p:nvSpPr>
          <p:cNvPr id="12" name="TextBox 11">
            <a:extLst>
              <a:ext uri="{FF2B5EF4-FFF2-40B4-BE49-F238E27FC236}">
                <a16:creationId xmlns:a16="http://schemas.microsoft.com/office/drawing/2014/main" id="{E46F2B02-C302-1245-8752-7069C87433D6}"/>
              </a:ext>
            </a:extLst>
          </p:cNvPr>
          <p:cNvSpPr txBox="1"/>
          <p:nvPr/>
        </p:nvSpPr>
        <p:spPr>
          <a:xfrm>
            <a:off x="3314700" y="5652864"/>
            <a:ext cx="1513556" cy="338554"/>
          </a:xfrm>
          <a:prstGeom prst="rect">
            <a:avLst/>
          </a:prstGeom>
          <a:noFill/>
          <a:ln>
            <a:solidFill>
              <a:srgbClr val="953735"/>
            </a:solidFill>
          </a:ln>
        </p:spPr>
        <p:txBody>
          <a:bodyPr wrap="none" rtlCol="0">
            <a:noAutofit/>
          </a:bodyPr>
          <a:lstStyle/>
          <a:p>
            <a:r>
              <a:rPr lang="en-US" sz="1600" dirty="0"/>
              <a:t>(828/890=0.93</a:t>
            </a:r>
          </a:p>
        </p:txBody>
      </p:sp>
      <p:cxnSp>
        <p:nvCxnSpPr>
          <p:cNvPr id="13" name="Straight Arrow Connector 12">
            <a:extLst>
              <a:ext uri="{FF2B5EF4-FFF2-40B4-BE49-F238E27FC236}">
                <a16:creationId xmlns:a16="http://schemas.microsoft.com/office/drawing/2014/main" id="{4B86707B-5C83-0B4D-AC8D-55D6A950BD9D}"/>
              </a:ext>
            </a:extLst>
          </p:cNvPr>
          <p:cNvCxnSpPr>
            <a:cxnSpLocks/>
          </p:cNvCxnSpPr>
          <p:nvPr/>
        </p:nvCxnSpPr>
        <p:spPr>
          <a:xfrm flipV="1">
            <a:off x="4026452" y="5085184"/>
            <a:ext cx="1049604" cy="544593"/>
          </a:xfrm>
          <a:prstGeom prst="straightConnector1">
            <a:avLst/>
          </a:prstGeom>
          <a:ln w="19050">
            <a:solidFill>
              <a:srgbClr val="953735"/>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651739" y="4939324"/>
            <a:ext cx="838200" cy="339906"/>
          </a:xfrm>
          <a:prstGeom prst="rect">
            <a:avLst/>
          </a:prstGeom>
          <a:noFill/>
          <a:ln w="3810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4970585" y="5277402"/>
            <a:ext cx="838200" cy="339906"/>
          </a:xfrm>
          <a:prstGeom prst="rect">
            <a:avLst/>
          </a:prstGeom>
          <a:noFill/>
          <a:ln w="3810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6120725" y="5632533"/>
            <a:ext cx="838200" cy="339906"/>
          </a:xfrm>
          <a:prstGeom prst="rect">
            <a:avLst/>
          </a:prstGeom>
          <a:noFill/>
          <a:ln w="3810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7350671" y="5996011"/>
            <a:ext cx="838200" cy="339906"/>
          </a:xfrm>
          <a:prstGeom prst="rect">
            <a:avLst/>
          </a:prstGeom>
          <a:noFill/>
          <a:ln w="38100">
            <a:solidFill>
              <a:srgbClr val="9537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1267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Chase Card</a:t>
            </a:r>
          </a:p>
        </p:txBody>
      </p:sp>
      <p:sp>
        <p:nvSpPr>
          <p:cNvPr id="3" name="Content Placeholder 2"/>
          <p:cNvSpPr>
            <a:spLocks noGrp="1"/>
          </p:cNvSpPr>
          <p:nvPr>
            <p:ph idx="1"/>
          </p:nvPr>
        </p:nvSpPr>
        <p:spPr>
          <a:xfrm>
            <a:off x="457200" y="1600200"/>
            <a:ext cx="8229600" cy="4876800"/>
          </a:xfrm>
          <a:noFill/>
        </p:spPr>
        <p:txBody>
          <a:bodyPr/>
          <a:lstStyle/>
          <a:p>
            <a:r>
              <a:rPr lang="en-US" sz="2800" dirty="0"/>
              <a:t>Customers</a:t>
            </a:r>
          </a:p>
          <a:p>
            <a:pPr lvl="1"/>
            <a:r>
              <a:rPr lang="en-US" sz="2400" dirty="0"/>
              <a:t>Number acquired</a:t>
            </a:r>
          </a:p>
          <a:p>
            <a:pPr lvl="1"/>
            <a:r>
              <a:rPr lang="en-US" sz="2400" dirty="0"/>
              <a:t>Customer profile</a:t>
            </a:r>
          </a:p>
          <a:p>
            <a:r>
              <a:rPr lang="en-US" sz="2800" dirty="0"/>
              <a:t>Acquisition cost</a:t>
            </a:r>
          </a:p>
          <a:p>
            <a:pPr lvl="1"/>
            <a:r>
              <a:rPr lang="en-US" sz="2400" dirty="0"/>
              <a:t>Marketing cost</a:t>
            </a:r>
          </a:p>
          <a:p>
            <a:pPr lvl="1"/>
            <a:r>
              <a:rPr lang="en-US" sz="2400" dirty="0"/>
              <a:t>Cost of 100,000 points and other perks</a:t>
            </a:r>
          </a:p>
          <a:p>
            <a:r>
              <a:rPr lang="en-US" sz="2800" dirty="0"/>
              <a:t>Revenue</a:t>
            </a:r>
          </a:p>
          <a:p>
            <a:pPr lvl="1"/>
            <a:r>
              <a:rPr lang="en-US" sz="2400" dirty="0"/>
              <a:t>Annual spend on the card</a:t>
            </a:r>
          </a:p>
          <a:p>
            <a:pPr lvl="1"/>
            <a:r>
              <a:rPr lang="en-US" sz="2400" dirty="0"/>
              <a:t>Cross-sell opportunities</a:t>
            </a:r>
          </a:p>
          <a:p>
            <a:r>
              <a:rPr lang="en-US" sz="2800" dirty="0"/>
              <a:t>Retention rate</a:t>
            </a:r>
          </a:p>
        </p:txBody>
      </p:sp>
    </p:spTree>
    <p:extLst>
      <p:ext uri="{BB962C8B-B14F-4D97-AF65-F5344CB8AC3E}">
        <p14:creationId xmlns:p14="http://schemas.microsoft.com/office/powerpoint/2010/main" val="6540463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479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Increasing Loyalty over Time?</a:t>
            </a:r>
          </a:p>
        </p:txBody>
      </p:sp>
      <p:graphicFrame>
        <p:nvGraphicFramePr>
          <p:cNvPr id="9" name="Table 8"/>
          <p:cNvGraphicFramePr>
            <a:graphicFrameLocks noGrp="1"/>
          </p:cNvGraphicFramePr>
          <p:nvPr>
            <p:extLst>
              <p:ext uri="{D42A27DB-BD31-4B8C-83A1-F6EECF244321}">
                <p14:modId xmlns:p14="http://schemas.microsoft.com/office/powerpoint/2010/main" val="1608631655"/>
              </p:ext>
            </p:extLst>
          </p:nvPr>
        </p:nvGraphicFramePr>
        <p:xfrm>
          <a:off x="76201" y="1905000"/>
          <a:ext cx="8991598" cy="2433320"/>
        </p:xfrm>
        <a:graphic>
          <a:graphicData uri="http://schemas.openxmlformats.org/drawingml/2006/table">
            <a:tbl>
              <a:tblPr firstRow="1" bandRow="1">
                <a:tableStyleId>{5C22544A-7EE6-4342-B048-85BDC9FD1C3A}</a:tableStyleId>
              </a:tblPr>
              <a:tblGrid>
                <a:gridCol w="1066798">
                  <a:extLst>
                    <a:ext uri="{9D8B030D-6E8A-4147-A177-3AD203B41FA5}">
                      <a16:colId xmlns:a16="http://schemas.microsoft.com/office/drawing/2014/main" val="2564403362"/>
                    </a:ext>
                  </a:extLst>
                </a:gridCol>
                <a:gridCol w="1371600">
                  <a:extLst>
                    <a:ext uri="{9D8B030D-6E8A-4147-A177-3AD203B41FA5}">
                      <a16:colId xmlns:a16="http://schemas.microsoft.com/office/drawing/2014/main" val="503698700"/>
                    </a:ext>
                  </a:extLst>
                </a:gridCol>
                <a:gridCol w="1182758">
                  <a:extLst>
                    <a:ext uri="{9D8B030D-6E8A-4147-A177-3AD203B41FA5}">
                      <a16:colId xmlns:a16="http://schemas.microsoft.com/office/drawing/2014/main" val="1705695928"/>
                    </a:ext>
                  </a:extLst>
                </a:gridCol>
                <a:gridCol w="1255642">
                  <a:extLst>
                    <a:ext uri="{9D8B030D-6E8A-4147-A177-3AD203B41FA5}">
                      <a16:colId xmlns:a16="http://schemas.microsoft.com/office/drawing/2014/main" val="1898436571"/>
                    </a:ext>
                  </a:extLst>
                </a:gridCol>
                <a:gridCol w="1409273">
                  <a:extLst>
                    <a:ext uri="{9D8B030D-6E8A-4147-A177-3AD203B41FA5}">
                      <a16:colId xmlns:a16="http://schemas.microsoft.com/office/drawing/2014/main" val="412705551"/>
                    </a:ext>
                  </a:extLst>
                </a:gridCol>
                <a:gridCol w="1310737">
                  <a:extLst>
                    <a:ext uri="{9D8B030D-6E8A-4147-A177-3AD203B41FA5}">
                      <a16:colId xmlns:a16="http://schemas.microsoft.com/office/drawing/2014/main" val="3597589864"/>
                    </a:ext>
                  </a:extLst>
                </a:gridCol>
                <a:gridCol w="1394790">
                  <a:extLst>
                    <a:ext uri="{9D8B030D-6E8A-4147-A177-3AD203B41FA5}">
                      <a16:colId xmlns:a16="http://schemas.microsoft.com/office/drawing/2014/main" val="362374493"/>
                    </a:ext>
                  </a:extLst>
                </a:gridCol>
              </a:tblGrid>
              <a:tr h="370840">
                <a:tc>
                  <a:txBody>
                    <a:bodyPr/>
                    <a:lstStyle/>
                    <a:p>
                      <a:pPr algn="ctr"/>
                      <a:r>
                        <a:rPr lang="en-US" sz="1600" dirty="0"/>
                        <a:t>Year</a:t>
                      </a:r>
                    </a:p>
                  </a:txBody>
                  <a:tcPr anchor="ctr">
                    <a:solidFill>
                      <a:srgbClr val="A41034"/>
                    </a:solidFill>
                  </a:tcPr>
                </a:tc>
                <a:tc>
                  <a:txBody>
                    <a:bodyPr/>
                    <a:lstStyle/>
                    <a:p>
                      <a:pPr algn="ctr"/>
                      <a:r>
                        <a:rPr lang="en-US" sz="1600" dirty="0"/>
                        <a:t>Active customers</a:t>
                      </a:r>
                    </a:p>
                  </a:txBody>
                  <a:tcPr anchor="ctr">
                    <a:solidFill>
                      <a:srgbClr val="A41034"/>
                    </a:solidFill>
                  </a:tcPr>
                </a:tc>
                <a:tc>
                  <a:txBody>
                    <a:bodyPr/>
                    <a:lstStyle/>
                    <a:p>
                      <a:pPr algn="ctr"/>
                      <a:r>
                        <a:rPr lang="en-US" sz="1600" dirty="0"/>
                        <a:t>Retention rate</a:t>
                      </a:r>
                    </a:p>
                  </a:txBody>
                  <a:tcPr anchor="ctr">
                    <a:solidFill>
                      <a:srgbClr val="A41034"/>
                    </a:solidFill>
                  </a:tcPr>
                </a:tc>
                <a:tc>
                  <a:txBody>
                    <a:bodyPr/>
                    <a:lstStyle/>
                    <a:p>
                      <a:pPr algn="ctr"/>
                      <a:r>
                        <a:rPr lang="en-US" sz="1600" dirty="0"/>
                        <a:t>Segment 1</a:t>
                      </a:r>
                    </a:p>
                  </a:txBody>
                  <a:tcPr anchor="ctr">
                    <a:solidFill>
                      <a:srgbClr val="A41034"/>
                    </a:solidFill>
                  </a:tcPr>
                </a:tc>
                <a:tc>
                  <a:txBody>
                    <a:bodyPr/>
                    <a:lstStyle/>
                    <a:p>
                      <a:pPr algn="ctr"/>
                      <a:r>
                        <a:rPr lang="en-US" sz="1600" dirty="0"/>
                        <a:t>Retention 1</a:t>
                      </a:r>
                    </a:p>
                  </a:txBody>
                  <a:tcPr anchor="ctr">
                    <a:solidFill>
                      <a:srgbClr val="A41034"/>
                    </a:solidFill>
                  </a:tcPr>
                </a:tc>
                <a:tc>
                  <a:txBody>
                    <a:bodyPr/>
                    <a:lstStyle/>
                    <a:p>
                      <a:pPr algn="ctr"/>
                      <a:r>
                        <a:rPr lang="en-US" sz="1600" dirty="0"/>
                        <a:t>Segment 2</a:t>
                      </a:r>
                    </a:p>
                  </a:txBody>
                  <a:tcPr anchor="ctr">
                    <a:solidFill>
                      <a:srgbClr val="A41034"/>
                    </a:solidFill>
                  </a:tcPr>
                </a:tc>
                <a:tc>
                  <a:txBody>
                    <a:bodyPr/>
                    <a:lstStyle/>
                    <a:p>
                      <a:pPr algn="ctr"/>
                      <a:r>
                        <a:rPr lang="en-US" sz="1600" dirty="0"/>
                        <a:t>Retention 2</a:t>
                      </a:r>
                    </a:p>
                  </a:txBody>
                  <a:tcPr anchor="ctr">
                    <a:solidFill>
                      <a:srgbClr val="A41034"/>
                    </a:solidFill>
                  </a:tcPr>
                </a:tc>
                <a:extLst>
                  <a:ext uri="{0D108BD9-81ED-4DB2-BD59-A6C34878D82A}">
                    <a16:rowId xmlns:a16="http://schemas.microsoft.com/office/drawing/2014/main" val="2619894436"/>
                  </a:ext>
                </a:extLst>
              </a:tr>
              <a:tr h="370840">
                <a:tc>
                  <a:txBody>
                    <a:bodyPr/>
                    <a:lstStyle/>
                    <a:p>
                      <a:pPr algn="ctr"/>
                      <a:r>
                        <a:rPr lang="en-US" sz="1400" dirty="0"/>
                        <a:t>1</a:t>
                      </a:r>
                    </a:p>
                  </a:txBody>
                  <a:tcPr anchor="ctr">
                    <a:solidFill>
                      <a:srgbClr val="FCD7E2"/>
                    </a:solidFill>
                  </a:tcPr>
                </a:tc>
                <a:tc>
                  <a:txBody>
                    <a:bodyPr/>
                    <a:lstStyle/>
                    <a:p>
                      <a:pPr algn="ctr"/>
                      <a:r>
                        <a:rPr lang="en-US" sz="1400" dirty="0"/>
                        <a:t>10,000</a:t>
                      </a:r>
                    </a:p>
                  </a:txBody>
                  <a:tcPr anchor="ctr">
                    <a:solidFill>
                      <a:srgbClr val="FCD7E2"/>
                    </a:solidFill>
                  </a:tcPr>
                </a:tc>
                <a:tc>
                  <a:txBody>
                    <a:bodyPr/>
                    <a:lstStyle/>
                    <a:p>
                      <a:pPr algn="ctr"/>
                      <a:endParaRPr lang="en-US" sz="1400" dirty="0"/>
                    </a:p>
                  </a:txBody>
                  <a:tcPr anchor="ctr">
                    <a:solidFill>
                      <a:srgbClr val="FCD7E2"/>
                    </a:solidFill>
                  </a:tcPr>
                </a:tc>
                <a:tc>
                  <a:txBody>
                    <a:bodyPr/>
                    <a:lstStyle/>
                    <a:p>
                      <a:pPr algn="ctr"/>
                      <a:r>
                        <a:rPr lang="en-US" sz="1400" dirty="0"/>
                        <a:t>5,000</a:t>
                      </a:r>
                    </a:p>
                  </a:txBody>
                  <a:tcPr anchor="ctr">
                    <a:solidFill>
                      <a:srgbClr val="FCD7E2"/>
                    </a:solidFill>
                  </a:tcPr>
                </a:tc>
                <a:tc>
                  <a:txBody>
                    <a:bodyPr/>
                    <a:lstStyle/>
                    <a:p>
                      <a:pPr algn="ctr"/>
                      <a:endParaRPr lang="en-US" sz="1400" dirty="0"/>
                    </a:p>
                  </a:txBody>
                  <a:tcPr anchor="ctr">
                    <a:solidFill>
                      <a:srgbClr val="FCD7E2"/>
                    </a:solidFill>
                  </a:tcPr>
                </a:tc>
                <a:tc>
                  <a:txBody>
                    <a:bodyPr/>
                    <a:lstStyle/>
                    <a:p>
                      <a:pPr algn="ctr"/>
                      <a:r>
                        <a:rPr lang="en-US" sz="1400" dirty="0"/>
                        <a:t>5,000</a:t>
                      </a:r>
                    </a:p>
                  </a:txBody>
                  <a:tcPr anchor="ctr">
                    <a:solidFill>
                      <a:srgbClr val="FCD7E2"/>
                    </a:solidFill>
                  </a:tcPr>
                </a:tc>
                <a:tc>
                  <a:txBody>
                    <a:bodyPr/>
                    <a:lstStyle/>
                    <a:p>
                      <a:pPr algn="ctr"/>
                      <a:endParaRPr lang="en-US" sz="1400" dirty="0"/>
                    </a:p>
                  </a:txBody>
                  <a:tcPr anchor="ctr">
                    <a:solidFill>
                      <a:srgbClr val="FCD7E2"/>
                    </a:solidFill>
                  </a:tcPr>
                </a:tc>
                <a:extLst>
                  <a:ext uri="{0D108BD9-81ED-4DB2-BD59-A6C34878D82A}">
                    <a16:rowId xmlns:a16="http://schemas.microsoft.com/office/drawing/2014/main" val="1305910850"/>
                  </a:ext>
                </a:extLst>
              </a:tr>
              <a:tr h="370840">
                <a:tc>
                  <a:txBody>
                    <a:bodyPr/>
                    <a:lstStyle/>
                    <a:p>
                      <a:pPr algn="ctr"/>
                      <a:r>
                        <a:rPr lang="en-US" sz="1400" dirty="0"/>
                        <a:t>2</a:t>
                      </a:r>
                    </a:p>
                  </a:txBody>
                  <a:tcPr anchor="ctr">
                    <a:solidFill>
                      <a:srgbClr val="FCD7E2"/>
                    </a:solidFill>
                  </a:tcPr>
                </a:tc>
                <a:tc>
                  <a:txBody>
                    <a:bodyPr/>
                    <a:lstStyle/>
                    <a:p>
                      <a:pPr algn="ctr"/>
                      <a:r>
                        <a:rPr lang="en-US" sz="1400" dirty="0"/>
                        <a:t>7,000</a:t>
                      </a:r>
                    </a:p>
                  </a:txBody>
                  <a:tcPr anchor="ctr">
                    <a:solidFill>
                      <a:srgbClr val="FCD7E2"/>
                    </a:solidFill>
                  </a:tcPr>
                </a:tc>
                <a:tc>
                  <a:txBody>
                    <a:bodyPr/>
                    <a:lstStyle/>
                    <a:p>
                      <a:pPr algn="ctr"/>
                      <a:r>
                        <a:rPr lang="en-US" sz="1400" dirty="0"/>
                        <a:t>70%</a:t>
                      </a:r>
                    </a:p>
                  </a:txBody>
                  <a:tcPr anchor="ctr">
                    <a:solidFill>
                      <a:srgbClr val="FCD7E2"/>
                    </a:solidFill>
                  </a:tcPr>
                </a:tc>
                <a:tc>
                  <a:txBody>
                    <a:bodyPr/>
                    <a:lstStyle/>
                    <a:p>
                      <a:pPr algn="ctr"/>
                      <a:r>
                        <a:rPr lang="en-US" sz="1400" dirty="0"/>
                        <a:t>4500</a:t>
                      </a:r>
                    </a:p>
                  </a:txBody>
                  <a:tcPr anchor="ctr">
                    <a:solidFill>
                      <a:srgbClr val="FCD7E2"/>
                    </a:solidFill>
                  </a:tcPr>
                </a:tc>
                <a:tc>
                  <a:txBody>
                    <a:bodyPr/>
                    <a:lstStyle/>
                    <a:p>
                      <a:pPr algn="ctr"/>
                      <a:r>
                        <a:rPr lang="en-US" sz="1400" dirty="0"/>
                        <a:t>90%</a:t>
                      </a:r>
                    </a:p>
                  </a:txBody>
                  <a:tcPr anchor="ctr">
                    <a:solidFill>
                      <a:srgbClr val="FCD7E2"/>
                    </a:solidFill>
                  </a:tcPr>
                </a:tc>
                <a:tc>
                  <a:txBody>
                    <a:bodyPr/>
                    <a:lstStyle/>
                    <a:p>
                      <a:pPr algn="ctr"/>
                      <a:r>
                        <a:rPr lang="en-US" sz="1400" dirty="0"/>
                        <a:t>2500</a:t>
                      </a:r>
                    </a:p>
                  </a:txBody>
                  <a:tcPr anchor="ctr">
                    <a:solidFill>
                      <a:srgbClr val="FCD7E2"/>
                    </a:solidFill>
                  </a:tcPr>
                </a:tc>
                <a:tc>
                  <a:txBody>
                    <a:bodyPr/>
                    <a:lstStyle/>
                    <a:p>
                      <a:pPr algn="ctr"/>
                      <a:r>
                        <a:rPr lang="en-US" sz="1400" dirty="0"/>
                        <a:t>50%</a:t>
                      </a:r>
                    </a:p>
                  </a:txBody>
                  <a:tcPr anchor="ctr">
                    <a:solidFill>
                      <a:srgbClr val="FCD7E2"/>
                    </a:solidFill>
                  </a:tcPr>
                </a:tc>
                <a:extLst>
                  <a:ext uri="{0D108BD9-81ED-4DB2-BD59-A6C34878D82A}">
                    <a16:rowId xmlns:a16="http://schemas.microsoft.com/office/drawing/2014/main" val="3319612548"/>
                  </a:ext>
                </a:extLst>
              </a:tr>
              <a:tr h="370840">
                <a:tc>
                  <a:txBody>
                    <a:bodyPr/>
                    <a:lstStyle/>
                    <a:p>
                      <a:pPr algn="ctr"/>
                      <a:r>
                        <a:rPr lang="en-US" sz="1400" dirty="0"/>
                        <a:t>3</a:t>
                      </a:r>
                    </a:p>
                  </a:txBody>
                  <a:tcPr anchor="ctr">
                    <a:solidFill>
                      <a:srgbClr val="FCD7E2"/>
                    </a:solidFill>
                  </a:tcPr>
                </a:tc>
                <a:tc>
                  <a:txBody>
                    <a:bodyPr/>
                    <a:lstStyle/>
                    <a:p>
                      <a:pPr algn="ctr"/>
                      <a:r>
                        <a:rPr lang="en-US" sz="1400" dirty="0"/>
                        <a:t>5,300</a:t>
                      </a:r>
                    </a:p>
                  </a:txBody>
                  <a:tcPr anchor="ctr">
                    <a:solidFill>
                      <a:srgbClr val="FCD7E2"/>
                    </a:solidFill>
                  </a:tcPr>
                </a:tc>
                <a:tc>
                  <a:txBody>
                    <a:bodyPr/>
                    <a:lstStyle/>
                    <a:p>
                      <a:pPr algn="ctr"/>
                      <a:r>
                        <a:rPr lang="en-US" sz="1400" dirty="0"/>
                        <a:t>76%</a:t>
                      </a:r>
                    </a:p>
                  </a:txBody>
                  <a:tcPr anchor="ctr">
                    <a:solidFill>
                      <a:srgbClr val="FCD7E2"/>
                    </a:solidFill>
                  </a:tcPr>
                </a:tc>
                <a:tc>
                  <a:txBody>
                    <a:bodyPr/>
                    <a:lstStyle/>
                    <a:p>
                      <a:pPr algn="ctr"/>
                      <a:r>
                        <a:rPr lang="en-US" sz="1400" dirty="0"/>
                        <a:t>4050</a:t>
                      </a:r>
                    </a:p>
                  </a:txBody>
                  <a:tcPr anchor="ctr">
                    <a:solidFill>
                      <a:srgbClr val="FCD7E2"/>
                    </a:solidFill>
                  </a:tcPr>
                </a:tc>
                <a:tc>
                  <a:txBody>
                    <a:bodyPr/>
                    <a:lstStyle/>
                    <a:p>
                      <a:pPr algn="ctr"/>
                      <a:r>
                        <a:rPr lang="en-US" sz="1400" dirty="0"/>
                        <a:t>90%</a:t>
                      </a:r>
                    </a:p>
                  </a:txBody>
                  <a:tcPr anchor="ctr">
                    <a:solidFill>
                      <a:srgbClr val="FCD7E2"/>
                    </a:solidFill>
                  </a:tcPr>
                </a:tc>
                <a:tc>
                  <a:txBody>
                    <a:bodyPr/>
                    <a:lstStyle/>
                    <a:p>
                      <a:pPr algn="ctr"/>
                      <a:r>
                        <a:rPr lang="en-US" sz="1400" dirty="0"/>
                        <a:t>1250</a:t>
                      </a:r>
                    </a:p>
                  </a:txBody>
                  <a:tcPr anchor="ctr">
                    <a:solidFill>
                      <a:srgbClr val="FCD7E2"/>
                    </a:solidFill>
                  </a:tcPr>
                </a:tc>
                <a:tc>
                  <a:txBody>
                    <a:bodyPr/>
                    <a:lstStyle/>
                    <a:p>
                      <a:pPr algn="ctr"/>
                      <a:r>
                        <a:rPr lang="en-US" sz="1400" dirty="0"/>
                        <a:t>50%</a:t>
                      </a:r>
                    </a:p>
                  </a:txBody>
                  <a:tcPr anchor="ctr">
                    <a:solidFill>
                      <a:srgbClr val="FCD7E2"/>
                    </a:solidFill>
                  </a:tcPr>
                </a:tc>
                <a:extLst>
                  <a:ext uri="{0D108BD9-81ED-4DB2-BD59-A6C34878D82A}">
                    <a16:rowId xmlns:a16="http://schemas.microsoft.com/office/drawing/2014/main" val="3971335726"/>
                  </a:ext>
                </a:extLst>
              </a:tr>
              <a:tr h="370840">
                <a:tc>
                  <a:txBody>
                    <a:bodyPr/>
                    <a:lstStyle/>
                    <a:p>
                      <a:pPr algn="ctr"/>
                      <a:r>
                        <a:rPr lang="en-US" sz="1400" dirty="0"/>
                        <a:t>4</a:t>
                      </a:r>
                    </a:p>
                  </a:txBody>
                  <a:tcPr anchor="ctr">
                    <a:solidFill>
                      <a:srgbClr val="FCD7E2"/>
                    </a:solidFill>
                  </a:tcPr>
                </a:tc>
                <a:tc>
                  <a:txBody>
                    <a:bodyPr/>
                    <a:lstStyle/>
                    <a:p>
                      <a:pPr algn="ctr"/>
                      <a:r>
                        <a:rPr lang="en-US" sz="1400" dirty="0"/>
                        <a:t>4,270</a:t>
                      </a:r>
                    </a:p>
                  </a:txBody>
                  <a:tcPr anchor="ctr">
                    <a:solidFill>
                      <a:srgbClr val="FCD7E2"/>
                    </a:solidFill>
                  </a:tcPr>
                </a:tc>
                <a:tc>
                  <a:txBody>
                    <a:bodyPr/>
                    <a:lstStyle/>
                    <a:p>
                      <a:pPr algn="ctr"/>
                      <a:r>
                        <a:rPr lang="en-US" sz="1400" dirty="0"/>
                        <a:t>81%</a:t>
                      </a:r>
                    </a:p>
                  </a:txBody>
                  <a:tcPr anchor="ctr">
                    <a:solidFill>
                      <a:srgbClr val="FCD7E2"/>
                    </a:solidFill>
                  </a:tcPr>
                </a:tc>
                <a:tc>
                  <a:txBody>
                    <a:bodyPr/>
                    <a:lstStyle/>
                    <a:p>
                      <a:pPr algn="ctr"/>
                      <a:r>
                        <a:rPr lang="en-US" sz="1400" dirty="0"/>
                        <a:t>3645</a:t>
                      </a:r>
                    </a:p>
                  </a:txBody>
                  <a:tcPr anchor="ctr">
                    <a:solidFill>
                      <a:srgbClr val="FCD7E2"/>
                    </a:solidFill>
                  </a:tcPr>
                </a:tc>
                <a:tc>
                  <a:txBody>
                    <a:bodyPr/>
                    <a:lstStyle/>
                    <a:p>
                      <a:pPr algn="ctr"/>
                      <a:r>
                        <a:rPr lang="en-US" sz="1400" dirty="0"/>
                        <a:t>90%</a:t>
                      </a:r>
                    </a:p>
                  </a:txBody>
                  <a:tcPr anchor="ctr">
                    <a:solidFill>
                      <a:srgbClr val="FCD7E2"/>
                    </a:solidFill>
                  </a:tcPr>
                </a:tc>
                <a:tc>
                  <a:txBody>
                    <a:bodyPr/>
                    <a:lstStyle/>
                    <a:p>
                      <a:pPr algn="ctr"/>
                      <a:r>
                        <a:rPr lang="en-US" sz="1400" dirty="0"/>
                        <a:t>625</a:t>
                      </a:r>
                    </a:p>
                  </a:txBody>
                  <a:tcPr anchor="ctr">
                    <a:solidFill>
                      <a:srgbClr val="FCD7E2"/>
                    </a:solidFill>
                  </a:tcPr>
                </a:tc>
                <a:tc>
                  <a:txBody>
                    <a:bodyPr/>
                    <a:lstStyle/>
                    <a:p>
                      <a:pPr algn="ctr"/>
                      <a:r>
                        <a:rPr lang="en-US" sz="1400" dirty="0"/>
                        <a:t>50%</a:t>
                      </a:r>
                    </a:p>
                  </a:txBody>
                  <a:tcPr anchor="ctr">
                    <a:solidFill>
                      <a:srgbClr val="FCD7E2"/>
                    </a:solidFill>
                  </a:tcPr>
                </a:tc>
                <a:extLst>
                  <a:ext uri="{0D108BD9-81ED-4DB2-BD59-A6C34878D82A}">
                    <a16:rowId xmlns:a16="http://schemas.microsoft.com/office/drawing/2014/main" val="3991730301"/>
                  </a:ext>
                </a:extLst>
              </a:tr>
              <a:tr h="370840">
                <a:tc>
                  <a:txBody>
                    <a:bodyPr/>
                    <a:lstStyle/>
                    <a:p>
                      <a:pPr algn="ctr"/>
                      <a:r>
                        <a:rPr lang="en-US" sz="1400" dirty="0"/>
                        <a:t>5</a:t>
                      </a:r>
                    </a:p>
                  </a:txBody>
                  <a:tcPr anchor="ctr">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400" dirty="0"/>
                        <a:t>3,593</a:t>
                      </a:r>
                    </a:p>
                  </a:txBody>
                  <a:tcPr anchor="ctr">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400" dirty="0"/>
                        <a:t>84%</a:t>
                      </a:r>
                    </a:p>
                  </a:txBody>
                  <a:tcPr anchor="ctr">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400" dirty="0"/>
                        <a:t>3281</a:t>
                      </a:r>
                    </a:p>
                  </a:txBody>
                  <a:tcPr anchor="ctr">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400" dirty="0"/>
                        <a:t>90%</a:t>
                      </a:r>
                    </a:p>
                  </a:txBody>
                  <a:tcPr anchor="ctr">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400" dirty="0"/>
                        <a:t>313</a:t>
                      </a:r>
                    </a:p>
                  </a:txBody>
                  <a:tcPr anchor="ctr">
                    <a:lnB w="28575" cap="flat" cmpd="sng" algn="ctr">
                      <a:solidFill>
                        <a:srgbClr val="A41034"/>
                      </a:solidFill>
                      <a:prstDash val="solid"/>
                      <a:round/>
                      <a:headEnd type="none" w="med" len="med"/>
                      <a:tailEnd type="none" w="med" len="med"/>
                    </a:lnB>
                    <a:solidFill>
                      <a:srgbClr val="FCD7E2"/>
                    </a:solidFill>
                  </a:tcPr>
                </a:tc>
                <a:tc>
                  <a:txBody>
                    <a:bodyPr/>
                    <a:lstStyle/>
                    <a:p>
                      <a:pPr algn="ctr"/>
                      <a:r>
                        <a:rPr lang="en-US" sz="1400" dirty="0"/>
                        <a:t>50%</a:t>
                      </a:r>
                    </a:p>
                  </a:txBody>
                  <a:tcPr anchor="ctr">
                    <a:lnB w="28575" cap="flat" cmpd="sng" algn="ctr">
                      <a:solidFill>
                        <a:srgbClr val="A41034"/>
                      </a:solidFill>
                      <a:prstDash val="solid"/>
                      <a:round/>
                      <a:headEnd type="none" w="med" len="med"/>
                      <a:tailEnd type="none" w="med" len="med"/>
                    </a:lnB>
                    <a:solidFill>
                      <a:srgbClr val="FCD7E2"/>
                    </a:solidFill>
                  </a:tcPr>
                </a:tc>
                <a:extLst>
                  <a:ext uri="{0D108BD9-81ED-4DB2-BD59-A6C34878D82A}">
                    <a16:rowId xmlns:a16="http://schemas.microsoft.com/office/drawing/2014/main" val="390513333"/>
                  </a:ext>
                </a:extLst>
              </a:tr>
            </a:tbl>
          </a:graphicData>
        </a:graphic>
      </p:graphicFrame>
      <p:grpSp>
        <p:nvGrpSpPr>
          <p:cNvPr id="10" name="Group 9"/>
          <p:cNvGrpSpPr/>
          <p:nvPr/>
        </p:nvGrpSpPr>
        <p:grpSpPr>
          <a:xfrm>
            <a:off x="2273300" y="4345940"/>
            <a:ext cx="1603725" cy="1140460"/>
            <a:chOff x="4806137" y="4363720"/>
            <a:chExt cx="1603725" cy="1140460"/>
          </a:xfrm>
        </p:grpSpPr>
        <p:sp>
          <p:nvSpPr>
            <p:cNvPr id="11" name="Up Arrow 10">
              <a:extLst>
                <a:ext uri="{FF2B5EF4-FFF2-40B4-BE49-F238E27FC236}">
                  <a16:creationId xmlns:a16="http://schemas.microsoft.com/office/drawing/2014/main" id="{8B4E77CC-1807-5B45-B625-FDA468999552}"/>
                </a:ext>
              </a:extLst>
            </p:cNvPr>
            <p:cNvSpPr/>
            <p:nvPr/>
          </p:nvSpPr>
          <p:spPr>
            <a:xfrm>
              <a:off x="5517691" y="4363720"/>
              <a:ext cx="182880" cy="274320"/>
            </a:xfrm>
            <a:prstGeom prst="upArrow">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a:p>
          </p:txBody>
        </p:sp>
        <p:sp>
          <p:nvSpPr>
            <p:cNvPr id="12" name="TextBox 11">
              <a:extLst>
                <a:ext uri="{FF2B5EF4-FFF2-40B4-BE49-F238E27FC236}">
                  <a16:creationId xmlns:a16="http://schemas.microsoft.com/office/drawing/2014/main" id="{E46F2B02-C302-1245-8752-7069C87433D6}"/>
                </a:ext>
              </a:extLst>
            </p:cNvPr>
            <p:cNvSpPr txBox="1"/>
            <p:nvPr/>
          </p:nvSpPr>
          <p:spPr>
            <a:xfrm>
              <a:off x="4806137" y="4653280"/>
              <a:ext cx="1603725" cy="850900"/>
            </a:xfrm>
            <a:prstGeom prst="rect">
              <a:avLst/>
            </a:prstGeom>
            <a:noFill/>
          </p:spPr>
          <p:txBody>
            <a:bodyPr wrap="none" rtlCol="0">
              <a:noAutofit/>
            </a:bodyPr>
            <a:lstStyle/>
            <a:p>
              <a:pPr algn="ctr"/>
              <a:r>
                <a:rPr lang="en-US" sz="2400" dirty="0"/>
                <a:t>Increasing</a:t>
              </a:r>
              <a:br>
                <a:rPr lang="en-US" sz="2400" dirty="0"/>
              </a:br>
              <a:r>
                <a:rPr lang="en-US" sz="2400" dirty="0"/>
                <a:t>retention</a:t>
              </a:r>
            </a:p>
          </p:txBody>
        </p:sp>
      </p:grpSp>
      <p:grpSp>
        <p:nvGrpSpPr>
          <p:cNvPr id="13" name="Group 12"/>
          <p:cNvGrpSpPr/>
          <p:nvPr/>
        </p:nvGrpSpPr>
        <p:grpSpPr>
          <a:xfrm>
            <a:off x="5562600" y="4345940"/>
            <a:ext cx="2921460" cy="628114"/>
            <a:chOff x="5236561" y="4363720"/>
            <a:chExt cx="2921460" cy="628114"/>
          </a:xfrm>
        </p:grpSpPr>
        <p:sp>
          <p:nvSpPr>
            <p:cNvPr id="14" name="Up Arrow 13">
              <a:extLst>
                <a:ext uri="{FF2B5EF4-FFF2-40B4-BE49-F238E27FC236}">
                  <a16:creationId xmlns:a16="http://schemas.microsoft.com/office/drawing/2014/main" id="{8B4E77CC-1807-5B45-B625-FDA468999552}"/>
                </a:ext>
              </a:extLst>
            </p:cNvPr>
            <p:cNvSpPr/>
            <p:nvPr/>
          </p:nvSpPr>
          <p:spPr>
            <a:xfrm>
              <a:off x="5236561" y="4363720"/>
              <a:ext cx="182880" cy="274320"/>
            </a:xfrm>
            <a:prstGeom prst="upArrow">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a:p>
          </p:txBody>
        </p:sp>
        <p:sp>
          <p:nvSpPr>
            <p:cNvPr id="15" name="TextBox 14">
              <a:extLst>
                <a:ext uri="{FF2B5EF4-FFF2-40B4-BE49-F238E27FC236}">
                  <a16:creationId xmlns:a16="http://schemas.microsoft.com/office/drawing/2014/main" id="{E46F2B02-C302-1245-8752-7069C87433D6}"/>
                </a:ext>
              </a:extLst>
            </p:cNvPr>
            <p:cNvSpPr txBox="1"/>
            <p:nvPr/>
          </p:nvSpPr>
          <p:spPr>
            <a:xfrm>
              <a:off x="5302825" y="4653280"/>
              <a:ext cx="2819400" cy="338554"/>
            </a:xfrm>
            <a:prstGeom prst="rect">
              <a:avLst/>
            </a:prstGeom>
            <a:noFill/>
          </p:spPr>
          <p:txBody>
            <a:bodyPr wrap="none" rtlCol="0">
              <a:noAutofit/>
            </a:bodyPr>
            <a:lstStyle/>
            <a:p>
              <a:pPr algn="ctr"/>
              <a:r>
                <a:rPr lang="en-US" sz="2400" dirty="0"/>
                <a:t>Constant retention</a:t>
              </a:r>
            </a:p>
          </p:txBody>
        </p:sp>
        <p:sp>
          <p:nvSpPr>
            <p:cNvPr id="16" name="Up Arrow 15">
              <a:extLst>
                <a:ext uri="{FF2B5EF4-FFF2-40B4-BE49-F238E27FC236}">
                  <a16:creationId xmlns:a16="http://schemas.microsoft.com/office/drawing/2014/main" id="{8B4E77CC-1807-5B45-B625-FDA468999552}"/>
                </a:ext>
              </a:extLst>
            </p:cNvPr>
            <p:cNvSpPr/>
            <p:nvPr/>
          </p:nvSpPr>
          <p:spPr>
            <a:xfrm>
              <a:off x="7975141" y="4363720"/>
              <a:ext cx="182880" cy="274320"/>
            </a:xfrm>
            <a:prstGeom prst="upArrow">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a:p>
          </p:txBody>
        </p:sp>
      </p:grpSp>
    </p:spTree>
    <p:extLst>
      <p:ext uri="{BB962C8B-B14F-4D97-AF65-F5344CB8AC3E}">
        <p14:creationId xmlns:p14="http://schemas.microsoft.com/office/powerpoint/2010/main" val="844027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Estimating Retention</a:t>
            </a:r>
            <a:br>
              <a:rPr lang="en-US" sz="3200" dirty="0"/>
            </a:br>
            <a:r>
              <a:rPr lang="en-US" sz="3200" dirty="0"/>
              <a:t>in Noncontractual Setting</a:t>
            </a:r>
          </a:p>
        </p:txBody>
      </p:sp>
      <p:sp>
        <p:nvSpPr>
          <p:cNvPr id="30" name="TextBox 29">
            <a:extLst>
              <a:ext uri="{FF2B5EF4-FFF2-40B4-BE49-F238E27FC236}">
                <a16:creationId xmlns:a16="http://schemas.microsoft.com/office/drawing/2014/main" id="{F71C3A8B-CA03-154C-A043-CACC9DE02C66}"/>
              </a:ext>
            </a:extLst>
          </p:cNvPr>
          <p:cNvSpPr txBox="1"/>
          <p:nvPr/>
        </p:nvSpPr>
        <p:spPr>
          <a:xfrm>
            <a:off x="457201" y="5899850"/>
            <a:ext cx="8229600" cy="801707"/>
          </a:xfrm>
          <a:prstGeom prst="rect">
            <a:avLst/>
          </a:prstGeom>
          <a:noFill/>
        </p:spPr>
        <p:txBody>
          <a:bodyPr wrap="square" rtlCol="0">
            <a:noAutofit/>
          </a:bodyPr>
          <a:lstStyle/>
          <a:p>
            <a:r>
              <a:rPr lang="en-US" sz="2400" dirty="0"/>
              <a:t>Which customer has higher probability of being alive after period four?</a:t>
            </a:r>
          </a:p>
        </p:txBody>
      </p:sp>
      <p:grpSp>
        <p:nvGrpSpPr>
          <p:cNvPr id="4" name="Group 3" descr="This graphic uses two arrows to ask whether repeated, irregular, more frequent purchases early on in a customer's relationship to a brand increase the odds of retention when compared to more regular but less frequent purchases." title="Estimating retention in noncontractual setting"/>
          <p:cNvGrpSpPr/>
          <p:nvPr/>
        </p:nvGrpSpPr>
        <p:grpSpPr>
          <a:xfrm>
            <a:off x="393849" y="1623536"/>
            <a:ext cx="7454751" cy="4006880"/>
            <a:chOff x="393849" y="1623536"/>
            <a:chExt cx="7454751" cy="4006880"/>
          </a:xfrm>
        </p:grpSpPr>
        <p:sp>
          <p:nvSpPr>
            <p:cNvPr id="3" name="Right Arrow 2">
              <a:extLst>
                <a:ext uri="{FF2B5EF4-FFF2-40B4-BE49-F238E27FC236}">
                  <a16:creationId xmlns:a16="http://schemas.microsoft.com/office/drawing/2014/main" id="{85C0FD8B-FD21-DA4B-B039-E1631B79C4C7}"/>
                </a:ext>
              </a:extLst>
            </p:cNvPr>
            <p:cNvSpPr/>
            <p:nvPr/>
          </p:nvSpPr>
          <p:spPr>
            <a:xfrm>
              <a:off x="1143000" y="2145268"/>
              <a:ext cx="6705600" cy="316468"/>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5" name="Straight Connector 4">
              <a:extLst>
                <a:ext uri="{FF2B5EF4-FFF2-40B4-BE49-F238E27FC236}">
                  <a16:creationId xmlns:a16="http://schemas.microsoft.com/office/drawing/2014/main" id="{C353B770-5713-FE42-9315-658A83D6F360}"/>
                </a:ext>
              </a:extLst>
            </p:cNvPr>
            <p:cNvCxnSpPr/>
            <p:nvPr/>
          </p:nvCxnSpPr>
          <p:spPr>
            <a:xfrm>
              <a:off x="1143000" y="1981200"/>
              <a:ext cx="0" cy="60960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FAD803-370B-A248-A6A9-6B7206DE74EA}"/>
                </a:ext>
              </a:extLst>
            </p:cNvPr>
            <p:cNvCxnSpPr/>
            <p:nvPr/>
          </p:nvCxnSpPr>
          <p:spPr>
            <a:xfrm>
              <a:off x="2514600" y="1981200"/>
              <a:ext cx="0" cy="60960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3DC32FB-9115-D248-9D35-5070448AA7F1}"/>
                </a:ext>
              </a:extLst>
            </p:cNvPr>
            <p:cNvCxnSpPr/>
            <p:nvPr/>
          </p:nvCxnSpPr>
          <p:spPr>
            <a:xfrm>
              <a:off x="3733800" y="1981200"/>
              <a:ext cx="0" cy="60960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A1A9F1B-8866-1649-ADCA-1DFA6ED236BA}"/>
                </a:ext>
              </a:extLst>
            </p:cNvPr>
            <p:cNvCxnSpPr/>
            <p:nvPr/>
          </p:nvCxnSpPr>
          <p:spPr>
            <a:xfrm>
              <a:off x="5105400" y="1981200"/>
              <a:ext cx="0" cy="60960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6D701D0-BBB4-3B4E-9B5F-74449311DF2C}"/>
                </a:ext>
              </a:extLst>
            </p:cNvPr>
            <p:cNvCxnSpPr/>
            <p:nvPr/>
          </p:nvCxnSpPr>
          <p:spPr>
            <a:xfrm>
              <a:off x="6400800" y="1981200"/>
              <a:ext cx="0" cy="60960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6386802-75CF-B24F-B95F-56B2133D2538}"/>
                </a:ext>
              </a:extLst>
            </p:cNvPr>
            <p:cNvSpPr txBox="1"/>
            <p:nvPr/>
          </p:nvSpPr>
          <p:spPr>
            <a:xfrm>
              <a:off x="914400" y="2754868"/>
              <a:ext cx="5902257" cy="369332"/>
            </a:xfrm>
            <a:prstGeom prst="rect">
              <a:avLst/>
            </a:prstGeom>
            <a:noFill/>
          </p:spPr>
          <p:txBody>
            <a:bodyPr wrap="none" rtlCol="0">
              <a:noAutofit/>
            </a:bodyPr>
            <a:lstStyle/>
            <a:p>
              <a:r>
                <a:rPr lang="en-US" dirty="0"/>
                <a:t>T=0	      T=1	           T=2	   T=3	         T=4</a:t>
              </a:r>
            </a:p>
          </p:txBody>
        </p:sp>
        <p:sp>
          <p:nvSpPr>
            <p:cNvPr id="7" name="TextBox 6">
              <a:extLst>
                <a:ext uri="{FF2B5EF4-FFF2-40B4-BE49-F238E27FC236}">
                  <a16:creationId xmlns:a16="http://schemas.microsoft.com/office/drawing/2014/main" id="{0B11892E-05D7-A046-919D-337AB490A592}"/>
                </a:ext>
              </a:extLst>
            </p:cNvPr>
            <p:cNvSpPr txBox="1"/>
            <p:nvPr/>
          </p:nvSpPr>
          <p:spPr>
            <a:xfrm>
              <a:off x="6575380" y="1623536"/>
              <a:ext cx="1120820" cy="369332"/>
            </a:xfrm>
            <a:prstGeom prst="rect">
              <a:avLst/>
            </a:prstGeom>
            <a:noFill/>
          </p:spPr>
          <p:txBody>
            <a:bodyPr wrap="none" rtlCol="0">
              <a:noAutofit/>
            </a:bodyPr>
            <a:lstStyle/>
            <a:p>
              <a:r>
                <a:rPr lang="en-US" dirty="0"/>
                <a:t>P(Alive)?</a:t>
              </a:r>
            </a:p>
          </p:txBody>
        </p:sp>
        <p:sp>
          <p:nvSpPr>
            <p:cNvPr id="20" name="Right Arrow 19">
              <a:extLst>
                <a:ext uri="{FF2B5EF4-FFF2-40B4-BE49-F238E27FC236}">
                  <a16:creationId xmlns:a16="http://schemas.microsoft.com/office/drawing/2014/main" id="{B29FD8AF-5C5C-3B4A-81A1-67271FEF1D52}"/>
                </a:ext>
              </a:extLst>
            </p:cNvPr>
            <p:cNvSpPr/>
            <p:nvPr/>
          </p:nvSpPr>
          <p:spPr>
            <a:xfrm>
              <a:off x="1143000" y="4094748"/>
              <a:ext cx="6705600" cy="316468"/>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21" name="Straight Connector 20">
              <a:extLst>
                <a:ext uri="{FF2B5EF4-FFF2-40B4-BE49-F238E27FC236}">
                  <a16:creationId xmlns:a16="http://schemas.microsoft.com/office/drawing/2014/main" id="{F1F45DDC-E298-E14C-A07A-4090F3309816}"/>
                </a:ext>
              </a:extLst>
            </p:cNvPr>
            <p:cNvCxnSpPr/>
            <p:nvPr/>
          </p:nvCxnSpPr>
          <p:spPr>
            <a:xfrm>
              <a:off x="1143000" y="3942348"/>
              <a:ext cx="0" cy="60960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4EAF13-36D8-F24D-9D4B-7661DB9F7381}"/>
                </a:ext>
              </a:extLst>
            </p:cNvPr>
            <p:cNvCxnSpPr/>
            <p:nvPr/>
          </p:nvCxnSpPr>
          <p:spPr>
            <a:xfrm>
              <a:off x="2514600" y="3942348"/>
              <a:ext cx="0" cy="60960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76B83B-5C55-A949-A277-9A4E45DC7871}"/>
                </a:ext>
              </a:extLst>
            </p:cNvPr>
            <p:cNvCxnSpPr/>
            <p:nvPr/>
          </p:nvCxnSpPr>
          <p:spPr>
            <a:xfrm>
              <a:off x="3733800" y="3942348"/>
              <a:ext cx="0" cy="60960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C30F5C-7751-5E48-94EF-667875818F22}"/>
                </a:ext>
              </a:extLst>
            </p:cNvPr>
            <p:cNvCxnSpPr/>
            <p:nvPr/>
          </p:nvCxnSpPr>
          <p:spPr>
            <a:xfrm>
              <a:off x="5105400" y="3942348"/>
              <a:ext cx="0" cy="60960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CE88DCF-EE4D-4B4D-A648-F36C83DAB02B}"/>
                </a:ext>
              </a:extLst>
            </p:cNvPr>
            <p:cNvCxnSpPr/>
            <p:nvPr/>
          </p:nvCxnSpPr>
          <p:spPr>
            <a:xfrm>
              <a:off x="6400800" y="3942348"/>
              <a:ext cx="0" cy="60960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857CDCB-4007-C342-8D54-A03C3A9B307F}"/>
                </a:ext>
              </a:extLst>
            </p:cNvPr>
            <p:cNvSpPr txBox="1"/>
            <p:nvPr/>
          </p:nvSpPr>
          <p:spPr>
            <a:xfrm>
              <a:off x="914400" y="4704348"/>
              <a:ext cx="5778185" cy="369332"/>
            </a:xfrm>
            <a:prstGeom prst="rect">
              <a:avLst/>
            </a:prstGeom>
            <a:noFill/>
          </p:spPr>
          <p:txBody>
            <a:bodyPr wrap="none" rtlCol="0">
              <a:noAutofit/>
            </a:bodyPr>
            <a:lstStyle/>
            <a:p>
              <a:r>
                <a:rPr lang="en-US" dirty="0"/>
                <a:t>T=0	      T=1	           T=2	   T=3	         T=4</a:t>
              </a:r>
            </a:p>
          </p:txBody>
        </p:sp>
        <p:sp>
          <p:nvSpPr>
            <p:cNvPr id="27" name="TextBox 26">
              <a:extLst>
                <a:ext uri="{FF2B5EF4-FFF2-40B4-BE49-F238E27FC236}">
                  <a16:creationId xmlns:a16="http://schemas.microsoft.com/office/drawing/2014/main" id="{1D6B2AA3-DA12-324C-A4B3-44499B9C09BE}"/>
                </a:ext>
              </a:extLst>
            </p:cNvPr>
            <p:cNvSpPr txBox="1"/>
            <p:nvPr/>
          </p:nvSpPr>
          <p:spPr>
            <a:xfrm>
              <a:off x="6575380" y="3573016"/>
              <a:ext cx="1120820" cy="369332"/>
            </a:xfrm>
            <a:prstGeom prst="rect">
              <a:avLst/>
            </a:prstGeom>
            <a:noFill/>
          </p:spPr>
          <p:txBody>
            <a:bodyPr wrap="none" rtlCol="0">
              <a:noAutofit/>
            </a:bodyPr>
            <a:lstStyle/>
            <a:p>
              <a:r>
                <a:rPr lang="en-US" dirty="0"/>
                <a:t>P(Alive)?</a:t>
              </a:r>
            </a:p>
          </p:txBody>
        </p:sp>
        <p:sp>
          <p:nvSpPr>
            <p:cNvPr id="8" name="TextBox 7">
              <a:extLst>
                <a:ext uri="{FF2B5EF4-FFF2-40B4-BE49-F238E27FC236}">
                  <a16:creationId xmlns:a16="http://schemas.microsoft.com/office/drawing/2014/main" id="{54C9AD33-8C4C-6044-A51F-01DAD349C725}"/>
                </a:ext>
              </a:extLst>
            </p:cNvPr>
            <p:cNvSpPr txBox="1"/>
            <p:nvPr/>
          </p:nvSpPr>
          <p:spPr>
            <a:xfrm>
              <a:off x="1469439" y="1840468"/>
              <a:ext cx="4237057" cy="369332"/>
            </a:xfrm>
            <a:prstGeom prst="rect">
              <a:avLst/>
            </a:prstGeom>
            <a:noFill/>
          </p:spPr>
          <p:txBody>
            <a:bodyPr wrap="none" rtlCol="0">
              <a:noAutofit/>
            </a:bodyPr>
            <a:lstStyle/>
            <a:p>
              <a:r>
                <a:rPr lang="en-US" dirty="0"/>
                <a:t>X  X     X       X   X         X          X      X  </a:t>
              </a:r>
            </a:p>
          </p:txBody>
        </p:sp>
        <p:sp>
          <p:nvSpPr>
            <p:cNvPr id="28" name="TextBox 27">
              <a:extLst>
                <a:ext uri="{FF2B5EF4-FFF2-40B4-BE49-F238E27FC236}">
                  <a16:creationId xmlns:a16="http://schemas.microsoft.com/office/drawing/2014/main" id="{37DE3541-63DF-9D43-83FA-ACE2C65544BF}"/>
                </a:ext>
              </a:extLst>
            </p:cNvPr>
            <p:cNvSpPr txBox="1"/>
            <p:nvPr/>
          </p:nvSpPr>
          <p:spPr>
            <a:xfrm>
              <a:off x="1447800" y="3813284"/>
              <a:ext cx="4262705" cy="369332"/>
            </a:xfrm>
            <a:prstGeom prst="rect">
              <a:avLst/>
            </a:prstGeom>
            <a:noFill/>
          </p:spPr>
          <p:txBody>
            <a:bodyPr wrap="none" rtlCol="0">
              <a:noAutofit/>
            </a:bodyPr>
            <a:lstStyle/>
            <a:p>
              <a:r>
                <a:rPr lang="en-US" dirty="0"/>
                <a:t>X                 X                   X                 X </a:t>
              </a:r>
            </a:p>
          </p:txBody>
        </p:sp>
        <p:sp>
          <p:nvSpPr>
            <p:cNvPr id="9" name="TextBox 8">
              <a:extLst>
                <a:ext uri="{FF2B5EF4-FFF2-40B4-BE49-F238E27FC236}">
                  <a16:creationId xmlns:a16="http://schemas.microsoft.com/office/drawing/2014/main" id="{FFED0618-F381-E646-A600-15ACB3C2902E}"/>
                </a:ext>
              </a:extLst>
            </p:cNvPr>
            <p:cNvSpPr txBox="1"/>
            <p:nvPr/>
          </p:nvSpPr>
          <p:spPr>
            <a:xfrm>
              <a:off x="470048" y="2032000"/>
              <a:ext cx="444352" cy="523220"/>
            </a:xfrm>
            <a:prstGeom prst="rect">
              <a:avLst/>
            </a:prstGeom>
            <a:noFill/>
          </p:spPr>
          <p:txBody>
            <a:bodyPr wrap="none" rtlCol="0">
              <a:noAutofit/>
            </a:bodyPr>
            <a:lstStyle/>
            <a:p>
              <a:r>
                <a:rPr lang="en-US" sz="2800" b="1" dirty="0"/>
                <a:t>A</a:t>
              </a:r>
            </a:p>
          </p:txBody>
        </p:sp>
        <p:sp>
          <p:nvSpPr>
            <p:cNvPr id="29" name="TextBox 28">
              <a:extLst>
                <a:ext uri="{FF2B5EF4-FFF2-40B4-BE49-F238E27FC236}">
                  <a16:creationId xmlns:a16="http://schemas.microsoft.com/office/drawing/2014/main" id="{984FB9C9-E041-8F4F-B0FB-C209835257B8}"/>
                </a:ext>
              </a:extLst>
            </p:cNvPr>
            <p:cNvSpPr txBox="1"/>
            <p:nvPr/>
          </p:nvSpPr>
          <p:spPr>
            <a:xfrm>
              <a:off x="393849" y="3984978"/>
              <a:ext cx="444352" cy="523220"/>
            </a:xfrm>
            <a:prstGeom prst="rect">
              <a:avLst/>
            </a:prstGeom>
            <a:noFill/>
          </p:spPr>
          <p:txBody>
            <a:bodyPr wrap="none" rtlCol="0">
              <a:noAutofit/>
            </a:bodyPr>
            <a:lstStyle/>
            <a:p>
              <a:r>
                <a:rPr lang="en-US" sz="2800" b="1" dirty="0"/>
                <a:t>B</a:t>
              </a:r>
            </a:p>
          </p:txBody>
        </p:sp>
        <p:sp>
          <p:nvSpPr>
            <p:cNvPr id="31" name="TextBox 30">
              <a:extLst>
                <a:ext uri="{FF2B5EF4-FFF2-40B4-BE49-F238E27FC236}">
                  <a16:creationId xmlns:a16="http://schemas.microsoft.com/office/drawing/2014/main" id="{A7FE9971-A72E-E14E-867C-E592FD3969B4}"/>
                </a:ext>
              </a:extLst>
            </p:cNvPr>
            <p:cNvSpPr txBox="1"/>
            <p:nvPr/>
          </p:nvSpPr>
          <p:spPr>
            <a:xfrm>
              <a:off x="914400" y="5261084"/>
              <a:ext cx="2428870" cy="369332"/>
            </a:xfrm>
            <a:prstGeom prst="rect">
              <a:avLst/>
            </a:prstGeom>
            <a:noFill/>
          </p:spPr>
          <p:txBody>
            <a:bodyPr wrap="none" rtlCol="0">
              <a:noAutofit/>
            </a:bodyPr>
            <a:lstStyle/>
            <a:p>
              <a:r>
                <a:rPr lang="en-US" dirty="0"/>
                <a:t>X denotes a purchase</a:t>
              </a:r>
            </a:p>
          </p:txBody>
        </p:sp>
      </p:grpSp>
    </p:spTree>
    <p:extLst>
      <p:ext uri="{BB962C8B-B14F-4D97-AF65-F5344CB8AC3E}">
        <p14:creationId xmlns:p14="http://schemas.microsoft.com/office/powerpoint/2010/main" val="5139353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Predicting Retention or Churn</a:t>
            </a:r>
          </a:p>
        </p:txBody>
      </p:sp>
      <p:sp>
        <p:nvSpPr>
          <p:cNvPr id="15" name="Rounded Rectangle 14">
            <a:extLst>
              <a:ext uri="{FF2B5EF4-FFF2-40B4-BE49-F238E27FC236}">
                <a16:creationId xmlns:a16="http://schemas.microsoft.com/office/drawing/2014/main" id="{3A8FE2E8-A0F6-BF48-88E5-5A5B3F9B2E1A}"/>
              </a:ext>
            </a:extLst>
          </p:cNvPr>
          <p:cNvSpPr/>
          <p:nvPr/>
        </p:nvSpPr>
        <p:spPr>
          <a:xfrm>
            <a:off x="1219200" y="1600200"/>
            <a:ext cx="3124200" cy="7620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Customer variables</a:t>
            </a:r>
          </a:p>
          <a:p>
            <a:pPr algn="ctr">
              <a:spcBef>
                <a:spcPts val="600"/>
              </a:spcBef>
            </a:pPr>
            <a:r>
              <a:rPr lang="en-US" dirty="0">
                <a:solidFill>
                  <a:schemeClr val="tx1"/>
                </a:solidFill>
              </a:rPr>
              <a:t>(e.g., past usage, income)</a:t>
            </a:r>
          </a:p>
        </p:txBody>
      </p:sp>
      <p:sp>
        <p:nvSpPr>
          <p:cNvPr id="16" name="Rounded Rectangle 15">
            <a:extLst>
              <a:ext uri="{FF2B5EF4-FFF2-40B4-BE49-F238E27FC236}">
                <a16:creationId xmlns:a16="http://schemas.microsoft.com/office/drawing/2014/main" id="{C2EF21BA-4EE6-FE48-B32E-C126A682C79B}"/>
              </a:ext>
            </a:extLst>
          </p:cNvPr>
          <p:cNvSpPr/>
          <p:nvPr/>
        </p:nvSpPr>
        <p:spPr>
          <a:xfrm>
            <a:off x="4800600" y="1600200"/>
            <a:ext cx="3124200" cy="7620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Marketing variables</a:t>
            </a:r>
          </a:p>
          <a:p>
            <a:pPr algn="ctr">
              <a:spcBef>
                <a:spcPts val="600"/>
              </a:spcBef>
            </a:pPr>
            <a:r>
              <a:rPr lang="en-US" dirty="0">
                <a:solidFill>
                  <a:schemeClr val="tx1"/>
                </a:solidFill>
              </a:rPr>
              <a:t>(e.g., price, deals)</a:t>
            </a:r>
          </a:p>
        </p:txBody>
      </p:sp>
      <p:sp>
        <p:nvSpPr>
          <p:cNvPr id="17" name="Rounded Rectangle 16">
            <a:extLst>
              <a:ext uri="{FF2B5EF4-FFF2-40B4-BE49-F238E27FC236}">
                <a16:creationId xmlns:a16="http://schemas.microsoft.com/office/drawing/2014/main" id="{4F8035F3-19A6-4B43-9B6C-E8586DBC1009}"/>
              </a:ext>
            </a:extLst>
          </p:cNvPr>
          <p:cNvSpPr/>
          <p:nvPr/>
        </p:nvSpPr>
        <p:spPr>
          <a:xfrm>
            <a:off x="2406604" y="2895599"/>
            <a:ext cx="4241979" cy="106680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Estimate a model of retention</a:t>
            </a:r>
          </a:p>
          <a:p>
            <a:pPr algn="ctr">
              <a:spcBef>
                <a:spcPts val="600"/>
              </a:spcBef>
            </a:pPr>
            <a:r>
              <a:rPr lang="en-US" dirty="0">
                <a:solidFill>
                  <a:schemeClr val="tx1"/>
                </a:solidFill>
              </a:rPr>
              <a:t>(e.g., logistic regression, random</a:t>
            </a:r>
            <a:br>
              <a:rPr lang="en-US" dirty="0">
                <a:solidFill>
                  <a:schemeClr val="tx1"/>
                </a:solidFill>
              </a:rPr>
            </a:br>
            <a:r>
              <a:rPr lang="en-US" dirty="0">
                <a:solidFill>
                  <a:schemeClr val="tx1"/>
                </a:solidFill>
              </a:rPr>
              <a:t>forest, stochastic gradient boosting)</a:t>
            </a:r>
          </a:p>
        </p:txBody>
      </p:sp>
      <p:sp>
        <p:nvSpPr>
          <p:cNvPr id="18" name="Rounded Rectangle 17">
            <a:extLst>
              <a:ext uri="{FF2B5EF4-FFF2-40B4-BE49-F238E27FC236}">
                <a16:creationId xmlns:a16="http://schemas.microsoft.com/office/drawing/2014/main" id="{16A227E5-6D84-AF44-8F4C-8FEABCE6058A}"/>
              </a:ext>
            </a:extLst>
          </p:cNvPr>
          <p:cNvSpPr/>
          <p:nvPr/>
        </p:nvSpPr>
        <p:spPr>
          <a:xfrm>
            <a:off x="2406604" y="4495800"/>
            <a:ext cx="4241979" cy="7620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Determine who to target</a:t>
            </a:r>
          </a:p>
          <a:p>
            <a:pPr algn="ctr">
              <a:spcBef>
                <a:spcPts val="600"/>
              </a:spcBef>
            </a:pPr>
            <a:r>
              <a:rPr lang="en-US" dirty="0">
                <a:solidFill>
                  <a:schemeClr val="tx1"/>
                </a:solidFill>
              </a:rPr>
              <a:t>(e.g., top decile, budget)</a:t>
            </a:r>
          </a:p>
        </p:txBody>
      </p:sp>
      <p:sp>
        <p:nvSpPr>
          <p:cNvPr id="19" name="Rounded Rectangle 18">
            <a:extLst>
              <a:ext uri="{FF2B5EF4-FFF2-40B4-BE49-F238E27FC236}">
                <a16:creationId xmlns:a16="http://schemas.microsoft.com/office/drawing/2014/main" id="{5A5966B8-7B4C-8748-ADF2-FF39CC775A5C}"/>
              </a:ext>
            </a:extLst>
          </p:cNvPr>
          <p:cNvSpPr/>
          <p:nvPr/>
        </p:nvSpPr>
        <p:spPr>
          <a:xfrm>
            <a:off x="2343104" y="5791200"/>
            <a:ext cx="4241979" cy="7620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Predict expected CLV</a:t>
            </a:r>
          </a:p>
        </p:txBody>
      </p:sp>
      <p:sp>
        <p:nvSpPr>
          <p:cNvPr id="20" name="Down Arrow 19">
            <a:extLst>
              <a:ext uri="{FF2B5EF4-FFF2-40B4-BE49-F238E27FC236}">
                <a16:creationId xmlns:a16="http://schemas.microsoft.com/office/drawing/2014/main" id="{34BECD9B-BAD6-0C44-AA1B-BF7F38775751}"/>
              </a:ext>
            </a:extLst>
          </p:cNvPr>
          <p:cNvSpPr/>
          <p:nvPr/>
        </p:nvSpPr>
        <p:spPr>
          <a:xfrm>
            <a:off x="4343400" y="3962400"/>
            <a:ext cx="368389" cy="500743"/>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Down Arrow 19">
            <a:extLst>
              <a:ext uri="{FF2B5EF4-FFF2-40B4-BE49-F238E27FC236}">
                <a16:creationId xmlns:a16="http://schemas.microsoft.com/office/drawing/2014/main" id="{3778C84A-FC1B-42B2-99EC-2ABDE04F4956}"/>
              </a:ext>
            </a:extLst>
          </p:cNvPr>
          <p:cNvSpPr/>
          <p:nvPr/>
        </p:nvSpPr>
        <p:spPr>
          <a:xfrm>
            <a:off x="3517811" y="2362200"/>
            <a:ext cx="368389" cy="500743"/>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4" name="Down Arrow 19">
            <a:extLst>
              <a:ext uri="{FF2B5EF4-FFF2-40B4-BE49-F238E27FC236}">
                <a16:creationId xmlns:a16="http://schemas.microsoft.com/office/drawing/2014/main" id="{E6918665-0B38-4F2A-B237-701522A9D860}"/>
              </a:ext>
            </a:extLst>
          </p:cNvPr>
          <p:cNvSpPr/>
          <p:nvPr/>
        </p:nvSpPr>
        <p:spPr>
          <a:xfrm>
            <a:off x="5194213" y="2362200"/>
            <a:ext cx="368389" cy="500743"/>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5" name="Down Arrow 19">
            <a:extLst>
              <a:ext uri="{FF2B5EF4-FFF2-40B4-BE49-F238E27FC236}">
                <a16:creationId xmlns:a16="http://schemas.microsoft.com/office/drawing/2014/main" id="{9B1EC681-BA45-4D0C-96AC-B4BFD82BAA0B}"/>
              </a:ext>
            </a:extLst>
          </p:cNvPr>
          <p:cNvSpPr/>
          <p:nvPr/>
        </p:nvSpPr>
        <p:spPr>
          <a:xfrm>
            <a:off x="4311605" y="5252962"/>
            <a:ext cx="368389" cy="500743"/>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24836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Triggers of Churn: Telecom Study</a:t>
            </a:r>
          </a:p>
        </p:txBody>
      </p:sp>
      <p:sp>
        <p:nvSpPr>
          <p:cNvPr id="9" name="Rectangle 8">
            <a:extLst>
              <a:ext uri="{FF2B5EF4-FFF2-40B4-BE49-F238E27FC236}">
                <a16:creationId xmlns:a16="http://schemas.microsoft.com/office/drawing/2014/main" id="{5C0CE914-F205-4819-9503-3E45AE261189}"/>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rPr>
              <a:t>Source: Aurelie </a:t>
            </a:r>
            <a:r>
              <a:rPr lang="en-US" sz="1000" dirty="0" err="1">
                <a:solidFill>
                  <a:schemeClr val="bg1">
                    <a:lumMod val="50000"/>
                  </a:schemeClr>
                </a:solidFill>
              </a:rPr>
              <a:t>Lemmens</a:t>
            </a:r>
            <a:r>
              <a:rPr lang="en-US" sz="1000" dirty="0">
                <a:solidFill>
                  <a:schemeClr val="bg1">
                    <a:lumMod val="50000"/>
                  </a:schemeClr>
                </a:solidFill>
              </a:rPr>
              <a:t> and Sunil Gupta, “Managing Churn to Maximize Profits,” HBS Working Paper, 2018.</a:t>
            </a:r>
          </a:p>
        </p:txBody>
      </p:sp>
      <p:grpSp>
        <p:nvGrpSpPr>
          <p:cNvPr id="7" name="Group 6" descr="A bar graph shows which factors have the highest relative variable importance in the context of a Telecom Study: Mean number of peak calls is lowest, and mean monthly recurring charge is highest. " title="Relative variable importance"/>
          <p:cNvGrpSpPr/>
          <p:nvPr/>
        </p:nvGrpSpPr>
        <p:grpSpPr>
          <a:xfrm>
            <a:off x="1188949" y="1600200"/>
            <a:ext cx="6766103" cy="4500203"/>
            <a:chOff x="762000" y="1455304"/>
            <a:chExt cx="6766103" cy="4500203"/>
          </a:xfrm>
        </p:grpSpPr>
        <p:grpSp>
          <p:nvGrpSpPr>
            <p:cNvPr id="8" name="Group 7"/>
            <p:cNvGrpSpPr/>
            <p:nvPr/>
          </p:nvGrpSpPr>
          <p:grpSpPr>
            <a:xfrm>
              <a:off x="762000" y="2021305"/>
              <a:ext cx="6570344" cy="3223152"/>
              <a:chOff x="762000" y="2021305"/>
              <a:chExt cx="6570344" cy="3223152"/>
            </a:xfrm>
          </p:grpSpPr>
          <p:sp>
            <p:nvSpPr>
              <p:cNvPr id="27" name="TextBox 26"/>
              <p:cNvSpPr txBox="1"/>
              <p:nvPr/>
            </p:nvSpPr>
            <p:spPr>
              <a:xfrm>
                <a:off x="2221229" y="2021305"/>
                <a:ext cx="2026517" cy="276999"/>
              </a:xfrm>
              <a:prstGeom prst="rect">
                <a:avLst/>
              </a:prstGeom>
              <a:noFill/>
            </p:spPr>
            <p:txBody>
              <a:bodyPr wrap="none" rtlCol="0">
                <a:noAutofit/>
              </a:bodyPr>
              <a:lstStyle/>
              <a:p>
                <a:pPr algn="r"/>
                <a:r>
                  <a:rPr lang="en-US" sz="1200" dirty="0"/>
                  <a:t>Mean number of peak calls</a:t>
                </a:r>
              </a:p>
            </p:txBody>
          </p:sp>
          <p:sp>
            <p:nvSpPr>
              <p:cNvPr id="28" name="TextBox 27"/>
              <p:cNvSpPr txBox="1"/>
              <p:nvPr/>
            </p:nvSpPr>
            <p:spPr>
              <a:xfrm>
                <a:off x="1825446" y="2348655"/>
                <a:ext cx="2422300" cy="276999"/>
              </a:xfrm>
              <a:prstGeom prst="rect">
                <a:avLst/>
              </a:prstGeom>
              <a:noFill/>
            </p:spPr>
            <p:txBody>
              <a:bodyPr wrap="none" rtlCol="0">
                <a:noAutofit/>
              </a:bodyPr>
              <a:lstStyle/>
              <a:p>
                <a:pPr algn="r"/>
                <a:r>
                  <a:rPr lang="en-US" sz="1200" dirty="0"/>
                  <a:t>Total number of months in service</a:t>
                </a:r>
              </a:p>
            </p:txBody>
          </p:sp>
          <p:sp>
            <p:nvSpPr>
              <p:cNvPr id="29" name="TextBox 28"/>
              <p:cNvSpPr txBox="1"/>
              <p:nvPr/>
            </p:nvSpPr>
            <p:spPr>
              <a:xfrm>
                <a:off x="1825446" y="2676005"/>
                <a:ext cx="2422300" cy="276999"/>
              </a:xfrm>
              <a:prstGeom prst="rect">
                <a:avLst/>
              </a:prstGeom>
              <a:noFill/>
            </p:spPr>
            <p:txBody>
              <a:bodyPr wrap="none" rtlCol="0">
                <a:noAutofit/>
              </a:bodyPr>
              <a:lstStyle/>
              <a:p>
                <a:pPr algn="r"/>
                <a:r>
                  <a:rPr lang="en-US" sz="1200" dirty="0"/>
                  <a:t>Mean number of unanswered calls</a:t>
                </a:r>
              </a:p>
            </p:txBody>
          </p:sp>
          <p:sp>
            <p:nvSpPr>
              <p:cNvPr id="30" name="TextBox 29"/>
              <p:cNvSpPr txBox="1"/>
              <p:nvPr/>
            </p:nvSpPr>
            <p:spPr>
              <a:xfrm>
                <a:off x="762000" y="3003355"/>
                <a:ext cx="3485746" cy="276999"/>
              </a:xfrm>
              <a:prstGeom prst="rect">
                <a:avLst/>
              </a:prstGeom>
              <a:noFill/>
            </p:spPr>
            <p:txBody>
              <a:bodyPr wrap="none" rtlCol="0">
                <a:noAutofit/>
              </a:bodyPr>
              <a:lstStyle/>
              <a:p>
                <a:pPr algn="r"/>
                <a:r>
                  <a:rPr lang="en-US" sz="1200" dirty="0"/>
                  <a:t>Billing adjusted total revenues of the customer life</a:t>
                </a:r>
              </a:p>
            </p:txBody>
          </p:sp>
          <p:sp>
            <p:nvSpPr>
              <p:cNvPr id="31" name="TextBox 30"/>
              <p:cNvSpPr txBox="1"/>
              <p:nvPr/>
            </p:nvSpPr>
            <p:spPr>
              <a:xfrm>
                <a:off x="762000" y="3330705"/>
                <a:ext cx="3485746" cy="276999"/>
              </a:xfrm>
              <a:prstGeom prst="rect">
                <a:avLst/>
              </a:prstGeom>
              <a:noFill/>
            </p:spPr>
            <p:txBody>
              <a:bodyPr wrap="none" rtlCol="0">
                <a:noAutofit/>
              </a:bodyPr>
              <a:lstStyle/>
              <a:p>
                <a:pPr algn="r"/>
                <a:r>
                  <a:rPr lang="en-US" sz="1200" dirty="0"/>
                  <a:t>Handset price</a:t>
                </a:r>
              </a:p>
            </p:txBody>
          </p:sp>
          <p:sp>
            <p:nvSpPr>
              <p:cNvPr id="32" name="TextBox 31"/>
              <p:cNvSpPr txBox="1"/>
              <p:nvPr/>
            </p:nvSpPr>
            <p:spPr>
              <a:xfrm>
                <a:off x="762000" y="3658055"/>
                <a:ext cx="3485746" cy="276999"/>
              </a:xfrm>
              <a:prstGeom prst="rect">
                <a:avLst/>
              </a:prstGeom>
              <a:noFill/>
            </p:spPr>
            <p:txBody>
              <a:bodyPr wrap="none" rtlCol="0">
                <a:noAutofit/>
              </a:bodyPr>
              <a:lstStyle/>
              <a:p>
                <a:pPr algn="r"/>
                <a:r>
                  <a:rPr lang="en-US" sz="1200" dirty="0"/>
                  <a:t>Mean number of dropped calls</a:t>
                </a:r>
              </a:p>
            </p:txBody>
          </p:sp>
          <p:sp>
            <p:nvSpPr>
              <p:cNvPr id="33" name="TextBox 32"/>
              <p:cNvSpPr txBox="1"/>
              <p:nvPr/>
            </p:nvSpPr>
            <p:spPr>
              <a:xfrm>
                <a:off x="762000" y="3985405"/>
                <a:ext cx="3485746" cy="276999"/>
              </a:xfrm>
              <a:prstGeom prst="rect">
                <a:avLst/>
              </a:prstGeom>
              <a:noFill/>
            </p:spPr>
            <p:txBody>
              <a:bodyPr wrap="none" rtlCol="0">
                <a:noAutofit/>
              </a:bodyPr>
              <a:lstStyle/>
              <a:p>
                <a:pPr algn="r"/>
                <a:r>
                  <a:rPr lang="en-US" sz="1200" dirty="0"/>
                  <a:t>Mean number of placed calls</a:t>
                </a:r>
              </a:p>
            </p:txBody>
          </p:sp>
          <p:sp>
            <p:nvSpPr>
              <p:cNvPr id="34" name="TextBox 33"/>
              <p:cNvSpPr txBox="1"/>
              <p:nvPr/>
            </p:nvSpPr>
            <p:spPr>
              <a:xfrm>
                <a:off x="762000" y="4312755"/>
                <a:ext cx="3485746" cy="276999"/>
              </a:xfrm>
              <a:prstGeom prst="rect">
                <a:avLst/>
              </a:prstGeom>
              <a:noFill/>
            </p:spPr>
            <p:txBody>
              <a:bodyPr wrap="none" rtlCol="0">
                <a:noAutofit/>
              </a:bodyPr>
              <a:lstStyle/>
              <a:p>
                <a:pPr algn="r"/>
                <a:r>
                  <a:rPr lang="en-US" sz="1200" dirty="0"/>
                  <a:t>Age of the device</a:t>
                </a:r>
              </a:p>
            </p:txBody>
          </p:sp>
          <p:sp>
            <p:nvSpPr>
              <p:cNvPr id="35" name="TextBox 34"/>
              <p:cNvSpPr txBox="1"/>
              <p:nvPr/>
            </p:nvSpPr>
            <p:spPr>
              <a:xfrm>
                <a:off x="762000" y="4640105"/>
                <a:ext cx="3485746" cy="276999"/>
              </a:xfrm>
              <a:prstGeom prst="rect">
                <a:avLst/>
              </a:prstGeom>
              <a:noFill/>
            </p:spPr>
            <p:txBody>
              <a:bodyPr wrap="none" rtlCol="0">
                <a:noAutofit/>
              </a:bodyPr>
              <a:lstStyle/>
              <a:p>
                <a:pPr algn="r"/>
                <a:r>
                  <a:rPr lang="en-US" sz="1200" dirty="0"/>
                  <a:t>Change in monthly minute of use </a:t>
                </a:r>
              </a:p>
            </p:txBody>
          </p:sp>
          <p:grpSp>
            <p:nvGrpSpPr>
              <p:cNvPr id="36" name="Group 35"/>
              <p:cNvGrpSpPr/>
              <p:nvPr/>
            </p:nvGrpSpPr>
            <p:grpSpPr>
              <a:xfrm>
                <a:off x="4351020" y="2022644"/>
                <a:ext cx="2981324" cy="3220473"/>
                <a:chOff x="4351020" y="2022644"/>
                <a:chExt cx="2981324" cy="3220473"/>
              </a:xfrm>
            </p:grpSpPr>
            <p:sp>
              <p:nvSpPr>
                <p:cNvPr id="38" name="Rectangle 37"/>
                <p:cNvSpPr/>
                <p:nvPr/>
              </p:nvSpPr>
              <p:spPr>
                <a:xfrm>
                  <a:off x="4351020" y="2022644"/>
                  <a:ext cx="64008" cy="274320"/>
                </a:xfrm>
                <a:prstGeom prst="rect">
                  <a:avLst/>
                </a:prstGeom>
                <a:solidFill>
                  <a:srgbClr val="D99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9" name="Rectangle 38"/>
                <p:cNvSpPr/>
                <p:nvPr/>
              </p:nvSpPr>
              <p:spPr>
                <a:xfrm>
                  <a:off x="4351020" y="2349994"/>
                  <a:ext cx="64008" cy="274320"/>
                </a:xfrm>
                <a:prstGeom prst="rect">
                  <a:avLst/>
                </a:prstGeom>
                <a:solidFill>
                  <a:srgbClr val="D99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0" name="Rectangle 39"/>
                <p:cNvSpPr/>
                <p:nvPr/>
              </p:nvSpPr>
              <p:spPr>
                <a:xfrm>
                  <a:off x="4351020" y="2677344"/>
                  <a:ext cx="82296" cy="274320"/>
                </a:xfrm>
                <a:prstGeom prst="rect">
                  <a:avLst/>
                </a:prstGeom>
                <a:solidFill>
                  <a:srgbClr val="D99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1" name="Rectangle 40"/>
                <p:cNvSpPr/>
                <p:nvPr/>
              </p:nvSpPr>
              <p:spPr>
                <a:xfrm>
                  <a:off x="4351020" y="3004694"/>
                  <a:ext cx="82296" cy="274320"/>
                </a:xfrm>
                <a:prstGeom prst="rect">
                  <a:avLst/>
                </a:prstGeom>
                <a:solidFill>
                  <a:srgbClr val="D99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2" name="Rectangle 41"/>
                <p:cNvSpPr/>
                <p:nvPr/>
              </p:nvSpPr>
              <p:spPr>
                <a:xfrm>
                  <a:off x="4351020" y="3332044"/>
                  <a:ext cx="91440" cy="274320"/>
                </a:xfrm>
                <a:prstGeom prst="rect">
                  <a:avLst/>
                </a:prstGeom>
                <a:solidFill>
                  <a:srgbClr val="D99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3" name="Rectangle 42"/>
                <p:cNvSpPr/>
                <p:nvPr/>
              </p:nvSpPr>
              <p:spPr>
                <a:xfrm>
                  <a:off x="4351020" y="3659394"/>
                  <a:ext cx="120842" cy="274320"/>
                </a:xfrm>
                <a:prstGeom prst="rect">
                  <a:avLst/>
                </a:prstGeom>
                <a:solidFill>
                  <a:srgbClr val="D99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4" name="Rectangle 43"/>
                <p:cNvSpPr/>
                <p:nvPr/>
              </p:nvSpPr>
              <p:spPr>
                <a:xfrm>
                  <a:off x="4351020" y="3986744"/>
                  <a:ext cx="187516" cy="274320"/>
                </a:xfrm>
                <a:prstGeom prst="rect">
                  <a:avLst/>
                </a:prstGeom>
                <a:solidFill>
                  <a:srgbClr val="D99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p:cNvSpPr/>
                <p:nvPr/>
              </p:nvSpPr>
              <p:spPr>
                <a:xfrm>
                  <a:off x="4351020" y="4314094"/>
                  <a:ext cx="387541" cy="274320"/>
                </a:xfrm>
                <a:prstGeom prst="rect">
                  <a:avLst/>
                </a:prstGeom>
                <a:solidFill>
                  <a:srgbClr val="D99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Rectangle 45"/>
                <p:cNvSpPr/>
                <p:nvPr/>
              </p:nvSpPr>
              <p:spPr>
                <a:xfrm>
                  <a:off x="4351020" y="4641444"/>
                  <a:ext cx="460472" cy="274320"/>
                </a:xfrm>
                <a:prstGeom prst="rect">
                  <a:avLst/>
                </a:prstGeom>
                <a:solidFill>
                  <a:srgbClr val="D99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Rectangle 46"/>
                <p:cNvSpPr/>
                <p:nvPr/>
              </p:nvSpPr>
              <p:spPr>
                <a:xfrm>
                  <a:off x="4351020" y="4968797"/>
                  <a:ext cx="2981324" cy="274320"/>
                </a:xfrm>
                <a:prstGeom prst="rect">
                  <a:avLst/>
                </a:prstGeom>
                <a:solidFill>
                  <a:srgbClr val="D99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sp>
            <p:nvSpPr>
              <p:cNvPr id="37" name="TextBox 36"/>
              <p:cNvSpPr txBox="1"/>
              <p:nvPr/>
            </p:nvSpPr>
            <p:spPr>
              <a:xfrm>
                <a:off x="762000" y="4967458"/>
                <a:ext cx="3485746" cy="276999"/>
              </a:xfrm>
              <a:prstGeom prst="rect">
                <a:avLst/>
              </a:prstGeom>
              <a:noFill/>
            </p:spPr>
            <p:txBody>
              <a:bodyPr wrap="none" rtlCol="0">
                <a:noAutofit/>
              </a:bodyPr>
              <a:lstStyle/>
              <a:p>
                <a:pPr algn="r"/>
                <a:r>
                  <a:rPr lang="en-US" sz="1200" dirty="0"/>
                  <a:t>Mean monthly recurring charge</a:t>
                </a:r>
              </a:p>
            </p:txBody>
          </p:sp>
        </p:grpSp>
        <p:grpSp>
          <p:nvGrpSpPr>
            <p:cNvPr id="10" name="Group 9"/>
            <p:cNvGrpSpPr/>
            <p:nvPr/>
          </p:nvGrpSpPr>
          <p:grpSpPr>
            <a:xfrm>
              <a:off x="4152087" y="5338762"/>
              <a:ext cx="3376016" cy="616745"/>
              <a:chOff x="4152087" y="5338762"/>
              <a:chExt cx="3376016" cy="616745"/>
            </a:xfrm>
          </p:grpSpPr>
          <p:grpSp>
            <p:nvGrpSpPr>
              <p:cNvPr id="12" name="Group 11"/>
              <p:cNvGrpSpPr/>
              <p:nvPr/>
            </p:nvGrpSpPr>
            <p:grpSpPr>
              <a:xfrm>
                <a:off x="4152087" y="5338762"/>
                <a:ext cx="3376016" cy="391606"/>
                <a:chOff x="4152087" y="5338762"/>
                <a:chExt cx="3376016" cy="391606"/>
              </a:xfrm>
            </p:grpSpPr>
            <p:cxnSp>
              <p:nvCxnSpPr>
                <p:cNvPr id="14" name="Straight Connector 13"/>
                <p:cNvCxnSpPr/>
                <p:nvPr/>
              </p:nvCxnSpPr>
              <p:spPr>
                <a:xfrm>
                  <a:off x="4351020" y="5344481"/>
                  <a:ext cx="29813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355307" y="5338762"/>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69669" y="5338762"/>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57837" y="5338762"/>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48387" y="5338762"/>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738937" y="5338762"/>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24725" y="5338762"/>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2087" y="5453369"/>
                  <a:ext cx="397866" cy="276999"/>
                </a:xfrm>
                <a:prstGeom prst="rect">
                  <a:avLst/>
                </a:prstGeom>
                <a:noFill/>
              </p:spPr>
              <p:txBody>
                <a:bodyPr wrap="none" rtlCol="0">
                  <a:noAutofit/>
                </a:bodyPr>
                <a:lstStyle/>
                <a:p>
                  <a:r>
                    <a:rPr lang="en-US" sz="1200" dirty="0"/>
                    <a:t>0.0</a:t>
                  </a:r>
                </a:p>
              </p:txBody>
            </p:sp>
            <p:sp>
              <p:nvSpPr>
                <p:cNvPr id="22" name="TextBox 21"/>
                <p:cNvSpPr txBox="1"/>
                <p:nvPr/>
              </p:nvSpPr>
              <p:spPr>
                <a:xfrm>
                  <a:off x="4780737" y="5453369"/>
                  <a:ext cx="397866" cy="276999"/>
                </a:xfrm>
                <a:prstGeom prst="rect">
                  <a:avLst/>
                </a:prstGeom>
                <a:noFill/>
              </p:spPr>
              <p:txBody>
                <a:bodyPr wrap="none" rtlCol="0">
                  <a:noAutofit/>
                </a:bodyPr>
                <a:lstStyle/>
                <a:p>
                  <a:r>
                    <a:rPr lang="en-US" sz="1200" dirty="0"/>
                    <a:t>0.2</a:t>
                  </a:r>
                </a:p>
              </p:txBody>
            </p:sp>
            <p:sp>
              <p:nvSpPr>
                <p:cNvPr id="23" name="TextBox 22"/>
                <p:cNvSpPr txBox="1"/>
                <p:nvPr/>
              </p:nvSpPr>
              <p:spPr>
                <a:xfrm>
                  <a:off x="5358587" y="5453369"/>
                  <a:ext cx="397866" cy="276999"/>
                </a:xfrm>
                <a:prstGeom prst="rect">
                  <a:avLst/>
                </a:prstGeom>
                <a:noFill/>
              </p:spPr>
              <p:txBody>
                <a:bodyPr wrap="none" rtlCol="0">
                  <a:noAutofit/>
                </a:bodyPr>
                <a:lstStyle/>
                <a:p>
                  <a:r>
                    <a:rPr lang="en-US" sz="1200" dirty="0"/>
                    <a:t>0.4</a:t>
                  </a:r>
                </a:p>
              </p:txBody>
            </p:sp>
            <p:sp>
              <p:nvSpPr>
                <p:cNvPr id="24" name="TextBox 23"/>
                <p:cNvSpPr txBox="1"/>
                <p:nvPr/>
              </p:nvSpPr>
              <p:spPr>
                <a:xfrm>
                  <a:off x="5949137" y="5453369"/>
                  <a:ext cx="397866" cy="276999"/>
                </a:xfrm>
                <a:prstGeom prst="rect">
                  <a:avLst/>
                </a:prstGeom>
                <a:noFill/>
              </p:spPr>
              <p:txBody>
                <a:bodyPr wrap="none" rtlCol="0">
                  <a:noAutofit/>
                </a:bodyPr>
                <a:lstStyle/>
                <a:p>
                  <a:r>
                    <a:rPr lang="en-US" sz="1200" dirty="0"/>
                    <a:t>0.6</a:t>
                  </a:r>
                </a:p>
              </p:txBody>
            </p:sp>
            <p:sp>
              <p:nvSpPr>
                <p:cNvPr id="25" name="TextBox 24"/>
                <p:cNvSpPr txBox="1"/>
                <p:nvPr/>
              </p:nvSpPr>
              <p:spPr>
                <a:xfrm>
                  <a:off x="6539687" y="5453369"/>
                  <a:ext cx="397866" cy="276999"/>
                </a:xfrm>
                <a:prstGeom prst="rect">
                  <a:avLst/>
                </a:prstGeom>
                <a:noFill/>
              </p:spPr>
              <p:txBody>
                <a:bodyPr wrap="none" rtlCol="0">
                  <a:noAutofit/>
                </a:bodyPr>
                <a:lstStyle/>
                <a:p>
                  <a:r>
                    <a:rPr lang="en-US" sz="1200" dirty="0"/>
                    <a:t>0.8</a:t>
                  </a:r>
                </a:p>
              </p:txBody>
            </p:sp>
            <p:sp>
              <p:nvSpPr>
                <p:cNvPr id="26" name="TextBox 25"/>
                <p:cNvSpPr txBox="1"/>
                <p:nvPr/>
              </p:nvSpPr>
              <p:spPr>
                <a:xfrm>
                  <a:off x="7130237" y="5453369"/>
                  <a:ext cx="397866" cy="276999"/>
                </a:xfrm>
                <a:prstGeom prst="rect">
                  <a:avLst/>
                </a:prstGeom>
                <a:noFill/>
              </p:spPr>
              <p:txBody>
                <a:bodyPr wrap="none" rtlCol="0">
                  <a:noAutofit/>
                </a:bodyPr>
                <a:lstStyle/>
                <a:p>
                  <a:r>
                    <a:rPr lang="en-US" sz="1200" dirty="0"/>
                    <a:t>1.0</a:t>
                  </a:r>
                </a:p>
              </p:txBody>
            </p:sp>
          </p:grpSp>
          <p:sp>
            <p:nvSpPr>
              <p:cNvPr id="13" name="TextBox 12"/>
              <p:cNvSpPr txBox="1"/>
              <p:nvPr/>
            </p:nvSpPr>
            <p:spPr>
              <a:xfrm>
                <a:off x="4859222" y="5678508"/>
                <a:ext cx="1961746" cy="276999"/>
              </a:xfrm>
              <a:prstGeom prst="rect">
                <a:avLst/>
              </a:prstGeom>
              <a:noFill/>
            </p:spPr>
            <p:txBody>
              <a:bodyPr wrap="none" rtlCol="0">
                <a:noAutofit/>
              </a:bodyPr>
              <a:lstStyle/>
              <a:p>
                <a:pPr algn="ctr"/>
                <a:r>
                  <a:rPr lang="en-US" sz="1200" dirty="0"/>
                  <a:t>Relative importance</a:t>
                </a:r>
              </a:p>
            </p:txBody>
          </p:sp>
        </p:grpSp>
        <p:sp>
          <p:nvSpPr>
            <p:cNvPr id="11" name="TextBox 10"/>
            <p:cNvSpPr txBox="1"/>
            <p:nvPr/>
          </p:nvSpPr>
          <p:spPr>
            <a:xfrm>
              <a:off x="2730521" y="1455304"/>
              <a:ext cx="2633302" cy="342460"/>
            </a:xfrm>
            <a:prstGeom prst="rect">
              <a:avLst/>
            </a:prstGeom>
            <a:noFill/>
          </p:spPr>
          <p:txBody>
            <a:bodyPr wrap="none" rtlCol="0">
              <a:noAutofit/>
            </a:bodyPr>
            <a:lstStyle/>
            <a:p>
              <a:pPr algn="ctr"/>
              <a:r>
                <a:rPr lang="en-US" sz="1600" b="1" dirty="0"/>
                <a:t>Relative variable importance</a:t>
              </a:r>
            </a:p>
          </p:txBody>
        </p:sp>
      </p:grpSp>
    </p:spTree>
    <p:extLst>
      <p:ext uri="{BB962C8B-B14F-4D97-AF65-F5344CB8AC3E}">
        <p14:creationId xmlns:p14="http://schemas.microsoft.com/office/powerpoint/2010/main" val="724109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9763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to Target Depends on…</a:t>
            </a:r>
          </a:p>
        </p:txBody>
      </p:sp>
      <p:sp>
        <p:nvSpPr>
          <p:cNvPr id="3" name="Content Placeholder 2"/>
          <p:cNvSpPr>
            <a:spLocks noGrp="1"/>
          </p:cNvSpPr>
          <p:nvPr>
            <p:ph idx="1"/>
          </p:nvPr>
        </p:nvSpPr>
        <p:spPr/>
        <p:txBody>
          <a:bodyPr/>
          <a:lstStyle/>
          <a:p>
            <a:pPr>
              <a:spcBef>
                <a:spcPts val="1800"/>
              </a:spcBef>
            </a:pPr>
            <a:r>
              <a:rPr lang="en-US" dirty="0"/>
              <a:t>Probability of churn</a:t>
            </a:r>
          </a:p>
          <a:p>
            <a:pPr>
              <a:spcBef>
                <a:spcPts val="1800"/>
              </a:spcBef>
            </a:pPr>
            <a:r>
              <a:rPr lang="en-US" dirty="0"/>
              <a:t>Responsiveness to offer</a:t>
            </a:r>
          </a:p>
          <a:p>
            <a:pPr>
              <a:spcBef>
                <a:spcPts val="1800"/>
              </a:spcBef>
            </a:pPr>
            <a:r>
              <a:rPr lang="en-US" dirty="0"/>
              <a:t>Revenue and profitability</a:t>
            </a:r>
          </a:p>
        </p:txBody>
      </p:sp>
    </p:spTree>
    <p:extLst>
      <p:ext uri="{BB962C8B-B14F-4D97-AF65-F5344CB8AC3E}">
        <p14:creationId xmlns:p14="http://schemas.microsoft.com/office/powerpoint/2010/main" val="32222503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Arrow 2">
            <a:extLst>
              <a:ext uri="{FF2B5EF4-FFF2-40B4-BE49-F238E27FC236}">
                <a16:creationId xmlns:a16="http://schemas.microsoft.com/office/drawing/2014/main" id="{CA394F58-90EF-470F-AA38-9E709FD49120}"/>
              </a:ext>
            </a:extLst>
          </p:cNvPr>
          <p:cNvSpPr/>
          <p:nvPr/>
        </p:nvSpPr>
        <p:spPr>
          <a:xfrm>
            <a:off x="3474317" y="3439527"/>
            <a:ext cx="488083" cy="370473"/>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Managing Retention</a:t>
            </a:r>
          </a:p>
        </p:txBody>
      </p:sp>
      <p:sp>
        <p:nvSpPr>
          <p:cNvPr id="15" name="Rounded Rectangle 14">
            <a:extLst>
              <a:ext uri="{FF2B5EF4-FFF2-40B4-BE49-F238E27FC236}">
                <a16:creationId xmlns:a16="http://schemas.microsoft.com/office/drawing/2014/main" id="{3A8FE2E8-A0F6-BF48-88E5-5A5B3F9B2E1A}"/>
              </a:ext>
            </a:extLst>
          </p:cNvPr>
          <p:cNvSpPr/>
          <p:nvPr/>
        </p:nvSpPr>
        <p:spPr>
          <a:xfrm>
            <a:off x="457577" y="3116150"/>
            <a:ext cx="1218823" cy="93049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Who</a:t>
            </a:r>
            <a:r>
              <a:rPr lang="en-US" sz="2000" dirty="0">
                <a:solidFill>
                  <a:schemeClr val="tx1"/>
                </a:solidFill>
              </a:rPr>
              <a:t> is at risk</a:t>
            </a:r>
          </a:p>
        </p:txBody>
      </p:sp>
      <p:sp>
        <p:nvSpPr>
          <p:cNvPr id="12" name="Rounded Rectangle 11">
            <a:extLst>
              <a:ext uri="{FF2B5EF4-FFF2-40B4-BE49-F238E27FC236}">
                <a16:creationId xmlns:a16="http://schemas.microsoft.com/office/drawing/2014/main" id="{2B191B2D-8CD4-FF4F-8302-50302EC95E4C}"/>
              </a:ext>
            </a:extLst>
          </p:cNvPr>
          <p:cNvSpPr/>
          <p:nvPr/>
        </p:nvSpPr>
        <p:spPr>
          <a:xfrm>
            <a:off x="2286377" y="3116150"/>
            <a:ext cx="1218823" cy="93049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Why</a:t>
            </a:r>
            <a:r>
              <a:rPr lang="en-US" sz="2000" dirty="0">
                <a:solidFill>
                  <a:schemeClr val="tx1"/>
                </a:solidFill>
              </a:rPr>
              <a:t> at risk</a:t>
            </a:r>
          </a:p>
        </p:txBody>
      </p:sp>
      <p:sp>
        <p:nvSpPr>
          <p:cNvPr id="13" name="Rounded Rectangle 12">
            <a:extLst>
              <a:ext uri="{FF2B5EF4-FFF2-40B4-BE49-F238E27FC236}">
                <a16:creationId xmlns:a16="http://schemas.microsoft.com/office/drawing/2014/main" id="{0A6DDC20-0696-CF46-A39B-175DF124B343}"/>
              </a:ext>
            </a:extLst>
          </p:cNvPr>
          <p:cNvSpPr/>
          <p:nvPr/>
        </p:nvSpPr>
        <p:spPr>
          <a:xfrm>
            <a:off x="4115177" y="3116150"/>
            <a:ext cx="1218823" cy="93049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Who</a:t>
            </a:r>
            <a:r>
              <a:rPr lang="en-US" sz="2000" dirty="0">
                <a:solidFill>
                  <a:schemeClr val="tx1"/>
                </a:solidFill>
              </a:rPr>
              <a:t> to target</a:t>
            </a:r>
          </a:p>
        </p:txBody>
      </p:sp>
      <p:sp>
        <p:nvSpPr>
          <p:cNvPr id="14" name="Rounded Rectangle 13">
            <a:extLst>
              <a:ext uri="{FF2B5EF4-FFF2-40B4-BE49-F238E27FC236}">
                <a16:creationId xmlns:a16="http://schemas.microsoft.com/office/drawing/2014/main" id="{1E6B9A9B-7D7E-2B42-89E1-10784AEA4911}"/>
              </a:ext>
            </a:extLst>
          </p:cNvPr>
          <p:cNvSpPr/>
          <p:nvPr/>
        </p:nvSpPr>
        <p:spPr>
          <a:xfrm>
            <a:off x="5700180" y="2059545"/>
            <a:ext cx="1218823" cy="93049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When</a:t>
            </a:r>
            <a:r>
              <a:rPr lang="en-US" sz="2000" dirty="0">
                <a:solidFill>
                  <a:schemeClr val="tx1"/>
                </a:solidFill>
              </a:rPr>
              <a:t> to target</a:t>
            </a:r>
          </a:p>
        </p:txBody>
      </p:sp>
      <p:sp>
        <p:nvSpPr>
          <p:cNvPr id="24" name="Rounded Rectangle 23">
            <a:extLst>
              <a:ext uri="{FF2B5EF4-FFF2-40B4-BE49-F238E27FC236}">
                <a16:creationId xmlns:a16="http://schemas.microsoft.com/office/drawing/2014/main" id="{5746835F-37C3-B04A-9A35-318260DDCE57}"/>
              </a:ext>
            </a:extLst>
          </p:cNvPr>
          <p:cNvSpPr/>
          <p:nvPr/>
        </p:nvSpPr>
        <p:spPr>
          <a:xfrm>
            <a:off x="5638800" y="4174900"/>
            <a:ext cx="1341582" cy="93049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With what</a:t>
            </a:r>
            <a:r>
              <a:rPr lang="en-US" sz="2000" dirty="0">
                <a:solidFill>
                  <a:schemeClr val="tx1"/>
                </a:solidFill>
              </a:rPr>
              <a:t> incentive</a:t>
            </a:r>
          </a:p>
        </p:txBody>
      </p:sp>
      <p:sp>
        <p:nvSpPr>
          <p:cNvPr id="25" name="Rounded Rectangle 24">
            <a:extLst>
              <a:ext uri="{FF2B5EF4-FFF2-40B4-BE49-F238E27FC236}">
                <a16:creationId xmlns:a16="http://schemas.microsoft.com/office/drawing/2014/main" id="{29FDF939-BA6E-0147-B539-E879DD01777E}"/>
              </a:ext>
            </a:extLst>
          </p:cNvPr>
          <p:cNvSpPr/>
          <p:nvPr/>
        </p:nvSpPr>
        <p:spPr>
          <a:xfrm>
            <a:off x="7241512" y="3116150"/>
            <a:ext cx="1268921" cy="93049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What</a:t>
            </a:r>
            <a:r>
              <a:rPr lang="en-US" sz="2000" dirty="0">
                <a:solidFill>
                  <a:schemeClr val="tx1"/>
                </a:solidFill>
              </a:rPr>
              <a:t> do we gain</a:t>
            </a:r>
          </a:p>
        </p:txBody>
      </p:sp>
      <p:sp>
        <p:nvSpPr>
          <p:cNvPr id="3" name="Right Arrow 2">
            <a:extLst>
              <a:ext uri="{FF2B5EF4-FFF2-40B4-BE49-F238E27FC236}">
                <a16:creationId xmlns:a16="http://schemas.microsoft.com/office/drawing/2014/main" id="{83517740-34E3-AE48-8648-0DE431A5B087}"/>
              </a:ext>
            </a:extLst>
          </p:cNvPr>
          <p:cNvSpPr/>
          <p:nvPr/>
        </p:nvSpPr>
        <p:spPr>
          <a:xfrm>
            <a:off x="1676399" y="3439527"/>
            <a:ext cx="488083" cy="370473"/>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CC5F9E8-A80F-C947-995D-081896A55F12}"/>
              </a:ext>
            </a:extLst>
          </p:cNvPr>
          <p:cNvSpPr/>
          <p:nvPr/>
        </p:nvSpPr>
        <p:spPr>
          <a:xfrm rot="19036518">
            <a:off x="5371891" y="2909863"/>
            <a:ext cx="355242" cy="304800"/>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67DBE56A-C1A1-AE4A-99AB-7467C3A5D70D}"/>
              </a:ext>
            </a:extLst>
          </p:cNvPr>
          <p:cNvSpPr/>
          <p:nvPr/>
        </p:nvSpPr>
        <p:spPr>
          <a:xfrm rot="2407353">
            <a:off x="5313791" y="3948810"/>
            <a:ext cx="355242" cy="304800"/>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a:extLst>
              <a:ext uri="{FF2B5EF4-FFF2-40B4-BE49-F238E27FC236}">
                <a16:creationId xmlns:a16="http://schemas.microsoft.com/office/drawing/2014/main" id="{4589C050-67B6-5C49-8A4C-934957BFB53E}"/>
              </a:ext>
            </a:extLst>
          </p:cNvPr>
          <p:cNvSpPr/>
          <p:nvPr/>
        </p:nvSpPr>
        <p:spPr>
          <a:xfrm rot="2182727">
            <a:off x="6969294" y="2856579"/>
            <a:ext cx="355242" cy="304800"/>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DAC9ED-CFF2-7F4F-ABC2-FB2C1DBEC6D6}"/>
              </a:ext>
            </a:extLst>
          </p:cNvPr>
          <p:cNvSpPr/>
          <p:nvPr/>
        </p:nvSpPr>
        <p:spPr>
          <a:xfrm rot="19386945">
            <a:off x="6969150" y="3984198"/>
            <a:ext cx="355242" cy="304800"/>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C8DAFEE-7921-4464-95DF-2C780D97F747}"/>
              </a:ext>
            </a:extLst>
          </p:cNvPr>
          <p:cNvSpPr/>
          <p:nvPr/>
        </p:nvSpPr>
        <p:spPr>
          <a:xfrm>
            <a:off x="3733800" y="6400801"/>
            <a:ext cx="4953000" cy="381000"/>
          </a:xfrm>
          <a:prstGeom prst="rect">
            <a:avLst/>
          </a:prstGeom>
          <a:noFill/>
        </p:spPr>
        <p:txBody>
          <a:bodyPr wrap="square" anchor="b">
            <a:noAutofit/>
          </a:bodyPr>
          <a:lstStyle/>
          <a:p>
            <a:pPr algn="r"/>
            <a:r>
              <a:rPr lang="en-US" sz="1000" dirty="0">
                <a:solidFill>
                  <a:schemeClr val="bg1">
                    <a:lumMod val="50000"/>
                  </a:schemeClr>
                </a:solidFill>
              </a:rPr>
              <a:t>Source: Eva </a:t>
            </a:r>
            <a:r>
              <a:rPr lang="en-US" sz="1000" dirty="0" err="1">
                <a:solidFill>
                  <a:schemeClr val="bg1">
                    <a:lumMod val="50000"/>
                  </a:schemeClr>
                </a:solidFill>
              </a:rPr>
              <a:t>Ascarza</a:t>
            </a:r>
            <a:r>
              <a:rPr lang="en-US" sz="1000" dirty="0">
                <a:solidFill>
                  <a:schemeClr val="bg1">
                    <a:lumMod val="50000"/>
                  </a:schemeClr>
                </a:solidFill>
              </a:rPr>
              <a:t> et al. (2017), “In Pursuit of Enhanced Customer Management: Review, Key Issues, and Future Direction,” </a:t>
            </a:r>
            <a:r>
              <a:rPr lang="en-US" sz="1000" i="1" dirty="0">
                <a:solidFill>
                  <a:schemeClr val="bg1">
                    <a:lumMod val="50000"/>
                  </a:schemeClr>
                </a:solidFill>
              </a:rPr>
              <a:t>Customer Needs and Solutions.</a:t>
            </a:r>
            <a:endParaRPr lang="en-US" sz="1000" dirty="0">
              <a:solidFill>
                <a:schemeClr val="bg1">
                  <a:lumMod val="50000"/>
                </a:schemeClr>
              </a:solidFill>
            </a:endParaRPr>
          </a:p>
        </p:txBody>
      </p:sp>
    </p:spTree>
    <p:extLst>
      <p:ext uri="{BB962C8B-B14F-4D97-AF65-F5344CB8AC3E}">
        <p14:creationId xmlns:p14="http://schemas.microsoft.com/office/powerpoint/2010/main" val="26527587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ight Arrow 15">
            <a:extLst>
              <a:ext uri="{FF2B5EF4-FFF2-40B4-BE49-F238E27FC236}">
                <a16:creationId xmlns:a16="http://schemas.microsoft.com/office/drawing/2014/main" id="{24A09749-0C93-4D88-A132-191EDCD2DC66}"/>
              </a:ext>
            </a:extLst>
          </p:cNvPr>
          <p:cNvSpPr/>
          <p:nvPr/>
        </p:nvSpPr>
        <p:spPr>
          <a:xfrm>
            <a:off x="4475013" y="1923032"/>
            <a:ext cx="355242" cy="304800"/>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 name="Right Arrow 2">
            <a:extLst>
              <a:ext uri="{FF2B5EF4-FFF2-40B4-BE49-F238E27FC236}">
                <a16:creationId xmlns:a16="http://schemas.microsoft.com/office/drawing/2014/main" id="{83517740-34E3-AE48-8648-0DE431A5B087}"/>
              </a:ext>
            </a:extLst>
          </p:cNvPr>
          <p:cNvSpPr/>
          <p:nvPr/>
        </p:nvSpPr>
        <p:spPr>
          <a:xfrm>
            <a:off x="2646214" y="1905000"/>
            <a:ext cx="355242" cy="304800"/>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p:cNvSpPr>
            <a:spLocks noGrp="1"/>
          </p:cNvSpPr>
          <p:nvPr>
            <p:ph type="title"/>
          </p:nvPr>
        </p:nvSpPr>
        <p:spPr>
          <a:xfrm>
            <a:off x="457200" y="228600"/>
            <a:ext cx="8229600" cy="1143000"/>
          </a:xfrm>
        </p:spPr>
        <p:txBody>
          <a:bodyPr/>
          <a:lstStyle/>
          <a:p>
            <a:r>
              <a:rPr lang="en-US" dirty="0"/>
              <a:t>Service Profit Chain and NPS</a:t>
            </a:r>
          </a:p>
        </p:txBody>
      </p:sp>
      <p:sp>
        <p:nvSpPr>
          <p:cNvPr id="15" name="Rounded Rectangle 14">
            <a:extLst>
              <a:ext uri="{FF2B5EF4-FFF2-40B4-BE49-F238E27FC236}">
                <a16:creationId xmlns:a16="http://schemas.microsoft.com/office/drawing/2014/main" id="{3A8FE2E8-A0F6-BF48-88E5-5A5B3F9B2E1A}"/>
              </a:ext>
            </a:extLst>
          </p:cNvPr>
          <p:cNvSpPr/>
          <p:nvPr/>
        </p:nvSpPr>
        <p:spPr>
          <a:xfrm>
            <a:off x="1033456" y="1611868"/>
            <a:ext cx="1617122" cy="90273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Employee satisfaction</a:t>
            </a:r>
          </a:p>
        </p:txBody>
      </p:sp>
      <p:sp>
        <p:nvSpPr>
          <p:cNvPr id="26" name="Right Arrow 25">
            <a:extLst>
              <a:ext uri="{FF2B5EF4-FFF2-40B4-BE49-F238E27FC236}">
                <a16:creationId xmlns:a16="http://schemas.microsoft.com/office/drawing/2014/main" id="{BE78580D-6B82-C04D-AFDC-01928E07E849}"/>
              </a:ext>
            </a:extLst>
          </p:cNvPr>
          <p:cNvSpPr/>
          <p:nvPr/>
        </p:nvSpPr>
        <p:spPr>
          <a:xfrm>
            <a:off x="5084613" y="1905000"/>
            <a:ext cx="355242" cy="304800"/>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1" name="TextBox 30">
            <a:extLst>
              <a:ext uri="{FF2B5EF4-FFF2-40B4-BE49-F238E27FC236}">
                <a16:creationId xmlns:a16="http://schemas.microsoft.com/office/drawing/2014/main" id="{E5793701-E4E5-DC4C-9F72-F605D042851F}"/>
              </a:ext>
            </a:extLst>
          </p:cNvPr>
          <p:cNvSpPr txBox="1"/>
          <p:nvPr/>
        </p:nvSpPr>
        <p:spPr>
          <a:xfrm>
            <a:off x="1020255" y="2590802"/>
            <a:ext cx="7120445" cy="246221"/>
          </a:xfrm>
          <a:prstGeom prst="rect">
            <a:avLst/>
          </a:prstGeom>
          <a:noFill/>
        </p:spPr>
        <p:txBody>
          <a:bodyPr wrap="square" rtlCol="0">
            <a:noAutofit/>
          </a:bodyPr>
          <a:lstStyle/>
          <a:p>
            <a:pPr algn="r"/>
            <a:r>
              <a:rPr lang="en-US" sz="1000" dirty="0">
                <a:solidFill>
                  <a:schemeClr val="bg1">
                    <a:lumMod val="50000"/>
                  </a:schemeClr>
                </a:solidFill>
              </a:rPr>
              <a:t>Source: James Heskett, W. Earl Sasser, and Leonard A. Schlesinger, </a:t>
            </a:r>
            <a:r>
              <a:rPr lang="en-US" sz="1000" i="1" dirty="0">
                <a:solidFill>
                  <a:schemeClr val="bg1">
                    <a:lumMod val="50000"/>
                  </a:schemeClr>
                </a:solidFill>
              </a:rPr>
              <a:t>The Service Profit Chain</a:t>
            </a:r>
            <a:r>
              <a:rPr lang="en-US" sz="1000" dirty="0">
                <a:solidFill>
                  <a:schemeClr val="bg1">
                    <a:lumMod val="50000"/>
                  </a:schemeClr>
                </a:solidFill>
              </a:rPr>
              <a:t>, Free Press, 1997.</a:t>
            </a:r>
            <a:endParaRPr lang="en-US" sz="1000" i="1" dirty="0">
              <a:solidFill>
                <a:schemeClr val="bg1">
                  <a:lumMod val="50000"/>
                </a:schemeClr>
              </a:solidFill>
            </a:endParaRPr>
          </a:p>
        </p:txBody>
      </p:sp>
      <p:sp>
        <p:nvSpPr>
          <p:cNvPr id="16" name="Right Arrow 15">
            <a:extLst>
              <a:ext uri="{FF2B5EF4-FFF2-40B4-BE49-F238E27FC236}">
                <a16:creationId xmlns:a16="http://schemas.microsoft.com/office/drawing/2014/main" id="{54D98A9B-81D4-124C-BEE5-C4EECBAD8778}"/>
              </a:ext>
            </a:extLst>
          </p:cNvPr>
          <p:cNvSpPr/>
          <p:nvPr/>
        </p:nvSpPr>
        <p:spPr>
          <a:xfrm>
            <a:off x="6294978" y="1905000"/>
            <a:ext cx="355242" cy="304800"/>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7" name="Rounded Rectangle 16">
            <a:extLst>
              <a:ext uri="{FF2B5EF4-FFF2-40B4-BE49-F238E27FC236}">
                <a16:creationId xmlns:a16="http://schemas.microsoft.com/office/drawing/2014/main" id="{E3A0278E-2C52-0F43-83ED-6D204F3BEF5E}"/>
              </a:ext>
            </a:extLst>
          </p:cNvPr>
          <p:cNvSpPr/>
          <p:nvPr/>
        </p:nvSpPr>
        <p:spPr>
          <a:xfrm>
            <a:off x="3018378" y="1611868"/>
            <a:ext cx="1464722" cy="90273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Customer satisfaction</a:t>
            </a:r>
          </a:p>
        </p:txBody>
      </p:sp>
      <p:sp>
        <p:nvSpPr>
          <p:cNvPr id="18" name="Rounded Rectangle 17">
            <a:extLst>
              <a:ext uri="{FF2B5EF4-FFF2-40B4-BE49-F238E27FC236}">
                <a16:creationId xmlns:a16="http://schemas.microsoft.com/office/drawing/2014/main" id="{D0C3579B-4334-FD42-B7BD-EAFAA549AF8F}"/>
              </a:ext>
            </a:extLst>
          </p:cNvPr>
          <p:cNvSpPr/>
          <p:nvPr/>
        </p:nvSpPr>
        <p:spPr>
          <a:xfrm>
            <a:off x="4830256" y="1611868"/>
            <a:ext cx="1464722" cy="90273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Customer retention</a:t>
            </a:r>
          </a:p>
        </p:txBody>
      </p:sp>
      <p:sp>
        <p:nvSpPr>
          <p:cNvPr id="19" name="Rounded Rectangle 18">
            <a:extLst>
              <a:ext uri="{FF2B5EF4-FFF2-40B4-BE49-F238E27FC236}">
                <a16:creationId xmlns:a16="http://schemas.microsoft.com/office/drawing/2014/main" id="{4A3B97B7-5FAA-024C-901A-9D913396A914}"/>
              </a:ext>
            </a:extLst>
          </p:cNvPr>
          <p:cNvSpPr/>
          <p:nvPr/>
        </p:nvSpPr>
        <p:spPr>
          <a:xfrm>
            <a:off x="6642134" y="1611868"/>
            <a:ext cx="1464722" cy="90273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Customer profitability</a:t>
            </a:r>
          </a:p>
        </p:txBody>
      </p:sp>
      <p:sp>
        <p:nvSpPr>
          <p:cNvPr id="5" name="TextBox 4">
            <a:extLst>
              <a:ext uri="{FF2B5EF4-FFF2-40B4-BE49-F238E27FC236}">
                <a16:creationId xmlns:a16="http://schemas.microsoft.com/office/drawing/2014/main" id="{C7DB49A1-C06F-3B4C-AB4D-38D9BD334A7A}"/>
              </a:ext>
            </a:extLst>
          </p:cNvPr>
          <p:cNvSpPr txBox="1"/>
          <p:nvPr/>
        </p:nvSpPr>
        <p:spPr>
          <a:xfrm>
            <a:off x="457199" y="2939030"/>
            <a:ext cx="8229600" cy="1556770"/>
          </a:xfrm>
          <a:prstGeom prst="rect">
            <a:avLst/>
          </a:prstGeom>
          <a:noFill/>
        </p:spPr>
        <p:txBody>
          <a:bodyPr wrap="square" rtlCol="0">
            <a:noAutofit/>
          </a:bodyPr>
          <a:lstStyle/>
          <a:p>
            <a:pPr>
              <a:spcBef>
                <a:spcPts val="600"/>
              </a:spcBef>
            </a:pPr>
            <a:r>
              <a:rPr lang="en-US" sz="2400" b="1" dirty="0"/>
              <a:t>Net Promoter Score (NPS)</a:t>
            </a:r>
          </a:p>
          <a:p>
            <a:pPr>
              <a:spcBef>
                <a:spcPts val="600"/>
              </a:spcBef>
            </a:pPr>
            <a:r>
              <a:rPr lang="en-US" sz="2000" dirty="0"/>
              <a:t>“How likely is it that you would recommend Company X to a friend </a:t>
            </a:r>
            <a:br>
              <a:rPr lang="en-US" sz="2000" dirty="0"/>
            </a:br>
            <a:r>
              <a:rPr lang="en-US" sz="2000" dirty="0"/>
              <a:t>or colleague?”</a:t>
            </a:r>
          </a:p>
        </p:txBody>
      </p:sp>
      <p:grpSp>
        <p:nvGrpSpPr>
          <p:cNvPr id="21" name="Group 20" descr="A numer line from 0 to 10 is under the question, &quot;How likely is it that you would recommend Company X to a friend or colleague?&quot; 0 to 6 is labeled Detractor. 7 to 8 is labeled passive. 9 to 10 is labeled promoter." title="Net Promoter Score">
            <a:extLst>
              <a:ext uri="{FF2B5EF4-FFF2-40B4-BE49-F238E27FC236}">
                <a16:creationId xmlns:a16="http://schemas.microsoft.com/office/drawing/2014/main" id="{1178138C-4CB3-3D45-845B-F6C1CF101F6F}"/>
              </a:ext>
            </a:extLst>
          </p:cNvPr>
          <p:cNvGrpSpPr/>
          <p:nvPr/>
        </p:nvGrpSpPr>
        <p:grpSpPr>
          <a:xfrm>
            <a:off x="1071022" y="4725144"/>
            <a:ext cx="6917278" cy="741784"/>
            <a:chOff x="685800" y="5029200"/>
            <a:chExt cx="6917278" cy="902732"/>
          </a:xfrm>
        </p:grpSpPr>
        <p:cxnSp>
          <p:nvCxnSpPr>
            <p:cNvPr id="7" name="Straight Connector 6">
              <a:extLst>
                <a:ext uri="{FF2B5EF4-FFF2-40B4-BE49-F238E27FC236}">
                  <a16:creationId xmlns:a16="http://schemas.microsoft.com/office/drawing/2014/main" id="{254A2A41-0143-9648-A023-B08844112ED8}"/>
                </a:ext>
              </a:extLst>
            </p:cNvPr>
            <p:cNvCxnSpPr>
              <a:cxnSpLocks/>
            </p:cNvCxnSpPr>
            <p:nvPr/>
          </p:nvCxnSpPr>
          <p:spPr>
            <a:xfrm>
              <a:off x="838200" y="5257800"/>
              <a:ext cx="6400800" cy="0"/>
            </a:xfrm>
            <a:prstGeom prst="line">
              <a:avLst/>
            </a:prstGeom>
            <a:ln w="412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C5FE33B-D444-3848-A0A0-2AED0EB5AE8B}"/>
                </a:ext>
              </a:extLst>
            </p:cNvPr>
            <p:cNvCxnSpPr/>
            <p:nvPr/>
          </p:nvCxnSpPr>
          <p:spPr>
            <a:xfrm>
              <a:off x="838200" y="5029200"/>
              <a:ext cx="0" cy="4572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A592E28-2F20-1044-BBA0-C5583AAC045D}"/>
                </a:ext>
              </a:extLst>
            </p:cNvPr>
            <p:cNvCxnSpPr/>
            <p:nvPr/>
          </p:nvCxnSpPr>
          <p:spPr>
            <a:xfrm>
              <a:off x="1524000" y="5029200"/>
              <a:ext cx="0" cy="4572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92D0A43-AF9D-874B-8F7A-E13D13D38DEB}"/>
                </a:ext>
              </a:extLst>
            </p:cNvPr>
            <p:cNvCxnSpPr/>
            <p:nvPr/>
          </p:nvCxnSpPr>
          <p:spPr>
            <a:xfrm>
              <a:off x="2209800" y="5029200"/>
              <a:ext cx="0" cy="4572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EB96B5-FD26-6841-AC8A-8EE1160CCDE5}"/>
                </a:ext>
              </a:extLst>
            </p:cNvPr>
            <p:cNvCxnSpPr>
              <a:cxnSpLocks/>
            </p:cNvCxnSpPr>
            <p:nvPr/>
          </p:nvCxnSpPr>
          <p:spPr>
            <a:xfrm>
              <a:off x="2895600" y="5029200"/>
              <a:ext cx="0" cy="4572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B73D98D-D3F0-D541-B9AA-8A5F58B847D4}"/>
                </a:ext>
              </a:extLst>
            </p:cNvPr>
            <p:cNvCxnSpPr/>
            <p:nvPr/>
          </p:nvCxnSpPr>
          <p:spPr>
            <a:xfrm>
              <a:off x="3581400" y="5029200"/>
              <a:ext cx="0" cy="4572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64E376-83DC-4044-91D4-1F6AC9FA6A85}"/>
                </a:ext>
              </a:extLst>
            </p:cNvPr>
            <p:cNvCxnSpPr/>
            <p:nvPr/>
          </p:nvCxnSpPr>
          <p:spPr>
            <a:xfrm>
              <a:off x="4191000" y="5029200"/>
              <a:ext cx="0" cy="4572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CD61C3-6C94-FC4A-852C-E029C1A569D4}"/>
                </a:ext>
              </a:extLst>
            </p:cNvPr>
            <p:cNvCxnSpPr/>
            <p:nvPr/>
          </p:nvCxnSpPr>
          <p:spPr>
            <a:xfrm>
              <a:off x="4800600" y="5029200"/>
              <a:ext cx="0" cy="4572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2EE064F-F3C4-434F-8F3F-54616E39873F}"/>
                </a:ext>
              </a:extLst>
            </p:cNvPr>
            <p:cNvCxnSpPr/>
            <p:nvPr/>
          </p:nvCxnSpPr>
          <p:spPr>
            <a:xfrm>
              <a:off x="5410200" y="5029200"/>
              <a:ext cx="0" cy="4572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FC406EF-BD24-2946-9EEF-DE8871E871E4}"/>
                </a:ext>
              </a:extLst>
            </p:cNvPr>
            <p:cNvSpPr txBox="1"/>
            <p:nvPr/>
          </p:nvSpPr>
          <p:spPr>
            <a:xfrm>
              <a:off x="685800" y="5562600"/>
              <a:ext cx="6917278" cy="369332"/>
            </a:xfrm>
            <a:prstGeom prst="rect">
              <a:avLst/>
            </a:prstGeom>
            <a:noFill/>
          </p:spPr>
          <p:txBody>
            <a:bodyPr wrap="none" rtlCol="0">
              <a:noAutofit/>
            </a:bodyPr>
            <a:lstStyle/>
            <a:p>
              <a:r>
                <a:rPr lang="en-US" dirty="0"/>
                <a:t>0        1         2         3         4        5        6       7        8       9       10</a:t>
              </a:r>
            </a:p>
          </p:txBody>
        </p:sp>
        <p:cxnSp>
          <p:nvCxnSpPr>
            <p:cNvPr id="39" name="Straight Connector 38">
              <a:extLst>
                <a:ext uri="{FF2B5EF4-FFF2-40B4-BE49-F238E27FC236}">
                  <a16:creationId xmlns:a16="http://schemas.microsoft.com/office/drawing/2014/main" id="{0C46376D-4B2F-0947-8A92-C734E90DAEE7}"/>
                </a:ext>
              </a:extLst>
            </p:cNvPr>
            <p:cNvCxnSpPr/>
            <p:nvPr/>
          </p:nvCxnSpPr>
          <p:spPr>
            <a:xfrm>
              <a:off x="6019800" y="5029200"/>
              <a:ext cx="0" cy="4572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0873842-6A08-4C42-95CB-313FBC9AB557}"/>
                </a:ext>
              </a:extLst>
            </p:cNvPr>
            <p:cNvCxnSpPr/>
            <p:nvPr/>
          </p:nvCxnSpPr>
          <p:spPr>
            <a:xfrm>
              <a:off x="6629400" y="5029200"/>
              <a:ext cx="0" cy="4572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1C49EB9-A205-E045-9418-F992D43670CC}"/>
                </a:ext>
              </a:extLst>
            </p:cNvPr>
            <p:cNvCxnSpPr/>
            <p:nvPr/>
          </p:nvCxnSpPr>
          <p:spPr>
            <a:xfrm>
              <a:off x="7239000" y="5029200"/>
              <a:ext cx="0" cy="4572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2" name="Left Brace 21">
            <a:extLst>
              <a:ext uri="{FF2B5EF4-FFF2-40B4-BE49-F238E27FC236}">
                <a16:creationId xmlns:a16="http://schemas.microsoft.com/office/drawing/2014/main" id="{D86A46C6-AE1A-F946-A660-E07186545E1A}"/>
              </a:ext>
            </a:extLst>
          </p:cNvPr>
          <p:cNvSpPr/>
          <p:nvPr/>
        </p:nvSpPr>
        <p:spPr>
          <a:xfrm rot="16200000">
            <a:off x="2967561" y="3717536"/>
            <a:ext cx="457200" cy="3979322"/>
          </a:xfrm>
          <a:prstGeom prst="leftBrace">
            <a:avLst/>
          </a:prstGeom>
          <a:ln w="222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a:p>
        </p:txBody>
      </p:sp>
      <p:sp>
        <p:nvSpPr>
          <p:cNvPr id="42" name="Left Brace 41">
            <a:extLst>
              <a:ext uri="{FF2B5EF4-FFF2-40B4-BE49-F238E27FC236}">
                <a16:creationId xmlns:a16="http://schemas.microsoft.com/office/drawing/2014/main" id="{740869C4-3EE7-FD41-B715-9E685482D5A8}"/>
              </a:ext>
            </a:extLst>
          </p:cNvPr>
          <p:cNvSpPr/>
          <p:nvPr/>
        </p:nvSpPr>
        <p:spPr>
          <a:xfrm rot="16200000">
            <a:off x="5922439" y="5317735"/>
            <a:ext cx="457200" cy="778922"/>
          </a:xfrm>
          <a:prstGeom prst="leftBrace">
            <a:avLst/>
          </a:prstGeom>
          <a:ln w="222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a:p>
        </p:txBody>
      </p:sp>
      <p:sp>
        <p:nvSpPr>
          <p:cNvPr id="43" name="Left Brace 42">
            <a:extLst>
              <a:ext uri="{FF2B5EF4-FFF2-40B4-BE49-F238E27FC236}">
                <a16:creationId xmlns:a16="http://schemas.microsoft.com/office/drawing/2014/main" id="{855F3D22-34FA-374F-A61A-CBF7DD77CE68}"/>
              </a:ext>
            </a:extLst>
          </p:cNvPr>
          <p:cNvSpPr/>
          <p:nvPr/>
        </p:nvSpPr>
        <p:spPr>
          <a:xfrm rot="16200000">
            <a:off x="7082362" y="5317735"/>
            <a:ext cx="457200" cy="778922"/>
          </a:xfrm>
          <a:prstGeom prst="leftBrace">
            <a:avLst/>
          </a:prstGeom>
          <a:ln w="222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a:p>
        </p:txBody>
      </p:sp>
      <p:sp>
        <p:nvSpPr>
          <p:cNvPr id="23" name="TextBox 22">
            <a:extLst>
              <a:ext uri="{FF2B5EF4-FFF2-40B4-BE49-F238E27FC236}">
                <a16:creationId xmlns:a16="http://schemas.microsoft.com/office/drawing/2014/main" id="{5EC801B3-4753-B045-8351-9BD0FD6B5606}"/>
              </a:ext>
            </a:extLst>
          </p:cNvPr>
          <p:cNvSpPr txBox="1"/>
          <p:nvPr/>
        </p:nvSpPr>
        <p:spPr>
          <a:xfrm>
            <a:off x="2437862" y="6011996"/>
            <a:ext cx="1518364" cy="369332"/>
          </a:xfrm>
          <a:prstGeom prst="rect">
            <a:avLst/>
          </a:prstGeom>
          <a:noFill/>
        </p:spPr>
        <p:txBody>
          <a:bodyPr wrap="none" rtlCol="0">
            <a:noAutofit/>
          </a:bodyPr>
          <a:lstStyle/>
          <a:p>
            <a:r>
              <a:rPr lang="en-US" dirty="0"/>
              <a:t>Detractor (D)</a:t>
            </a:r>
          </a:p>
        </p:txBody>
      </p:sp>
      <p:sp>
        <p:nvSpPr>
          <p:cNvPr id="44" name="TextBox 43">
            <a:extLst>
              <a:ext uri="{FF2B5EF4-FFF2-40B4-BE49-F238E27FC236}">
                <a16:creationId xmlns:a16="http://schemas.microsoft.com/office/drawing/2014/main" id="{5F46D089-62A1-974C-AF1A-9CAA385DF530}"/>
              </a:ext>
            </a:extLst>
          </p:cNvPr>
          <p:cNvSpPr txBox="1"/>
          <p:nvPr/>
        </p:nvSpPr>
        <p:spPr>
          <a:xfrm>
            <a:off x="5473700" y="6011996"/>
            <a:ext cx="992579" cy="369332"/>
          </a:xfrm>
          <a:prstGeom prst="rect">
            <a:avLst/>
          </a:prstGeom>
          <a:noFill/>
        </p:spPr>
        <p:txBody>
          <a:bodyPr wrap="none" rtlCol="0">
            <a:noAutofit/>
          </a:bodyPr>
          <a:lstStyle/>
          <a:p>
            <a:r>
              <a:rPr lang="en-US" dirty="0"/>
              <a:t>Passive</a:t>
            </a:r>
          </a:p>
        </p:txBody>
      </p:sp>
      <p:sp>
        <p:nvSpPr>
          <p:cNvPr id="45" name="TextBox 44">
            <a:extLst>
              <a:ext uri="{FF2B5EF4-FFF2-40B4-BE49-F238E27FC236}">
                <a16:creationId xmlns:a16="http://schemas.microsoft.com/office/drawing/2014/main" id="{3FB7D03F-2F51-7B49-ADFD-6D13C696DC66}"/>
              </a:ext>
            </a:extLst>
          </p:cNvPr>
          <p:cNvSpPr txBox="1"/>
          <p:nvPr/>
        </p:nvSpPr>
        <p:spPr>
          <a:xfrm>
            <a:off x="6464300" y="6000328"/>
            <a:ext cx="1505540" cy="369332"/>
          </a:xfrm>
          <a:prstGeom prst="rect">
            <a:avLst/>
          </a:prstGeom>
          <a:noFill/>
        </p:spPr>
        <p:txBody>
          <a:bodyPr wrap="none" rtlCol="0">
            <a:noAutofit/>
          </a:bodyPr>
          <a:lstStyle/>
          <a:p>
            <a:r>
              <a:rPr lang="en-US" dirty="0"/>
              <a:t>Promoter (P)</a:t>
            </a:r>
          </a:p>
        </p:txBody>
      </p:sp>
      <p:sp>
        <p:nvSpPr>
          <p:cNvPr id="46" name="Rectangle 45">
            <a:extLst>
              <a:ext uri="{FF2B5EF4-FFF2-40B4-BE49-F238E27FC236}">
                <a16:creationId xmlns:a16="http://schemas.microsoft.com/office/drawing/2014/main" id="{92D95C2E-A354-4E2B-BE95-5202F17C44E8}"/>
              </a:ext>
            </a:extLst>
          </p:cNvPr>
          <p:cNvSpPr/>
          <p:nvPr/>
        </p:nvSpPr>
        <p:spPr>
          <a:xfrm>
            <a:off x="1828799" y="6527489"/>
            <a:ext cx="6858001" cy="246221"/>
          </a:xfrm>
          <a:prstGeom prst="rect">
            <a:avLst/>
          </a:prstGeom>
          <a:noFill/>
        </p:spPr>
        <p:txBody>
          <a:bodyPr wrap="none" anchor="b">
            <a:noAutofit/>
          </a:bodyPr>
          <a:lstStyle/>
          <a:p>
            <a:pPr algn="r"/>
            <a:r>
              <a:rPr lang="en-US" sz="1000" dirty="0">
                <a:solidFill>
                  <a:schemeClr val="bg1">
                    <a:lumMod val="50000"/>
                  </a:schemeClr>
                </a:solidFill>
              </a:rPr>
              <a:t>Source: Fred Reichheld, </a:t>
            </a:r>
            <a:r>
              <a:rPr lang="en-US" sz="1000" i="1" dirty="0">
                <a:solidFill>
                  <a:schemeClr val="bg1">
                    <a:lumMod val="50000"/>
                  </a:schemeClr>
                </a:solidFill>
              </a:rPr>
              <a:t>The Ultimate Question</a:t>
            </a:r>
            <a:r>
              <a:rPr lang="en-US" sz="1000" dirty="0">
                <a:solidFill>
                  <a:schemeClr val="bg1">
                    <a:lumMod val="50000"/>
                  </a:schemeClr>
                </a:solidFill>
              </a:rPr>
              <a:t>, HBS Press, 2006.</a:t>
            </a:r>
            <a:endParaRPr lang="en-US" sz="1000" i="1" dirty="0">
              <a:solidFill>
                <a:schemeClr val="bg1">
                  <a:lumMod val="50000"/>
                </a:schemeClr>
              </a:solidFill>
            </a:endParaRPr>
          </a:p>
        </p:txBody>
      </p:sp>
    </p:spTree>
    <p:extLst>
      <p:ext uri="{BB962C8B-B14F-4D97-AF65-F5344CB8AC3E}">
        <p14:creationId xmlns:p14="http://schemas.microsoft.com/office/powerpoint/2010/main" val="656283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62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Chase Card</a:t>
            </a:r>
          </a:p>
        </p:txBody>
      </p:sp>
      <p:sp>
        <p:nvSpPr>
          <p:cNvPr id="3" name="Content Placeholder 2"/>
          <p:cNvSpPr>
            <a:spLocks noGrp="1"/>
          </p:cNvSpPr>
          <p:nvPr>
            <p:ph idx="1"/>
          </p:nvPr>
        </p:nvSpPr>
        <p:spPr>
          <a:xfrm>
            <a:off x="457200" y="1600200"/>
            <a:ext cx="8229600" cy="4800600"/>
          </a:xfrm>
        </p:spPr>
        <p:txBody>
          <a:bodyPr/>
          <a:lstStyle/>
          <a:p>
            <a:pPr>
              <a:spcBef>
                <a:spcPts val="1800"/>
              </a:spcBef>
            </a:pPr>
            <a:r>
              <a:rPr lang="en-US" sz="2800" dirty="0"/>
              <a:t>“Lucrative sign-up bonuses give an issuer an opportunity to acquire a large number of customers in a short period of time, though we question whether the type of consumer this attracts leads to a less profitable card product in the long run”—Bernstein analysts</a:t>
            </a:r>
          </a:p>
          <a:p>
            <a:pPr>
              <a:spcBef>
                <a:spcPts val="1800"/>
              </a:spcBef>
            </a:pPr>
            <a:r>
              <a:rPr lang="en-US" sz="2800" dirty="0"/>
              <a:t>In December 2016, Chase, reduced its Q4 profit projections by $200 million–$300 million</a:t>
            </a:r>
          </a:p>
        </p:txBody>
      </p:sp>
    </p:spTree>
    <p:extLst>
      <p:ext uri="{BB962C8B-B14F-4D97-AF65-F5344CB8AC3E}">
        <p14:creationId xmlns:p14="http://schemas.microsoft.com/office/powerpoint/2010/main" val="3640859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Cross-Selling and Up-Selling</a:t>
            </a:r>
          </a:p>
        </p:txBody>
      </p:sp>
      <p:sp>
        <p:nvSpPr>
          <p:cNvPr id="3" name="Subtitle 2">
            <a:extLst>
              <a:ext uri="{FF2B5EF4-FFF2-40B4-BE49-F238E27FC236}">
                <a16:creationId xmlns:a16="http://schemas.microsoft.com/office/drawing/2014/main" id="{664A6608-6006-4ACC-AFB7-E3373B8F67E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022463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Framework for </a:t>
            </a:r>
            <a:br>
              <a:rPr lang="en-US" sz="3200" dirty="0"/>
            </a:br>
            <a:r>
              <a:rPr lang="en-US" sz="3200" dirty="0"/>
              <a:t>Customer Relationship Management</a:t>
            </a:r>
          </a:p>
        </p:txBody>
      </p:sp>
      <p:grpSp>
        <p:nvGrpSpPr>
          <p:cNvPr id="29" name="Group 28" descr="A concept map or framework showing how a firm's actions affect drivers of customer value, which affect customer profitability and finally the firm value." title="A Framework for Customer Relationship Management"/>
          <p:cNvGrpSpPr/>
          <p:nvPr/>
        </p:nvGrpSpPr>
        <p:grpSpPr>
          <a:xfrm>
            <a:off x="743161" y="1828800"/>
            <a:ext cx="7657679" cy="4224337"/>
            <a:chOff x="343321" y="1600200"/>
            <a:chExt cx="7657679" cy="4224337"/>
          </a:xfrm>
        </p:grpSpPr>
        <p:grpSp>
          <p:nvGrpSpPr>
            <p:cNvPr id="30" name="Group 29"/>
            <p:cNvGrpSpPr/>
            <p:nvPr/>
          </p:nvGrpSpPr>
          <p:grpSpPr>
            <a:xfrm>
              <a:off x="1693862" y="1600200"/>
              <a:ext cx="6307138" cy="4224337"/>
              <a:chOff x="1693862" y="1600200"/>
              <a:chExt cx="6307138" cy="4224337"/>
            </a:xfrm>
          </p:grpSpPr>
          <p:sp>
            <p:nvSpPr>
              <p:cNvPr id="36" name="Rectangle 35"/>
              <p:cNvSpPr/>
              <p:nvPr/>
            </p:nvSpPr>
            <p:spPr>
              <a:xfrm>
                <a:off x="6399213" y="4000500"/>
                <a:ext cx="1601787" cy="623887"/>
              </a:xfrm>
              <a:prstGeom prst="rect">
                <a:avLst/>
              </a:prstGeom>
              <a:solidFill>
                <a:srgbClr val="E0A9A8"/>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Cross-</a:t>
                </a:r>
              </a:p>
              <a:p>
                <a:pPr algn="ctr"/>
                <a:r>
                  <a:rPr lang="en-US" sz="1400" b="1" dirty="0">
                    <a:solidFill>
                      <a:schemeClr val="tx1"/>
                    </a:solidFill>
                    <a:ea typeface="ＭＳ Ｐゴシック" charset="-128"/>
                  </a:rPr>
                  <a:t>selling</a:t>
                </a:r>
                <a:endParaRPr lang="en-US" sz="1600" b="1" dirty="0">
                  <a:solidFill>
                    <a:schemeClr val="tx1"/>
                  </a:solidFill>
                  <a:ea typeface="ＭＳ Ｐゴシック" charset="-128"/>
                </a:endParaRPr>
              </a:p>
            </p:txBody>
          </p:sp>
          <p:sp>
            <p:nvSpPr>
              <p:cNvPr id="37" name="Rectangle 36"/>
              <p:cNvSpPr/>
              <p:nvPr/>
            </p:nvSpPr>
            <p:spPr>
              <a:xfrm>
                <a:off x="1703388" y="4000500"/>
                <a:ext cx="1601787" cy="623887"/>
              </a:xfrm>
              <a:prstGeom prst="rect">
                <a:avLst/>
              </a:prstGeom>
              <a:solidFill>
                <a:schemeClr val="accent2">
                  <a:lumMod val="20000"/>
                  <a:lumOff val="80000"/>
                </a:schemeClr>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Acquisition</a:t>
                </a:r>
                <a:endParaRPr lang="en-US" sz="1600" b="1" dirty="0">
                  <a:solidFill>
                    <a:schemeClr val="tx1"/>
                  </a:solidFill>
                  <a:ea typeface="ＭＳ Ｐゴシック" charset="-128"/>
                </a:endParaRPr>
              </a:p>
            </p:txBody>
          </p:sp>
          <p:sp>
            <p:nvSpPr>
              <p:cNvPr id="38" name="Rectangle 37"/>
              <p:cNvSpPr/>
              <p:nvPr/>
            </p:nvSpPr>
            <p:spPr>
              <a:xfrm>
                <a:off x="4041775" y="1600200"/>
                <a:ext cx="1601787" cy="623887"/>
              </a:xfrm>
              <a:prstGeom prst="rect">
                <a:avLst/>
              </a:prstGeom>
              <a:no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Firm value</a:t>
                </a:r>
              </a:p>
            </p:txBody>
          </p:sp>
          <p:sp>
            <p:nvSpPr>
              <p:cNvPr id="39" name="Rectangle 38"/>
              <p:cNvSpPr/>
              <p:nvPr/>
            </p:nvSpPr>
            <p:spPr>
              <a:xfrm>
                <a:off x="4041775" y="2800350"/>
                <a:ext cx="1601787" cy="623887"/>
              </a:xfrm>
              <a:prstGeom prst="rect">
                <a:avLst/>
              </a:prstGeom>
              <a:solidFill>
                <a:schemeClr val="accent2">
                  <a:lumMod val="20000"/>
                  <a:lumOff val="80000"/>
                </a:schemeClr>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Customer profitability</a:t>
                </a:r>
                <a:endParaRPr lang="en-US" sz="1600" b="1" dirty="0">
                  <a:solidFill>
                    <a:schemeClr val="tx1"/>
                  </a:solidFill>
                  <a:ea typeface="ＭＳ Ｐゴシック" charset="-128"/>
                </a:endParaRPr>
              </a:p>
            </p:txBody>
          </p:sp>
          <p:sp>
            <p:nvSpPr>
              <p:cNvPr id="40" name="Rectangle 39"/>
              <p:cNvSpPr/>
              <p:nvPr/>
            </p:nvSpPr>
            <p:spPr>
              <a:xfrm>
                <a:off x="4041775" y="4000500"/>
                <a:ext cx="1601787" cy="623887"/>
              </a:xfrm>
              <a:prstGeom prst="rect">
                <a:avLst/>
              </a:prstGeom>
              <a:solidFill>
                <a:schemeClr val="accent2">
                  <a:lumMod val="20000"/>
                  <a:lumOff val="80000"/>
                </a:schemeClr>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Retention</a:t>
                </a:r>
                <a:endParaRPr lang="en-US" sz="1400" dirty="0">
                  <a:solidFill>
                    <a:schemeClr val="tx1"/>
                  </a:solidFill>
                </a:endParaRPr>
              </a:p>
            </p:txBody>
          </p:sp>
          <p:sp>
            <p:nvSpPr>
              <p:cNvPr id="41" name="Rectangle 40"/>
              <p:cNvSpPr/>
              <p:nvPr/>
            </p:nvSpPr>
            <p:spPr>
              <a:xfrm>
                <a:off x="1693862" y="5200650"/>
                <a:ext cx="6297613" cy="623887"/>
              </a:xfrm>
              <a:prstGeom prst="rect">
                <a:avLst/>
              </a:prstGeom>
              <a:solidFill>
                <a:srgbClr val="C96765"/>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Marketing programs</a:t>
                </a:r>
                <a:endParaRPr lang="en-US" sz="1600" b="1" dirty="0">
                  <a:solidFill>
                    <a:schemeClr val="tx1"/>
                  </a:solidFill>
                  <a:ea typeface="ＭＳ Ｐゴシック" charset="-128"/>
                </a:endParaRPr>
              </a:p>
            </p:txBody>
          </p:sp>
          <p:cxnSp>
            <p:nvCxnSpPr>
              <p:cNvPr id="42" name="Elbow Connector 41"/>
              <p:cNvCxnSpPr>
                <a:stCxn id="37" idx="0"/>
                <a:endCxn id="39" idx="1"/>
              </p:cNvCxnSpPr>
              <p:nvPr/>
            </p:nvCxnSpPr>
            <p:spPr>
              <a:xfrm rot="5400000" flipH="1" flipV="1">
                <a:off x="2828925" y="2787651"/>
                <a:ext cx="888206" cy="1537493"/>
              </a:xfrm>
              <a:prstGeom prst="bentConnector2">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6" idx="0"/>
                <a:endCxn id="39" idx="3"/>
              </p:cNvCxnSpPr>
              <p:nvPr/>
            </p:nvCxnSpPr>
            <p:spPr>
              <a:xfrm rot="16200000" flipV="1">
                <a:off x="5977732" y="2778124"/>
                <a:ext cx="888206" cy="1556545"/>
              </a:xfrm>
              <a:prstGeom prst="bentConnector2">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1" idx="0"/>
                <a:endCxn id="40" idx="2"/>
              </p:cNvCxnSpPr>
              <p:nvPr/>
            </p:nvCxnSpPr>
            <p:spPr>
              <a:xfrm flipV="1">
                <a:off x="4842669" y="4624387"/>
                <a:ext cx="0" cy="576263"/>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0"/>
                <a:endCxn id="39" idx="2"/>
              </p:cNvCxnSpPr>
              <p:nvPr/>
            </p:nvCxnSpPr>
            <p:spPr>
              <a:xfrm flipV="1">
                <a:off x="4842669" y="3424237"/>
                <a:ext cx="0" cy="576263"/>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0"/>
                <a:endCxn id="38" idx="2"/>
              </p:cNvCxnSpPr>
              <p:nvPr/>
            </p:nvCxnSpPr>
            <p:spPr>
              <a:xfrm flipV="1">
                <a:off x="4842669" y="2224087"/>
                <a:ext cx="0" cy="576263"/>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7" idx="2"/>
              </p:cNvCxnSpPr>
              <p:nvPr/>
            </p:nvCxnSpPr>
            <p:spPr>
              <a:xfrm flipV="1">
                <a:off x="2504281" y="4624387"/>
                <a:ext cx="1" cy="576264"/>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36" idx="2"/>
              </p:cNvCxnSpPr>
              <p:nvPr/>
            </p:nvCxnSpPr>
            <p:spPr>
              <a:xfrm flipH="1" flipV="1">
                <a:off x="7200107" y="4624387"/>
                <a:ext cx="1" cy="601662"/>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343321" y="1600200"/>
              <a:ext cx="1341017" cy="4210624"/>
              <a:chOff x="347291" y="1676400"/>
              <a:chExt cx="1341017" cy="4210624"/>
            </a:xfrm>
          </p:grpSpPr>
          <p:sp>
            <p:nvSpPr>
              <p:cNvPr id="32" name="Text Box 20">
                <a:extLst>
                  <a:ext uri="{FF2B5EF4-FFF2-40B4-BE49-F238E27FC236}">
                    <a16:creationId xmlns:a16="http://schemas.microsoft.com/office/drawing/2014/main" id="{DA59A760-2AD4-B043-946D-8570E03A05A6}"/>
                  </a:ext>
                </a:extLst>
              </p:cNvPr>
              <p:cNvSpPr txBox="1">
                <a:spLocks noChangeArrowheads="1"/>
              </p:cNvSpPr>
              <p:nvPr/>
            </p:nvSpPr>
            <p:spPr bwMode="auto">
              <a:xfrm>
                <a:off x="347291" y="2849336"/>
                <a:ext cx="1316386" cy="584775"/>
              </a:xfrm>
              <a:prstGeom prst="rect">
                <a:avLst/>
              </a:prstGeom>
              <a:noFill/>
              <a:ln w="25400">
                <a:noFill/>
                <a:miter lim="800000"/>
                <a:headEnd/>
                <a:tailEnd/>
              </a:ln>
              <a:effectLst/>
            </p:spPr>
            <p:txBody>
              <a:bodyPr wrap="none">
                <a:noAutofit/>
              </a:bodyPr>
              <a:lstStyle/>
              <a:p>
                <a:r>
                  <a:rPr lang="en-US" sz="1600" b="1" dirty="0">
                    <a:ea typeface="Tahoma" panose="020B0604030504040204" pitchFamily="34" charset="0"/>
                    <a:cs typeface="Tahoma" panose="020B0604030504040204" pitchFamily="34" charset="0"/>
                  </a:rPr>
                  <a:t>Customer</a:t>
                </a:r>
              </a:p>
              <a:p>
                <a:r>
                  <a:rPr lang="en-US" sz="1600" b="1" dirty="0">
                    <a:ea typeface="Tahoma" panose="020B0604030504040204" pitchFamily="34" charset="0"/>
                    <a:cs typeface="Tahoma" panose="020B0604030504040204" pitchFamily="34" charset="0"/>
                  </a:rPr>
                  <a:t>profitability</a:t>
                </a:r>
              </a:p>
            </p:txBody>
          </p:sp>
          <p:sp>
            <p:nvSpPr>
              <p:cNvPr id="33" name="Text Box 21">
                <a:extLst>
                  <a:ext uri="{FF2B5EF4-FFF2-40B4-BE49-F238E27FC236}">
                    <a16:creationId xmlns:a16="http://schemas.microsoft.com/office/drawing/2014/main" id="{2066F688-BC21-CA4A-AEA2-A610171240E4}"/>
                  </a:ext>
                </a:extLst>
              </p:cNvPr>
              <p:cNvSpPr txBox="1">
                <a:spLocks noChangeArrowheads="1"/>
              </p:cNvSpPr>
              <p:nvPr/>
            </p:nvSpPr>
            <p:spPr bwMode="auto">
              <a:xfrm>
                <a:off x="347291" y="1676400"/>
                <a:ext cx="1109599" cy="584775"/>
              </a:xfrm>
              <a:prstGeom prst="rect">
                <a:avLst/>
              </a:prstGeom>
              <a:noFill/>
              <a:ln w="25400">
                <a:noFill/>
                <a:miter lim="800000"/>
                <a:headEnd/>
                <a:tailEnd/>
              </a:ln>
              <a:effectLst/>
            </p:spPr>
            <p:txBody>
              <a:bodyPr wrap="none">
                <a:noAutofit/>
              </a:bodyPr>
              <a:lstStyle/>
              <a:p>
                <a:r>
                  <a:rPr lang="en-US" sz="1600" b="1" dirty="0">
                    <a:ea typeface="Tahoma" panose="020B0604030504040204" pitchFamily="34" charset="0"/>
                    <a:cs typeface="Tahoma" panose="020B0604030504040204" pitchFamily="34" charset="0"/>
                  </a:rPr>
                  <a:t>Financial</a:t>
                </a:r>
              </a:p>
              <a:p>
                <a:r>
                  <a:rPr lang="en-US" sz="1600" b="1" dirty="0">
                    <a:ea typeface="Tahoma" panose="020B0604030504040204" pitchFamily="34" charset="0"/>
                    <a:cs typeface="Tahoma" panose="020B0604030504040204" pitchFamily="34" charset="0"/>
                  </a:rPr>
                  <a:t>value</a:t>
                </a:r>
              </a:p>
            </p:txBody>
          </p:sp>
          <p:sp>
            <p:nvSpPr>
              <p:cNvPr id="34" name="Text Box 22">
                <a:extLst>
                  <a:ext uri="{FF2B5EF4-FFF2-40B4-BE49-F238E27FC236}">
                    <a16:creationId xmlns:a16="http://schemas.microsoft.com/office/drawing/2014/main" id="{22371AF9-955F-8C45-BCB8-264249E25E04}"/>
                  </a:ext>
                </a:extLst>
              </p:cNvPr>
              <p:cNvSpPr txBox="1">
                <a:spLocks noChangeArrowheads="1"/>
              </p:cNvSpPr>
              <p:nvPr/>
            </p:nvSpPr>
            <p:spPr bwMode="auto">
              <a:xfrm>
                <a:off x="347291" y="4066102"/>
                <a:ext cx="1341017" cy="825500"/>
              </a:xfrm>
              <a:prstGeom prst="rect">
                <a:avLst/>
              </a:prstGeom>
              <a:noFill/>
              <a:ln w="25400">
                <a:noFill/>
                <a:miter lim="800000"/>
                <a:headEnd/>
                <a:tailEnd/>
              </a:ln>
              <a:effectLst/>
            </p:spPr>
            <p:txBody>
              <a:bodyPr wrap="square">
                <a:noAutofit/>
              </a:bodyPr>
              <a:lstStyle/>
              <a:p>
                <a:r>
                  <a:rPr lang="en-US" sz="1600" b="1" dirty="0">
                    <a:ea typeface="Tahoma" panose="020B0604030504040204" pitchFamily="34" charset="0"/>
                    <a:cs typeface="Tahoma" panose="020B0604030504040204" pitchFamily="34" charset="0"/>
                  </a:rPr>
                  <a:t>Drivers of</a:t>
                </a:r>
              </a:p>
              <a:p>
                <a:r>
                  <a:rPr lang="en-US" sz="1600" b="1" dirty="0">
                    <a:ea typeface="Tahoma" panose="020B0604030504040204" pitchFamily="34" charset="0"/>
                    <a:cs typeface="Tahoma" panose="020B0604030504040204" pitchFamily="34" charset="0"/>
                  </a:rPr>
                  <a:t>customer value</a:t>
                </a:r>
              </a:p>
            </p:txBody>
          </p:sp>
          <p:sp>
            <p:nvSpPr>
              <p:cNvPr id="35" name="Text Box 22">
                <a:extLst>
                  <a:ext uri="{FF2B5EF4-FFF2-40B4-BE49-F238E27FC236}">
                    <a16:creationId xmlns:a16="http://schemas.microsoft.com/office/drawing/2014/main" id="{4C7612B0-6A3D-EB4B-969B-D13CB1B5F8CD}"/>
                  </a:ext>
                </a:extLst>
              </p:cNvPr>
              <p:cNvSpPr txBox="1">
                <a:spLocks noChangeArrowheads="1"/>
              </p:cNvSpPr>
              <p:nvPr/>
            </p:nvSpPr>
            <p:spPr bwMode="auto">
              <a:xfrm>
                <a:off x="347292" y="5302249"/>
                <a:ext cx="1316386" cy="584775"/>
              </a:xfrm>
              <a:prstGeom prst="rect">
                <a:avLst/>
              </a:prstGeom>
              <a:noFill/>
              <a:ln w="25400">
                <a:noFill/>
                <a:miter lim="800000"/>
                <a:headEnd/>
                <a:tailEnd/>
              </a:ln>
              <a:effectLst/>
            </p:spPr>
            <p:txBody>
              <a:bodyPr wrap="square">
                <a:noAutofit/>
              </a:bodyPr>
              <a:lstStyle/>
              <a:p>
                <a:r>
                  <a:rPr lang="en-US" sz="1600" b="1" dirty="0">
                    <a:ea typeface="Tahoma" panose="020B0604030504040204" pitchFamily="34" charset="0"/>
                    <a:cs typeface="Tahoma" panose="020B0604030504040204" pitchFamily="34" charset="0"/>
                  </a:rPr>
                  <a:t>Firm’s actions</a:t>
                </a:r>
              </a:p>
            </p:txBody>
          </p:sp>
        </p:grpSp>
      </p:grpSp>
      <p:grpSp>
        <p:nvGrpSpPr>
          <p:cNvPr id="49" name="Group 48"/>
          <p:cNvGrpSpPr/>
          <p:nvPr/>
        </p:nvGrpSpPr>
        <p:grpSpPr>
          <a:xfrm>
            <a:off x="3714540" y="4541041"/>
            <a:ext cx="715168" cy="2"/>
            <a:chOff x="3714540" y="4541041"/>
            <a:chExt cx="715168" cy="2"/>
          </a:xfrm>
        </p:grpSpPr>
        <p:cxnSp>
          <p:nvCxnSpPr>
            <p:cNvPr id="50" name="Straight Arrow Connector 49"/>
            <p:cNvCxnSpPr/>
            <p:nvPr/>
          </p:nvCxnSpPr>
          <p:spPr>
            <a:xfrm flipH="1">
              <a:off x="3714540" y="4541042"/>
              <a:ext cx="609600"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964781" y="4541041"/>
              <a:ext cx="464927"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6056102" y="4541041"/>
            <a:ext cx="715168" cy="2"/>
            <a:chOff x="3714540" y="4541041"/>
            <a:chExt cx="715168" cy="2"/>
          </a:xfrm>
        </p:grpSpPr>
        <p:cxnSp>
          <p:nvCxnSpPr>
            <p:cNvPr id="53" name="Straight Arrow Connector 52"/>
            <p:cNvCxnSpPr/>
            <p:nvPr/>
          </p:nvCxnSpPr>
          <p:spPr>
            <a:xfrm flipH="1">
              <a:off x="3714540" y="4541042"/>
              <a:ext cx="609600"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964781" y="4541041"/>
              <a:ext cx="464927"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98310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Up-Selling and Cross-Selling</a:t>
            </a:r>
            <a:endParaRPr lang="en-US" dirty="0"/>
          </a:p>
        </p:txBody>
      </p:sp>
      <p:sp>
        <p:nvSpPr>
          <p:cNvPr id="3" name="Content Placeholder 2"/>
          <p:cNvSpPr>
            <a:spLocks noGrp="1"/>
          </p:cNvSpPr>
          <p:nvPr>
            <p:ph idx="1"/>
          </p:nvPr>
        </p:nvSpPr>
        <p:spPr/>
        <p:txBody>
          <a:bodyPr/>
          <a:lstStyle/>
          <a:p>
            <a:pPr>
              <a:spcBef>
                <a:spcPts val="1800"/>
              </a:spcBef>
            </a:pPr>
            <a:r>
              <a:rPr lang="en-US" dirty="0"/>
              <a:t>Up-selling</a:t>
            </a:r>
          </a:p>
          <a:p>
            <a:pPr lvl="1">
              <a:spcBef>
                <a:spcPts val="1800"/>
              </a:spcBef>
            </a:pPr>
            <a:r>
              <a:rPr lang="en-US" dirty="0"/>
              <a:t>Selling a higher price and/or higher margin product to an existing customer, e.g., a more expensive data plan for smartphone</a:t>
            </a:r>
          </a:p>
          <a:p>
            <a:pPr>
              <a:spcBef>
                <a:spcPts val="1800"/>
              </a:spcBef>
            </a:pPr>
            <a:r>
              <a:rPr lang="en-US" dirty="0"/>
              <a:t>Cross-selling</a:t>
            </a:r>
          </a:p>
          <a:p>
            <a:pPr lvl="1">
              <a:spcBef>
                <a:spcPts val="1800"/>
              </a:spcBef>
            </a:pPr>
            <a:r>
              <a:rPr lang="en-US" dirty="0"/>
              <a:t>Selling another product to an existing customer, e.g., mortgage or credit card to a current bank customer</a:t>
            </a:r>
          </a:p>
        </p:txBody>
      </p:sp>
    </p:spTree>
    <p:extLst>
      <p:ext uri="{BB962C8B-B14F-4D97-AF65-F5344CB8AC3E}">
        <p14:creationId xmlns:p14="http://schemas.microsoft.com/office/powerpoint/2010/main" val="8319578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200" dirty="0"/>
              <a:t>Importance of</a:t>
            </a:r>
            <a:br>
              <a:rPr lang="en-US" sz="3200" dirty="0"/>
            </a:br>
            <a:r>
              <a:rPr lang="en-US" sz="3200" dirty="0"/>
              <a:t>Up-Selling and Cross-Selling</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16E57A6-4484-9B4C-AA8E-5C5EF8E4AE0F}"/>
                  </a:ext>
                </a:extLst>
              </p:cNvPr>
              <p:cNvSpPr/>
              <p:nvPr/>
            </p:nvSpPr>
            <p:spPr>
              <a:xfrm>
                <a:off x="3352800" y="1578096"/>
                <a:ext cx="2123145" cy="847604"/>
              </a:xfrm>
              <a:prstGeom prst="rect">
                <a:avLst/>
              </a:prstGeom>
            </p:spPr>
            <p:txBody>
              <a:bodyPr wrap="none">
                <a:no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𝐶𝐿𝑉</m:t>
                      </m:r>
                      <m:r>
                        <a:rPr lang="en-US" i="0">
                          <a:latin typeface="Cambria Math" panose="02040503050406030204" pitchFamily="18" charset="0"/>
                        </a:rPr>
                        <m:t>=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𝑡</m:t>
                          </m:r>
                          <m:r>
                            <a:rPr lang="en-US" i="0">
                              <a:latin typeface="Cambria Math" panose="02040503050406030204" pitchFamily="18" charset="0"/>
                            </a:rPr>
                            <m:t>=1</m:t>
                          </m:r>
                        </m:sub>
                        <m:sup>
                          <m:r>
                            <a:rPr lang="en-US" i="0">
                              <a:latin typeface="Cambria Math" panose="02040503050406030204" pitchFamily="18" charset="0"/>
                            </a:rPr>
                            <m:t>∞</m:t>
                          </m:r>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0">
                                          <a:latin typeface="Cambria Math" panose="02040503050406030204" pitchFamily="18" charset="0"/>
                                        </a:rPr>
                                        <m:t>1+</m:t>
                                      </m:r>
                                      <m:r>
                                        <a:rPr lang="en-US" i="1">
                                          <a:latin typeface="Cambria Math" panose="02040503050406030204" pitchFamily="18" charset="0"/>
                                        </a:rPr>
                                        <m:t>𝑖</m:t>
                                      </m:r>
                                    </m:e>
                                  </m:d>
                                </m:e>
                                <m:sup>
                                  <m:r>
                                    <a:rPr lang="en-US" i="1">
                                      <a:latin typeface="Cambria Math" panose="02040503050406030204" pitchFamily="18" charset="0"/>
                                    </a:rPr>
                                    <m:t>𝑡</m:t>
                                  </m:r>
                                </m:sup>
                              </m:sSup>
                            </m:den>
                          </m:f>
                        </m:e>
                      </m:nary>
                    </m:oMath>
                  </m:oMathPara>
                </a14:m>
                <a:endParaRPr lang="en-US" dirty="0"/>
              </a:p>
            </p:txBody>
          </p:sp>
        </mc:Choice>
        <mc:Fallback xmlns="">
          <p:sp>
            <p:nvSpPr>
              <p:cNvPr id="9" name="Rectangle 8">
                <a:extLst>
                  <a:ext uri="{FF2B5EF4-FFF2-40B4-BE49-F238E27FC236}">
                    <a16:creationId xmlns:a16="http://schemas.microsoft.com/office/drawing/2014/main" id="{016E57A6-4484-9B4C-AA8E-5C5EF8E4AE0F}"/>
                  </a:ext>
                </a:extLst>
              </p:cNvPr>
              <p:cNvSpPr>
                <a:spLocks noRot="1" noChangeAspect="1" noMove="1" noResize="1" noEditPoints="1" noAdjustHandles="1" noChangeArrowheads="1" noChangeShapeType="1" noTextEdit="1"/>
              </p:cNvSpPr>
              <p:nvPr/>
            </p:nvSpPr>
            <p:spPr>
              <a:xfrm>
                <a:off x="3352800" y="1578096"/>
                <a:ext cx="2123145" cy="847604"/>
              </a:xfrm>
              <a:prstGeom prst="rect">
                <a:avLst/>
              </a:prstGeom>
              <a:blipFill>
                <a:blip r:embed="rId4"/>
                <a:stretch>
                  <a:fillRect/>
                </a:stretch>
              </a:blipFill>
            </p:spPr>
            <p:txBody>
              <a:bodyPr/>
              <a:lstStyle/>
              <a:p>
                <a:r>
                  <a:rPr lang="en-IN">
                    <a:noFill/>
                  </a:rPr>
                  <a:t> </a:t>
                </a:r>
              </a:p>
            </p:txBody>
          </p:sp>
        </mc:Fallback>
      </mc:AlternateContent>
      <p:sp>
        <p:nvSpPr>
          <p:cNvPr id="10" name="Rectangle 9">
            <a:extLst>
              <a:ext uri="{FF2B5EF4-FFF2-40B4-BE49-F238E27FC236}">
                <a16:creationId xmlns:a16="http://schemas.microsoft.com/office/drawing/2014/main" id="{6277692B-1DC2-4761-9268-1FEF8EC20F19}"/>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rPr>
              <a:t>Source: Cox Communications</a:t>
            </a:r>
          </a:p>
        </p:txBody>
      </p:sp>
      <p:grpSp>
        <p:nvGrpSpPr>
          <p:cNvPr id="6" name="Group 5" descr="Average Monthly Customer Churn&#10;&#10;A bar graph shows that comparably lower church is associated with the bundling of products together, such as Video + HSI + Phone."/>
          <p:cNvGrpSpPr/>
          <p:nvPr/>
        </p:nvGrpSpPr>
        <p:grpSpPr>
          <a:xfrm>
            <a:off x="587177" y="2668137"/>
            <a:ext cx="7969646" cy="3575714"/>
            <a:chOff x="587177" y="2668137"/>
            <a:chExt cx="7969646" cy="3575714"/>
          </a:xfrm>
        </p:grpSpPr>
        <p:sp>
          <p:nvSpPr>
            <p:cNvPr id="8" name="Rectangle 7"/>
            <p:cNvSpPr/>
            <p:nvPr/>
          </p:nvSpPr>
          <p:spPr>
            <a:xfrm>
              <a:off x="6805613" y="4262438"/>
              <a:ext cx="747712" cy="953114"/>
            </a:xfrm>
            <a:prstGeom prst="rect">
              <a:avLst/>
            </a:prstGeom>
            <a:solidFill>
              <a:schemeClr val="accent6">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p:cNvSpPr/>
            <p:nvPr/>
          </p:nvSpPr>
          <p:spPr>
            <a:xfrm>
              <a:off x="5461655" y="3867150"/>
              <a:ext cx="747712" cy="1348402"/>
            </a:xfrm>
            <a:prstGeom prst="rect">
              <a:avLst/>
            </a:prstGeom>
            <a:solidFill>
              <a:schemeClr val="accent6">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p:cNvSpPr/>
            <p:nvPr/>
          </p:nvSpPr>
          <p:spPr>
            <a:xfrm>
              <a:off x="4124450" y="3995742"/>
              <a:ext cx="747712" cy="1219809"/>
            </a:xfrm>
            <a:prstGeom prst="rect">
              <a:avLst/>
            </a:prstGeom>
            <a:solidFill>
              <a:schemeClr val="accent6">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p:cNvSpPr/>
            <p:nvPr/>
          </p:nvSpPr>
          <p:spPr>
            <a:xfrm>
              <a:off x="2785131" y="3781104"/>
              <a:ext cx="747712" cy="1434448"/>
            </a:xfrm>
            <a:prstGeom prst="rect">
              <a:avLst/>
            </a:prstGeom>
            <a:solidFill>
              <a:schemeClr val="accent6">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p:nvSpPr>
          <p:spPr>
            <a:xfrm>
              <a:off x="1442107" y="3248025"/>
              <a:ext cx="747712" cy="1967527"/>
            </a:xfrm>
            <a:prstGeom prst="rect">
              <a:avLst/>
            </a:prstGeom>
            <a:solidFill>
              <a:schemeClr val="accent6">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p:cNvSpPr/>
            <p:nvPr/>
          </p:nvSpPr>
          <p:spPr>
            <a:xfrm>
              <a:off x="587177" y="5854890"/>
              <a:ext cx="7969646" cy="38896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16" name="Straight Connector 15"/>
            <p:cNvCxnSpPr/>
            <p:nvPr/>
          </p:nvCxnSpPr>
          <p:spPr>
            <a:xfrm>
              <a:off x="1155032" y="5215552"/>
              <a:ext cx="668654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98057" y="5215552"/>
              <a:ext cx="0" cy="548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55032" y="5215552"/>
              <a:ext cx="0" cy="548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831557" y="5215552"/>
              <a:ext cx="0" cy="548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184106" y="5215552"/>
              <a:ext cx="0" cy="548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517606" y="5215552"/>
              <a:ext cx="0" cy="548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841581" y="5215552"/>
              <a:ext cx="0" cy="548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900863" y="3995743"/>
              <a:ext cx="557212" cy="261610"/>
            </a:xfrm>
            <a:prstGeom prst="rect">
              <a:avLst/>
            </a:prstGeom>
            <a:noFill/>
          </p:spPr>
          <p:txBody>
            <a:bodyPr wrap="square" lIns="0" tIns="0" rIns="0" bIns="0" rtlCol="0" anchor="ctr">
              <a:noAutofit/>
            </a:bodyPr>
            <a:lstStyle/>
            <a:p>
              <a:pPr algn="ctr"/>
              <a:r>
                <a:rPr lang="en-US" sz="1400" dirty="0"/>
                <a:t>1.4%</a:t>
              </a:r>
            </a:p>
          </p:txBody>
        </p:sp>
        <p:sp>
          <p:nvSpPr>
            <p:cNvPr id="24" name="TextBox 23"/>
            <p:cNvSpPr txBox="1"/>
            <p:nvPr/>
          </p:nvSpPr>
          <p:spPr>
            <a:xfrm>
              <a:off x="5556905" y="3603314"/>
              <a:ext cx="557212" cy="261610"/>
            </a:xfrm>
            <a:prstGeom prst="rect">
              <a:avLst/>
            </a:prstGeom>
            <a:noFill/>
          </p:spPr>
          <p:txBody>
            <a:bodyPr wrap="square" lIns="0" tIns="0" rIns="0" bIns="0" rtlCol="0" anchor="ctr">
              <a:noAutofit/>
            </a:bodyPr>
            <a:lstStyle/>
            <a:p>
              <a:pPr algn="ctr"/>
              <a:r>
                <a:rPr lang="en-US" sz="1400" dirty="0"/>
                <a:t>2.2%</a:t>
              </a:r>
            </a:p>
          </p:txBody>
        </p:sp>
        <p:sp>
          <p:nvSpPr>
            <p:cNvPr id="25" name="TextBox 24"/>
            <p:cNvSpPr txBox="1"/>
            <p:nvPr/>
          </p:nvSpPr>
          <p:spPr>
            <a:xfrm>
              <a:off x="4219700" y="3722389"/>
              <a:ext cx="557212" cy="261610"/>
            </a:xfrm>
            <a:prstGeom prst="rect">
              <a:avLst/>
            </a:prstGeom>
            <a:noFill/>
          </p:spPr>
          <p:txBody>
            <a:bodyPr wrap="square" lIns="0" tIns="0" rIns="0" bIns="0" rtlCol="0" anchor="ctr">
              <a:noAutofit/>
            </a:bodyPr>
            <a:lstStyle/>
            <a:p>
              <a:pPr algn="ctr"/>
              <a:r>
                <a:rPr lang="en-US" sz="1400" dirty="0"/>
                <a:t>1.9%</a:t>
              </a:r>
            </a:p>
          </p:txBody>
        </p:sp>
        <p:sp>
          <p:nvSpPr>
            <p:cNvPr id="26" name="TextBox 25"/>
            <p:cNvSpPr txBox="1"/>
            <p:nvPr/>
          </p:nvSpPr>
          <p:spPr>
            <a:xfrm>
              <a:off x="2880381" y="3511874"/>
              <a:ext cx="557212" cy="261610"/>
            </a:xfrm>
            <a:prstGeom prst="rect">
              <a:avLst/>
            </a:prstGeom>
            <a:noFill/>
          </p:spPr>
          <p:txBody>
            <a:bodyPr wrap="square" lIns="0" tIns="0" rIns="0" bIns="0" rtlCol="0" anchor="ctr">
              <a:noAutofit/>
            </a:bodyPr>
            <a:lstStyle/>
            <a:p>
              <a:pPr algn="ctr"/>
              <a:r>
                <a:rPr lang="en-US" sz="1400" dirty="0"/>
                <a:t>2.3%</a:t>
              </a:r>
            </a:p>
          </p:txBody>
        </p:sp>
        <p:sp>
          <p:nvSpPr>
            <p:cNvPr id="27" name="TextBox 26"/>
            <p:cNvSpPr txBox="1"/>
            <p:nvPr/>
          </p:nvSpPr>
          <p:spPr>
            <a:xfrm>
              <a:off x="1537357" y="2975623"/>
              <a:ext cx="557212" cy="261610"/>
            </a:xfrm>
            <a:prstGeom prst="rect">
              <a:avLst/>
            </a:prstGeom>
            <a:noFill/>
          </p:spPr>
          <p:txBody>
            <a:bodyPr wrap="square" lIns="0" tIns="0" rIns="0" bIns="0" rtlCol="0" anchor="ctr">
              <a:noAutofit/>
            </a:bodyPr>
            <a:lstStyle/>
            <a:p>
              <a:pPr algn="ctr"/>
              <a:r>
                <a:rPr lang="en-US" sz="1400" dirty="0"/>
                <a:t>3.0%</a:t>
              </a:r>
            </a:p>
          </p:txBody>
        </p:sp>
        <p:sp>
          <p:nvSpPr>
            <p:cNvPr id="28" name="TextBox 27"/>
            <p:cNvSpPr txBox="1"/>
            <p:nvPr/>
          </p:nvSpPr>
          <p:spPr>
            <a:xfrm>
              <a:off x="6409117" y="5313742"/>
              <a:ext cx="1540704" cy="261610"/>
            </a:xfrm>
            <a:prstGeom prst="rect">
              <a:avLst/>
            </a:prstGeom>
            <a:noFill/>
          </p:spPr>
          <p:txBody>
            <a:bodyPr wrap="square" lIns="0" tIns="0" rIns="0" bIns="0" rtlCol="0" anchor="t">
              <a:noAutofit/>
            </a:bodyPr>
            <a:lstStyle/>
            <a:p>
              <a:pPr algn="ctr"/>
              <a:r>
                <a:rPr lang="en-US" sz="1400" dirty="0"/>
                <a:t>Video + HSI + Phone</a:t>
              </a:r>
            </a:p>
          </p:txBody>
        </p:sp>
        <p:sp>
          <p:nvSpPr>
            <p:cNvPr id="29" name="TextBox 28"/>
            <p:cNvSpPr txBox="1"/>
            <p:nvPr/>
          </p:nvSpPr>
          <p:spPr>
            <a:xfrm>
              <a:off x="5208807" y="5313742"/>
              <a:ext cx="1253408" cy="261610"/>
            </a:xfrm>
            <a:prstGeom prst="rect">
              <a:avLst/>
            </a:prstGeom>
            <a:noFill/>
          </p:spPr>
          <p:txBody>
            <a:bodyPr wrap="square" lIns="0" tIns="0" rIns="0" bIns="0" rtlCol="0" anchor="t">
              <a:noAutofit/>
            </a:bodyPr>
            <a:lstStyle/>
            <a:p>
              <a:pPr algn="ctr"/>
              <a:r>
                <a:rPr lang="en-US" sz="1400" dirty="0"/>
                <a:t>Video + Phone</a:t>
              </a:r>
            </a:p>
          </p:txBody>
        </p:sp>
        <p:sp>
          <p:nvSpPr>
            <p:cNvPr id="30" name="TextBox 29"/>
            <p:cNvSpPr txBox="1"/>
            <p:nvPr/>
          </p:nvSpPr>
          <p:spPr>
            <a:xfrm>
              <a:off x="3987884" y="5313742"/>
              <a:ext cx="1020844" cy="261610"/>
            </a:xfrm>
            <a:prstGeom prst="rect">
              <a:avLst/>
            </a:prstGeom>
            <a:noFill/>
          </p:spPr>
          <p:txBody>
            <a:bodyPr wrap="square" lIns="0" tIns="0" rIns="0" bIns="0" rtlCol="0" anchor="t">
              <a:noAutofit/>
            </a:bodyPr>
            <a:lstStyle/>
            <a:p>
              <a:pPr algn="ctr"/>
              <a:r>
                <a:rPr lang="en-US" sz="1400" dirty="0"/>
                <a:t>HSI + Phone</a:t>
              </a:r>
            </a:p>
          </p:txBody>
        </p:sp>
        <p:sp>
          <p:nvSpPr>
            <p:cNvPr id="31" name="TextBox 30"/>
            <p:cNvSpPr txBox="1"/>
            <p:nvPr/>
          </p:nvSpPr>
          <p:spPr>
            <a:xfrm>
              <a:off x="2592135" y="5313742"/>
              <a:ext cx="1133704" cy="261610"/>
            </a:xfrm>
            <a:prstGeom prst="rect">
              <a:avLst/>
            </a:prstGeom>
            <a:noFill/>
          </p:spPr>
          <p:txBody>
            <a:bodyPr wrap="square" lIns="0" tIns="0" rIns="0" bIns="0" rtlCol="0" anchor="t">
              <a:noAutofit/>
            </a:bodyPr>
            <a:lstStyle/>
            <a:p>
              <a:pPr algn="ctr"/>
              <a:r>
                <a:rPr lang="en-US" sz="1400" dirty="0"/>
                <a:t>Video + HSI</a:t>
              </a:r>
            </a:p>
          </p:txBody>
        </p:sp>
        <p:sp>
          <p:nvSpPr>
            <p:cNvPr id="32" name="TextBox 31"/>
            <p:cNvSpPr txBox="1"/>
            <p:nvPr/>
          </p:nvSpPr>
          <p:spPr>
            <a:xfrm>
              <a:off x="1250392" y="5313742"/>
              <a:ext cx="1131142" cy="261610"/>
            </a:xfrm>
            <a:prstGeom prst="rect">
              <a:avLst/>
            </a:prstGeom>
            <a:noFill/>
          </p:spPr>
          <p:txBody>
            <a:bodyPr wrap="square" lIns="0" tIns="0" rIns="0" bIns="0" rtlCol="0" anchor="t">
              <a:noAutofit/>
            </a:bodyPr>
            <a:lstStyle/>
            <a:p>
              <a:pPr algn="ctr"/>
              <a:r>
                <a:rPr lang="en-US" sz="1400" dirty="0"/>
                <a:t>Video Only</a:t>
              </a:r>
            </a:p>
          </p:txBody>
        </p:sp>
        <p:sp>
          <p:nvSpPr>
            <p:cNvPr id="33" name="Rectangle 32"/>
            <p:cNvSpPr/>
            <p:nvPr/>
          </p:nvSpPr>
          <p:spPr>
            <a:xfrm>
              <a:off x="6455391" y="2668137"/>
              <a:ext cx="1487606" cy="3098042"/>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TextBox 33"/>
            <p:cNvSpPr txBox="1"/>
            <p:nvPr/>
          </p:nvSpPr>
          <p:spPr>
            <a:xfrm>
              <a:off x="2479006" y="2781671"/>
              <a:ext cx="4038600" cy="261610"/>
            </a:xfrm>
            <a:prstGeom prst="rect">
              <a:avLst/>
            </a:prstGeom>
            <a:noFill/>
          </p:spPr>
          <p:txBody>
            <a:bodyPr wrap="square" lIns="0" tIns="0" rIns="0" bIns="0" rtlCol="0" anchor="ctr">
              <a:noAutofit/>
            </a:bodyPr>
            <a:lstStyle/>
            <a:p>
              <a:pPr algn="ctr"/>
              <a:r>
                <a:rPr lang="en-US" sz="2000" dirty="0"/>
                <a:t>Average Monthly Customer Churn</a:t>
              </a:r>
            </a:p>
          </p:txBody>
        </p:sp>
        <p:sp>
          <p:nvSpPr>
            <p:cNvPr id="35" name="TextBox 34"/>
            <p:cNvSpPr txBox="1"/>
            <p:nvPr/>
          </p:nvSpPr>
          <p:spPr>
            <a:xfrm>
              <a:off x="989463" y="5930879"/>
              <a:ext cx="7017686" cy="261610"/>
            </a:xfrm>
            <a:prstGeom prst="rect">
              <a:avLst/>
            </a:prstGeom>
            <a:noFill/>
          </p:spPr>
          <p:txBody>
            <a:bodyPr wrap="square" lIns="0" tIns="0" rIns="0" bIns="0" rtlCol="0" anchor="ctr">
              <a:noAutofit/>
            </a:bodyPr>
            <a:lstStyle/>
            <a:p>
              <a:pPr algn="ctr"/>
              <a:r>
                <a:rPr lang="en-US" sz="2000" dirty="0"/>
                <a:t>Bundling reduces churn as much as </a:t>
              </a:r>
              <a:r>
                <a:rPr lang="en-US" sz="2000" b="1" dirty="0"/>
                <a:t>50%</a:t>
              </a:r>
              <a:r>
                <a:rPr lang="en-US" sz="2000" dirty="0"/>
                <a:t> in 3 product homes!</a:t>
              </a:r>
            </a:p>
          </p:txBody>
        </p:sp>
      </p:grpSp>
    </p:spTree>
    <p:extLst>
      <p:ext uri="{BB962C8B-B14F-4D97-AF65-F5344CB8AC3E}">
        <p14:creationId xmlns:p14="http://schemas.microsoft.com/office/powerpoint/2010/main" val="23440395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Cross-Selling Models</a:t>
            </a:r>
          </a:p>
        </p:txBody>
      </p:sp>
      <p:sp>
        <p:nvSpPr>
          <p:cNvPr id="3" name="Content Placeholder 2"/>
          <p:cNvSpPr>
            <a:spLocks noGrp="1"/>
          </p:cNvSpPr>
          <p:nvPr>
            <p:ph idx="1"/>
          </p:nvPr>
        </p:nvSpPr>
        <p:spPr>
          <a:xfrm>
            <a:off x="457200" y="1600200"/>
            <a:ext cx="8229600" cy="4953000"/>
          </a:xfrm>
        </p:spPr>
        <p:txBody>
          <a:bodyPr/>
          <a:lstStyle/>
          <a:p>
            <a:r>
              <a:rPr lang="en-US" sz="2800" dirty="0"/>
              <a:t>Goal is to predict</a:t>
            </a:r>
          </a:p>
          <a:p>
            <a:pPr lvl="1"/>
            <a:r>
              <a:rPr lang="en-US" sz="2400" dirty="0"/>
              <a:t>Who to cross-sell</a:t>
            </a:r>
          </a:p>
          <a:p>
            <a:pPr lvl="1"/>
            <a:r>
              <a:rPr lang="en-US" sz="2400" dirty="0"/>
              <a:t>What product</a:t>
            </a:r>
          </a:p>
          <a:p>
            <a:pPr lvl="1"/>
            <a:r>
              <a:rPr lang="en-US" sz="2400" dirty="0"/>
              <a:t>When</a:t>
            </a:r>
          </a:p>
          <a:p>
            <a:r>
              <a:rPr lang="en-US" sz="2800" dirty="0"/>
              <a:t>Models</a:t>
            </a:r>
          </a:p>
          <a:p>
            <a:pPr lvl="1"/>
            <a:r>
              <a:rPr lang="en-US" sz="2400" dirty="0"/>
              <a:t>Recommendation systems (Amazon, Netflix)</a:t>
            </a:r>
          </a:p>
          <a:p>
            <a:pPr lvl="2"/>
            <a:r>
              <a:rPr lang="en-US" sz="2000" dirty="0"/>
              <a:t>Collaborative filtering</a:t>
            </a:r>
          </a:p>
          <a:p>
            <a:pPr lvl="2"/>
            <a:r>
              <a:rPr lang="en-US" sz="2000" dirty="0"/>
              <a:t>Content-based filtering</a:t>
            </a:r>
          </a:p>
          <a:p>
            <a:pPr lvl="1"/>
            <a:r>
              <a:rPr lang="en-US" sz="2400" dirty="0"/>
              <a:t>Logistic regression, latent trait models, neural net, hazard models</a:t>
            </a:r>
          </a:p>
          <a:p>
            <a:pPr lvl="1"/>
            <a:r>
              <a:rPr lang="en-US" sz="2400" dirty="0"/>
              <a:t>Models for share of wallet</a:t>
            </a:r>
          </a:p>
        </p:txBody>
      </p:sp>
    </p:spTree>
    <p:extLst>
      <p:ext uri="{BB962C8B-B14F-4D97-AF65-F5344CB8AC3E}">
        <p14:creationId xmlns:p14="http://schemas.microsoft.com/office/powerpoint/2010/main" val="28634018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Cross-Selling Model</a:t>
            </a:r>
          </a:p>
        </p:txBody>
      </p:sp>
      <p:grpSp>
        <p:nvGrpSpPr>
          <p:cNvPr id="6" name="Group 5" descr="Froma field test on three groups of customers, a simple bar graph showsthat percent R O I is negative 17 percent based on a bank's heuristic, negative 30 percent based on purchased list, and postive 530 percent based on cross-selling model." title="Cross-Selling Loan Product for a Retail Bank">
            <a:extLst>
              <a:ext uri="{FF2B5EF4-FFF2-40B4-BE49-F238E27FC236}">
                <a16:creationId xmlns:a16="http://schemas.microsoft.com/office/drawing/2014/main" id="{6174875B-BBBA-4F26-89BC-EE512D4EDB75}"/>
              </a:ext>
            </a:extLst>
          </p:cNvPr>
          <p:cNvGrpSpPr/>
          <p:nvPr/>
        </p:nvGrpSpPr>
        <p:grpSpPr>
          <a:xfrm>
            <a:off x="1508125" y="2060848"/>
            <a:ext cx="6416675" cy="4064447"/>
            <a:chOff x="1279525" y="1323819"/>
            <a:chExt cx="7635875" cy="4836712"/>
          </a:xfrm>
        </p:grpSpPr>
        <p:sp>
          <p:nvSpPr>
            <p:cNvPr id="7" name="Line 3">
              <a:extLst>
                <a:ext uri="{FF2B5EF4-FFF2-40B4-BE49-F238E27FC236}">
                  <a16:creationId xmlns:a16="http://schemas.microsoft.com/office/drawing/2014/main" id="{8BBE31B6-2669-7A48-8CAC-24D130EA2F68}"/>
                </a:ext>
              </a:extLst>
            </p:cNvPr>
            <p:cNvSpPr>
              <a:spLocks noChangeShapeType="1"/>
            </p:cNvSpPr>
            <p:nvPr/>
          </p:nvSpPr>
          <p:spPr bwMode="auto">
            <a:xfrm>
              <a:off x="2362200" y="1857219"/>
              <a:ext cx="0" cy="388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4">
              <a:extLst>
                <a:ext uri="{FF2B5EF4-FFF2-40B4-BE49-F238E27FC236}">
                  <a16:creationId xmlns:a16="http://schemas.microsoft.com/office/drawing/2014/main" id="{94A5C9FC-27C7-9C44-A141-35F6C4F3AE28}"/>
                </a:ext>
              </a:extLst>
            </p:cNvPr>
            <p:cNvSpPr>
              <a:spLocks noChangeShapeType="1"/>
            </p:cNvSpPr>
            <p:nvPr/>
          </p:nvSpPr>
          <p:spPr bwMode="auto">
            <a:xfrm>
              <a:off x="2362200" y="5133819"/>
              <a:ext cx="4191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Rectangle 5">
              <a:extLst>
                <a:ext uri="{FF2B5EF4-FFF2-40B4-BE49-F238E27FC236}">
                  <a16:creationId xmlns:a16="http://schemas.microsoft.com/office/drawing/2014/main" id="{949CE498-9886-0C43-81DB-79865BB5C7E9}"/>
                </a:ext>
              </a:extLst>
            </p:cNvPr>
            <p:cNvSpPr>
              <a:spLocks noChangeArrowheads="1"/>
            </p:cNvSpPr>
            <p:nvPr/>
          </p:nvSpPr>
          <p:spPr bwMode="auto">
            <a:xfrm>
              <a:off x="2819400" y="5133819"/>
              <a:ext cx="609600" cy="381000"/>
            </a:xfrm>
            <a:prstGeom prst="rect">
              <a:avLst/>
            </a:prstGeom>
            <a:solidFill>
              <a:srgbClr val="D99694"/>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 name="Rectangle 6">
              <a:extLst>
                <a:ext uri="{FF2B5EF4-FFF2-40B4-BE49-F238E27FC236}">
                  <a16:creationId xmlns:a16="http://schemas.microsoft.com/office/drawing/2014/main" id="{2086BF75-224F-BA4E-B3AA-6E96E3056F72}"/>
                </a:ext>
              </a:extLst>
            </p:cNvPr>
            <p:cNvSpPr>
              <a:spLocks noChangeArrowheads="1"/>
            </p:cNvSpPr>
            <p:nvPr/>
          </p:nvSpPr>
          <p:spPr bwMode="auto">
            <a:xfrm>
              <a:off x="3886200" y="5133819"/>
              <a:ext cx="609600" cy="685800"/>
            </a:xfrm>
            <a:prstGeom prst="rect">
              <a:avLst/>
            </a:prstGeom>
            <a:solidFill>
              <a:srgbClr val="D99694"/>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 name="Rectangle 7">
              <a:extLst>
                <a:ext uri="{FF2B5EF4-FFF2-40B4-BE49-F238E27FC236}">
                  <a16:creationId xmlns:a16="http://schemas.microsoft.com/office/drawing/2014/main" id="{7B80D315-315A-AC4F-A529-BBB7826542D1}"/>
                </a:ext>
              </a:extLst>
            </p:cNvPr>
            <p:cNvSpPr>
              <a:spLocks noChangeArrowheads="1"/>
            </p:cNvSpPr>
            <p:nvPr/>
          </p:nvSpPr>
          <p:spPr bwMode="auto">
            <a:xfrm>
              <a:off x="5181600" y="1323819"/>
              <a:ext cx="609600" cy="3810001"/>
            </a:xfrm>
            <a:prstGeom prst="rect">
              <a:avLst/>
            </a:prstGeom>
            <a:solidFill>
              <a:srgbClr val="D99694"/>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 name="Text Box 8">
              <a:extLst>
                <a:ext uri="{FF2B5EF4-FFF2-40B4-BE49-F238E27FC236}">
                  <a16:creationId xmlns:a16="http://schemas.microsoft.com/office/drawing/2014/main" id="{C0D1D569-738E-5041-985C-7F97ABF35873}"/>
                </a:ext>
              </a:extLst>
            </p:cNvPr>
            <p:cNvSpPr txBox="1">
              <a:spLocks noChangeArrowheads="1"/>
            </p:cNvSpPr>
            <p:nvPr/>
          </p:nvSpPr>
          <p:spPr bwMode="auto">
            <a:xfrm>
              <a:off x="1279525" y="3012919"/>
              <a:ext cx="80182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oAutofit/>
            </a:bodyPr>
            <a:lstStyle/>
            <a:p>
              <a:r>
                <a:rPr lang="en-US" altLang="en-US" dirty="0">
                  <a:latin typeface="Trebuchet MS" panose="020B0703020202090204" pitchFamily="34" charset="0"/>
                </a:rPr>
                <a:t>% </a:t>
              </a:r>
              <a:r>
                <a:rPr lang="en-US" altLang="en-US" dirty="0"/>
                <a:t>ROI</a:t>
              </a:r>
            </a:p>
          </p:txBody>
        </p:sp>
        <p:sp>
          <p:nvSpPr>
            <p:cNvPr id="13" name="Text Box 9">
              <a:extLst>
                <a:ext uri="{FF2B5EF4-FFF2-40B4-BE49-F238E27FC236}">
                  <a16:creationId xmlns:a16="http://schemas.microsoft.com/office/drawing/2014/main" id="{7CC2B8BE-4DCA-D74A-980F-2901F6C9C151}"/>
                </a:ext>
              </a:extLst>
            </p:cNvPr>
            <p:cNvSpPr txBox="1">
              <a:spLocks noChangeArrowheads="1"/>
            </p:cNvSpPr>
            <p:nvPr/>
          </p:nvSpPr>
          <p:spPr bwMode="auto">
            <a:xfrm>
              <a:off x="2743200" y="5486400"/>
              <a:ext cx="72327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oAutofit/>
            </a:bodyPr>
            <a:lstStyle/>
            <a:p>
              <a:r>
                <a:rPr lang="en-US" altLang="en-US" dirty="0"/>
                <a:t>-17%</a:t>
              </a:r>
            </a:p>
          </p:txBody>
        </p:sp>
        <p:sp>
          <p:nvSpPr>
            <p:cNvPr id="14" name="Text Box 10">
              <a:extLst>
                <a:ext uri="{FF2B5EF4-FFF2-40B4-BE49-F238E27FC236}">
                  <a16:creationId xmlns:a16="http://schemas.microsoft.com/office/drawing/2014/main" id="{476CE68D-67EB-7841-B1CB-0D88D7D7593F}"/>
                </a:ext>
              </a:extLst>
            </p:cNvPr>
            <p:cNvSpPr txBox="1">
              <a:spLocks noChangeArrowheads="1"/>
            </p:cNvSpPr>
            <p:nvPr/>
          </p:nvSpPr>
          <p:spPr bwMode="auto">
            <a:xfrm>
              <a:off x="3830398" y="5791199"/>
              <a:ext cx="72327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oAutofit/>
            </a:bodyPr>
            <a:lstStyle/>
            <a:p>
              <a:r>
                <a:rPr lang="en-US" altLang="en-US" dirty="0"/>
                <a:t>-30%</a:t>
              </a:r>
            </a:p>
          </p:txBody>
        </p:sp>
        <p:sp>
          <p:nvSpPr>
            <p:cNvPr id="15" name="Text Box 11">
              <a:extLst>
                <a:ext uri="{FF2B5EF4-FFF2-40B4-BE49-F238E27FC236}">
                  <a16:creationId xmlns:a16="http://schemas.microsoft.com/office/drawing/2014/main" id="{DE27D784-9778-1F48-AD7C-1599F4FF2754}"/>
                </a:ext>
              </a:extLst>
            </p:cNvPr>
            <p:cNvSpPr txBox="1">
              <a:spLocks noChangeArrowheads="1"/>
            </p:cNvSpPr>
            <p:nvPr/>
          </p:nvSpPr>
          <p:spPr bwMode="auto">
            <a:xfrm>
              <a:off x="5857081" y="1355726"/>
              <a:ext cx="77457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oAutofit/>
            </a:bodyPr>
            <a:lstStyle/>
            <a:p>
              <a:r>
                <a:rPr lang="en-US" altLang="en-US" dirty="0"/>
                <a:t>530%</a:t>
              </a:r>
            </a:p>
          </p:txBody>
        </p:sp>
        <p:sp>
          <p:nvSpPr>
            <p:cNvPr id="16" name="Text Box 12">
              <a:extLst>
                <a:ext uri="{FF2B5EF4-FFF2-40B4-BE49-F238E27FC236}">
                  <a16:creationId xmlns:a16="http://schemas.microsoft.com/office/drawing/2014/main" id="{87BCC145-3307-714C-A261-19829B820FD2}"/>
                </a:ext>
              </a:extLst>
            </p:cNvPr>
            <p:cNvSpPr txBox="1">
              <a:spLocks noChangeArrowheads="1"/>
            </p:cNvSpPr>
            <p:nvPr/>
          </p:nvSpPr>
          <p:spPr bwMode="auto">
            <a:xfrm>
              <a:off x="4953000" y="5150648"/>
              <a:ext cx="1678652" cy="1009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oAutofit/>
            </a:bodyPr>
            <a:lstStyle/>
            <a:p>
              <a:r>
                <a:rPr lang="en-US" altLang="en-US" sz="1600" dirty="0"/>
                <a:t>Based on</a:t>
              </a:r>
            </a:p>
            <a:p>
              <a:r>
                <a:rPr lang="en-US" altLang="en-US" sz="1600" dirty="0"/>
                <a:t>Cross-selling</a:t>
              </a:r>
            </a:p>
            <a:p>
              <a:r>
                <a:rPr lang="en-US" altLang="en-US" sz="1600" dirty="0"/>
                <a:t>model</a:t>
              </a:r>
            </a:p>
          </p:txBody>
        </p:sp>
        <p:sp>
          <p:nvSpPr>
            <p:cNvPr id="17" name="Text Box 13">
              <a:extLst>
                <a:ext uri="{FF2B5EF4-FFF2-40B4-BE49-F238E27FC236}">
                  <a16:creationId xmlns:a16="http://schemas.microsoft.com/office/drawing/2014/main" id="{23C1BDA2-A003-D74C-AAF4-7E63953E0DB3}"/>
                </a:ext>
              </a:extLst>
            </p:cNvPr>
            <p:cNvSpPr txBox="1">
              <a:spLocks noChangeArrowheads="1"/>
            </p:cNvSpPr>
            <p:nvPr/>
          </p:nvSpPr>
          <p:spPr bwMode="auto">
            <a:xfrm>
              <a:off x="2629906" y="4108720"/>
              <a:ext cx="1050288" cy="1008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oAutofit/>
            </a:bodyPr>
            <a:lstStyle/>
            <a:p>
              <a:r>
                <a:rPr lang="en-US" altLang="en-US" sz="1600" dirty="0"/>
                <a:t>Based on</a:t>
              </a:r>
            </a:p>
            <a:p>
              <a:r>
                <a:rPr lang="en-US" altLang="en-US" sz="1600" dirty="0"/>
                <a:t>Bank’s</a:t>
              </a:r>
            </a:p>
            <a:p>
              <a:r>
                <a:rPr lang="en-US" altLang="en-US" sz="1600" dirty="0"/>
                <a:t>heuristic</a:t>
              </a:r>
            </a:p>
          </p:txBody>
        </p:sp>
        <p:sp>
          <p:nvSpPr>
            <p:cNvPr id="18" name="Text Box 14">
              <a:extLst>
                <a:ext uri="{FF2B5EF4-FFF2-40B4-BE49-F238E27FC236}">
                  <a16:creationId xmlns:a16="http://schemas.microsoft.com/office/drawing/2014/main" id="{08A882AB-7C49-A54F-B3E3-7E06F9A95A53}"/>
                </a:ext>
              </a:extLst>
            </p:cNvPr>
            <p:cNvSpPr txBox="1">
              <a:spLocks noChangeArrowheads="1"/>
            </p:cNvSpPr>
            <p:nvPr/>
          </p:nvSpPr>
          <p:spPr bwMode="auto">
            <a:xfrm>
              <a:off x="3908061" y="4090097"/>
              <a:ext cx="1141659" cy="10268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oAutofit/>
            </a:bodyPr>
            <a:lstStyle/>
            <a:p>
              <a:r>
                <a:rPr lang="en-US" altLang="en-US" sz="1600" dirty="0"/>
                <a:t>Based on</a:t>
              </a:r>
            </a:p>
            <a:p>
              <a:r>
                <a:rPr lang="en-US" altLang="en-US" sz="1600" dirty="0"/>
                <a:t>purchased</a:t>
              </a:r>
            </a:p>
            <a:p>
              <a:r>
                <a:rPr lang="en-US" altLang="en-US" sz="1600" dirty="0"/>
                <a:t>list</a:t>
              </a:r>
            </a:p>
          </p:txBody>
        </p:sp>
        <p:sp>
          <p:nvSpPr>
            <p:cNvPr id="19" name="Text Box 15">
              <a:extLst>
                <a:ext uri="{FF2B5EF4-FFF2-40B4-BE49-F238E27FC236}">
                  <a16:creationId xmlns:a16="http://schemas.microsoft.com/office/drawing/2014/main" id="{6EF6A184-370C-444B-A03E-E4B8F75173E8}"/>
                </a:ext>
              </a:extLst>
            </p:cNvPr>
            <p:cNvSpPr txBox="1">
              <a:spLocks noChangeArrowheads="1"/>
            </p:cNvSpPr>
            <p:nvPr/>
          </p:nvSpPr>
          <p:spPr bwMode="auto">
            <a:xfrm>
              <a:off x="5878545" y="2460625"/>
              <a:ext cx="3036855" cy="11901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oAutofit/>
            </a:bodyPr>
            <a:lstStyle/>
            <a:p>
              <a:r>
                <a:rPr lang="en-US" altLang="en-US" dirty="0"/>
                <a:t>Field test on three groups of 24,000–50,000 customers</a:t>
              </a:r>
            </a:p>
          </p:txBody>
        </p:sp>
      </p:grpSp>
      <p:sp>
        <p:nvSpPr>
          <p:cNvPr id="20" name="TextBox 19">
            <a:extLst>
              <a:ext uri="{FF2B5EF4-FFF2-40B4-BE49-F238E27FC236}">
                <a16:creationId xmlns:a16="http://schemas.microsoft.com/office/drawing/2014/main" id="{1AA122A7-584D-554A-9ABB-EA8880405CB5}"/>
              </a:ext>
            </a:extLst>
          </p:cNvPr>
          <p:cNvSpPr txBox="1"/>
          <p:nvPr/>
        </p:nvSpPr>
        <p:spPr>
          <a:xfrm>
            <a:off x="1586117" y="1491040"/>
            <a:ext cx="5971767" cy="461665"/>
          </a:xfrm>
          <a:prstGeom prst="rect">
            <a:avLst/>
          </a:prstGeom>
          <a:noFill/>
        </p:spPr>
        <p:txBody>
          <a:bodyPr wrap="square" rtlCol="0">
            <a:noAutofit/>
          </a:bodyPr>
          <a:lstStyle/>
          <a:p>
            <a:pPr algn="ctr"/>
            <a:r>
              <a:rPr lang="en-US" sz="2400" dirty="0"/>
              <a:t>Cross-selling loan product for a retail bank</a:t>
            </a:r>
          </a:p>
        </p:txBody>
      </p:sp>
      <p:sp>
        <p:nvSpPr>
          <p:cNvPr id="22" name="Rectangle 21">
            <a:extLst>
              <a:ext uri="{FF2B5EF4-FFF2-40B4-BE49-F238E27FC236}">
                <a16:creationId xmlns:a16="http://schemas.microsoft.com/office/drawing/2014/main" id="{0CDE161F-81B4-4265-85A9-AE44B3250A93}"/>
              </a:ext>
            </a:extLst>
          </p:cNvPr>
          <p:cNvSpPr/>
          <p:nvPr/>
        </p:nvSpPr>
        <p:spPr>
          <a:xfrm>
            <a:off x="3314398" y="6438859"/>
            <a:ext cx="5372401" cy="342941"/>
          </a:xfrm>
          <a:prstGeom prst="rect">
            <a:avLst/>
          </a:prstGeom>
          <a:noFill/>
        </p:spPr>
        <p:txBody>
          <a:bodyPr wrap="square" anchor="b">
            <a:noAutofit/>
          </a:bodyPr>
          <a:lstStyle/>
          <a:p>
            <a:pPr algn="r"/>
            <a:r>
              <a:rPr lang="en-US" sz="1000" dirty="0">
                <a:solidFill>
                  <a:schemeClr val="bg1">
                    <a:lumMod val="50000"/>
                  </a:schemeClr>
                </a:solidFill>
              </a:rPr>
              <a:t>Source: Aaron Knott, Andrew Hayes, and Scott A. </a:t>
            </a:r>
            <a:r>
              <a:rPr lang="en-US" sz="1000" dirty="0" err="1">
                <a:solidFill>
                  <a:schemeClr val="bg1">
                    <a:lumMod val="50000"/>
                  </a:schemeClr>
                </a:solidFill>
              </a:rPr>
              <a:t>Neslin</a:t>
            </a:r>
            <a:r>
              <a:rPr lang="en-US" sz="1000" dirty="0">
                <a:solidFill>
                  <a:schemeClr val="bg1">
                    <a:lumMod val="50000"/>
                  </a:schemeClr>
                </a:solidFill>
              </a:rPr>
              <a:t>,” Next-Product-to-Buy Models for Cross-Selling Applications,” </a:t>
            </a:r>
            <a:r>
              <a:rPr lang="en-US" sz="1000" i="1" dirty="0">
                <a:solidFill>
                  <a:schemeClr val="bg1">
                    <a:lumMod val="50000"/>
                  </a:schemeClr>
                </a:solidFill>
              </a:rPr>
              <a:t>Journal of Interactive Marketing</a:t>
            </a:r>
            <a:r>
              <a:rPr lang="en-US" sz="1000" dirty="0">
                <a:solidFill>
                  <a:schemeClr val="bg1">
                    <a:lumMod val="50000"/>
                  </a:schemeClr>
                </a:solidFill>
              </a:rPr>
              <a:t>, Summer 2002.</a:t>
            </a:r>
          </a:p>
        </p:txBody>
      </p:sp>
    </p:spTree>
    <p:extLst>
      <p:ext uri="{BB962C8B-B14F-4D97-AF65-F5344CB8AC3E}">
        <p14:creationId xmlns:p14="http://schemas.microsoft.com/office/powerpoint/2010/main" val="1959443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33807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Firm Value</a:t>
            </a:r>
            <a:endParaRPr lang="en-US" dirty="0"/>
          </a:p>
        </p:txBody>
      </p:sp>
      <p:sp>
        <p:nvSpPr>
          <p:cNvPr id="3" name="Subtitle 2">
            <a:extLst>
              <a:ext uri="{FF2B5EF4-FFF2-40B4-BE49-F238E27FC236}">
                <a16:creationId xmlns:a16="http://schemas.microsoft.com/office/drawing/2014/main" id="{5365F6FC-1E29-4D55-AC84-F516B2278C0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772710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Framework for</a:t>
            </a:r>
            <a:br>
              <a:rPr lang="en-US" sz="3200" dirty="0"/>
            </a:br>
            <a:r>
              <a:rPr lang="en-US" sz="3200" dirty="0"/>
              <a:t>Customer Relationship Management</a:t>
            </a:r>
          </a:p>
        </p:txBody>
      </p:sp>
      <p:grpSp>
        <p:nvGrpSpPr>
          <p:cNvPr id="29" name="Group 28" descr="A concept map or framework showing how a firm's actions affect drivers of customer value, which affect customer profitability and finally the firm value." title="A Framework for Customer Relationship Management"/>
          <p:cNvGrpSpPr/>
          <p:nvPr/>
        </p:nvGrpSpPr>
        <p:grpSpPr>
          <a:xfrm>
            <a:off x="743161" y="1828800"/>
            <a:ext cx="7657679" cy="4224337"/>
            <a:chOff x="343321" y="1600200"/>
            <a:chExt cx="7657679" cy="4224337"/>
          </a:xfrm>
        </p:grpSpPr>
        <p:grpSp>
          <p:nvGrpSpPr>
            <p:cNvPr id="30" name="Group 29"/>
            <p:cNvGrpSpPr/>
            <p:nvPr/>
          </p:nvGrpSpPr>
          <p:grpSpPr>
            <a:xfrm>
              <a:off x="1693862" y="1600200"/>
              <a:ext cx="6307138" cy="4224337"/>
              <a:chOff x="1693862" y="1600200"/>
              <a:chExt cx="6307138" cy="4224337"/>
            </a:xfrm>
          </p:grpSpPr>
          <p:sp>
            <p:nvSpPr>
              <p:cNvPr id="36" name="Rectangle 35"/>
              <p:cNvSpPr/>
              <p:nvPr/>
            </p:nvSpPr>
            <p:spPr>
              <a:xfrm>
                <a:off x="6399213" y="4000500"/>
                <a:ext cx="1601787" cy="623887"/>
              </a:xfrm>
              <a:prstGeom prst="rect">
                <a:avLst/>
              </a:prstGeom>
              <a:solidFill>
                <a:schemeClr val="accent2">
                  <a:lumMod val="20000"/>
                  <a:lumOff val="80000"/>
                </a:schemeClr>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Cross-</a:t>
                </a:r>
              </a:p>
              <a:p>
                <a:pPr algn="ctr"/>
                <a:r>
                  <a:rPr lang="en-US" sz="1400" b="1" dirty="0">
                    <a:solidFill>
                      <a:schemeClr val="tx1"/>
                    </a:solidFill>
                    <a:ea typeface="ＭＳ Ｐゴシック" charset="-128"/>
                  </a:rPr>
                  <a:t>selling</a:t>
                </a:r>
                <a:endParaRPr lang="en-US" sz="1600" b="1" dirty="0">
                  <a:solidFill>
                    <a:schemeClr val="tx1"/>
                  </a:solidFill>
                  <a:ea typeface="ＭＳ Ｐゴシック" charset="-128"/>
                </a:endParaRPr>
              </a:p>
            </p:txBody>
          </p:sp>
          <p:sp>
            <p:nvSpPr>
              <p:cNvPr id="37" name="Rectangle 36"/>
              <p:cNvSpPr/>
              <p:nvPr/>
            </p:nvSpPr>
            <p:spPr>
              <a:xfrm>
                <a:off x="1703388" y="4000500"/>
                <a:ext cx="1601787" cy="623887"/>
              </a:xfrm>
              <a:prstGeom prst="rect">
                <a:avLst/>
              </a:prstGeom>
              <a:solidFill>
                <a:schemeClr val="accent2">
                  <a:lumMod val="20000"/>
                  <a:lumOff val="80000"/>
                </a:schemeClr>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Acquisition</a:t>
                </a:r>
                <a:endParaRPr lang="en-US" sz="1600" b="1" dirty="0">
                  <a:solidFill>
                    <a:schemeClr val="tx1"/>
                  </a:solidFill>
                  <a:ea typeface="ＭＳ Ｐゴシック" charset="-128"/>
                </a:endParaRPr>
              </a:p>
            </p:txBody>
          </p:sp>
          <p:sp>
            <p:nvSpPr>
              <p:cNvPr id="38" name="Rectangle 37"/>
              <p:cNvSpPr/>
              <p:nvPr/>
            </p:nvSpPr>
            <p:spPr>
              <a:xfrm>
                <a:off x="4041775" y="1600200"/>
                <a:ext cx="1601787" cy="623887"/>
              </a:xfrm>
              <a:prstGeom prst="rect">
                <a:avLst/>
              </a:prstGeom>
              <a:solidFill>
                <a:srgbClr val="A4103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bg1"/>
                    </a:solidFill>
                    <a:ea typeface="ＭＳ Ｐゴシック" charset="-128"/>
                  </a:rPr>
                  <a:t>Firm value</a:t>
                </a:r>
              </a:p>
            </p:txBody>
          </p:sp>
          <p:sp>
            <p:nvSpPr>
              <p:cNvPr id="39" name="Rectangle 38"/>
              <p:cNvSpPr/>
              <p:nvPr/>
            </p:nvSpPr>
            <p:spPr>
              <a:xfrm>
                <a:off x="4041775" y="2800350"/>
                <a:ext cx="1601787" cy="623887"/>
              </a:xfrm>
              <a:prstGeom prst="rect">
                <a:avLst/>
              </a:prstGeom>
              <a:solidFill>
                <a:schemeClr val="accent2">
                  <a:lumMod val="20000"/>
                  <a:lumOff val="80000"/>
                </a:schemeClr>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Customer profitability</a:t>
                </a:r>
                <a:endParaRPr lang="en-US" sz="1600" b="1" dirty="0">
                  <a:solidFill>
                    <a:schemeClr val="tx1"/>
                  </a:solidFill>
                  <a:ea typeface="ＭＳ Ｐゴシック" charset="-128"/>
                </a:endParaRPr>
              </a:p>
            </p:txBody>
          </p:sp>
          <p:sp>
            <p:nvSpPr>
              <p:cNvPr id="40" name="Rectangle 39"/>
              <p:cNvSpPr/>
              <p:nvPr/>
            </p:nvSpPr>
            <p:spPr>
              <a:xfrm>
                <a:off x="4041775" y="4000500"/>
                <a:ext cx="1601787" cy="623887"/>
              </a:xfrm>
              <a:prstGeom prst="rect">
                <a:avLst/>
              </a:prstGeom>
              <a:solidFill>
                <a:schemeClr val="accent2">
                  <a:lumMod val="20000"/>
                  <a:lumOff val="80000"/>
                </a:schemeClr>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Retention</a:t>
                </a:r>
                <a:endParaRPr lang="en-US" sz="1400" dirty="0">
                  <a:solidFill>
                    <a:schemeClr val="tx1"/>
                  </a:solidFill>
                </a:endParaRPr>
              </a:p>
            </p:txBody>
          </p:sp>
          <p:sp>
            <p:nvSpPr>
              <p:cNvPr id="41" name="Rectangle 40"/>
              <p:cNvSpPr/>
              <p:nvPr/>
            </p:nvSpPr>
            <p:spPr>
              <a:xfrm>
                <a:off x="1693862" y="5200650"/>
                <a:ext cx="6297613" cy="623887"/>
              </a:xfrm>
              <a:prstGeom prst="rect">
                <a:avLst/>
              </a:prstGeom>
              <a:solidFill>
                <a:srgbClr val="C96765"/>
              </a:solidFill>
              <a:ln w="12700">
                <a:solidFill>
                  <a:srgbClr val="A41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b="1" dirty="0">
                    <a:solidFill>
                      <a:schemeClr val="tx1"/>
                    </a:solidFill>
                    <a:ea typeface="ＭＳ Ｐゴシック" charset="-128"/>
                  </a:rPr>
                  <a:t>Marketing programs</a:t>
                </a:r>
                <a:endParaRPr lang="en-US" sz="1600" b="1" dirty="0">
                  <a:solidFill>
                    <a:schemeClr val="tx1"/>
                  </a:solidFill>
                  <a:ea typeface="ＭＳ Ｐゴシック" charset="-128"/>
                </a:endParaRPr>
              </a:p>
            </p:txBody>
          </p:sp>
          <p:cxnSp>
            <p:nvCxnSpPr>
              <p:cNvPr id="42" name="Elbow Connector 41"/>
              <p:cNvCxnSpPr>
                <a:stCxn id="37" idx="0"/>
                <a:endCxn id="39" idx="1"/>
              </p:cNvCxnSpPr>
              <p:nvPr/>
            </p:nvCxnSpPr>
            <p:spPr>
              <a:xfrm rot="5400000" flipH="1" flipV="1">
                <a:off x="2828925" y="2787651"/>
                <a:ext cx="888206" cy="1537493"/>
              </a:xfrm>
              <a:prstGeom prst="bentConnector2">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6" idx="0"/>
                <a:endCxn id="39" idx="3"/>
              </p:cNvCxnSpPr>
              <p:nvPr/>
            </p:nvCxnSpPr>
            <p:spPr>
              <a:xfrm rot="16200000" flipV="1">
                <a:off x="5977732" y="2778124"/>
                <a:ext cx="888206" cy="1556545"/>
              </a:xfrm>
              <a:prstGeom prst="bentConnector2">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1" idx="0"/>
                <a:endCxn id="40" idx="2"/>
              </p:cNvCxnSpPr>
              <p:nvPr/>
            </p:nvCxnSpPr>
            <p:spPr>
              <a:xfrm flipV="1">
                <a:off x="4842669" y="4624387"/>
                <a:ext cx="0" cy="576263"/>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0"/>
                <a:endCxn id="39" idx="2"/>
              </p:cNvCxnSpPr>
              <p:nvPr/>
            </p:nvCxnSpPr>
            <p:spPr>
              <a:xfrm flipV="1">
                <a:off x="4842669" y="3424237"/>
                <a:ext cx="0" cy="576263"/>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0"/>
                <a:endCxn id="38" idx="2"/>
              </p:cNvCxnSpPr>
              <p:nvPr/>
            </p:nvCxnSpPr>
            <p:spPr>
              <a:xfrm flipV="1">
                <a:off x="4842669" y="2224087"/>
                <a:ext cx="0" cy="576263"/>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7" idx="2"/>
              </p:cNvCxnSpPr>
              <p:nvPr/>
            </p:nvCxnSpPr>
            <p:spPr>
              <a:xfrm flipV="1">
                <a:off x="2504281" y="4624387"/>
                <a:ext cx="1" cy="576264"/>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36" idx="2"/>
              </p:cNvCxnSpPr>
              <p:nvPr/>
            </p:nvCxnSpPr>
            <p:spPr>
              <a:xfrm flipH="1" flipV="1">
                <a:off x="7200107" y="4624387"/>
                <a:ext cx="1" cy="601662"/>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343321" y="1600200"/>
              <a:ext cx="1341017" cy="4210624"/>
              <a:chOff x="347291" y="1676400"/>
              <a:chExt cx="1341017" cy="4210624"/>
            </a:xfrm>
          </p:grpSpPr>
          <p:sp>
            <p:nvSpPr>
              <p:cNvPr id="32" name="Text Box 20">
                <a:extLst>
                  <a:ext uri="{FF2B5EF4-FFF2-40B4-BE49-F238E27FC236}">
                    <a16:creationId xmlns:a16="http://schemas.microsoft.com/office/drawing/2014/main" id="{DA59A760-2AD4-B043-946D-8570E03A05A6}"/>
                  </a:ext>
                </a:extLst>
              </p:cNvPr>
              <p:cNvSpPr txBox="1">
                <a:spLocks noChangeArrowheads="1"/>
              </p:cNvSpPr>
              <p:nvPr/>
            </p:nvSpPr>
            <p:spPr bwMode="auto">
              <a:xfrm>
                <a:off x="347291" y="2849336"/>
                <a:ext cx="1316386" cy="584775"/>
              </a:xfrm>
              <a:prstGeom prst="rect">
                <a:avLst/>
              </a:prstGeom>
              <a:noFill/>
              <a:ln w="25400">
                <a:noFill/>
                <a:miter lim="800000"/>
                <a:headEnd/>
                <a:tailEnd/>
              </a:ln>
              <a:effectLst/>
            </p:spPr>
            <p:txBody>
              <a:bodyPr wrap="none">
                <a:noAutofit/>
              </a:bodyPr>
              <a:lstStyle/>
              <a:p>
                <a:r>
                  <a:rPr lang="en-US" sz="1600" b="1" dirty="0">
                    <a:ea typeface="Tahoma" panose="020B0604030504040204" pitchFamily="34" charset="0"/>
                    <a:cs typeface="Tahoma" panose="020B0604030504040204" pitchFamily="34" charset="0"/>
                  </a:rPr>
                  <a:t>Customer</a:t>
                </a:r>
              </a:p>
              <a:p>
                <a:r>
                  <a:rPr lang="en-US" sz="1600" b="1" dirty="0">
                    <a:ea typeface="Tahoma" panose="020B0604030504040204" pitchFamily="34" charset="0"/>
                    <a:cs typeface="Tahoma" panose="020B0604030504040204" pitchFamily="34" charset="0"/>
                  </a:rPr>
                  <a:t>profitability</a:t>
                </a:r>
              </a:p>
            </p:txBody>
          </p:sp>
          <p:sp>
            <p:nvSpPr>
              <p:cNvPr id="33" name="Text Box 21">
                <a:extLst>
                  <a:ext uri="{FF2B5EF4-FFF2-40B4-BE49-F238E27FC236}">
                    <a16:creationId xmlns:a16="http://schemas.microsoft.com/office/drawing/2014/main" id="{2066F688-BC21-CA4A-AEA2-A610171240E4}"/>
                  </a:ext>
                </a:extLst>
              </p:cNvPr>
              <p:cNvSpPr txBox="1">
                <a:spLocks noChangeArrowheads="1"/>
              </p:cNvSpPr>
              <p:nvPr/>
            </p:nvSpPr>
            <p:spPr bwMode="auto">
              <a:xfrm>
                <a:off x="347291" y="1676400"/>
                <a:ext cx="1109599" cy="584775"/>
              </a:xfrm>
              <a:prstGeom prst="rect">
                <a:avLst/>
              </a:prstGeom>
              <a:noFill/>
              <a:ln w="25400">
                <a:noFill/>
                <a:miter lim="800000"/>
                <a:headEnd/>
                <a:tailEnd/>
              </a:ln>
              <a:effectLst/>
            </p:spPr>
            <p:txBody>
              <a:bodyPr wrap="none">
                <a:noAutofit/>
              </a:bodyPr>
              <a:lstStyle/>
              <a:p>
                <a:r>
                  <a:rPr lang="en-US" sz="1600" b="1" dirty="0">
                    <a:ea typeface="Tahoma" panose="020B0604030504040204" pitchFamily="34" charset="0"/>
                    <a:cs typeface="Tahoma" panose="020B0604030504040204" pitchFamily="34" charset="0"/>
                  </a:rPr>
                  <a:t>Financial</a:t>
                </a:r>
              </a:p>
              <a:p>
                <a:r>
                  <a:rPr lang="en-US" sz="1600" b="1" dirty="0">
                    <a:ea typeface="Tahoma" panose="020B0604030504040204" pitchFamily="34" charset="0"/>
                    <a:cs typeface="Tahoma" panose="020B0604030504040204" pitchFamily="34" charset="0"/>
                  </a:rPr>
                  <a:t>value</a:t>
                </a:r>
              </a:p>
            </p:txBody>
          </p:sp>
          <p:sp>
            <p:nvSpPr>
              <p:cNvPr id="34" name="Text Box 22">
                <a:extLst>
                  <a:ext uri="{FF2B5EF4-FFF2-40B4-BE49-F238E27FC236}">
                    <a16:creationId xmlns:a16="http://schemas.microsoft.com/office/drawing/2014/main" id="{22371AF9-955F-8C45-BCB8-264249E25E04}"/>
                  </a:ext>
                </a:extLst>
              </p:cNvPr>
              <p:cNvSpPr txBox="1">
                <a:spLocks noChangeArrowheads="1"/>
              </p:cNvSpPr>
              <p:nvPr/>
            </p:nvSpPr>
            <p:spPr bwMode="auto">
              <a:xfrm>
                <a:off x="347291" y="4066102"/>
                <a:ext cx="1341017" cy="825500"/>
              </a:xfrm>
              <a:prstGeom prst="rect">
                <a:avLst/>
              </a:prstGeom>
              <a:noFill/>
              <a:ln w="25400">
                <a:noFill/>
                <a:miter lim="800000"/>
                <a:headEnd/>
                <a:tailEnd/>
              </a:ln>
              <a:effectLst/>
            </p:spPr>
            <p:txBody>
              <a:bodyPr wrap="square">
                <a:noAutofit/>
              </a:bodyPr>
              <a:lstStyle/>
              <a:p>
                <a:r>
                  <a:rPr lang="en-US" sz="1600" b="1" dirty="0">
                    <a:ea typeface="Tahoma" panose="020B0604030504040204" pitchFamily="34" charset="0"/>
                    <a:cs typeface="Tahoma" panose="020B0604030504040204" pitchFamily="34" charset="0"/>
                  </a:rPr>
                  <a:t>Drivers of</a:t>
                </a:r>
              </a:p>
              <a:p>
                <a:r>
                  <a:rPr lang="en-US" sz="1600" b="1" dirty="0">
                    <a:ea typeface="Tahoma" panose="020B0604030504040204" pitchFamily="34" charset="0"/>
                    <a:cs typeface="Tahoma" panose="020B0604030504040204" pitchFamily="34" charset="0"/>
                  </a:rPr>
                  <a:t>customer value</a:t>
                </a:r>
              </a:p>
            </p:txBody>
          </p:sp>
          <p:sp>
            <p:nvSpPr>
              <p:cNvPr id="35" name="Text Box 22">
                <a:extLst>
                  <a:ext uri="{FF2B5EF4-FFF2-40B4-BE49-F238E27FC236}">
                    <a16:creationId xmlns:a16="http://schemas.microsoft.com/office/drawing/2014/main" id="{4C7612B0-6A3D-EB4B-969B-D13CB1B5F8CD}"/>
                  </a:ext>
                </a:extLst>
              </p:cNvPr>
              <p:cNvSpPr txBox="1">
                <a:spLocks noChangeArrowheads="1"/>
              </p:cNvSpPr>
              <p:nvPr/>
            </p:nvSpPr>
            <p:spPr bwMode="auto">
              <a:xfrm>
                <a:off x="347292" y="5302249"/>
                <a:ext cx="1316386" cy="584775"/>
              </a:xfrm>
              <a:prstGeom prst="rect">
                <a:avLst/>
              </a:prstGeom>
              <a:noFill/>
              <a:ln w="25400">
                <a:noFill/>
                <a:miter lim="800000"/>
                <a:headEnd/>
                <a:tailEnd/>
              </a:ln>
              <a:effectLst/>
            </p:spPr>
            <p:txBody>
              <a:bodyPr wrap="square">
                <a:noAutofit/>
              </a:bodyPr>
              <a:lstStyle/>
              <a:p>
                <a:r>
                  <a:rPr lang="en-US" sz="1600" b="1" dirty="0">
                    <a:ea typeface="Tahoma" panose="020B0604030504040204" pitchFamily="34" charset="0"/>
                    <a:cs typeface="Tahoma" panose="020B0604030504040204" pitchFamily="34" charset="0"/>
                  </a:rPr>
                  <a:t>Firm’s actions</a:t>
                </a:r>
              </a:p>
            </p:txBody>
          </p:sp>
        </p:grpSp>
      </p:grpSp>
      <p:grpSp>
        <p:nvGrpSpPr>
          <p:cNvPr id="49" name="Group 48"/>
          <p:cNvGrpSpPr/>
          <p:nvPr/>
        </p:nvGrpSpPr>
        <p:grpSpPr>
          <a:xfrm>
            <a:off x="3714540" y="4541041"/>
            <a:ext cx="715168" cy="2"/>
            <a:chOff x="3714540" y="4541041"/>
            <a:chExt cx="715168" cy="2"/>
          </a:xfrm>
        </p:grpSpPr>
        <p:cxnSp>
          <p:nvCxnSpPr>
            <p:cNvPr id="50" name="Straight Arrow Connector 49"/>
            <p:cNvCxnSpPr/>
            <p:nvPr/>
          </p:nvCxnSpPr>
          <p:spPr>
            <a:xfrm flipH="1">
              <a:off x="3714540" y="4541042"/>
              <a:ext cx="609600"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964781" y="4541041"/>
              <a:ext cx="464927"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6056102" y="4541041"/>
            <a:ext cx="715168" cy="2"/>
            <a:chOff x="3714540" y="4541041"/>
            <a:chExt cx="715168" cy="2"/>
          </a:xfrm>
        </p:grpSpPr>
        <p:cxnSp>
          <p:nvCxnSpPr>
            <p:cNvPr id="53" name="Straight Arrow Connector 52"/>
            <p:cNvCxnSpPr/>
            <p:nvPr/>
          </p:nvCxnSpPr>
          <p:spPr>
            <a:xfrm flipH="1">
              <a:off x="3714540" y="4541042"/>
              <a:ext cx="609600"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964781" y="4541041"/>
              <a:ext cx="464927" cy="1"/>
            </a:xfrm>
            <a:prstGeom prst="straightConnector1">
              <a:avLst/>
            </a:prstGeom>
            <a:ln w="19050">
              <a:solidFill>
                <a:srgbClr val="A41034"/>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212502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0368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Update on Sapphire Reserve Card</a:t>
            </a:r>
          </a:p>
        </p:txBody>
      </p:sp>
      <p:sp>
        <p:nvSpPr>
          <p:cNvPr id="3" name="Content Placeholder 2"/>
          <p:cNvSpPr>
            <a:spLocks noGrp="1"/>
          </p:cNvSpPr>
          <p:nvPr>
            <p:ph idx="1"/>
          </p:nvPr>
        </p:nvSpPr>
        <p:spPr/>
        <p:txBody>
          <a:bodyPr/>
          <a:lstStyle/>
          <a:p>
            <a:pPr>
              <a:spcBef>
                <a:spcPts val="1800"/>
              </a:spcBef>
            </a:pPr>
            <a:r>
              <a:rPr lang="en-US" dirty="0"/>
              <a:t>Average income of new customer </a:t>
            </a:r>
            <a:br>
              <a:rPr lang="en-US" dirty="0"/>
            </a:br>
            <a:r>
              <a:rPr lang="en-US" dirty="0"/>
              <a:t>= $180,000</a:t>
            </a:r>
          </a:p>
          <a:p>
            <a:pPr>
              <a:spcBef>
                <a:spcPts val="1800"/>
              </a:spcBef>
            </a:pPr>
            <a:r>
              <a:rPr lang="en-US" dirty="0"/>
              <a:t>Annual spend = $39,000</a:t>
            </a:r>
          </a:p>
          <a:p>
            <a:pPr>
              <a:spcBef>
                <a:spcPts val="1800"/>
              </a:spcBef>
            </a:pPr>
            <a:r>
              <a:rPr lang="en-US" dirty="0"/>
              <a:t>Retention rate &gt;90%</a:t>
            </a:r>
          </a:p>
          <a:p>
            <a:pPr>
              <a:spcBef>
                <a:spcPts val="1800"/>
              </a:spcBef>
            </a:pPr>
            <a:r>
              <a:rPr lang="en-US" dirty="0"/>
              <a:t>Pilot in progress to convert these customers into Chase Private Client and mortgage customers</a:t>
            </a:r>
          </a:p>
        </p:txBody>
      </p:sp>
      <p:sp>
        <p:nvSpPr>
          <p:cNvPr id="7" name="Rectangle 6">
            <a:extLst>
              <a:ext uri="{FF2B5EF4-FFF2-40B4-BE49-F238E27FC236}">
                <a16:creationId xmlns:a16="http://schemas.microsoft.com/office/drawing/2014/main" id="{FC393EAC-F56C-4A84-AF64-91405FAAF91F}"/>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rPr>
              <a:t>Source: “J.P. Morgan Chase Strategy Update,” Marianne Lake, Chief Financial</a:t>
            </a:r>
          </a:p>
          <a:p>
            <a:pPr algn="r"/>
            <a:r>
              <a:rPr lang="en-US" sz="1000" dirty="0">
                <a:solidFill>
                  <a:schemeClr val="bg1">
                    <a:lumMod val="50000"/>
                  </a:schemeClr>
                </a:solidFill>
              </a:rPr>
              <a:t>Officer, February 27, 2018, </a:t>
            </a:r>
            <a:r>
              <a:rPr lang="en-US" sz="1000" dirty="0">
                <a:hlinkClick r:id="rId3"/>
              </a:rPr>
              <a:t>https://www.jpmorganchase.com/corporate/investor-relations/document/3cea4108_strategic_update.pdf</a:t>
            </a:r>
            <a:r>
              <a:rPr lang="en-US" sz="1000" dirty="0"/>
              <a:t> </a:t>
            </a:r>
          </a:p>
        </p:txBody>
      </p:sp>
    </p:spTree>
    <p:extLst>
      <p:ext uri="{BB962C8B-B14F-4D97-AF65-F5344CB8AC3E}">
        <p14:creationId xmlns:p14="http://schemas.microsoft.com/office/powerpoint/2010/main" val="26789350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Equity and Firm Value</a:t>
            </a:r>
          </a:p>
        </p:txBody>
      </p:sp>
      <p:grpSp>
        <p:nvGrpSpPr>
          <p:cNvPr id="6" name="Group 3" descr="A bar graph displays several major company's customer values and market values. Ameritrade has very close customer and market values, while E-Bay and Amazon have customer values that are a small fraction of their market value." title="Customer Equity and Firm Value">
            <a:extLst>
              <a:ext uri="{FF2B5EF4-FFF2-40B4-BE49-F238E27FC236}">
                <a16:creationId xmlns:a16="http://schemas.microsoft.com/office/drawing/2014/main" id="{2E5EF957-0841-A447-86F3-AA6FC75CB714}"/>
              </a:ext>
            </a:extLst>
          </p:cNvPr>
          <p:cNvGrpSpPr>
            <a:grpSpLocks/>
          </p:cNvGrpSpPr>
          <p:nvPr/>
        </p:nvGrpSpPr>
        <p:grpSpPr bwMode="auto">
          <a:xfrm>
            <a:off x="838200" y="1997025"/>
            <a:ext cx="7131051" cy="3668713"/>
            <a:chOff x="679" y="1239"/>
            <a:chExt cx="4492" cy="2311"/>
          </a:xfrm>
        </p:grpSpPr>
        <p:sp>
          <p:nvSpPr>
            <p:cNvPr id="10" name="Freeform 4">
              <a:extLst>
                <a:ext uri="{FF2B5EF4-FFF2-40B4-BE49-F238E27FC236}">
                  <a16:creationId xmlns:a16="http://schemas.microsoft.com/office/drawing/2014/main" id="{4660A2FF-46F4-0940-B234-9824A8459DE1}"/>
                </a:ext>
              </a:extLst>
            </p:cNvPr>
            <p:cNvSpPr>
              <a:spLocks/>
            </p:cNvSpPr>
            <p:nvPr/>
          </p:nvSpPr>
          <p:spPr bwMode="auto">
            <a:xfrm>
              <a:off x="1120" y="2724"/>
              <a:ext cx="4050" cy="1"/>
            </a:xfrm>
            <a:custGeom>
              <a:avLst/>
              <a:gdLst/>
              <a:ahLst/>
              <a:cxnLst>
                <a:cxn ang="0">
                  <a:pos x="0" y="0"/>
                </a:cxn>
                <a:cxn ang="0">
                  <a:pos x="4050" y="0"/>
                </a:cxn>
                <a:cxn ang="0">
                  <a:pos x="0" y="0"/>
                </a:cxn>
              </a:cxnLst>
              <a:rect l="0" t="0" r="r" b="b"/>
              <a:pathLst>
                <a:path w="4050">
                  <a:moveTo>
                    <a:pt x="0" y="0"/>
                  </a:moveTo>
                  <a:lnTo>
                    <a:pt x="4050" y="0"/>
                  </a:lnTo>
                  <a:lnTo>
                    <a:pt x="0" y="0"/>
                  </a:lnTo>
                  <a:close/>
                </a:path>
              </a:pathLst>
            </a:custGeom>
            <a:solidFill>
              <a:srgbClr val="C0C0C0"/>
            </a:solidFill>
            <a:ln w="9525">
              <a:noFill/>
              <a:round/>
              <a:headEnd/>
              <a:tailEnd/>
            </a:ln>
          </p:spPr>
          <p:txBody>
            <a:bodyPr>
              <a:noAutofit/>
            </a:bodyPr>
            <a:lstStyle/>
            <a:p>
              <a:endParaRPr lang="en-US" dirty="0">
                <a:latin typeface="Tahoma" pitchFamily="34" charset="0"/>
              </a:endParaRPr>
            </a:p>
          </p:txBody>
        </p:sp>
        <p:sp>
          <p:nvSpPr>
            <p:cNvPr id="11" name="Freeform 5">
              <a:extLst>
                <a:ext uri="{FF2B5EF4-FFF2-40B4-BE49-F238E27FC236}">
                  <a16:creationId xmlns:a16="http://schemas.microsoft.com/office/drawing/2014/main" id="{6CD1751D-D361-BD46-8363-D46CDD465764}"/>
                </a:ext>
              </a:extLst>
            </p:cNvPr>
            <p:cNvSpPr>
              <a:spLocks/>
            </p:cNvSpPr>
            <p:nvPr/>
          </p:nvSpPr>
          <p:spPr bwMode="auto">
            <a:xfrm>
              <a:off x="1120" y="2537"/>
              <a:ext cx="4050" cy="1"/>
            </a:xfrm>
            <a:custGeom>
              <a:avLst/>
              <a:gdLst/>
              <a:ahLst/>
              <a:cxnLst>
                <a:cxn ang="0">
                  <a:pos x="0" y="0"/>
                </a:cxn>
                <a:cxn ang="0">
                  <a:pos x="4050" y="0"/>
                </a:cxn>
                <a:cxn ang="0">
                  <a:pos x="0" y="0"/>
                </a:cxn>
              </a:cxnLst>
              <a:rect l="0" t="0" r="r" b="b"/>
              <a:pathLst>
                <a:path w="4050">
                  <a:moveTo>
                    <a:pt x="0" y="0"/>
                  </a:moveTo>
                  <a:lnTo>
                    <a:pt x="4050" y="0"/>
                  </a:lnTo>
                  <a:lnTo>
                    <a:pt x="0" y="0"/>
                  </a:lnTo>
                  <a:close/>
                </a:path>
              </a:pathLst>
            </a:custGeom>
            <a:solidFill>
              <a:srgbClr val="C0C0C0"/>
            </a:solidFill>
            <a:ln w="9525">
              <a:noFill/>
              <a:round/>
              <a:headEnd/>
              <a:tailEnd/>
            </a:ln>
          </p:spPr>
          <p:txBody>
            <a:bodyPr>
              <a:noAutofit/>
            </a:bodyPr>
            <a:lstStyle/>
            <a:p>
              <a:endParaRPr lang="en-US" dirty="0">
                <a:latin typeface="Tahoma" pitchFamily="34" charset="0"/>
              </a:endParaRPr>
            </a:p>
          </p:txBody>
        </p:sp>
        <p:sp>
          <p:nvSpPr>
            <p:cNvPr id="12" name="Line 6">
              <a:extLst>
                <a:ext uri="{FF2B5EF4-FFF2-40B4-BE49-F238E27FC236}">
                  <a16:creationId xmlns:a16="http://schemas.microsoft.com/office/drawing/2014/main" id="{EEBD5AD1-DCF4-D14F-AA46-53EFC25EB3A0}"/>
                </a:ext>
              </a:extLst>
            </p:cNvPr>
            <p:cNvSpPr>
              <a:spLocks noChangeShapeType="1"/>
            </p:cNvSpPr>
            <p:nvPr/>
          </p:nvSpPr>
          <p:spPr bwMode="auto">
            <a:xfrm flipH="1">
              <a:off x="1120" y="2724"/>
              <a:ext cx="4050" cy="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13" name="Line 7">
              <a:extLst>
                <a:ext uri="{FF2B5EF4-FFF2-40B4-BE49-F238E27FC236}">
                  <a16:creationId xmlns:a16="http://schemas.microsoft.com/office/drawing/2014/main" id="{86AC52A5-222A-1743-BCBF-DC0BB5AE62DD}"/>
                </a:ext>
              </a:extLst>
            </p:cNvPr>
            <p:cNvSpPr>
              <a:spLocks noChangeShapeType="1"/>
            </p:cNvSpPr>
            <p:nvPr/>
          </p:nvSpPr>
          <p:spPr bwMode="auto">
            <a:xfrm flipH="1">
              <a:off x="1120" y="2537"/>
              <a:ext cx="4050" cy="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14" name="Freeform 8">
              <a:extLst>
                <a:ext uri="{FF2B5EF4-FFF2-40B4-BE49-F238E27FC236}">
                  <a16:creationId xmlns:a16="http://schemas.microsoft.com/office/drawing/2014/main" id="{0E284379-4FD2-E948-8FF8-CBD53F331545}"/>
                </a:ext>
              </a:extLst>
            </p:cNvPr>
            <p:cNvSpPr>
              <a:spLocks/>
            </p:cNvSpPr>
            <p:nvPr/>
          </p:nvSpPr>
          <p:spPr bwMode="auto">
            <a:xfrm>
              <a:off x="1120" y="2350"/>
              <a:ext cx="4050" cy="1"/>
            </a:xfrm>
            <a:custGeom>
              <a:avLst/>
              <a:gdLst/>
              <a:ahLst/>
              <a:cxnLst>
                <a:cxn ang="0">
                  <a:pos x="0" y="0"/>
                </a:cxn>
                <a:cxn ang="0">
                  <a:pos x="4050" y="0"/>
                </a:cxn>
                <a:cxn ang="0">
                  <a:pos x="0" y="0"/>
                </a:cxn>
              </a:cxnLst>
              <a:rect l="0" t="0" r="r" b="b"/>
              <a:pathLst>
                <a:path w="4050">
                  <a:moveTo>
                    <a:pt x="0" y="0"/>
                  </a:moveTo>
                  <a:lnTo>
                    <a:pt x="4050" y="0"/>
                  </a:lnTo>
                  <a:lnTo>
                    <a:pt x="0" y="0"/>
                  </a:lnTo>
                  <a:close/>
                </a:path>
              </a:pathLst>
            </a:custGeom>
            <a:solidFill>
              <a:srgbClr val="C0C0C0"/>
            </a:solidFill>
            <a:ln w="9525">
              <a:noFill/>
              <a:round/>
              <a:headEnd/>
              <a:tailEnd/>
            </a:ln>
          </p:spPr>
          <p:txBody>
            <a:bodyPr>
              <a:noAutofit/>
            </a:bodyPr>
            <a:lstStyle/>
            <a:p>
              <a:endParaRPr lang="en-US" dirty="0">
                <a:latin typeface="Tahoma" pitchFamily="34" charset="0"/>
              </a:endParaRPr>
            </a:p>
          </p:txBody>
        </p:sp>
        <p:sp>
          <p:nvSpPr>
            <p:cNvPr id="15" name="Freeform 9">
              <a:extLst>
                <a:ext uri="{FF2B5EF4-FFF2-40B4-BE49-F238E27FC236}">
                  <a16:creationId xmlns:a16="http://schemas.microsoft.com/office/drawing/2014/main" id="{1419B610-2436-0F4E-97EA-FCCC0431ED18}"/>
                </a:ext>
              </a:extLst>
            </p:cNvPr>
            <p:cNvSpPr>
              <a:spLocks/>
            </p:cNvSpPr>
            <p:nvPr/>
          </p:nvSpPr>
          <p:spPr bwMode="auto">
            <a:xfrm>
              <a:off x="1120" y="2163"/>
              <a:ext cx="4050" cy="1"/>
            </a:xfrm>
            <a:custGeom>
              <a:avLst/>
              <a:gdLst/>
              <a:ahLst/>
              <a:cxnLst>
                <a:cxn ang="0">
                  <a:pos x="0" y="0"/>
                </a:cxn>
                <a:cxn ang="0">
                  <a:pos x="4050" y="0"/>
                </a:cxn>
                <a:cxn ang="0">
                  <a:pos x="0" y="0"/>
                </a:cxn>
              </a:cxnLst>
              <a:rect l="0" t="0" r="r" b="b"/>
              <a:pathLst>
                <a:path w="4050">
                  <a:moveTo>
                    <a:pt x="0" y="0"/>
                  </a:moveTo>
                  <a:lnTo>
                    <a:pt x="4050" y="0"/>
                  </a:lnTo>
                  <a:lnTo>
                    <a:pt x="0" y="0"/>
                  </a:lnTo>
                  <a:close/>
                </a:path>
              </a:pathLst>
            </a:custGeom>
            <a:solidFill>
              <a:srgbClr val="C0C0C0"/>
            </a:solidFill>
            <a:ln w="9525">
              <a:noFill/>
              <a:round/>
              <a:headEnd/>
              <a:tailEnd/>
            </a:ln>
          </p:spPr>
          <p:txBody>
            <a:bodyPr>
              <a:noAutofit/>
            </a:bodyPr>
            <a:lstStyle/>
            <a:p>
              <a:endParaRPr lang="en-US" dirty="0">
                <a:latin typeface="Tahoma" pitchFamily="34" charset="0"/>
              </a:endParaRPr>
            </a:p>
          </p:txBody>
        </p:sp>
        <p:sp>
          <p:nvSpPr>
            <p:cNvPr id="16" name="Line 10">
              <a:extLst>
                <a:ext uri="{FF2B5EF4-FFF2-40B4-BE49-F238E27FC236}">
                  <a16:creationId xmlns:a16="http://schemas.microsoft.com/office/drawing/2014/main" id="{91ACC10B-E1EF-F049-A0AC-1D7C88BB64DB}"/>
                </a:ext>
              </a:extLst>
            </p:cNvPr>
            <p:cNvSpPr>
              <a:spLocks noChangeShapeType="1"/>
            </p:cNvSpPr>
            <p:nvPr/>
          </p:nvSpPr>
          <p:spPr bwMode="auto">
            <a:xfrm flipH="1">
              <a:off x="1120" y="2350"/>
              <a:ext cx="4050" cy="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17" name="Line 11">
              <a:extLst>
                <a:ext uri="{FF2B5EF4-FFF2-40B4-BE49-F238E27FC236}">
                  <a16:creationId xmlns:a16="http://schemas.microsoft.com/office/drawing/2014/main" id="{02E72499-8398-734B-BD60-94E813DED6EA}"/>
                </a:ext>
              </a:extLst>
            </p:cNvPr>
            <p:cNvSpPr>
              <a:spLocks noChangeShapeType="1"/>
            </p:cNvSpPr>
            <p:nvPr/>
          </p:nvSpPr>
          <p:spPr bwMode="auto">
            <a:xfrm flipH="1">
              <a:off x="1120" y="2163"/>
              <a:ext cx="4050" cy="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18" name="Freeform 12">
              <a:extLst>
                <a:ext uri="{FF2B5EF4-FFF2-40B4-BE49-F238E27FC236}">
                  <a16:creationId xmlns:a16="http://schemas.microsoft.com/office/drawing/2014/main" id="{556D6B47-BCC1-CD4E-91C4-04EC486C7E25}"/>
                </a:ext>
              </a:extLst>
            </p:cNvPr>
            <p:cNvSpPr>
              <a:spLocks/>
            </p:cNvSpPr>
            <p:nvPr/>
          </p:nvSpPr>
          <p:spPr bwMode="auto">
            <a:xfrm>
              <a:off x="1120" y="1986"/>
              <a:ext cx="4050" cy="1"/>
            </a:xfrm>
            <a:custGeom>
              <a:avLst/>
              <a:gdLst/>
              <a:ahLst/>
              <a:cxnLst>
                <a:cxn ang="0">
                  <a:pos x="0" y="0"/>
                </a:cxn>
                <a:cxn ang="0">
                  <a:pos x="4050" y="0"/>
                </a:cxn>
                <a:cxn ang="0">
                  <a:pos x="0" y="0"/>
                </a:cxn>
              </a:cxnLst>
              <a:rect l="0" t="0" r="r" b="b"/>
              <a:pathLst>
                <a:path w="4050">
                  <a:moveTo>
                    <a:pt x="0" y="0"/>
                  </a:moveTo>
                  <a:lnTo>
                    <a:pt x="4050" y="0"/>
                  </a:lnTo>
                  <a:lnTo>
                    <a:pt x="0" y="0"/>
                  </a:lnTo>
                  <a:close/>
                </a:path>
              </a:pathLst>
            </a:custGeom>
            <a:solidFill>
              <a:srgbClr val="C0C0C0"/>
            </a:solidFill>
            <a:ln w="9525">
              <a:noFill/>
              <a:round/>
              <a:headEnd/>
              <a:tailEnd/>
            </a:ln>
          </p:spPr>
          <p:txBody>
            <a:bodyPr>
              <a:noAutofit/>
            </a:bodyPr>
            <a:lstStyle/>
            <a:p>
              <a:endParaRPr lang="en-US" dirty="0">
                <a:latin typeface="Tahoma" pitchFamily="34" charset="0"/>
              </a:endParaRPr>
            </a:p>
          </p:txBody>
        </p:sp>
        <p:sp>
          <p:nvSpPr>
            <p:cNvPr id="19" name="Freeform 13">
              <a:extLst>
                <a:ext uri="{FF2B5EF4-FFF2-40B4-BE49-F238E27FC236}">
                  <a16:creationId xmlns:a16="http://schemas.microsoft.com/office/drawing/2014/main" id="{70B3B553-647B-5E41-8E95-13FEC6B44A8E}"/>
                </a:ext>
              </a:extLst>
            </p:cNvPr>
            <p:cNvSpPr>
              <a:spLocks/>
            </p:cNvSpPr>
            <p:nvPr/>
          </p:nvSpPr>
          <p:spPr bwMode="auto">
            <a:xfrm>
              <a:off x="1120" y="1799"/>
              <a:ext cx="4050" cy="1"/>
            </a:xfrm>
            <a:custGeom>
              <a:avLst/>
              <a:gdLst/>
              <a:ahLst/>
              <a:cxnLst>
                <a:cxn ang="0">
                  <a:pos x="0" y="0"/>
                </a:cxn>
                <a:cxn ang="0">
                  <a:pos x="4050" y="0"/>
                </a:cxn>
                <a:cxn ang="0">
                  <a:pos x="0" y="0"/>
                </a:cxn>
              </a:cxnLst>
              <a:rect l="0" t="0" r="r" b="b"/>
              <a:pathLst>
                <a:path w="4050">
                  <a:moveTo>
                    <a:pt x="0" y="0"/>
                  </a:moveTo>
                  <a:lnTo>
                    <a:pt x="4050" y="0"/>
                  </a:lnTo>
                  <a:lnTo>
                    <a:pt x="0" y="0"/>
                  </a:lnTo>
                  <a:close/>
                </a:path>
              </a:pathLst>
            </a:custGeom>
            <a:solidFill>
              <a:srgbClr val="C0C0C0"/>
            </a:solidFill>
            <a:ln w="9525">
              <a:noFill/>
              <a:round/>
              <a:headEnd/>
              <a:tailEnd/>
            </a:ln>
          </p:spPr>
          <p:txBody>
            <a:bodyPr>
              <a:noAutofit/>
            </a:bodyPr>
            <a:lstStyle/>
            <a:p>
              <a:endParaRPr lang="en-US" dirty="0">
                <a:latin typeface="Tahoma" pitchFamily="34" charset="0"/>
              </a:endParaRPr>
            </a:p>
          </p:txBody>
        </p:sp>
        <p:sp>
          <p:nvSpPr>
            <p:cNvPr id="20" name="Line 14">
              <a:extLst>
                <a:ext uri="{FF2B5EF4-FFF2-40B4-BE49-F238E27FC236}">
                  <a16:creationId xmlns:a16="http://schemas.microsoft.com/office/drawing/2014/main" id="{45A5DB0D-6E9E-AC49-973B-88C8FAB130A2}"/>
                </a:ext>
              </a:extLst>
            </p:cNvPr>
            <p:cNvSpPr>
              <a:spLocks noChangeShapeType="1"/>
            </p:cNvSpPr>
            <p:nvPr/>
          </p:nvSpPr>
          <p:spPr bwMode="auto">
            <a:xfrm flipH="1">
              <a:off x="1120" y="1986"/>
              <a:ext cx="4050" cy="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21" name="Line 15">
              <a:extLst>
                <a:ext uri="{FF2B5EF4-FFF2-40B4-BE49-F238E27FC236}">
                  <a16:creationId xmlns:a16="http://schemas.microsoft.com/office/drawing/2014/main" id="{0E717B3A-EEC5-614C-BF1D-D047506AC12B}"/>
                </a:ext>
              </a:extLst>
            </p:cNvPr>
            <p:cNvSpPr>
              <a:spLocks noChangeShapeType="1"/>
            </p:cNvSpPr>
            <p:nvPr/>
          </p:nvSpPr>
          <p:spPr bwMode="auto">
            <a:xfrm flipH="1">
              <a:off x="1120" y="1799"/>
              <a:ext cx="4050" cy="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22" name="Freeform 16">
              <a:extLst>
                <a:ext uri="{FF2B5EF4-FFF2-40B4-BE49-F238E27FC236}">
                  <a16:creationId xmlns:a16="http://schemas.microsoft.com/office/drawing/2014/main" id="{6833BCB6-6CE1-8E44-9870-720F868D1946}"/>
                </a:ext>
              </a:extLst>
            </p:cNvPr>
            <p:cNvSpPr>
              <a:spLocks/>
            </p:cNvSpPr>
            <p:nvPr/>
          </p:nvSpPr>
          <p:spPr bwMode="auto">
            <a:xfrm>
              <a:off x="1120" y="1612"/>
              <a:ext cx="4050" cy="1"/>
            </a:xfrm>
            <a:custGeom>
              <a:avLst/>
              <a:gdLst/>
              <a:ahLst/>
              <a:cxnLst>
                <a:cxn ang="0">
                  <a:pos x="0" y="0"/>
                </a:cxn>
                <a:cxn ang="0">
                  <a:pos x="4050" y="0"/>
                </a:cxn>
                <a:cxn ang="0">
                  <a:pos x="0" y="0"/>
                </a:cxn>
              </a:cxnLst>
              <a:rect l="0" t="0" r="r" b="b"/>
              <a:pathLst>
                <a:path w="4050">
                  <a:moveTo>
                    <a:pt x="0" y="0"/>
                  </a:moveTo>
                  <a:lnTo>
                    <a:pt x="4050" y="0"/>
                  </a:lnTo>
                  <a:lnTo>
                    <a:pt x="0" y="0"/>
                  </a:lnTo>
                  <a:close/>
                </a:path>
              </a:pathLst>
            </a:custGeom>
            <a:solidFill>
              <a:srgbClr val="C0C0C0"/>
            </a:solidFill>
            <a:ln w="9525">
              <a:noFill/>
              <a:round/>
              <a:headEnd/>
              <a:tailEnd/>
            </a:ln>
          </p:spPr>
          <p:txBody>
            <a:bodyPr>
              <a:noAutofit/>
            </a:bodyPr>
            <a:lstStyle/>
            <a:p>
              <a:endParaRPr lang="en-US" dirty="0">
                <a:latin typeface="Tahoma" pitchFamily="34" charset="0"/>
              </a:endParaRPr>
            </a:p>
          </p:txBody>
        </p:sp>
        <p:sp>
          <p:nvSpPr>
            <p:cNvPr id="23" name="Freeform 17">
              <a:extLst>
                <a:ext uri="{FF2B5EF4-FFF2-40B4-BE49-F238E27FC236}">
                  <a16:creationId xmlns:a16="http://schemas.microsoft.com/office/drawing/2014/main" id="{B361077C-8BA0-324A-A132-F310D30DF294}"/>
                </a:ext>
              </a:extLst>
            </p:cNvPr>
            <p:cNvSpPr>
              <a:spLocks/>
            </p:cNvSpPr>
            <p:nvPr/>
          </p:nvSpPr>
          <p:spPr bwMode="auto">
            <a:xfrm>
              <a:off x="1120" y="1426"/>
              <a:ext cx="4050" cy="1"/>
            </a:xfrm>
            <a:custGeom>
              <a:avLst/>
              <a:gdLst/>
              <a:ahLst/>
              <a:cxnLst>
                <a:cxn ang="0">
                  <a:pos x="0" y="0"/>
                </a:cxn>
                <a:cxn ang="0">
                  <a:pos x="4050" y="0"/>
                </a:cxn>
                <a:cxn ang="0">
                  <a:pos x="0" y="0"/>
                </a:cxn>
              </a:cxnLst>
              <a:rect l="0" t="0" r="r" b="b"/>
              <a:pathLst>
                <a:path w="4050">
                  <a:moveTo>
                    <a:pt x="0" y="0"/>
                  </a:moveTo>
                  <a:lnTo>
                    <a:pt x="4050" y="0"/>
                  </a:lnTo>
                  <a:lnTo>
                    <a:pt x="0" y="0"/>
                  </a:lnTo>
                  <a:close/>
                </a:path>
              </a:pathLst>
            </a:custGeom>
            <a:solidFill>
              <a:srgbClr val="C0C0C0"/>
            </a:solidFill>
            <a:ln w="9525">
              <a:noFill/>
              <a:round/>
              <a:headEnd/>
              <a:tailEnd/>
            </a:ln>
          </p:spPr>
          <p:txBody>
            <a:bodyPr>
              <a:noAutofit/>
            </a:bodyPr>
            <a:lstStyle/>
            <a:p>
              <a:endParaRPr lang="en-US" dirty="0">
                <a:latin typeface="Tahoma" pitchFamily="34" charset="0"/>
              </a:endParaRPr>
            </a:p>
          </p:txBody>
        </p:sp>
        <p:sp>
          <p:nvSpPr>
            <p:cNvPr id="24" name="Line 18">
              <a:extLst>
                <a:ext uri="{FF2B5EF4-FFF2-40B4-BE49-F238E27FC236}">
                  <a16:creationId xmlns:a16="http://schemas.microsoft.com/office/drawing/2014/main" id="{9D2A3BB9-6642-5540-B40C-BCBA3261C6F8}"/>
                </a:ext>
              </a:extLst>
            </p:cNvPr>
            <p:cNvSpPr>
              <a:spLocks noChangeShapeType="1"/>
            </p:cNvSpPr>
            <p:nvPr/>
          </p:nvSpPr>
          <p:spPr bwMode="auto">
            <a:xfrm flipH="1">
              <a:off x="1120" y="1612"/>
              <a:ext cx="4050" cy="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25" name="Line 19">
              <a:extLst>
                <a:ext uri="{FF2B5EF4-FFF2-40B4-BE49-F238E27FC236}">
                  <a16:creationId xmlns:a16="http://schemas.microsoft.com/office/drawing/2014/main" id="{65E916CE-8F51-CA4D-A39E-8BCC03120673}"/>
                </a:ext>
              </a:extLst>
            </p:cNvPr>
            <p:cNvSpPr>
              <a:spLocks noChangeShapeType="1"/>
            </p:cNvSpPr>
            <p:nvPr/>
          </p:nvSpPr>
          <p:spPr bwMode="auto">
            <a:xfrm flipH="1">
              <a:off x="1120" y="1426"/>
              <a:ext cx="4050" cy="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26" name="Freeform 20">
              <a:extLst>
                <a:ext uri="{FF2B5EF4-FFF2-40B4-BE49-F238E27FC236}">
                  <a16:creationId xmlns:a16="http://schemas.microsoft.com/office/drawing/2014/main" id="{4B11631A-36E8-B84F-8511-2BD8396931CC}"/>
                </a:ext>
              </a:extLst>
            </p:cNvPr>
            <p:cNvSpPr>
              <a:spLocks/>
            </p:cNvSpPr>
            <p:nvPr/>
          </p:nvSpPr>
          <p:spPr bwMode="auto">
            <a:xfrm>
              <a:off x="1120" y="1239"/>
              <a:ext cx="4050" cy="1"/>
            </a:xfrm>
            <a:custGeom>
              <a:avLst/>
              <a:gdLst/>
              <a:ahLst/>
              <a:cxnLst>
                <a:cxn ang="0">
                  <a:pos x="0" y="0"/>
                </a:cxn>
                <a:cxn ang="0">
                  <a:pos x="4050" y="0"/>
                </a:cxn>
                <a:cxn ang="0">
                  <a:pos x="0" y="0"/>
                </a:cxn>
              </a:cxnLst>
              <a:rect l="0" t="0" r="r" b="b"/>
              <a:pathLst>
                <a:path w="4050">
                  <a:moveTo>
                    <a:pt x="0" y="0"/>
                  </a:moveTo>
                  <a:lnTo>
                    <a:pt x="4050" y="0"/>
                  </a:lnTo>
                  <a:lnTo>
                    <a:pt x="0" y="0"/>
                  </a:lnTo>
                  <a:close/>
                </a:path>
              </a:pathLst>
            </a:custGeom>
            <a:solidFill>
              <a:srgbClr val="C0C0C0"/>
            </a:solidFill>
            <a:ln w="9525">
              <a:noFill/>
              <a:round/>
              <a:headEnd/>
              <a:tailEnd/>
            </a:ln>
          </p:spPr>
          <p:txBody>
            <a:bodyPr>
              <a:noAutofit/>
            </a:bodyPr>
            <a:lstStyle/>
            <a:p>
              <a:endParaRPr lang="en-US" dirty="0">
                <a:latin typeface="Tahoma" pitchFamily="34" charset="0"/>
              </a:endParaRPr>
            </a:p>
          </p:txBody>
        </p:sp>
        <p:sp>
          <p:nvSpPr>
            <p:cNvPr id="27" name="Freeform 21">
              <a:extLst>
                <a:ext uri="{FF2B5EF4-FFF2-40B4-BE49-F238E27FC236}">
                  <a16:creationId xmlns:a16="http://schemas.microsoft.com/office/drawing/2014/main" id="{8868D470-7FFF-BC4F-BBEE-33762832E5CB}"/>
                </a:ext>
              </a:extLst>
            </p:cNvPr>
            <p:cNvSpPr>
              <a:spLocks/>
            </p:cNvSpPr>
            <p:nvPr/>
          </p:nvSpPr>
          <p:spPr bwMode="auto">
            <a:xfrm>
              <a:off x="1120" y="1239"/>
              <a:ext cx="4050" cy="1"/>
            </a:xfrm>
            <a:custGeom>
              <a:avLst/>
              <a:gdLst/>
              <a:ahLst/>
              <a:cxnLst>
                <a:cxn ang="0">
                  <a:pos x="0" y="0"/>
                </a:cxn>
                <a:cxn ang="0">
                  <a:pos x="4050" y="0"/>
                </a:cxn>
                <a:cxn ang="0">
                  <a:pos x="0" y="0"/>
                </a:cxn>
              </a:cxnLst>
              <a:rect l="0" t="0" r="r" b="b"/>
              <a:pathLst>
                <a:path w="4050">
                  <a:moveTo>
                    <a:pt x="0" y="0"/>
                  </a:moveTo>
                  <a:lnTo>
                    <a:pt x="4050" y="0"/>
                  </a:lnTo>
                  <a:lnTo>
                    <a:pt x="0" y="0"/>
                  </a:lnTo>
                  <a:close/>
                </a:path>
              </a:pathLst>
            </a:custGeom>
            <a:solidFill>
              <a:srgbClr val="C0C0C0"/>
            </a:solidFill>
            <a:ln w="9525">
              <a:noFill/>
              <a:round/>
              <a:headEnd/>
              <a:tailEnd/>
            </a:ln>
          </p:spPr>
          <p:txBody>
            <a:bodyPr>
              <a:noAutofit/>
            </a:bodyPr>
            <a:lstStyle/>
            <a:p>
              <a:endParaRPr lang="en-US" dirty="0">
                <a:latin typeface="Tahoma" pitchFamily="34" charset="0"/>
              </a:endParaRPr>
            </a:p>
          </p:txBody>
        </p:sp>
        <p:sp>
          <p:nvSpPr>
            <p:cNvPr id="28" name="Line 22">
              <a:extLst>
                <a:ext uri="{FF2B5EF4-FFF2-40B4-BE49-F238E27FC236}">
                  <a16:creationId xmlns:a16="http://schemas.microsoft.com/office/drawing/2014/main" id="{C3A5AC56-0D4C-2245-86DC-9541EB34E705}"/>
                </a:ext>
              </a:extLst>
            </p:cNvPr>
            <p:cNvSpPr>
              <a:spLocks noChangeShapeType="1"/>
            </p:cNvSpPr>
            <p:nvPr/>
          </p:nvSpPr>
          <p:spPr bwMode="auto">
            <a:xfrm flipH="1">
              <a:off x="1120" y="1239"/>
              <a:ext cx="4050" cy="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29" name="Line 23">
              <a:extLst>
                <a:ext uri="{FF2B5EF4-FFF2-40B4-BE49-F238E27FC236}">
                  <a16:creationId xmlns:a16="http://schemas.microsoft.com/office/drawing/2014/main" id="{9215709D-8377-174D-B135-B3E416BECBFD}"/>
                </a:ext>
              </a:extLst>
            </p:cNvPr>
            <p:cNvSpPr>
              <a:spLocks noChangeShapeType="1"/>
            </p:cNvSpPr>
            <p:nvPr/>
          </p:nvSpPr>
          <p:spPr bwMode="auto">
            <a:xfrm flipH="1">
              <a:off x="1120" y="1239"/>
              <a:ext cx="4050" cy="1"/>
            </a:xfrm>
            <a:prstGeom prst="line">
              <a:avLst/>
            </a:prstGeom>
            <a:noFill/>
            <a:ln w="15875">
              <a:solidFill>
                <a:srgbClr val="808080"/>
              </a:solidFill>
              <a:round/>
              <a:headEnd/>
              <a:tailEnd/>
            </a:ln>
          </p:spPr>
          <p:txBody>
            <a:bodyPr>
              <a:noAutofit/>
            </a:bodyPr>
            <a:lstStyle/>
            <a:p>
              <a:endParaRPr lang="en-US" dirty="0">
                <a:latin typeface="Tahoma" pitchFamily="34" charset="0"/>
              </a:endParaRPr>
            </a:p>
          </p:txBody>
        </p:sp>
        <p:sp>
          <p:nvSpPr>
            <p:cNvPr id="30" name="Freeform 24">
              <a:extLst>
                <a:ext uri="{FF2B5EF4-FFF2-40B4-BE49-F238E27FC236}">
                  <a16:creationId xmlns:a16="http://schemas.microsoft.com/office/drawing/2014/main" id="{830D26EA-E9EA-4844-BD70-91F5C376986F}"/>
                </a:ext>
              </a:extLst>
            </p:cNvPr>
            <p:cNvSpPr>
              <a:spLocks/>
            </p:cNvSpPr>
            <p:nvPr/>
          </p:nvSpPr>
          <p:spPr bwMode="auto">
            <a:xfrm>
              <a:off x="5170" y="1239"/>
              <a:ext cx="1" cy="1671"/>
            </a:xfrm>
            <a:custGeom>
              <a:avLst/>
              <a:gdLst/>
              <a:ahLst/>
              <a:cxnLst>
                <a:cxn ang="0">
                  <a:pos x="0" y="0"/>
                </a:cxn>
                <a:cxn ang="0">
                  <a:pos x="0" y="1671"/>
                </a:cxn>
                <a:cxn ang="0">
                  <a:pos x="0" y="0"/>
                </a:cxn>
              </a:cxnLst>
              <a:rect l="0" t="0" r="r" b="b"/>
              <a:pathLst>
                <a:path h="1671">
                  <a:moveTo>
                    <a:pt x="0" y="0"/>
                  </a:moveTo>
                  <a:lnTo>
                    <a:pt x="0" y="1671"/>
                  </a:lnTo>
                  <a:lnTo>
                    <a:pt x="0" y="0"/>
                  </a:lnTo>
                  <a:close/>
                </a:path>
              </a:pathLst>
            </a:custGeom>
            <a:solidFill>
              <a:srgbClr val="C0C0C0"/>
            </a:solidFill>
            <a:ln w="9525">
              <a:noFill/>
              <a:round/>
              <a:headEnd/>
              <a:tailEnd/>
            </a:ln>
          </p:spPr>
          <p:txBody>
            <a:bodyPr>
              <a:noAutofit/>
            </a:bodyPr>
            <a:lstStyle/>
            <a:p>
              <a:endParaRPr lang="en-US" dirty="0">
                <a:latin typeface="Tahoma" pitchFamily="34" charset="0"/>
              </a:endParaRPr>
            </a:p>
          </p:txBody>
        </p:sp>
        <p:sp>
          <p:nvSpPr>
            <p:cNvPr id="31" name="Freeform 25">
              <a:extLst>
                <a:ext uri="{FF2B5EF4-FFF2-40B4-BE49-F238E27FC236}">
                  <a16:creationId xmlns:a16="http://schemas.microsoft.com/office/drawing/2014/main" id="{13518A0D-DFCE-004D-9A0D-C5867830A498}"/>
                </a:ext>
              </a:extLst>
            </p:cNvPr>
            <p:cNvSpPr>
              <a:spLocks/>
            </p:cNvSpPr>
            <p:nvPr/>
          </p:nvSpPr>
          <p:spPr bwMode="auto">
            <a:xfrm>
              <a:off x="1120" y="2910"/>
              <a:ext cx="4050" cy="1"/>
            </a:xfrm>
            <a:custGeom>
              <a:avLst/>
              <a:gdLst/>
              <a:ahLst/>
              <a:cxnLst>
                <a:cxn ang="0">
                  <a:pos x="4050" y="0"/>
                </a:cxn>
                <a:cxn ang="0">
                  <a:pos x="0" y="0"/>
                </a:cxn>
                <a:cxn ang="0">
                  <a:pos x="4050" y="0"/>
                </a:cxn>
              </a:cxnLst>
              <a:rect l="0" t="0" r="r" b="b"/>
              <a:pathLst>
                <a:path w="4050">
                  <a:moveTo>
                    <a:pt x="4050" y="0"/>
                  </a:moveTo>
                  <a:lnTo>
                    <a:pt x="0" y="0"/>
                  </a:lnTo>
                  <a:lnTo>
                    <a:pt x="4050" y="0"/>
                  </a:lnTo>
                  <a:close/>
                </a:path>
              </a:pathLst>
            </a:custGeom>
            <a:solidFill>
              <a:srgbClr val="C0C0C0"/>
            </a:solidFill>
            <a:ln w="9525">
              <a:noFill/>
              <a:round/>
              <a:headEnd/>
              <a:tailEnd/>
            </a:ln>
          </p:spPr>
          <p:txBody>
            <a:bodyPr>
              <a:noAutofit/>
            </a:bodyPr>
            <a:lstStyle/>
            <a:p>
              <a:endParaRPr lang="en-US" dirty="0">
                <a:latin typeface="Tahoma" pitchFamily="34" charset="0"/>
              </a:endParaRPr>
            </a:p>
          </p:txBody>
        </p:sp>
        <p:sp>
          <p:nvSpPr>
            <p:cNvPr id="32" name="Line 26">
              <a:extLst>
                <a:ext uri="{FF2B5EF4-FFF2-40B4-BE49-F238E27FC236}">
                  <a16:creationId xmlns:a16="http://schemas.microsoft.com/office/drawing/2014/main" id="{37B48EAA-43EB-3441-8FFE-6F73C0DF00E8}"/>
                </a:ext>
              </a:extLst>
            </p:cNvPr>
            <p:cNvSpPr>
              <a:spLocks noChangeShapeType="1"/>
            </p:cNvSpPr>
            <p:nvPr/>
          </p:nvSpPr>
          <p:spPr bwMode="auto">
            <a:xfrm flipV="1">
              <a:off x="5170" y="1239"/>
              <a:ext cx="1" cy="1671"/>
            </a:xfrm>
            <a:prstGeom prst="line">
              <a:avLst/>
            </a:prstGeom>
            <a:noFill/>
            <a:ln w="15875">
              <a:solidFill>
                <a:srgbClr val="808080"/>
              </a:solidFill>
              <a:round/>
              <a:headEnd/>
              <a:tailEnd/>
            </a:ln>
          </p:spPr>
          <p:txBody>
            <a:bodyPr>
              <a:noAutofit/>
            </a:bodyPr>
            <a:lstStyle/>
            <a:p>
              <a:endParaRPr lang="en-US" dirty="0">
                <a:latin typeface="Tahoma" pitchFamily="34" charset="0"/>
              </a:endParaRPr>
            </a:p>
          </p:txBody>
        </p:sp>
        <p:sp>
          <p:nvSpPr>
            <p:cNvPr id="33" name="Line 27">
              <a:extLst>
                <a:ext uri="{FF2B5EF4-FFF2-40B4-BE49-F238E27FC236}">
                  <a16:creationId xmlns:a16="http://schemas.microsoft.com/office/drawing/2014/main" id="{17175963-85EF-EE46-8DD6-BDA575423C0F}"/>
                </a:ext>
              </a:extLst>
            </p:cNvPr>
            <p:cNvSpPr>
              <a:spLocks noChangeShapeType="1"/>
            </p:cNvSpPr>
            <p:nvPr/>
          </p:nvSpPr>
          <p:spPr bwMode="auto">
            <a:xfrm>
              <a:off x="1120" y="2910"/>
              <a:ext cx="4050" cy="1"/>
            </a:xfrm>
            <a:prstGeom prst="line">
              <a:avLst/>
            </a:prstGeom>
            <a:noFill/>
            <a:ln w="15875">
              <a:solidFill>
                <a:srgbClr val="808080"/>
              </a:solidFill>
              <a:round/>
              <a:headEnd/>
              <a:tailEnd/>
            </a:ln>
          </p:spPr>
          <p:txBody>
            <a:bodyPr>
              <a:noAutofit/>
            </a:bodyPr>
            <a:lstStyle/>
            <a:p>
              <a:endParaRPr lang="en-US" dirty="0">
                <a:latin typeface="Tahoma" pitchFamily="34" charset="0"/>
              </a:endParaRPr>
            </a:p>
          </p:txBody>
        </p:sp>
        <p:sp>
          <p:nvSpPr>
            <p:cNvPr id="34" name="Freeform 28">
              <a:extLst>
                <a:ext uri="{FF2B5EF4-FFF2-40B4-BE49-F238E27FC236}">
                  <a16:creationId xmlns:a16="http://schemas.microsoft.com/office/drawing/2014/main" id="{D98B927D-EE15-6549-A961-3EB6B2CB036E}"/>
                </a:ext>
              </a:extLst>
            </p:cNvPr>
            <p:cNvSpPr>
              <a:spLocks/>
            </p:cNvSpPr>
            <p:nvPr/>
          </p:nvSpPr>
          <p:spPr bwMode="auto">
            <a:xfrm>
              <a:off x="1120" y="1239"/>
              <a:ext cx="1" cy="1671"/>
            </a:xfrm>
            <a:custGeom>
              <a:avLst/>
              <a:gdLst/>
              <a:ahLst/>
              <a:cxnLst>
                <a:cxn ang="0">
                  <a:pos x="0" y="1671"/>
                </a:cxn>
                <a:cxn ang="0">
                  <a:pos x="0" y="0"/>
                </a:cxn>
                <a:cxn ang="0">
                  <a:pos x="0" y="1671"/>
                </a:cxn>
              </a:cxnLst>
              <a:rect l="0" t="0" r="r" b="b"/>
              <a:pathLst>
                <a:path h="1671">
                  <a:moveTo>
                    <a:pt x="0" y="1671"/>
                  </a:moveTo>
                  <a:lnTo>
                    <a:pt x="0" y="0"/>
                  </a:lnTo>
                  <a:lnTo>
                    <a:pt x="0" y="1671"/>
                  </a:lnTo>
                  <a:close/>
                </a:path>
              </a:pathLst>
            </a:custGeom>
            <a:solidFill>
              <a:srgbClr val="C0C0C0"/>
            </a:solidFill>
            <a:ln w="9525">
              <a:noFill/>
              <a:round/>
              <a:headEnd/>
              <a:tailEnd/>
            </a:ln>
          </p:spPr>
          <p:txBody>
            <a:bodyPr>
              <a:noAutofit/>
            </a:bodyPr>
            <a:lstStyle/>
            <a:p>
              <a:endParaRPr lang="en-US" dirty="0">
                <a:latin typeface="Tahoma" pitchFamily="34" charset="0"/>
              </a:endParaRPr>
            </a:p>
          </p:txBody>
        </p:sp>
        <p:sp>
          <p:nvSpPr>
            <p:cNvPr id="35" name="Rectangle 29">
              <a:extLst>
                <a:ext uri="{FF2B5EF4-FFF2-40B4-BE49-F238E27FC236}">
                  <a16:creationId xmlns:a16="http://schemas.microsoft.com/office/drawing/2014/main" id="{A20787B4-109D-9A43-8BEE-1914EF2BB8F0}"/>
                </a:ext>
              </a:extLst>
            </p:cNvPr>
            <p:cNvSpPr>
              <a:spLocks noChangeArrowheads="1"/>
            </p:cNvSpPr>
            <p:nvPr/>
          </p:nvSpPr>
          <p:spPr bwMode="auto">
            <a:xfrm>
              <a:off x="1288" y="2832"/>
              <a:ext cx="236" cy="78"/>
            </a:xfrm>
            <a:prstGeom prst="rect">
              <a:avLst/>
            </a:prstGeom>
            <a:solidFill>
              <a:schemeClr val="bg2"/>
            </a:solidFill>
            <a:ln w="9525">
              <a:noFill/>
              <a:miter lim="800000"/>
              <a:headEnd/>
              <a:tailEnd/>
            </a:ln>
          </p:spPr>
          <p:txBody>
            <a:bodyPr>
              <a:noAutofit/>
            </a:bodyPr>
            <a:lstStyle/>
            <a:p>
              <a:endParaRPr lang="en-US" dirty="0">
                <a:latin typeface="Tahoma" pitchFamily="34" charset="0"/>
              </a:endParaRPr>
            </a:p>
          </p:txBody>
        </p:sp>
        <p:sp>
          <p:nvSpPr>
            <p:cNvPr id="36" name="Line 30">
              <a:extLst>
                <a:ext uri="{FF2B5EF4-FFF2-40B4-BE49-F238E27FC236}">
                  <a16:creationId xmlns:a16="http://schemas.microsoft.com/office/drawing/2014/main" id="{F98E2971-79FA-8147-9A14-D821ADE9488A}"/>
                </a:ext>
              </a:extLst>
            </p:cNvPr>
            <p:cNvSpPr>
              <a:spLocks noChangeShapeType="1"/>
            </p:cNvSpPr>
            <p:nvPr/>
          </p:nvSpPr>
          <p:spPr bwMode="auto">
            <a:xfrm>
              <a:off x="1120" y="1239"/>
              <a:ext cx="1" cy="1671"/>
            </a:xfrm>
            <a:prstGeom prst="line">
              <a:avLst/>
            </a:prstGeom>
            <a:noFill/>
            <a:ln w="15875">
              <a:solidFill>
                <a:srgbClr val="808080"/>
              </a:solidFill>
              <a:round/>
              <a:headEnd/>
              <a:tailEnd/>
            </a:ln>
          </p:spPr>
          <p:txBody>
            <a:bodyPr>
              <a:noAutofit/>
            </a:bodyPr>
            <a:lstStyle/>
            <a:p>
              <a:endParaRPr lang="en-US" dirty="0">
                <a:latin typeface="Tahoma" pitchFamily="34" charset="0"/>
              </a:endParaRPr>
            </a:p>
          </p:txBody>
        </p:sp>
        <p:sp>
          <p:nvSpPr>
            <p:cNvPr id="37" name="Freeform 31">
              <a:extLst>
                <a:ext uri="{FF2B5EF4-FFF2-40B4-BE49-F238E27FC236}">
                  <a16:creationId xmlns:a16="http://schemas.microsoft.com/office/drawing/2014/main" id="{1F1A0F41-27E6-054C-BB45-BBA2C141C40D}"/>
                </a:ext>
              </a:extLst>
            </p:cNvPr>
            <p:cNvSpPr>
              <a:spLocks/>
            </p:cNvSpPr>
            <p:nvPr/>
          </p:nvSpPr>
          <p:spPr bwMode="auto">
            <a:xfrm>
              <a:off x="1288" y="2832"/>
              <a:ext cx="236" cy="78"/>
            </a:xfrm>
            <a:custGeom>
              <a:avLst/>
              <a:gdLst/>
              <a:ahLst/>
              <a:cxnLst>
                <a:cxn ang="0">
                  <a:pos x="0" y="0"/>
                </a:cxn>
                <a:cxn ang="0">
                  <a:pos x="236" y="0"/>
                </a:cxn>
                <a:cxn ang="0">
                  <a:pos x="236" y="78"/>
                </a:cxn>
                <a:cxn ang="0">
                  <a:pos x="0" y="78"/>
                </a:cxn>
                <a:cxn ang="0">
                  <a:pos x="0" y="0"/>
                </a:cxn>
                <a:cxn ang="0">
                  <a:pos x="0" y="0"/>
                </a:cxn>
              </a:cxnLst>
              <a:rect l="0" t="0" r="r" b="b"/>
              <a:pathLst>
                <a:path w="236" h="78">
                  <a:moveTo>
                    <a:pt x="0" y="0"/>
                  </a:moveTo>
                  <a:lnTo>
                    <a:pt x="236" y="0"/>
                  </a:lnTo>
                  <a:lnTo>
                    <a:pt x="236" y="78"/>
                  </a:lnTo>
                  <a:lnTo>
                    <a:pt x="0" y="78"/>
                  </a:lnTo>
                  <a:lnTo>
                    <a:pt x="0" y="0"/>
                  </a:lnTo>
                  <a:lnTo>
                    <a:pt x="0" y="0"/>
                  </a:lnTo>
                  <a:close/>
                </a:path>
              </a:pathLst>
            </a:custGeom>
            <a:solidFill>
              <a:schemeClr val="accent2">
                <a:lumMod val="20000"/>
                <a:lumOff val="80000"/>
              </a:schemeClr>
            </a:solidFill>
            <a:ln w="15875">
              <a:solidFill>
                <a:srgbClr val="000000"/>
              </a:solidFill>
              <a:prstDash val="solid"/>
              <a:round/>
              <a:headEnd/>
              <a:tailEnd/>
            </a:ln>
          </p:spPr>
          <p:txBody>
            <a:bodyPr>
              <a:noAutofit/>
            </a:bodyPr>
            <a:lstStyle/>
            <a:p>
              <a:endParaRPr lang="en-US" dirty="0">
                <a:latin typeface="Tahoma" pitchFamily="34" charset="0"/>
              </a:endParaRPr>
            </a:p>
          </p:txBody>
        </p:sp>
        <p:sp>
          <p:nvSpPr>
            <p:cNvPr id="38" name="Rectangle 32">
              <a:extLst>
                <a:ext uri="{FF2B5EF4-FFF2-40B4-BE49-F238E27FC236}">
                  <a16:creationId xmlns:a16="http://schemas.microsoft.com/office/drawing/2014/main" id="{818D252C-3EBC-D440-8466-E6828E9767D4}"/>
                </a:ext>
              </a:extLst>
            </p:cNvPr>
            <p:cNvSpPr>
              <a:spLocks noChangeArrowheads="1"/>
            </p:cNvSpPr>
            <p:nvPr/>
          </p:nvSpPr>
          <p:spPr bwMode="auto">
            <a:xfrm>
              <a:off x="2096" y="2763"/>
              <a:ext cx="236" cy="147"/>
            </a:xfrm>
            <a:prstGeom prst="rect">
              <a:avLst/>
            </a:prstGeom>
            <a:solidFill>
              <a:schemeClr val="accent2">
                <a:lumMod val="20000"/>
                <a:lumOff val="80000"/>
              </a:schemeClr>
            </a:solidFill>
            <a:ln w="9525">
              <a:noFill/>
              <a:miter lim="800000"/>
              <a:headEnd/>
              <a:tailEnd/>
            </a:ln>
          </p:spPr>
          <p:txBody>
            <a:bodyPr>
              <a:noAutofit/>
            </a:bodyPr>
            <a:lstStyle/>
            <a:p>
              <a:endParaRPr lang="en-US" dirty="0">
                <a:latin typeface="Tahoma" pitchFamily="34" charset="0"/>
              </a:endParaRPr>
            </a:p>
          </p:txBody>
        </p:sp>
        <p:sp>
          <p:nvSpPr>
            <p:cNvPr id="39" name="Rectangle 33">
              <a:extLst>
                <a:ext uri="{FF2B5EF4-FFF2-40B4-BE49-F238E27FC236}">
                  <a16:creationId xmlns:a16="http://schemas.microsoft.com/office/drawing/2014/main" id="{6BEC8F3A-B315-2249-867C-595FEECE579E}"/>
                </a:ext>
              </a:extLst>
            </p:cNvPr>
            <p:cNvSpPr>
              <a:spLocks noChangeArrowheads="1"/>
            </p:cNvSpPr>
            <p:nvPr/>
          </p:nvSpPr>
          <p:spPr bwMode="auto">
            <a:xfrm>
              <a:off x="2904" y="1888"/>
              <a:ext cx="236" cy="1022"/>
            </a:xfrm>
            <a:prstGeom prst="rect">
              <a:avLst/>
            </a:prstGeom>
            <a:solidFill>
              <a:schemeClr val="accent2">
                <a:lumMod val="20000"/>
                <a:lumOff val="80000"/>
              </a:schemeClr>
            </a:solidFill>
            <a:ln w="9525">
              <a:noFill/>
              <a:miter lim="800000"/>
              <a:headEnd/>
              <a:tailEnd/>
            </a:ln>
          </p:spPr>
          <p:txBody>
            <a:bodyPr>
              <a:noAutofit/>
            </a:bodyPr>
            <a:lstStyle/>
            <a:p>
              <a:endParaRPr lang="en-US" dirty="0">
                <a:latin typeface="Tahoma" pitchFamily="34" charset="0"/>
              </a:endParaRPr>
            </a:p>
          </p:txBody>
        </p:sp>
        <p:sp>
          <p:nvSpPr>
            <p:cNvPr id="40" name="Freeform 34">
              <a:extLst>
                <a:ext uri="{FF2B5EF4-FFF2-40B4-BE49-F238E27FC236}">
                  <a16:creationId xmlns:a16="http://schemas.microsoft.com/office/drawing/2014/main" id="{3463EA5B-8E47-6E47-AC8E-2E3CA6FC8B31}"/>
                </a:ext>
              </a:extLst>
            </p:cNvPr>
            <p:cNvSpPr>
              <a:spLocks/>
            </p:cNvSpPr>
            <p:nvPr/>
          </p:nvSpPr>
          <p:spPr bwMode="auto">
            <a:xfrm>
              <a:off x="2096" y="2763"/>
              <a:ext cx="236" cy="147"/>
            </a:xfrm>
            <a:custGeom>
              <a:avLst/>
              <a:gdLst/>
              <a:ahLst/>
              <a:cxnLst>
                <a:cxn ang="0">
                  <a:pos x="0" y="0"/>
                </a:cxn>
                <a:cxn ang="0">
                  <a:pos x="236" y="0"/>
                </a:cxn>
                <a:cxn ang="0">
                  <a:pos x="236" y="147"/>
                </a:cxn>
                <a:cxn ang="0">
                  <a:pos x="0" y="147"/>
                </a:cxn>
                <a:cxn ang="0">
                  <a:pos x="0" y="0"/>
                </a:cxn>
                <a:cxn ang="0">
                  <a:pos x="0" y="0"/>
                </a:cxn>
              </a:cxnLst>
              <a:rect l="0" t="0" r="r" b="b"/>
              <a:pathLst>
                <a:path w="236" h="147">
                  <a:moveTo>
                    <a:pt x="0" y="0"/>
                  </a:moveTo>
                  <a:lnTo>
                    <a:pt x="236" y="0"/>
                  </a:lnTo>
                  <a:lnTo>
                    <a:pt x="236" y="147"/>
                  </a:lnTo>
                  <a:lnTo>
                    <a:pt x="0" y="147"/>
                  </a:lnTo>
                  <a:lnTo>
                    <a:pt x="0" y="0"/>
                  </a:lnTo>
                  <a:lnTo>
                    <a:pt x="0" y="0"/>
                  </a:lnTo>
                  <a:close/>
                </a:path>
              </a:pathLst>
            </a:custGeom>
            <a:noFill/>
            <a:ln w="15875">
              <a:solidFill>
                <a:srgbClr val="000000"/>
              </a:solidFill>
              <a:prstDash val="solid"/>
              <a:round/>
              <a:headEnd/>
              <a:tailEnd/>
            </a:ln>
          </p:spPr>
          <p:txBody>
            <a:bodyPr>
              <a:noAutofit/>
            </a:bodyPr>
            <a:lstStyle/>
            <a:p>
              <a:endParaRPr lang="en-US" dirty="0">
                <a:latin typeface="Tahoma" pitchFamily="34" charset="0"/>
              </a:endParaRPr>
            </a:p>
          </p:txBody>
        </p:sp>
        <p:sp>
          <p:nvSpPr>
            <p:cNvPr id="41" name="Freeform 35">
              <a:extLst>
                <a:ext uri="{FF2B5EF4-FFF2-40B4-BE49-F238E27FC236}">
                  <a16:creationId xmlns:a16="http://schemas.microsoft.com/office/drawing/2014/main" id="{84F3ECBC-597F-8442-ADB6-00A689771611}"/>
                </a:ext>
              </a:extLst>
            </p:cNvPr>
            <p:cNvSpPr>
              <a:spLocks/>
            </p:cNvSpPr>
            <p:nvPr/>
          </p:nvSpPr>
          <p:spPr bwMode="auto">
            <a:xfrm>
              <a:off x="2904" y="1888"/>
              <a:ext cx="236" cy="1022"/>
            </a:xfrm>
            <a:custGeom>
              <a:avLst/>
              <a:gdLst/>
              <a:ahLst/>
              <a:cxnLst>
                <a:cxn ang="0">
                  <a:pos x="0" y="0"/>
                </a:cxn>
                <a:cxn ang="0">
                  <a:pos x="236" y="0"/>
                </a:cxn>
                <a:cxn ang="0">
                  <a:pos x="236" y="1022"/>
                </a:cxn>
                <a:cxn ang="0">
                  <a:pos x="0" y="1022"/>
                </a:cxn>
                <a:cxn ang="0">
                  <a:pos x="0" y="0"/>
                </a:cxn>
                <a:cxn ang="0">
                  <a:pos x="0" y="0"/>
                </a:cxn>
              </a:cxnLst>
              <a:rect l="0" t="0" r="r" b="b"/>
              <a:pathLst>
                <a:path w="236" h="1022">
                  <a:moveTo>
                    <a:pt x="0" y="0"/>
                  </a:moveTo>
                  <a:lnTo>
                    <a:pt x="236" y="0"/>
                  </a:lnTo>
                  <a:lnTo>
                    <a:pt x="236" y="1022"/>
                  </a:lnTo>
                  <a:lnTo>
                    <a:pt x="0" y="1022"/>
                  </a:lnTo>
                  <a:lnTo>
                    <a:pt x="0" y="0"/>
                  </a:lnTo>
                  <a:lnTo>
                    <a:pt x="0" y="0"/>
                  </a:lnTo>
                  <a:close/>
                </a:path>
              </a:pathLst>
            </a:custGeom>
            <a:noFill/>
            <a:ln w="15875">
              <a:solidFill>
                <a:srgbClr val="000000"/>
              </a:solidFill>
              <a:prstDash val="solid"/>
              <a:round/>
              <a:headEnd/>
              <a:tailEnd/>
            </a:ln>
          </p:spPr>
          <p:txBody>
            <a:bodyPr>
              <a:noAutofit/>
            </a:bodyPr>
            <a:lstStyle/>
            <a:p>
              <a:endParaRPr lang="en-US" dirty="0">
                <a:latin typeface="Tahoma" pitchFamily="34" charset="0"/>
              </a:endParaRPr>
            </a:p>
          </p:txBody>
        </p:sp>
        <p:sp>
          <p:nvSpPr>
            <p:cNvPr id="42" name="Rectangle 36">
              <a:extLst>
                <a:ext uri="{FF2B5EF4-FFF2-40B4-BE49-F238E27FC236}">
                  <a16:creationId xmlns:a16="http://schemas.microsoft.com/office/drawing/2014/main" id="{0D5CDC7B-8070-6340-8207-04A220C127FC}"/>
                </a:ext>
              </a:extLst>
            </p:cNvPr>
            <p:cNvSpPr>
              <a:spLocks noChangeArrowheads="1"/>
            </p:cNvSpPr>
            <p:nvPr/>
          </p:nvSpPr>
          <p:spPr bwMode="auto">
            <a:xfrm>
              <a:off x="3722" y="2733"/>
              <a:ext cx="236" cy="177"/>
            </a:xfrm>
            <a:prstGeom prst="rect">
              <a:avLst/>
            </a:prstGeom>
            <a:solidFill>
              <a:schemeClr val="accent2">
                <a:lumMod val="20000"/>
                <a:lumOff val="80000"/>
              </a:schemeClr>
            </a:solidFill>
            <a:ln w="9525">
              <a:noFill/>
              <a:miter lim="800000"/>
              <a:headEnd/>
              <a:tailEnd/>
            </a:ln>
          </p:spPr>
          <p:txBody>
            <a:bodyPr>
              <a:noAutofit/>
            </a:bodyPr>
            <a:lstStyle/>
            <a:p>
              <a:endParaRPr lang="en-US" dirty="0">
                <a:latin typeface="Tahoma" pitchFamily="34" charset="0"/>
              </a:endParaRPr>
            </a:p>
          </p:txBody>
        </p:sp>
        <p:sp>
          <p:nvSpPr>
            <p:cNvPr id="43" name="Rectangle 37">
              <a:extLst>
                <a:ext uri="{FF2B5EF4-FFF2-40B4-BE49-F238E27FC236}">
                  <a16:creationId xmlns:a16="http://schemas.microsoft.com/office/drawing/2014/main" id="{405BB1E4-77A2-F341-9EA8-77E379B7F375}"/>
                </a:ext>
              </a:extLst>
            </p:cNvPr>
            <p:cNvSpPr>
              <a:spLocks noChangeArrowheads="1"/>
            </p:cNvSpPr>
            <p:nvPr/>
          </p:nvSpPr>
          <p:spPr bwMode="auto">
            <a:xfrm>
              <a:off x="4530" y="2665"/>
              <a:ext cx="236" cy="245"/>
            </a:xfrm>
            <a:prstGeom prst="rect">
              <a:avLst/>
            </a:prstGeom>
            <a:solidFill>
              <a:schemeClr val="accent2">
                <a:lumMod val="20000"/>
                <a:lumOff val="80000"/>
              </a:schemeClr>
            </a:solidFill>
            <a:ln w="9525">
              <a:noFill/>
              <a:miter lim="800000"/>
              <a:headEnd/>
              <a:tailEnd/>
            </a:ln>
          </p:spPr>
          <p:txBody>
            <a:bodyPr>
              <a:noAutofit/>
            </a:bodyPr>
            <a:lstStyle/>
            <a:p>
              <a:endParaRPr lang="en-US" dirty="0">
                <a:latin typeface="Tahoma" pitchFamily="34" charset="0"/>
              </a:endParaRPr>
            </a:p>
          </p:txBody>
        </p:sp>
        <p:sp>
          <p:nvSpPr>
            <p:cNvPr id="44" name="Freeform 38">
              <a:extLst>
                <a:ext uri="{FF2B5EF4-FFF2-40B4-BE49-F238E27FC236}">
                  <a16:creationId xmlns:a16="http://schemas.microsoft.com/office/drawing/2014/main" id="{90AA229E-E613-6D4C-ADED-D114607607CE}"/>
                </a:ext>
              </a:extLst>
            </p:cNvPr>
            <p:cNvSpPr>
              <a:spLocks/>
            </p:cNvSpPr>
            <p:nvPr/>
          </p:nvSpPr>
          <p:spPr bwMode="auto">
            <a:xfrm>
              <a:off x="3722" y="2733"/>
              <a:ext cx="236" cy="177"/>
            </a:xfrm>
            <a:custGeom>
              <a:avLst/>
              <a:gdLst/>
              <a:ahLst/>
              <a:cxnLst>
                <a:cxn ang="0">
                  <a:pos x="0" y="0"/>
                </a:cxn>
                <a:cxn ang="0">
                  <a:pos x="236" y="0"/>
                </a:cxn>
                <a:cxn ang="0">
                  <a:pos x="236" y="177"/>
                </a:cxn>
                <a:cxn ang="0">
                  <a:pos x="0" y="177"/>
                </a:cxn>
                <a:cxn ang="0">
                  <a:pos x="0" y="0"/>
                </a:cxn>
                <a:cxn ang="0">
                  <a:pos x="0" y="0"/>
                </a:cxn>
              </a:cxnLst>
              <a:rect l="0" t="0" r="r" b="b"/>
              <a:pathLst>
                <a:path w="236" h="177">
                  <a:moveTo>
                    <a:pt x="0" y="0"/>
                  </a:moveTo>
                  <a:lnTo>
                    <a:pt x="236" y="0"/>
                  </a:lnTo>
                  <a:lnTo>
                    <a:pt x="236" y="177"/>
                  </a:lnTo>
                  <a:lnTo>
                    <a:pt x="0" y="177"/>
                  </a:lnTo>
                  <a:lnTo>
                    <a:pt x="0" y="0"/>
                  </a:lnTo>
                  <a:lnTo>
                    <a:pt x="0" y="0"/>
                  </a:lnTo>
                  <a:close/>
                </a:path>
              </a:pathLst>
            </a:custGeom>
            <a:noFill/>
            <a:ln w="15875">
              <a:solidFill>
                <a:srgbClr val="000000"/>
              </a:solidFill>
              <a:prstDash val="solid"/>
              <a:round/>
              <a:headEnd/>
              <a:tailEnd/>
            </a:ln>
          </p:spPr>
          <p:txBody>
            <a:bodyPr>
              <a:noAutofit/>
            </a:bodyPr>
            <a:lstStyle/>
            <a:p>
              <a:endParaRPr lang="en-US" dirty="0">
                <a:latin typeface="Tahoma" pitchFamily="34" charset="0"/>
              </a:endParaRPr>
            </a:p>
          </p:txBody>
        </p:sp>
        <p:sp>
          <p:nvSpPr>
            <p:cNvPr id="45" name="Freeform 39">
              <a:extLst>
                <a:ext uri="{FF2B5EF4-FFF2-40B4-BE49-F238E27FC236}">
                  <a16:creationId xmlns:a16="http://schemas.microsoft.com/office/drawing/2014/main" id="{66A9888A-E8AC-3E45-856F-A70EC7214526}"/>
                </a:ext>
              </a:extLst>
            </p:cNvPr>
            <p:cNvSpPr>
              <a:spLocks/>
            </p:cNvSpPr>
            <p:nvPr/>
          </p:nvSpPr>
          <p:spPr bwMode="auto">
            <a:xfrm>
              <a:off x="4530" y="2665"/>
              <a:ext cx="236" cy="245"/>
            </a:xfrm>
            <a:custGeom>
              <a:avLst/>
              <a:gdLst/>
              <a:ahLst/>
              <a:cxnLst>
                <a:cxn ang="0">
                  <a:pos x="0" y="0"/>
                </a:cxn>
                <a:cxn ang="0">
                  <a:pos x="236" y="0"/>
                </a:cxn>
                <a:cxn ang="0">
                  <a:pos x="236" y="245"/>
                </a:cxn>
                <a:cxn ang="0">
                  <a:pos x="0" y="245"/>
                </a:cxn>
                <a:cxn ang="0">
                  <a:pos x="0" y="0"/>
                </a:cxn>
                <a:cxn ang="0">
                  <a:pos x="0" y="0"/>
                </a:cxn>
              </a:cxnLst>
              <a:rect l="0" t="0" r="r" b="b"/>
              <a:pathLst>
                <a:path w="236" h="245">
                  <a:moveTo>
                    <a:pt x="0" y="0"/>
                  </a:moveTo>
                  <a:lnTo>
                    <a:pt x="236" y="0"/>
                  </a:lnTo>
                  <a:lnTo>
                    <a:pt x="236" y="245"/>
                  </a:lnTo>
                  <a:lnTo>
                    <a:pt x="0" y="245"/>
                  </a:lnTo>
                  <a:lnTo>
                    <a:pt x="0" y="0"/>
                  </a:lnTo>
                  <a:lnTo>
                    <a:pt x="0" y="0"/>
                  </a:lnTo>
                  <a:close/>
                </a:path>
              </a:pathLst>
            </a:custGeom>
            <a:noFill/>
            <a:ln w="15875">
              <a:solidFill>
                <a:srgbClr val="000000"/>
              </a:solidFill>
              <a:prstDash val="solid"/>
              <a:round/>
              <a:headEnd/>
              <a:tailEnd/>
            </a:ln>
          </p:spPr>
          <p:txBody>
            <a:bodyPr>
              <a:noAutofit/>
            </a:bodyPr>
            <a:lstStyle/>
            <a:p>
              <a:endParaRPr lang="en-US" dirty="0">
                <a:latin typeface="Tahoma" pitchFamily="34" charset="0"/>
              </a:endParaRPr>
            </a:p>
          </p:txBody>
        </p:sp>
        <p:sp>
          <p:nvSpPr>
            <p:cNvPr id="46" name="Rectangle 40">
              <a:extLst>
                <a:ext uri="{FF2B5EF4-FFF2-40B4-BE49-F238E27FC236}">
                  <a16:creationId xmlns:a16="http://schemas.microsoft.com/office/drawing/2014/main" id="{7DE8A28D-75B8-A841-BD00-245C1A8695ED}"/>
                </a:ext>
              </a:extLst>
            </p:cNvPr>
            <p:cNvSpPr>
              <a:spLocks noChangeArrowheads="1"/>
            </p:cNvSpPr>
            <p:nvPr/>
          </p:nvSpPr>
          <p:spPr bwMode="auto">
            <a:xfrm>
              <a:off x="1524" y="2409"/>
              <a:ext cx="227" cy="501"/>
            </a:xfrm>
            <a:prstGeom prst="rect">
              <a:avLst/>
            </a:prstGeom>
            <a:solidFill>
              <a:srgbClr val="D99694"/>
            </a:solidFill>
            <a:ln w="9525">
              <a:noFill/>
              <a:miter lim="800000"/>
              <a:headEnd/>
              <a:tailEnd/>
            </a:ln>
          </p:spPr>
          <p:txBody>
            <a:bodyPr>
              <a:noAutofit/>
            </a:bodyPr>
            <a:lstStyle/>
            <a:p>
              <a:endParaRPr lang="en-US" dirty="0">
                <a:latin typeface="Tahoma" pitchFamily="34" charset="0"/>
              </a:endParaRPr>
            </a:p>
          </p:txBody>
        </p:sp>
        <p:sp>
          <p:nvSpPr>
            <p:cNvPr id="47" name="Rectangle 41">
              <a:extLst>
                <a:ext uri="{FF2B5EF4-FFF2-40B4-BE49-F238E27FC236}">
                  <a16:creationId xmlns:a16="http://schemas.microsoft.com/office/drawing/2014/main" id="{428D9D5D-B1BF-1141-851D-0EDF3C7C241B}"/>
                </a:ext>
              </a:extLst>
            </p:cNvPr>
            <p:cNvSpPr>
              <a:spLocks noChangeArrowheads="1"/>
            </p:cNvSpPr>
            <p:nvPr/>
          </p:nvSpPr>
          <p:spPr bwMode="auto">
            <a:xfrm>
              <a:off x="2332" y="2783"/>
              <a:ext cx="227" cy="127"/>
            </a:xfrm>
            <a:prstGeom prst="rect">
              <a:avLst/>
            </a:prstGeom>
            <a:solidFill>
              <a:srgbClr val="FE6600"/>
            </a:solidFill>
            <a:ln w="9525">
              <a:noFill/>
              <a:miter lim="800000"/>
              <a:headEnd/>
              <a:tailEnd/>
            </a:ln>
          </p:spPr>
          <p:txBody>
            <a:bodyPr>
              <a:noAutofit/>
            </a:bodyPr>
            <a:lstStyle/>
            <a:p>
              <a:endParaRPr lang="en-US" dirty="0">
                <a:latin typeface="Tahoma" pitchFamily="34" charset="0"/>
              </a:endParaRPr>
            </a:p>
          </p:txBody>
        </p:sp>
        <p:sp>
          <p:nvSpPr>
            <p:cNvPr id="48" name="Freeform 42">
              <a:extLst>
                <a:ext uri="{FF2B5EF4-FFF2-40B4-BE49-F238E27FC236}">
                  <a16:creationId xmlns:a16="http://schemas.microsoft.com/office/drawing/2014/main" id="{92C08421-558C-6D48-9657-6AF39DB03497}"/>
                </a:ext>
              </a:extLst>
            </p:cNvPr>
            <p:cNvSpPr>
              <a:spLocks/>
            </p:cNvSpPr>
            <p:nvPr/>
          </p:nvSpPr>
          <p:spPr bwMode="auto">
            <a:xfrm>
              <a:off x="1524" y="2409"/>
              <a:ext cx="227" cy="501"/>
            </a:xfrm>
            <a:custGeom>
              <a:avLst/>
              <a:gdLst/>
              <a:ahLst/>
              <a:cxnLst>
                <a:cxn ang="0">
                  <a:pos x="0" y="0"/>
                </a:cxn>
                <a:cxn ang="0">
                  <a:pos x="227" y="0"/>
                </a:cxn>
                <a:cxn ang="0">
                  <a:pos x="227" y="501"/>
                </a:cxn>
                <a:cxn ang="0">
                  <a:pos x="0" y="501"/>
                </a:cxn>
                <a:cxn ang="0">
                  <a:pos x="0" y="0"/>
                </a:cxn>
                <a:cxn ang="0">
                  <a:pos x="0" y="0"/>
                </a:cxn>
              </a:cxnLst>
              <a:rect l="0" t="0" r="r" b="b"/>
              <a:pathLst>
                <a:path w="227" h="501">
                  <a:moveTo>
                    <a:pt x="0" y="0"/>
                  </a:moveTo>
                  <a:lnTo>
                    <a:pt x="227" y="0"/>
                  </a:lnTo>
                  <a:lnTo>
                    <a:pt x="227" y="501"/>
                  </a:lnTo>
                  <a:lnTo>
                    <a:pt x="0" y="501"/>
                  </a:lnTo>
                  <a:lnTo>
                    <a:pt x="0" y="0"/>
                  </a:lnTo>
                  <a:lnTo>
                    <a:pt x="0" y="0"/>
                  </a:lnTo>
                  <a:close/>
                </a:path>
              </a:pathLst>
            </a:custGeom>
            <a:noFill/>
            <a:ln w="15875">
              <a:solidFill>
                <a:srgbClr val="000000"/>
              </a:solidFill>
              <a:prstDash val="solid"/>
              <a:round/>
              <a:headEnd/>
              <a:tailEnd/>
            </a:ln>
          </p:spPr>
          <p:txBody>
            <a:bodyPr>
              <a:noAutofit/>
            </a:bodyPr>
            <a:lstStyle/>
            <a:p>
              <a:endParaRPr lang="en-US" dirty="0">
                <a:latin typeface="Tahoma" pitchFamily="34" charset="0"/>
              </a:endParaRPr>
            </a:p>
          </p:txBody>
        </p:sp>
        <p:sp>
          <p:nvSpPr>
            <p:cNvPr id="49" name="Freeform 43">
              <a:extLst>
                <a:ext uri="{FF2B5EF4-FFF2-40B4-BE49-F238E27FC236}">
                  <a16:creationId xmlns:a16="http://schemas.microsoft.com/office/drawing/2014/main" id="{8A3FA0ED-6AF4-EA48-B2EF-A2B60717C260}"/>
                </a:ext>
              </a:extLst>
            </p:cNvPr>
            <p:cNvSpPr>
              <a:spLocks/>
            </p:cNvSpPr>
            <p:nvPr/>
          </p:nvSpPr>
          <p:spPr bwMode="auto">
            <a:xfrm>
              <a:off x="2332" y="2783"/>
              <a:ext cx="227" cy="127"/>
            </a:xfrm>
            <a:custGeom>
              <a:avLst/>
              <a:gdLst/>
              <a:ahLst/>
              <a:cxnLst>
                <a:cxn ang="0">
                  <a:pos x="0" y="0"/>
                </a:cxn>
                <a:cxn ang="0">
                  <a:pos x="227" y="0"/>
                </a:cxn>
                <a:cxn ang="0">
                  <a:pos x="227" y="127"/>
                </a:cxn>
                <a:cxn ang="0">
                  <a:pos x="0" y="127"/>
                </a:cxn>
                <a:cxn ang="0">
                  <a:pos x="0" y="0"/>
                </a:cxn>
                <a:cxn ang="0">
                  <a:pos x="0" y="0"/>
                </a:cxn>
              </a:cxnLst>
              <a:rect l="0" t="0" r="r" b="b"/>
              <a:pathLst>
                <a:path w="227" h="127">
                  <a:moveTo>
                    <a:pt x="0" y="0"/>
                  </a:moveTo>
                  <a:lnTo>
                    <a:pt x="227" y="0"/>
                  </a:lnTo>
                  <a:lnTo>
                    <a:pt x="227" y="127"/>
                  </a:lnTo>
                  <a:lnTo>
                    <a:pt x="0" y="127"/>
                  </a:lnTo>
                  <a:lnTo>
                    <a:pt x="0" y="0"/>
                  </a:lnTo>
                  <a:lnTo>
                    <a:pt x="0" y="0"/>
                  </a:lnTo>
                  <a:close/>
                </a:path>
              </a:pathLst>
            </a:custGeom>
            <a:solidFill>
              <a:srgbClr val="D99694"/>
            </a:solidFill>
            <a:ln w="15875">
              <a:solidFill>
                <a:srgbClr val="000000"/>
              </a:solidFill>
              <a:prstDash val="solid"/>
              <a:round/>
              <a:headEnd/>
              <a:tailEnd/>
            </a:ln>
          </p:spPr>
          <p:txBody>
            <a:bodyPr>
              <a:noAutofit/>
            </a:bodyPr>
            <a:lstStyle/>
            <a:p>
              <a:endParaRPr lang="en-US" dirty="0">
                <a:latin typeface="Tahoma" pitchFamily="34" charset="0"/>
              </a:endParaRPr>
            </a:p>
          </p:txBody>
        </p:sp>
        <p:sp>
          <p:nvSpPr>
            <p:cNvPr id="50" name="Rectangle 44">
              <a:extLst>
                <a:ext uri="{FF2B5EF4-FFF2-40B4-BE49-F238E27FC236}">
                  <a16:creationId xmlns:a16="http://schemas.microsoft.com/office/drawing/2014/main" id="{25AE4833-4F7C-4B4D-A53F-5FB2E8CAD02D}"/>
                </a:ext>
              </a:extLst>
            </p:cNvPr>
            <p:cNvSpPr>
              <a:spLocks noChangeArrowheads="1"/>
            </p:cNvSpPr>
            <p:nvPr/>
          </p:nvSpPr>
          <p:spPr bwMode="auto">
            <a:xfrm>
              <a:off x="3140" y="1603"/>
              <a:ext cx="237" cy="1307"/>
            </a:xfrm>
            <a:prstGeom prst="rect">
              <a:avLst/>
            </a:prstGeom>
            <a:solidFill>
              <a:srgbClr val="D99694"/>
            </a:solidFill>
            <a:ln w="9525">
              <a:noFill/>
              <a:miter lim="800000"/>
              <a:headEnd/>
              <a:tailEnd/>
            </a:ln>
          </p:spPr>
          <p:txBody>
            <a:bodyPr>
              <a:noAutofit/>
            </a:bodyPr>
            <a:lstStyle/>
            <a:p>
              <a:endParaRPr lang="en-US" dirty="0">
                <a:latin typeface="Tahoma" pitchFamily="34" charset="0"/>
              </a:endParaRPr>
            </a:p>
          </p:txBody>
        </p:sp>
        <p:sp>
          <p:nvSpPr>
            <p:cNvPr id="51" name="Rectangle 45">
              <a:extLst>
                <a:ext uri="{FF2B5EF4-FFF2-40B4-BE49-F238E27FC236}">
                  <a16:creationId xmlns:a16="http://schemas.microsoft.com/office/drawing/2014/main" id="{E0518C77-03A6-8645-8FC0-AAE7B830B134}"/>
                </a:ext>
              </a:extLst>
            </p:cNvPr>
            <p:cNvSpPr>
              <a:spLocks noChangeArrowheads="1"/>
            </p:cNvSpPr>
            <p:nvPr/>
          </p:nvSpPr>
          <p:spPr bwMode="auto">
            <a:xfrm>
              <a:off x="3958" y="1435"/>
              <a:ext cx="227" cy="1475"/>
            </a:xfrm>
            <a:prstGeom prst="rect">
              <a:avLst/>
            </a:prstGeom>
            <a:solidFill>
              <a:srgbClr val="FE6600"/>
            </a:solidFill>
            <a:ln w="9525">
              <a:noFill/>
              <a:miter lim="800000"/>
              <a:headEnd/>
              <a:tailEnd/>
            </a:ln>
          </p:spPr>
          <p:txBody>
            <a:bodyPr>
              <a:noAutofit/>
            </a:bodyPr>
            <a:lstStyle/>
            <a:p>
              <a:endParaRPr lang="en-US" dirty="0">
                <a:latin typeface="Tahoma" pitchFamily="34" charset="0"/>
              </a:endParaRPr>
            </a:p>
          </p:txBody>
        </p:sp>
        <p:sp>
          <p:nvSpPr>
            <p:cNvPr id="52" name="Freeform 46">
              <a:extLst>
                <a:ext uri="{FF2B5EF4-FFF2-40B4-BE49-F238E27FC236}">
                  <a16:creationId xmlns:a16="http://schemas.microsoft.com/office/drawing/2014/main" id="{EE6FF1AD-35E8-874C-9DFB-F55FAC70C63E}"/>
                </a:ext>
              </a:extLst>
            </p:cNvPr>
            <p:cNvSpPr>
              <a:spLocks/>
            </p:cNvSpPr>
            <p:nvPr/>
          </p:nvSpPr>
          <p:spPr bwMode="auto">
            <a:xfrm>
              <a:off x="3140" y="1603"/>
              <a:ext cx="237" cy="1307"/>
            </a:xfrm>
            <a:custGeom>
              <a:avLst/>
              <a:gdLst/>
              <a:ahLst/>
              <a:cxnLst>
                <a:cxn ang="0">
                  <a:pos x="0" y="0"/>
                </a:cxn>
                <a:cxn ang="0">
                  <a:pos x="237" y="0"/>
                </a:cxn>
                <a:cxn ang="0">
                  <a:pos x="237" y="1307"/>
                </a:cxn>
                <a:cxn ang="0">
                  <a:pos x="0" y="1307"/>
                </a:cxn>
                <a:cxn ang="0">
                  <a:pos x="0" y="0"/>
                </a:cxn>
                <a:cxn ang="0">
                  <a:pos x="0" y="0"/>
                </a:cxn>
              </a:cxnLst>
              <a:rect l="0" t="0" r="r" b="b"/>
              <a:pathLst>
                <a:path w="237" h="1307">
                  <a:moveTo>
                    <a:pt x="0" y="0"/>
                  </a:moveTo>
                  <a:lnTo>
                    <a:pt x="237" y="0"/>
                  </a:lnTo>
                  <a:lnTo>
                    <a:pt x="237" y="1307"/>
                  </a:lnTo>
                  <a:lnTo>
                    <a:pt x="0" y="1307"/>
                  </a:lnTo>
                  <a:lnTo>
                    <a:pt x="0" y="0"/>
                  </a:lnTo>
                  <a:lnTo>
                    <a:pt x="0" y="0"/>
                  </a:lnTo>
                  <a:close/>
                </a:path>
              </a:pathLst>
            </a:custGeom>
            <a:noFill/>
            <a:ln w="15875">
              <a:solidFill>
                <a:srgbClr val="000000"/>
              </a:solidFill>
              <a:prstDash val="solid"/>
              <a:round/>
              <a:headEnd/>
              <a:tailEnd/>
            </a:ln>
          </p:spPr>
          <p:txBody>
            <a:bodyPr>
              <a:noAutofit/>
            </a:bodyPr>
            <a:lstStyle/>
            <a:p>
              <a:endParaRPr lang="en-US" dirty="0">
                <a:latin typeface="Tahoma" pitchFamily="34" charset="0"/>
              </a:endParaRPr>
            </a:p>
          </p:txBody>
        </p:sp>
        <p:sp>
          <p:nvSpPr>
            <p:cNvPr id="53" name="Freeform 47">
              <a:extLst>
                <a:ext uri="{FF2B5EF4-FFF2-40B4-BE49-F238E27FC236}">
                  <a16:creationId xmlns:a16="http://schemas.microsoft.com/office/drawing/2014/main" id="{976D0447-8BAA-A846-8FBD-F3BB0BC3D300}"/>
                </a:ext>
              </a:extLst>
            </p:cNvPr>
            <p:cNvSpPr>
              <a:spLocks/>
            </p:cNvSpPr>
            <p:nvPr/>
          </p:nvSpPr>
          <p:spPr bwMode="auto">
            <a:xfrm>
              <a:off x="3958" y="1435"/>
              <a:ext cx="227" cy="1475"/>
            </a:xfrm>
            <a:custGeom>
              <a:avLst/>
              <a:gdLst/>
              <a:ahLst/>
              <a:cxnLst>
                <a:cxn ang="0">
                  <a:pos x="0" y="0"/>
                </a:cxn>
                <a:cxn ang="0">
                  <a:pos x="227" y="0"/>
                </a:cxn>
                <a:cxn ang="0">
                  <a:pos x="227" y="1475"/>
                </a:cxn>
                <a:cxn ang="0">
                  <a:pos x="0" y="1475"/>
                </a:cxn>
                <a:cxn ang="0">
                  <a:pos x="0" y="0"/>
                </a:cxn>
                <a:cxn ang="0">
                  <a:pos x="0" y="0"/>
                </a:cxn>
              </a:cxnLst>
              <a:rect l="0" t="0" r="r" b="b"/>
              <a:pathLst>
                <a:path w="227" h="1475">
                  <a:moveTo>
                    <a:pt x="0" y="0"/>
                  </a:moveTo>
                  <a:lnTo>
                    <a:pt x="227" y="0"/>
                  </a:lnTo>
                  <a:lnTo>
                    <a:pt x="227" y="1475"/>
                  </a:lnTo>
                  <a:lnTo>
                    <a:pt x="0" y="1475"/>
                  </a:lnTo>
                  <a:lnTo>
                    <a:pt x="0" y="0"/>
                  </a:lnTo>
                  <a:lnTo>
                    <a:pt x="0" y="0"/>
                  </a:lnTo>
                  <a:close/>
                </a:path>
              </a:pathLst>
            </a:custGeom>
            <a:solidFill>
              <a:srgbClr val="D99694"/>
            </a:solidFill>
            <a:ln w="15875">
              <a:solidFill>
                <a:srgbClr val="000000"/>
              </a:solidFill>
              <a:prstDash val="solid"/>
              <a:round/>
              <a:headEnd/>
              <a:tailEnd/>
            </a:ln>
          </p:spPr>
          <p:txBody>
            <a:bodyPr>
              <a:noAutofit/>
            </a:bodyPr>
            <a:lstStyle/>
            <a:p>
              <a:endParaRPr lang="en-US" dirty="0">
                <a:latin typeface="Tahoma" pitchFamily="34" charset="0"/>
              </a:endParaRPr>
            </a:p>
          </p:txBody>
        </p:sp>
        <p:sp>
          <p:nvSpPr>
            <p:cNvPr id="54" name="Rectangle 48">
              <a:extLst>
                <a:ext uri="{FF2B5EF4-FFF2-40B4-BE49-F238E27FC236}">
                  <a16:creationId xmlns:a16="http://schemas.microsoft.com/office/drawing/2014/main" id="{7D856272-ACF9-1048-BC3F-FB7D6357D4D1}"/>
                </a:ext>
              </a:extLst>
            </p:cNvPr>
            <p:cNvSpPr>
              <a:spLocks noChangeArrowheads="1"/>
            </p:cNvSpPr>
            <p:nvPr/>
          </p:nvSpPr>
          <p:spPr bwMode="auto">
            <a:xfrm>
              <a:off x="4766" y="2596"/>
              <a:ext cx="227" cy="314"/>
            </a:xfrm>
            <a:prstGeom prst="rect">
              <a:avLst/>
            </a:prstGeom>
            <a:solidFill>
              <a:srgbClr val="D99694"/>
            </a:solidFill>
            <a:ln w="9525">
              <a:noFill/>
              <a:miter lim="800000"/>
              <a:headEnd/>
              <a:tailEnd/>
            </a:ln>
          </p:spPr>
          <p:txBody>
            <a:bodyPr>
              <a:noAutofit/>
            </a:bodyPr>
            <a:lstStyle/>
            <a:p>
              <a:endParaRPr lang="en-US" dirty="0">
                <a:latin typeface="Tahoma" pitchFamily="34" charset="0"/>
              </a:endParaRPr>
            </a:p>
          </p:txBody>
        </p:sp>
        <p:sp>
          <p:nvSpPr>
            <p:cNvPr id="55" name="Freeform 49">
              <a:extLst>
                <a:ext uri="{FF2B5EF4-FFF2-40B4-BE49-F238E27FC236}">
                  <a16:creationId xmlns:a16="http://schemas.microsoft.com/office/drawing/2014/main" id="{1A9712D2-3E6F-BF40-B7C7-7DDB9377077A}"/>
                </a:ext>
              </a:extLst>
            </p:cNvPr>
            <p:cNvSpPr>
              <a:spLocks/>
            </p:cNvSpPr>
            <p:nvPr/>
          </p:nvSpPr>
          <p:spPr bwMode="auto">
            <a:xfrm>
              <a:off x="1120" y="1239"/>
              <a:ext cx="1" cy="1671"/>
            </a:xfrm>
            <a:custGeom>
              <a:avLst/>
              <a:gdLst/>
              <a:ahLst/>
              <a:cxnLst>
                <a:cxn ang="0">
                  <a:pos x="0" y="0"/>
                </a:cxn>
                <a:cxn ang="0">
                  <a:pos x="0" y="1671"/>
                </a:cxn>
                <a:cxn ang="0">
                  <a:pos x="0" y="0"/>
                </a:cxn>
              </a:cxnLst>
              <a:rect l="0" t="0" r="r" b="b"/>
              <a:pathLst>
                <a:path h="1671">
                  <a:moveTo>
                    <a:pt x="0" y="0"/>
                  </a:moveTo>
                  <a:lnTo>
                    <a:pt x="0" y="1671"/>
                  </a:lnTo>
                  <a:lnTo>
                    <a:pt x="0" y="0"/>
                  </a:lnTo>
                  <a:close/>
                </a:path>
              </a:pathLst>
            </a:custGeom>
            <a:solidFill>
              <a:srgbClr val="993366"/>
            </a:solidFill>
            <a:ln w="9525">
              <a:noFill/>
              <a:round/>
              <a:headEnd/>
              <a:tailEnd/>
            </a:ln>
          </p:spPr>
          <p:txBody>
            <a:bodyPr>
              <a:noAutofit/>
            </a:bodyPr>
            <a:lstStyle/>
            <a:p>
              <a:endParaRPr lang="en-US" dirty="0">
                <a:latin typeface="Tahoma" pitchFamily="34" charset="0"/>
              </a:endParaRPr>
            </a:p>
          </p:txBody>
        </p:sp>
        <p:sp>
          <p:nvSpPr>
            <p:cNvPr id="56" name="Freeform 50">
              <a:extLst>
                <a:ext uri="{FF2B5EF4-FFF2-40B4-BE49-F238E27FC236}">
                  <a16:creationId xmlns:a16="http://schemas.microsoft.com/office/drawing/2014/main" id="{01B94E60-9047-AA48-B9ED-DB6914761F37}"/>
                </a:ext>
              </a:extLst>
            </p:cNvPr>
            <p:cNvSpPr>
              <a:spLocks/>
            </p:cNvSpPr>
            <p:nvPr/>
          </p:nvSpPr>
          <p:spPr bwMode="auto">
            <a:xfrm>
              <a:off x="4766" y="2596"/>
              <a:ext cx="227" cy="314"/>
            </a:xfrm>
            <a:custGeom>
              <a:avLst/>
              <a:gdLst/>
              <a:ahLst/>
              <a:cxnLst>
                <a:cxn ang="0">
                  <a:pos x="0" y="0"/>
                </a:cxn>
                <a:cxn ang="0">
                  <a:pos x="227" y="0"/>
                </a:cxn>
                <a:cxn ang="0">
                  <a:pos x="227" y="314"/>
                </a:cxn>
                <a:cxn ang="0">
                  <a:pos x="0" y="314"/>
                </a:cxn>
                <a:cxn ang="0">
                  <a:pos x="0" y="0"/>
                </a:cxn>
                <a:cxn ang="0">
                  <a:pos x="0" y="0"/>
                </a:cxn>
              </a:cxnLst>
              <a:rect l="0" t="0" r="r" b="b"/>
              <a:pathLst>
                <a:path w="227" h="314">
                  <a:moveTo>
                    <a:pt x="0" y="0"/>
                  </a:moveTo>
                  <a:lnTo>
                    <a:pt x="227" y="0"/>
                  </a:lnTo>
                  <a:lnTo>
                    <a:pt x="227" y="314"/>
                  </a:lnTo>
                  <a:lnTo>
                    <a:pt x="0" y="314"/>
                  </a:lnTo>
                  <a:lnTo>
                    <a:pt x="0" y="0"/>
                  </a:lnTo>
                  <a:lnTo>
                    <a:pt x="0" y="0"/>
                  </a:lnTo>
                  <a:close/>
                </a:path>
              </a:pathLst>
            </a:custGeom>
            <a:noFill/>
            <a:ln w="15875">
              <a:solidFill>
                <a:srgbClr val="000000"/>
              </a:solidFill>
              <a:prstDash val="solid"/>
              <a:round/>
              <a:headEnd/>
              <a:tailEnd/>
            </a:ln>
          </p:spPr>
          <p:txBody>
            <a:bodyPr>
              <a:noAutofit/>
            </a:bodyPr>
            <a:lstStyle/>
            <a:p>
              <a:endParaRPr lang="en-US" dirty="0">
                <a:latin typeface="Tahoma" pitchFamily="34" charset="0"/>
              </a:endParaRPr>
            </a:p>
          </p:txBody>
        </p:sp>
        <p:sp>
          <p:nvSpPr>
            <p:cNvPr id="57" name="Line 51">
              <a:extLst>
                <a:ext uri="{FF2B5EF4-FFF2-40B4-BE49-F238E27FC236}">
                  <a16:creationId xmlns:a16="http://schemas.microsoft.com/office/drawing/2014/main" id="{B07059F5-B144-934A-986F-8A1983AC9B09}"/>
                </a:ext>
              </a:extLst>
            </p:cNvPr>
            <p:cNvSpPr>
              <a:spLocks noChangeShapeType="1"/>
            </p:cNvSpPr>
            <p:nvPr/>
          </p:nvSpPr>
          <p:spPr bwMode="auto">
            <a:xfrm flipV="1">
              <a:off x="1120" y="1239"/>
              <a:ext cx="1" cy="167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58" name="Freeform 52">
              <a:extLst>
                <a:ext uri="{FF2B5EF4-FFF2-40B4-BE49-F238E27FC236}">
                  <a16:creationId xmlns:a16="http://schemas.microsoft.com/office/drawing/2014/main" id="{4E5415CD-5C3B-3346-BF9C-193A77BED388}"/>
                </a:ext>
              </a:extLst>
            </p:cNvPr>
            <p:cNvSpPr>
              <a:spLocks/>
            </p:cNvSpPr>
            <p:nvPr/>
          </p:nvSpPr>
          <p:spPr bwMode="auto">
            <a:xfrm>
              <a:off x="1081" y="2910"/>
              <a:ext cx="39" cy="1"/>
            </a:xfrm>
            <a:custGeom>
              <a:avLst/>
              <a:gdLst/>
              <a:ahLst/>
              <a:cxnLst>
                <a:cxn ang="0">
                  <a:pos x="0" y="0"/>
                </a:cxn>
                <a:cxn ang="0">
                  <a:pos x="39" y="0"/>
                </a:cxn>
                <a:cxn ang="0">
                  <a:pos x="0" y="0"/>
                </a:cxn>
              </a:cxnLst>
              <a:rect l="0" t="0" r="r" b="b"/>
              <a:pathLst>
                <a:path w="39">
                  <a:moveTo>
                    <a:pt x="0" y="0"/>
                  </a:moveTo>
                  <a:lnTo>
                    <a:pt x="39" y="0"/>
                  </a:lnTo>
                  <a:lnTo>
                    <a:pt x="0" y="0"/>
                  </a:lnTo>
                  <a:close/>
                </a:path>
              </a:pathLst>
            </a:custGeom>
            <a:solidFill>
              <a:srgbClr val="993366"/>
            </a:solidFill>
            <a:ln w="9525">
              <a:noFill/>
              <a:round/>
              <a:headEnd/>
              <a:tailEnd/>
            </a:ln>
          </p:spPr>
          <p:txBody>
            <a:bodyPr>
              <a:noAutofit/>
            </a:bodyPr>
            <a:lstStyle/>
            <a:p>
              <a:endParaRPr lang="en-US" dirty="0">
                <a:latin typeface="Tahoma" pitchFamily="34" charset="0"/>
              </a:endParaRPr>
            </a:p>
          </p:txBody>
        </p:sp>
        <p:sp>
          <p:nvSpPr>
            <p:cNvPr id="59" name="Freeform 53">
              <a:extLst>
                <a:ext uri="{FF2B5EF4-FFF2-40B4-BE49-F238E27FC236}">
                  <a16:creationId xmlns:a16="http://schemas.microsoft.com/office/drawing/2014/main" id="{3A28AE1E-424E-0B4E-BA21-31C7D8DE18A0}"/>
                </a:ext>
              </a:extLst>
            </p:cNvPr>
            <p:cNvSpPr>
              <a:spLocks/>
            </p:cNvSpPr>
            <p:nvPr/>
          </p:nvSpPr>
          <p:spPr bwMode="auto">
            <a:xfrm>
              <a:off x="1081" y="2724"/>
              <a:ext cx="39" cy="1"/>
            </a:xfrm>
            <a:custGeom>
              <a:avLst/>
              <a:gdLst/>
              <a:ahLst/>
              <a:cxnLst>
                <a:cxn ang="0">
                  <a:pos x="0" y="0"/>
                </a:cxn>
                <a:cxn ang="0">
                  <a:pos x="39" y="0"/>
                </a:cxn>
                <a:cxn ang="0">
                  <a:pos x="0" y="0"/>
                </a:cxn>
              </a:cxnLst>
              <a:rect l="0" t="0" r="r" b="b"/>
              <a:pathLst>
                <a:path w="39">
                  <a:moveTo>
                    <a:pt x="0" y="0"/>
                  </a:moveTo>
                  <a:lnTo>
                    <a:pt x="39" y="0"/>
                  </a:lnTo>
                  <a:lnTo>
                    <a:pt x="0" y="0"/>
                  </a:lnTo>
                  <a:close/>
                </a:path>
              </a:pathLst>
            </a:custGeom>
            <a:solidFill>
              <a:srgbClr val="993366"/>
            </a:solidFill>
            <a:ln w="9525">
              <a:noFill/>
              <a:round/>
              <a:headEnd/>
              <a:tailEnd/>
            </a:ln>
          </p:spPr>
          <p:txBody>
            <a:bodyPr>
              <a:noAutofit/>
            </a:bodyPr>
            <a:lstStyle/>
            <a:p>
              <a:endParaRPr lang="en-US" dirty="0">
                <a:latin typeface="Tahoma" pitchFamily="34" charset="0"/>
              </a:endParaRPr>
            </a:p>
          </p:txBody>
        </p:sp>
        <p:sp>
          <p:nvSpPr>
            <p:cNvPr id="60" name="Line 54">
              <a:extLst>
                <a:ext uri="{FF2B5EF4-FFF2-40B4-BE49-F238E27FC236}">
                  <a16:creationId xmlns:a16="http://schemas.microsoft.com/office/drawing/2014/main" id="{A8155ACF-3983-6845-AFE6-518DAE276690}"/>
                </a:ext>
              </a:extLst>
            </p:cNvPr>
            <p:cNvSpPr>
              <a:spLocks noChangeShapeType="1"/>
            </p:cNvSpPr>
            <p:nvPr/>
          </p:nvSpPr>
          <p:spPr bwMode="auto">
            <a:xfrm flipH="1">
              <a:off x="1081" y="2910"/>
              <a:ext cx="39" cy="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61" name="Line 55">
              <a:extLst>
                <a:ext uri="{FF2B5EF4-FFF2-40B4-BE49-F238E27FC236}">
                  <a16:creationId xmlns:a16="http://schemas.microsoft.com/office/drawing/2014/main" id="{BCB723AC-EC93-CE49-A5C1-9B9BBEB052A0}"/>
                </a:ext>
              </a:extLst>
            </p:cNvPr>
            <p:cNvSpPr>
              <a:spLocks noChangeShapeType="1"/>
            </p:cNvSpPr>
            <p:nvPr/>
          </p:nvSpPr>
          <p:spPr bwMode="auto">
            <a:xfrm flipH="1">
              <a:off x="1081" y="2724"/>
              <a:ext cx="39" cy="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62" name="Freeform 56">
              <a:extLst>
                <a:ext uri="{FF2B5EF4-FFF2-40B4-BE49-F238E27FC236}">
                  <a16:creationId xmlns:a16="http://schemas.microsoft.com/office/drawing/2014/main" id="{45D1C691-A320-E642-A768-BF566CEF90B9}"/>
                </a:ext>
              </a:extLst>
            </p:cNvPr>
            <p:cNvSpPr>
              <a:spLocks/>
            </p:cNvSpPr>
            <p:nvPr/>
          </p:nvSpPr>
          <p:spPr bwMode="auto">
            <a:xfrm>
              <a:off x="1081" y="2537"/>
              <a:ext cx="39" cy="1"/>
            </a:xfrm>
            <a:custGeom>
              <a:avLst/>
              <a:gdLst/>
              <a:ahLst/>
              <a:cxnLst>
                <a:cxn ang="0">
                  <a:pos x="0" y="0"/>
                </a:cxn>
                <a:cxn ang="0">
                  <a:pos x="39" y="0"/>
                </a:cxn>
                <a:cxn ang="0">
                  <a:pos x="0" y="0"/>
                </a:cxn>
              </a:cxnLst>
              <a:rect l="0" t="0" r="r" b="b"/>
              <a:pathLst>
                <a:path w="39">
                  <a:moveTo>
                    <a:pt x="0" y="0"/>
                  </a:moveTo>
                  <a:lnTo>
                    <a:pt x="39" y="0"/>
                  </a:lnTo>
                  <a:lnTo>
                    <a:pt x="0" y="0"/>
                  </a:lnTo>
                  <a:close/>
                </a:path>
              </a:pathLst>
            </a:custGeom>
            <a:solidFill>
              <a:srgbClr val="993366"/>
            </a:solidFill>
            <a:ln w="9525">
              <a:noFill/>
              <a:round/>
              <a:headEnd/>
              <a:tailEnd/>
            </a:ln>
          </p:spPr>
          <p:txBody>
            <a:bodyPr>
              <a:noAutofit/>
            </a:bodyPr>
            <a:lstStyle/>
            <a:p>
              <a:endParaRPr lang="en-US" dirty="0">
                <a:latin typeface="Tahoma" pitchFamily="34" charset="0"/>
              </a:endParaRPr>
            </a:p>
          </p:txBody>
        </p:sp>
        <p:sp>
          <p:nvSpPr>
            <p:cNvPr id="63" name="Freeform 57">
              <a:extLst>
                <a:ext uri="{FF2B5EF4-FFF2-40B4-BE49-F238E27FC236}">
                  <a16:creationId xmlns:a16="http://schemas.microsoft.com/office/drawing/2014/main" id="{EFE1E818-CF64-CB45-9EE0-D4BD2EAD6C0F}"/>
                </a:ext>
              </a:extLst>
            </p:cNvPr>
            <p:cNvSpPr>
              <a:spLocks/>
            </p:cNvSpPr>
            <p:nvPr/>
          </p:nvSpPr>
          <p:spPr bwMode="auto">
            <a:xfrm>
              <a:off x="1081" y="2350"/>
              <a:ext cx="39" cy="1"/>
            </a:xfrm>
            <a:custGeom>
              <a:avLst/>
              <a:gdLst/>
              <a:ahLst/>
              <a:cxnLst>
                <a:cxn ang="0">
                  <a:pos x="0" y="0"/>
                </a:cxn>
                <a:cxn ang="0">
                  <a:pos x="39" y="0"/>
                </a:cxn>
                <a:cxn ang="0">
                  <a:pos x="0" y="0"/>
                </a:cxn>
              </a:cxnLst>
              <a:rect l="0" t="0" r="r" b="b"/>
              <a:pathLst>
                <a:path w="39">
                  <a:moveTo>
                    <a:pt x="0" y="0"/>
                  </a:moveTo>
                  <a:lnTo>
                    <a:pt x="39" y="0"/>
                  </a:lnTo>
                  <a:lnTo>
                    <a:pt x="0" y="0"/>
                  </a:lnTo>
                  <a:close/>
                </a:path>
              </a:pathLst>
            </a:custGeom>
            <a:solidFill>
              <a:srgbClr val="993366"/>
            </a:solidFill>
            <a:ln w="9525">
              <a:noFill/>
              <a:round/>
              <a:headEnd/>
              <a:tailEnd/>
            </a:ln>
          </p:spPr>
          <p:txBody>
            <a:bodyPr>
              <a:noAutofit/>
            </a:bodyPr>
            <a:lstStyle/>
            <a:p>
              <a:endParaRPr lang="en-US" dirty="0">
                <a:latin typeface="Tahoma" pitchFamily="34" charset="0"/>
              </a:endParaRPr>
            </a:p>
          </p:txBody>
        </p:sp>
        <p:sp>
          <p:nvSpPr>
            <p:cNvPr id="64" name="Line 58">
              <a:extLst>
                <a:ext uri="{FF2B5EF4-FFF2-40B4-BE49-F238E27FC236}">
                  <a16:creationId xmlns:a16="http://schemas.microsoft.com/office/drawing/2014/main" id="{3628BA78-9429-3D46-8AEF-D39BC3E8094E}"/>
                </a:ext>
              </a:extLst>
            </p:cNvPr>
            <p:cNvSpPr>
              <a:spLocks noChangeShapeType="1"/>
            </p:cNvSpPr>
            <p:nvPr/>
          </p:nvSpPr>
          <p:spPr bwMode="auto">
            <a:xfrm flipH="1">
              <a:off x="1081" y="2537"/>
              <a:ext cx="39" cy="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65" name="Line 59">
              <a:extLst>
                <a:ext uri="{FF2B5EF4-FFF2-40B4-BE49-F238E27FC236}">
                  <a16:creationId xmlns:a16="http://schemas.microsoft.com/office/drawing/2014/main" id="{834F7843-46F1-894F-B9E6-41EA9E8E31D3}"/>
                </a:ext>
              </a:extLst>
            </p:cNvPr>
            <p:cNvSpPr>
              <a:spLocks noChangeShapeType="1"/>
            </p:cNvSpPr>
            <p:nvPr/>
          </p:nvSpPr>
          <p:spPr bwMode="auto">
            <a:xfrm flipH="1">
              <a:off x="1081" y="2350"/>
              <a:ext cx="39" cy="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66" name="Freeform 60">
              <a:extLst>
                <a:ext uri="{FF2B5EF4-FFF2-40B4-BE49-F238E27FC236}">
                  <a16:creationId xmlns:a16="http://schemas.microsoft.com/office/drawing/2014/main" id="{E4E84783-D345-634A-A7FC-1553B3C9097E}"/>
                </a:ext>
              </a:extLst>
            </p:cNvPr>
            <p:cNvSpPr>
              <a:spLocks/>
            </p:cNvSpPr>
            <p:nvPr/>
          </p:nvSpPr>
          <p:spPr bwMode="auto">
            <a:xfrm>
              <a:off x="1081" y="2163"/>
              <a:ext cx="39" cy="1"/>
            </a:xfrm>
            <a:custGeom>
              <a:avLst/>
              <a:gdLst/>
              <a:ahLst/>
              <a:cxnLst>
                <a:cxn ang="0">
                  <a:pos x="0" y="0"/>
                </a:cxn>
                <a:cxn ang="0">
                  <a:pos x="39" y="0"/>
                </a:cxn>
                <a:cxn ang="0">
                  <a:pos x="0" y="0"/>
                </a:cxn>
              </a:cxnLst>
              <a:rect l="0" t="0" r="r" b="b"/>
              <a:pathLst>
                <a:path w="39">
                  <a:moveTo>
                    <a:pt x="0" y="0"/>
                  </a:moveTo>
                  <a:lnTo>
                    <a:pt x="39" y="0"/>
                  </a:lnTo>
                  <a:lnTo>
                    <a:pt x="0" y="0"/>
                  </a:lnTo>
                  <a:close/>
                </a:path>
              </a:pathLst>
            </a:custGeom>
            <a:solidFill>
              <a:srgbClr val="993366"/>
            </a:solidFill>
            <a:ln w="9525">
              <a:noFill/>
              <a:round/>
              <a:headEnd/>
              <a:tailEnd/>
            </a:ln>
          </p:spPr>
          <p:txBody>
            <a:bodyPr>
              <a:noAutofit/>
            </a:bodyPr>
            <a:lstStyle/>
            <a:p>
              <a:endParaRPr lang="en-US" dirty="0">
                <a:latin typeface="Tahoma" pitchFamily="34" charset="0"/>
              </a:endParaRPr>
            </a:p>
          </p:txBody>
        </p:sp>
        <p:sp>
          <p:nvSpPr>
            <p:cNvPr id="67" name="Freeform 61">
              <a:extLst>
                <a:ext uri="{FF2B5EF4-FFF2-40B4-BE49-F238E27FC236}">
                  <a16:creationId xmlns:a16="http://schemas.microsoft.com/office/drawing/2014/main" id="{3D7066CC-FFA9-E54F-98D9-AED4FBF550EF}"/>
                </a:ext>
              </a:extLst>
            </p:cNvPr>
            <p:cNvSpPr>
              <a:spLocks/>
            </p:cNvSpPr>
            <p:nvPr/>
          </p:nvSpPr>
          <p:spPr bwMode="auto">
            <a:xfrm>
              <a:off x="1081" y="1986"/>
              <a:ext cx="39" cy="1"/>
            </a:xfrm>
            <a:custGeom>
              <a:avLst/>
              <a:gdLst/>
              <a:ahLst/>
              <a:cxnLst>
                <a:cxn ang="0">
                  <a:pos x="0" y="0"/>
                </a:cxn>
                <a:cxn ang="0">
                  <a:pos x="39" y="0"/>
                </a:cxn>
                <a:cxn ang="0">
                  <a:pos x="0" y="0"/>
                </a:cxn>
              </a:cxnLst>
              <a:rect l="0" t="0" r="r" b="b"/>
              <a:pathLst>
                <a:path w="39">
                  <a:moveTo>
                    <a:pt x="0" y="0"/>
                  </a:moveTo>
                  <a:lnTo>
                    <a:pt x="39" y="0"/>
                  </a:lnTo>
                  <a:lnTo>
                    <a:pt x="0" y="0"/>
                  </a:lnTo>
                  <a:close/>
                </a:path>
              </a:pathLst>
            </a:custGeom>
            <a:solidFill>
              <a:srgbClr val="993366"/>
            </a:solidFill>
            <a:ln w="9525">
              <a:noFill/>
              <a:round/>
              <a:headEnd/>
              <a:tailEnd/>
            </a:ln>
          </p:spPr>
          <p:txBody>
            <a:bodyPr>
              <a:noAutofit/>
            </a:bodyPr>
            <a:lstStyle/>
            <a:p>
              <a:endParaRPr lang="en-US" dirty="0">
                <a:latin typeface="Tahoma" pitchFamily="34" charset="0"/>
              </a:endParaRPr>
            </a:p>
          </p:txBody>
        </p:sp>
        <p:sp>
          <p:nvSpPr>
            <p:cNvPr id="68" name="Line 62">
              <a:extLst>
                <a:ext uri="{FF2B5EF4-FFF2-40B4-BE49-F238E27FC236}">
                  <a16:creationId xmlns:a16="http://schemas.microsoft.com/office/drawing/2014/main" id="{28FD5688-65D2-A142-9CC0-601FBABACE04}"/>
                </a:ext>
              </a:extLst>
            </p:cNvPr>
            <p:cNvSpPr>
              <a:spLocks noChangeShapeType="1"/>
            </p:cNvSpPr>
            <p:nvPr/>
          </p:nvSpPr>
          <p:spPr bwMode="auto">
            <a:xfrm flipH="1">
              <a:off x="1081" y="2163"/>
              <a:ext cx="39" cy="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69" name="Line 63">
              <a:extLst>
                <a:ext uri="{FF2B5EF4-FFF2-40B4-BE49-F238E27FC236}">
                  <a16:creationId xmlns:a16="http://schemas.microsoft.com/office/drawing/2014/main" id="{6A7ACAE7-6FE4-3545-99C5-DF20A36DD600}"/>
                </a:ext>
              </a:extLst>
            </p:cNvPr>
            <p:cNvSpPr>
              <a:spLocks noChangeShapeType="1"/>
            </p:cNvSpPr>
            <p:nvPr/>
          </p:nvSpPr>
          <p:spPr bwMode="auto">
            <a:xfrm flipH="1">
              <a:off x="1081" y="1986"/>
              <a:ext cx="39" cy="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70" name="Freeform 64">
              <a:extLst>
                <a:ext uri="{FF2B5EF4-FFF2-40B4-BE49-F238E27FC236}">
                  <a16:creationId xmlns:a16="http://schemas.microsoft.com/office/drawing/2014/main" id="{CFC4078B-AAD5-BE49-A247-7CFF0C32B942}"/>
                </a:ext>
              </a:extLst>
            </p:cNvPr>
            <p:cNvSpPr>
              <a:spLocks/>
            </p:cNvSpPr>
            <p:nvPr/>
          </p:nvSpPr>
          <p:spPr bwMode="auto">
            <a:xfrm>
              <a:off x="1081" y="1799"/>
              <a:ext cx="39" cy="1"/>
            </a:xfrm>
            <a:custGeom>
              <a:avLst/>
              <a:gdLst/>
              <a:ahLst/>
              <a:cxnLst>
                <a:cxn ang="0">
                  <a:pos x="0" y="0"/>
                </a:cxn>
                <a:cxn ang="0">
                  <a:pos x="39" y="0"/>
                </a:cxn>
                <a:cxn ang="0">
                  <a:pos x="0" y="0"/>
                </a:cxn>
              </a:cxnLst>
              <a:rect l="0" t="0" r="r" b="b"/>
              <a:pathLst>
                <a:path w="39">
                  <a:moveTo>
                    <a:pt x="0" y="0"/>
                  </a:moveTo>
                  <a:lnTo>
                    <a:pt x="39" y="0"/>
                  </a:lnTo>
                  <a:lnTo>
                    <a:pt x="0" y="0"/>
                  </a:lnTo>
                  <a:close/>
                </a:path>
              </a:pathLst>
            </a:custGeom>
            <a:solidFill>
              <a:srgbClr val="993366"/>
            </a:solidFill>
            <a:ln w="9525">
              <a:noFill/>
              <a:round/>
              <a:headEnd/>
              <a:tailEnd/>
            </a:ln>
          </p:spPr>
          <p:txBody>
            <a:bodyPr>
              <a:noAutofit/>
            </a:bodyPr>
            <a:lstStyle/>
            <a:p>
              <a:endParaRPr lang="en-US" dirty="0">
                <a:latin typeface="Tahoma" pitchFamily="34" charset="0"/>
              </a:endParaRPr>
            </a:p>
          </p:txBody>
        </p:sp>
        <p:sp>
          <p:nvSpPr>
            <p:cNvPr id="71" name="Freeform 65">
              <a:extLst>
                <a:ext uri="{FF2B5EF4-FFF2-40B4-BE49-F238E27FC236}">
                  <a16:creationId xmlns:a16="http://schemas.microsoft.com/office/drawing/2014/main" id="{79BC92FC-BFFB-6040-A6C7-9EB4AB8AA450}"/>
                </a:ext>
              </a:extLst>
            </p:cNvPr>
            <p:cNvSpPr>
              <a:spLocks/>
            </p:cNvSpPr>
            <p:nvPr/>
          </p:nvSpPr>
          <p:spPr bwMode="auto">
            <a:xfrm>
              <a:off x="1081" y="1612"/>
              <a:ext cx="39" cy="1"/>
            </a:xfrm>
            <a:custGeom>
              <a:avLst/>
              <a:gdLst/>
              <a:ahLst/>
              <a:cxnLst>
                <a:cxn ang="0">
                  <a:pos x="0" y="0"/>
                </a:cxn>
                <a:cxn ang="0">
                  <a:pos x="39" y="0"/>
                </a:cxn>
                <a:cxn ang="0">
                  <a:pos x="0" y="0"/>
                </a:cxn>
              </a:cxnLst>
              <a:rect l="0" t="0" r="r" b="b"/>
              <a:pathLst>
                <a:path w="39">
                  <a:moveTo>
                    <a:pt x="0" y="0"/>
                  </a:moveTo>
                  <a:lnTo>
                    <a:pt x="39" y="0"/>
                  </a:lnTo>
                  <a:lnTo>
                    <a:pt x="0" y="0"/>
                  </a:lnTo>
                  <a:close/>
                </a:path>
              </a:pathLst>
            </a:custGeom>
            <a:solidFill>
              <a:srgbClr val="993366"/>
            </a:solidFill>
            <a:ln w="9525">
              <a:noFill/>
              <a:round/>
              <a:headEnd/>
              <a:tailEnd/>
            </a:ln>
          </p:spPr>
          <p:txBody>
            <a:bodyPr>
              <a:noAutofit/>
            </a:bodyPr>
            <a:lstStyle/>
            <a:p>
              <a:endParaRPr lang="en-US" dirty="0">
                <a:latin typeface="Tahoma" pitchFamily="34" charset="0"/>
              </a:endParaRPr>
            </a:p>
          </p:txBody>
        </p:sp>
        <p:sp>
          <p:nvSpPr>
            <p:cNvPr id="72" name="Line 66">
              <a:extLst>
                <a:ext uri="{FF2B5EF4-FFF2-40B4-BE49-F238E27FC236}">
                  <a16:creationId xmlns:a16="http://schemas.microsoft.com/office/drawing/2014/main" id="{6B593E13-EA3C-E34B-A7F8-6D89C7B666A6}"/>
                </a:ext>
              </a:extLst>
            </p:cNvPr>
            <p:cNvSpPr>
              <a:spLocks noChangeShapeType="1"/>
            </p:cNvSpPr>
            <p:nvPr/>
          </p:nvSpPr>
          <p:spPr bwMode="auto">
            <a:xfrm flipH="1">
              <a:off x="1081" y="1799"/>
              <a:ext cx="39" cy="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73" name="Line 67">
              <a:extLst>
                <a:ext uri="{FF2B5EF4-FFF2-40B4-BE49-F238E27FC236}">
                  <a16:creationId xmlns:a16="http://schemas.microsoft.com/office/drawing/2014/main" id="{D1B69A54-FBA4-6E41-9EFB-653F6A4B109F}"/>
                </a:ext>
              </a:extLst>
            </p:cNvPr>
            <p:cNvSpPr>
              <a:spLocks noChangeShapeType="1"/>
            </p:cNvSpPr>
            <p:nvPr/>
          </p:nvSpPr>
          <p:spPr bwMode="auto">
            <a:xfrm flipH="1">
              <a:off x="1081" y="1612"/>
              <a:ext cx="39" cy="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74" name="Freeform 68">
              <a:extLst>
                <a:ext uri="{FF2B5EF4-FFF2-40B4-BE49-F238E27FC236}">
                  <a16:creationId xmlns:a16="http://schemas.microsoft.com/office/drawing/2014/main" id="{BAE7E998-4034-7C4C-968C-A7787BA29094}"/>
                </a:ext>
              </a:extLst>
            </p:cNvPr>
            <p:cNvSpPr>
              <a:spLocks/>
            </p:cNvSpPr>
            <p:nvPr/>
          </p:nvSpPr>
          <p:spPr bwMode="auto">
            <a:xfrm>
              <a:off x="1081" y="1426"/>
              <a:ext cx="39" cy="1"/>
            </a:xfrm>
            <a:custGeom>
              <a:avLst/>
              <a:gdLst/>
              <a:ahLst/>
              <a:cxnLst>
                <a:cxn ang="0">
                  <a:pos x="0" y="0"/>
                </a:cxn>
                <a:cxn ang="0">
                  <a:pos x="39" y="0"/>
                </a:cxn>
                <a:cxn ang="0">
                  <a:pos x="0" y="0"/>
                </a:cxn>
              </a:cxnLst>
              <a:rect l="0" t="0" r="r" b="b"/>
              <a:pathLst>
                <a:path w="39">
                  <a:moveTo>
                    <a:pt x="0" y="0"/>
                  </a:moveTo>
                  <a:lnTo>
                    <a:pt x="39" y="0"/>
                  </a:lnTo>
                  <a:lnTo>
                    <a:pt x="0" y="0"/>
                  </a:lnTo>
                  <a:close/>
                </a:path>
              </a:pathLst>
            </a:custGeom>
            <a:solidFill>
              <a:srgbClr val="993366"/>
            </a:solidFill>
            <a:ln w="9525">
              <a:noFill/>
              <a:round/>
              <a:headEnd/>
              <a:tailEnd/>
            </a:ln>
          </p:spPr>
          <p:txBody>
            <a:bodyPr>
              <a:noAutofit/>
            </a:bodyPr>
            <a:lstStyle/>
            <a:p>
              <a:endParaRPr lang="en-US" dirty="0">
                <a:latin typeface="Tahoma" pitchFamily="34" charset="0"/>
              </a:endParaRPr>
            </a:p>
          </p:txBody>
        </p:sp>
        <p:sp>
          <p:nvSpPr>
            <p:cNvPr id="75" name="Freeform 69">
              <a:extLst>
                <a:ext uri="{FF2B5EF4-FFF2-40B4-BE49-F238E27FC236}">
                  <a16:creationId xmlns:a16="http://schemas.microsoft.com/office/drawing/2014/main" id="{CE1714EA-21FC-C143-B8A1-40B4272118DC}"/>
                </a:ext>
              </a:extLst>
            </p:cNvPr>
            <p:cNvSpPr>
              <a:spLocks/>
            </p:cNvSpPr>
            <p:nvPr/>
          </p:nvSpPr>
          <p:spPr bwMode="auto">
            <a:xfrm>
              <a:off x="1081" y="1239"/>
              <a:ext cx="39" cy="1"/>
            </a:xfrm>
            <a:custGeom>
              <a:avLst/>
              <a:gdLst/>
              <a:ahLst/>
              <a:cxnLst>
                <a:cxn ang="0">
                  <a:pos x="0" y="0"/>
                </a:cxn>
                <a:cxn ang="0">
                  <a:pos x="39" y="0"/>
                </a:cxn>
                <a:cxn ang="0">
                  <a:pos x="0" y="0"/>
                </a:cxn>
              </a:cxnLst>
              <a:rect l="0" t="0" r="r" b="b"/>
              <a:pathLst>
                <a:path w="39">
                  <a:moveTo>
                    <a:pt x="0" y="0"/>
                  </a:moveTo>
                  <a:lnTo>
                    <a:pt x="39" y="0"/>
                  </a:lnTo>
                  <a:lnTo>
                    <a:pt x="0" y="0"/>
                  </a:lnTo>
                  <a:close/>
                </a:path>
              </a:pathLst>
            </a:custGeom>
            <a:solidFill>
              <a:srgbClr val="993366"/>
            </a:solidFill>
            <a:ln w="9525">
              <a:noFill/>
              <a:round/>
              <a:headEnd/>
              <a:tailEnd/>
            </a:ln>
          </p:spPr>
          <p:txBody>
            <a:bodyPr>
              <a:noAutofit/>
            </a:bodyPr>
            <a:lstStyle/>
            <a:p>
              <a:endParaRPr lang="en-US" dirty="0">
                <a:latin typeface="Tahoma" pitchFamily="34" charset="0"/>
              </a:endParaRPr>
            </a:p>
          </p:txBody>
        </p:sp>
        <p:sp>
          <p:nvSpPr>
            <p:cNvPr id="76" name="Line 70">
              <a:extLst>
                <a:ext uri="{FF2B5EF4-FFF2-40B4-BE49-F238E27FC236}">
                  <a16:creationId xmlns:a16="http://schemas.microsoft.com/office/drawing/2014/main" id="{4ABAAF0B-9620-E241-82CD-BA8362543BDC}"/>
                </a:ext>
              </a:extLst>
            </p:cNvPr>
            <p:cNvSpPr>
              <a:spLocks noChangeShapeType="1"/>
            </p:cNvSpPr>
            <p:nvPr/>
          </p:nvSpPr>
          <p:spPr bwMode="auto">
            <a:xfrm flipH="1">
              <a:off x="1081" y="1426"/>
              <a:ext cx="39" cy="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77" name="Line 71">
              <a:extLst>
                <a:ext uri="{FF2B5EF4-FFF2-40B4-BE49-F238E27FC236}">
                  <a16:creationId xmlns:a16="http://schemas.microsoft.com/office/drawing/2014/main" id="{AEF682B1-4900-2140-AB04-67DCAEBED2D0}"/>
                </a:ext>
              </a:extLst>
            </p:cNvPr>
            <p:cNvSpPr>
              <a:spLocks noChangeShapeType="1"/>
            </p:cNvSpPr>
            <p:nvPr/>
          </p:nvSpPr>
          <p:spPr bwMode="auto">
            <a:xfrm flipH="1">
              <a:off x="1081" y="1239"/>
              <a:ext cx="39" cy="1"/>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78" name="Freeform 72">
              <a:extLst>
                <a:ext uri="{FF2B5EF4-FFF2-40B4-BE49-F238E27FC236}">
                  <a16:creationId xmlns:a16="http://schemas.microsoft.com/office/drawing/2014/main" id="{3099618E-AD29-CF48-BE4E-16DD67AB0021}"/>
                </a:ext>
              </a:extLst>
            </p:cNvPr>
            <p:cNvSpPr>
              <a:spLocks/>
            </p:cNvSpPr>
            <p:nvPr/>
          </p:nvSpPr>
          <p:spPr bwMode="auto">
            <a:xfrm>
              <a:off x="1120" y="2910"/>
              <a:ext cx="4050" cy="1"/>
            </a:xfrm>
            <a:custGeom>
              <a:avLst/>
              <a:gdLst/>
              <a:ahLst/>
              <a:cxnLst>
                <a:cxn ang="0">
                  <a:pos x="0" y="0"/>
                </a:cxn>
                <a:cxn ang="0">
                  <a:pos x="4050" y="0"/>
                </a:cxn>
                <a:cxn ang="0">
                  <a:pos x="0" y="0"/>
                </a:cxn>
              </a:cxnLst>
              <a:rect l="0" t="0" r="r" b="b"/>
              <a:pathLst>
                <a:path w="4050">
                  <a:moveTo>
                    <a:pt x="0" y="0"/>
                  </a:moveTo>
                  <a:lnTo>
                    <a:pt x="4050" y="0"/>
                  </a:lnTo>
                  <a:lnTo>
                    <a:pt x="0" y="0"/>
                  </a:lnTo>
                  <a:close/>
                </a:path>
              </a:pathLst>
            </a:custGeom>
            <a:solidFill>
              <a:srgbClr val="993366"/>
            </a:solidFill>
            <a:ln w="9525">
              <a:noFill/>
              <a:round/>
              <a:headEnd/>
              <a:tailEnd/>
            </a:ln>
          </p:spPr>
          <p:txBody>
            <a:bodyPr>
              <a:noAutofit/>
            </a:bodyPr>
            <a:lstStyle/>
            <a:p>
              <a:endParaRPr lang="en-US" dirty="0">
                <a:latin typeface="Tahoma" pitchFamily="34" charset="0"/>
              </a:endParaRPr>
            </a:p>
          </p:txBody>
        </p:sp>
        <p:sp>
          <p:nvSpPr>
            <p:cNvPr id="79" name="Freeform 73">
              <a:extLst>
                <a:ext uri="{FF2B5EF4-FFF2-40B4-BE49-F238E27FC236}">
                  <a16:creationId xmlns:a16="http://schemas.microsoft.com/office/drawing/2014/main" id="{88D0AB82-EAF6-3F49-8C86-B764605029B8}"/>
                </a:ext>
              </a:extLst>
            </p:cNvPr>
            <p:cNvSpPr>
              <a:spLocks/>
            </p:cNvSpPr>
            <p:nvPr/>
          </p:nvSpPr>
          <p:spPr bwMode="auto">
            <a:xfrm>
              <a:off x="1120" y="2910"/>
              <a:ext cx="1" cy="40"/>
            </a:xfrm>
            <a:custGeom>
              <a:avLst/>
              <a:gdLst/>
              <a:ahLst/>
              <a:cxnLst>
                <a:cxn ang="0">
                  <a:pos x="0" y="40"/>
                </a:cxn>
                <a:cxn ang="0">
                  <a:pos x="0" y="0"/>
                </a:cxn>
                <a:cxn ang="0">
                  <a:pos x="0" y="40"/>
                </a:cxn>
              </a:cxnLst>
              <a:rect l="0" t="0" r="r" b="b"/>
              <a:pathLst>
                <a:path h="40">
                  <a:moveTo>
                    <a:pt x="0" y="40"/>
                  </a:moveTo>
                  <a:lnTo>
                    <a:pt x="0" y="0"/>
                  </a:lnTo>
                  <a:lnTo>
                    <a:pt x="0" y="40"/>
                  </a:lnTo>
                  <a:close/>
                </a:path>
              </a:pathLst>
            </a:custGeom>
            <a:solidFill>
              <a:srgbClr val="993366"/>
            </a:solidFill>
            <a:ln w="9525">
              <a:noFill/>
              <a:round/>
              <a:headEnd/>
              <a:tailEnd/>
            </a:ln>
          </p:spPr>
          <p:txBody>
            <a:bodyPr>
              <a:noAutofit/>
            </a:bodyPr>
            <a:lstStyle/>
            <a:p>
              <a:endParaRPr lang="en-US" dirty="0">
                <a:latin typeface="Tahoma" pitchFamily="34" charset="0"/>
              </a:endParaRPr>
            </a:p>
          </p:txBody>
        </p:sp>
        <p:sp>
          <p:nvSpPr>
            <p:cNvPr id="80" name="Freeform 74">
              <a:extLst>
                <a:ext uri="{FF2B5EF4-FFF2-40B4-BE49-F238E27FC236}">
                  <a16:creationId xmlns:a16="http://schemas.microsoft.com/office/drawing/2014/main" id="{142AB477-B015-D042-9FA9-34D6646C20D6}"/>
                </a:ext>
              </a:extLst>
            </p:cNvPr>
            <p:cNvSpPr>
              <a:spLocks/>
            </p:cNvSpPr>
            <p:nvPr/>
          </p:nvSpPr>
          <p:spPr bwMode="auto">
            <a:xfrm>
              <a:off x="1928" y="2910"/>
              <a:ext cx="1" cy="40"/>
            </a:xfrm>
            <a:custGeom>
              <a:avLst/>
              <a:gdLst/>
              <a:ahLst/>
              <a:cxnLst>
                <a:cxn ang="0">
                  <a:pos x="0" y="40"/>
                </a:cxn>
                <a:cxn ang="0">
                  <a:pos x="0" y="0"/>
                </a:cxn>
                <a:cxn ang="0">
                  <a:pos x="0" y="40"/>
                </a:cxn>
              </a:cxnLst>
              <a:rect l="0" t="0" r="r" b="b"/>
              <a:pathLst>
                <a:path h="40">
                  <a:moveTo>
                    <a:pt x="0" y="40"/>
                  </a:moveTo>
                  <a:lnTo>
                    <a:pt x="0" y="0"/>
                  </a:lnTo>
                  <a:lnTo>
                    <a:pt x="0" y="40"/>
                  </a:lnTo>
                  <a:close/>
                </a:path>
              </a:pathLst>
            </a:custGeom>
            <a:solidFill>
              <a:srgbClr val="993366"/>
            </a:solidFill>
            <a:ln w="9525">
              <a:noFill/>
              <a:round/>
              <a:headEnd/>
              <a:tailEnd/>
            </a:ln>
          </p:spPr>
          <p:txBody>
            <a:bodyPr>
              <a:noAutofit/>
            </a:bodyPr>
            <a:lstStyle/>
            <a:p>
              <a:endParaRPr lang="en-US" dirty="0">
                <a:latin typeface="Tahoma" pitchFamily="34" charset="0"/>
              </a:endParaRPr>
            </a:p>
          </p:txBody>
        </p:sp>
        <p:sp>
          <p:nvSpPr>
            <p:cNvPr id="81" name="Freeform 75">
              <a:extLst>
                <a:ext uri="{FF2B5EF4-FFF2-40B4-BE49-F238E27FC236}">
                  <a16:creationId xmlns:a16="http://schemas.microsoft.com/office/drawing/2014/main" id="{002A10DE-76F7-0A4C-95F9-2A8174188094}"/>
                </a:ext>
              </a:extLst>
            </p:cNvPr>
            <p:cNvSpPr>
              <a:spLocks/>
            </p:cNvSpPr>
            <p:nvPr/>
          </p:nvSpPr>
          <p:spPr bwMode="auto">
            <a:xfrm>
              <a:off x="1120" y="2910"/>
              <a:ext cx="4050" cy="40"/>
            </a:xfrm>
            <a:custGeom>
              <a:avLst/>
              <a:gdLst/>
              <a:ahLst/>
              <a:cxnLst>
                <a:cxn ang="0">
                  <a:pos x="4050" y="0"/>
                </a:cxn>
                <a:cxn ang="0">
                  <a:pos x="0" y="0"/>
                </a:cxn>
                <a:cxn ang="0">
                  <a:pos x="0" y="40"/>
                </a:cxn>
              </a:cxnLst>
              <a:rect l="0" t="0" r="r" b="b"/>
              <a:pathLst>
                <a:path w="4050" h="40">
                  <a:moveTo>
                    <a:pt x="4050" y="0"/>
                  </a:moveTo>
                  <a:lnTo>
                    <a:pt x="0" y="0"/>
                  </a:lnTo>
                  <a:lnTo>
                    <a:pt x="0" y="40"/>
                  </a:lnTo>
                </a:path>
              </a:pathLst>
            </a:custGeom>
            <a:noFill/>
            <a:ln w="15875">
              <a:solidFill>
                <a:srgbClr val="000000"/>
              </a:solidFill>
              <a:prstDash val="solid"/>
              <a:round/>
              <a:headEnd/>
              <a:tailEnd/>
            </a:ln>
          </p:spPr>
          <p:txBody>
            <a:bodyPr>
              <a:noAutofit/>
            </a:bodyPr>
            <a:lstStyle/>
            <a:p>
              <a:endParaRPr lang="en-US" dirty="0">
                <a:latin typeface="Tahoma" pitchFamily="34" charset="0"/>
              </a:endParaRPr>
            </a:p>
          </p:txBody>
        </p:sp>
        <p:sp>
          <p:nvSpPr>
            <p:cNvPr id="82" name="Line 76">
              <a:extLst>
                <a:ext uri="{FF2B5EF4-FFF2-40B4-BE49-F238E27FC236}">
                  <a16:creationId xmlns:a16="http://schemas.microsoft.com/office/drawing/2014/main" id="{C574CE3D-D322-6945-A851-7EB88460935D}"/>
                </a:ext>
              </a:extLst>
            </p:cNvPr>
            <p:cNvSpPr>
              <a:spLocks noChangeShapeType="1"/>
            </p:cNvSpPr>
            <p:nvPr/>
          </p:nvSpPr>
          <p:spPr bwMode="auto">
            <a:xfrm>
              <a:off x="1928" y="2910"/>
              <a:ext cx="1" cy="40"/>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83" name="Freeform 77">
              <a:extLst>
                <a:ext uri="{FF2B5EF4-FFF2-40B4-BE49-F238E27FC236}">
                  <a16:creationId xmlns:a16="http://schemas.microsoft.com/office/drawing/2014/main" id="{903B50A9-9E1C-174B-948C-F6869F807EB4}"/>
                </a:ext>
              </a:extLst>
            </p:cNvPr>
            <p:cNvSpPr>
              <a:spLocks/>
            </p:cNvSpPr>
            <p:nvPr/>
          </p:nvSpPr>
          <p:spPr bwMode="auto">
            <a:xfrm>
              <a:off x="2736" y="2910"/>
              <a:ext cx="1" cy="40"/>
            </a:xfrm>
            <a:custGeom>
              <a:avLst/>
              <a:gdLst/>
              <a:ahLst/>
              <a:cxnLst>
                <a:cxn ang="0">
                  <a:pos x="0" y="40"/>
                </a:cxn>
                <a:cxn ang="0">
                  <a:pos x="0" y="0"/>
                </a:cxn>
                <a:cxn ang="0">
                  <a:pos x="0" y="40"/>
                </a:cxn>
              </a:cxnLst>
              <a:rect l="0" t="0" r="r" b="b"/>
              <a:pathLst>
                <a:path h="40">
                  <a:moveTo>
                    <a:pt x="0" y="40"/>
                  </a:moveTo>
                  <a:lnTo>
                    <a:pt x="0" y="0"/>
                  </a:lnTo>
                  <a:lnTo>
                    <a:pt x="0" y="40"/>
                  </a:lnTo>
                  <a:close/>
                </a:path>
              </a:pathLst>
            </a:custGeom>
            <a:solidFill>
              <a:srgbClr val="993366"/>
            </a:solidFill>
            <a:ln w="9525">
              <a:noFill/>
              <a:round/>
              <a:headEnd/>
              <a:tailEnd/>
            </a:ln>
          </p:spPr>
          <p:txBody>
            <a:bodyPr>
              <a:noAutofit/>
            </a:bodyPr>
            <a:lstStyle/>
            <a:p>
              <a:endParaRPr lang="en-US" dirty="0">
                <a:latin typeface="Tahoma" pitchFamily="34" charset="0"/>
              </a:endParaRPr>
            </a:p>
          </p:txBody>
        </p:sp>
        <p:sp>
          <p:nvSpPr>
            <p:cNvPr id="84" name="Freeform 78">
              <a:extLst>
                <a:ext uri="{FF2B5EF4-FFF2-40B4-BE49-F238E27FC236}">
                  <a16:creationId xmlns:a16="http://schemas.microsoft.com/office/drawing/2014/main" id="{D44EF872-48A7-1846-AD8E-177A7E5E21F5}"/>
                </a:ext>
              </a:extLst>
            </p:cNvPr>
            <p:cNvSpPr>
              <a:spLocks/>
            </p:cNvSpPr>
            <p:nvPr/>
          </p:nvSpPr>
          <p:spPr bwMode="auto">
            <a:xfrm>
              <a:off x="3554" y="2910"/>
              <a:ext cx="1" cy="40"/>
            </a:xfrm>
            <a:custGeom>
              <a:avLst/>
              <a:gdLst/>
              <a:ahLst/>
              <a:cxnLst>
                <a:cxn ang="0">
                  <a:pos x="0" y="40"/>
                </a:cxn>
                <a:cxn ang="0">
                  <a:pos x="0" y="0"/>
                </a:cxn>
                <a:cxn ang="0">
                  <a:pos x="0" y="40"/>
                </a:cxn>
              </a:cxnLst>
              <a:rect l="0" t="0" r="r" b="b"/>
              <a:pathLst>
                <a:path h="40">
                  <a:moveTo>
                    <a:pt x="0" y="40"/>
                  </a:moveTo>
                  <a:lnTo>
                    <a:pt x="0" y="0"/>
                  </a:lnTo>
                  <a:lnTo>
                    <a:pt x="0" y="40"/>
                  </a:lnTo>
                  <a:close/>
                </a:path>
              </a:pathLst>
            </a:custGeom>
            <a:solidFill>
              <a:srgbClr val="993366"/>
            </a:solidFill>
            <a:ln w="9525">
              <a:noFill/>
              <a:round/>
              <a:headEnd/>
              <a:tailEnd/>
            </a:ln>
          </p:spPr>
          <p:txBody>
            <a:bodyPr>
              <a:noAutofit/>
            </a:bodyPr>
            <a:lstStyle/>
            <a:p>
              <a:endParaRPr lang="en-US" dirty="0">
                <a:latin typeface="Tahoma" pitchFamily="34" charset="0"/>
              </a:endParaRPr>
            </a:p>
          </p:txBody>
        </p:sp>
        <p:sp>
          <p:nvSpPr>
            <p:cNvPr id="85" name="Line 79">
              <a:extLst>
                <a:ext uri="{FF2B5EF4-FFF2-40B4-BE49-F238E27FC236}">
                  <a16:creationId xmlns:a16="http://schemas.microsoft.com/office/drawing/2014/main" id="{7BFB5A2E-FF36-8942-9667-9F8EA1177083}"/>
                </a:ext>
              </a:extLst>
            </p:cNvPr>
            <p:cNvSpPr>
              <a:spLocks noChangeShapeType="1"/>
            </p:cNvSpPr>
            <p:nvPr/>
          </p:nvSpPr>
          <p:spPr bwMode="auto">
            <a:xfrm>
              <a:off x="2736" y="2910"/>
              <a:ext cx="1" cy="40"/>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86" name="Line 80">
              <a:extLst>
                <a:ext uri="{FF2B5EF4-FFF2-40B4-BE49-F238E27FC236}">
                  <a16:creationId xmlns:a16="http://schemas.microsoft.com/office/drawing/2014/main" id="{2A3CE021-8501-B84B-B449-101C470D2333}"/>
                </a:ext>
              </a:extLst>
            </p:cNvPr>
            <p:cNvSpPr>
              <a:spLocks noChangeShapeType="1"/>
            </p:cNvSpPr>
            <p:nvPr/>
          </p:nvSpPr>
          <p:spPr bwMode="auto">
            <a:xfrm>
              <a:off x="3554" y="2910"/>
              <a:ext cx="1" cy="40"/>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87" name="Freeform 81">
              <a:extLst>
                <a:ext uri="{FF2B5EF4-FFF2-40B4-BE49-F238E27FC236}">
                  <a16:creationId xmlns:a16="http://schemas.microsoft.com/office/drawing/2014/main" id="{D7C134F3-8534-3D46-AFE0-FDADCF4AAECD}"/>
                </a:ext>
              </a:extLst>
            </p:cNvPr>
            <p:cNvSpPr>
              <a:spLocks/>
            </p:cNvSpPr>
            <p:nvPr/>
          </p:nvSpPr>
          <p:spPr bwMode="auto">
            <a:xfrm>
              <a:off x="4362" y="2910"/>
              <a:ext cx="1" cy="40"/>
            </a:xfrm>
            <a:custGeom>
              <a:avLst/>
              <a:gdLst/>
              <a:ahLst/>
              <a:cxnLst>
                <a:cxn ang="0">
                  <a:pos x="0" y="40"/>
                </a:cxn>
                <a:cxn ang="0">
                  <a:pos x="0" y="0"/>
                </a:cxn>
                <a:cxn ang="0">
                  <a:pos x="0" y="40"/>
                </a:cxn>
              </a:cxnLst>
              <a:rect l="0" t="0" r="r" b="b"/>
              <a:pathLst>
                <a:path h="40">
                  <a:moveTo>
                    <a:pt x="0" y="40"/>
                  </a:moveTo>
                  <a:lnTo>
                    <a:pt x="0" y="0"/>
                  </a:lnTo>
                  <a:lnTo>
                    <a:pt x="0" y="40"/>
                  </a:lnTo>
                  <a:close/>
                </a:path>
              </a:pathLst>
            </a:custGeom>
            <a:solidFill>
              <a:srgbClr val="993366"/>
            </a:solidFill>
            <a:ln w="9525">
              <a:noFill/>
              <a:round/>
              <a:headEnd/>
              <a:tailEnd/>
            </a:ln>
          </p:spPr>
          <p:txBody>
            <a:bodyPr>
              <a:noAutofit/>
            </a:bodyPr>
            <a:lstStyle/>
            <a:p>
              <a:endParaRPr lang="en-US" dirty="0">
                <a:latin typeface="Tahoma" pitchFamily="34" charset="0"/>
              </a:endParaRPr>
            </a:p>
          </p:txBody>
        </p:sp>
        <p:sp>
          <p:nvSpPr>
            <p:cNvPr id="88" name="Freeform 82">
              <a:extLst>
                <a:ext uri="{FF2B5EF4-FFF2-40B4-BE49-F238E27FC236}">
                  <a16:creationId xmlns:a16="http://schemas.microsoft.com/office/drawing/2014/main" id="{885E1AF5-04B3-1242-9D21-7D5AD2705085}"/>
                </a:ext>
              </a:extLst>
            </p:cNvPr>
            <p:cNvSpPr>
              <a:spLocks/>
            </p:cNvSpPr>
            <p:nvPr/>
          </p:nvSpPr>
          <p:spPr bwMode="auto">
            <a:xfrm>
              <a:off x="5170" y="2910"/>
              <a:ext cx="1" cy="40"/>
            </a:xfrm>
            <a:custGeom>
              <a:avLst/>
              <a:gdLst/>
              <a:ahLst/>
              <a:cxnLst>
                <a:cxn ang="0">
                  <a:pos x="0" y="40"/>
                </a:cxn>
                <a:cxn ang="0">
                  <a:pos x="0" y="0"/>
                </a:cxn>
                <a:cxn ang="0">
                  <a:pos x="0" y="40"/>
                </a:cxn>
              </a:cxnLst>
              <a:rect l="0" t="0" r="r" b="b"/>
              <a:pathLst>
                <a:path h="40">
                  <a:moveTo>
                    <a:pt x="0" y="40"/>
                  </a:moveTo>
                  <a:lnTo>
                    <a:pt x="0" y="0"/>
                  </a:lnTo>
                  <a:lnTo>
                    <a:pt x="0" y="40"/>
                  </a:lnTo>
                  <a:close/>
                </a:path>
              </a:pathLst>
            </a:custGeom>
            <a:solidFill>
              <a:srgbClr val="993366"/>
            </a:solidFill>
            <a:ln w="9525">
              <a:noFill/>
              <a:round/>
              <a:headEnd/>
              <a:tailEnd/>
            </a:ln>
          </p:spPr>
          <p:txBody>
            <a:bodyPr>
              <a:noAutofit/>
            </a:bodyPr>
            <a:lstStyle/>
            <a:p>
              <a:endParaRPr lang="en-US" dirty="0">
                <a:latin typeface="Tahoma" pitchFamily="34" charset="0"/>
              </a:endParaRPr>
            </a:p>
          </p:txBody>
        </p:sp>
        <p:sp>
          <p:nvSpPr>
            <p:cNvPr id="89" name="Line 83">
              <a:extLst>
                <a:ext uri="{FF2B5EF4-FFF2-40B4-BE49-F238E27FC236}">
                  <a16:creationId xmlns:a16="http://schemas.microsoft.com/office/drawing/2014/main" id="{5FA1CEFE-2A4F-1447-B5D7-599EEF5ECC0B}"/>
                </a:ext>
              </a:extLst>
            </p:cNvPr>
            <p:cNvSpPr>
              <a:spLocks noChangeShapeType="1"/>
            </p:cNvSpPr>
            <p:nvPr/>
          </p:nvSpPr>
          <p:spPr bwMode="auto">
            <a:xfrm>
              <a:off x="4362" y="2910"/>
              <a:ext cx="1" cy="40"/>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90" name="Line 84">
              <a:extLst>
                <a:ext uri="{FF2B5EF4-FFF2-40B4-BE49-F238E27FC236}">
                  <a16:creationId xmlns:a16="http://schemas.microsoft.com/office/drawing/2014/main" id="{11FAB791-5C3A-A146-9626-5B8CD019DB15}"/>
                </a:ext>
              </a:extLst>
            </p:cNvPr>
            <p:cNvSpPr>
              <a:spLocks noChangeShapeType="1"/>
            </p:cNvSpPr>
            <p:nvPr/>
          </p:nvSpPr>
          <p:spPr bwMode="auto">
            <a:xfrm>
              <a:off x="5170" y="2910"/>
              <a:ext cx="1" cy="40"/>
            </a:xfrm>
            <a:prstGeom prst="line">
              <a:avLst/>
            </a:prstGeom>
            <a:noFill/>
            <a:ln w="15875">
              <a:solidFill>
                <a:srgbClr val="000000"/>
              </a:solidFill>
              <a:round/>
              <a:headEnd/>
              <a:tailEnd/>
            </a:ln>
          </p:spPr>
          <p:txBody>
            <a:bodyPr>
              <a:noAutofit/>
            </a:bodyPr>
            <a:lstStyle/>
            <a:p>
              <a:endParaRPr lang="en-US" dirty="0">
                <a:latin typeface="Tahoma" pitchFamily="34" charset="0"/>
              </a:endParaRPr>
            </a:p>
          </p:txBody>
        </p:sp>
        <p:sp>
          <p:nvSpPr>
            <p:cNvPr id="139" name="Rectangle 133">
              <a:extLst>
                <a:ext uri="{FF2B5EF4-FFF2-40B4-BE49-F238E27FC236}">
                  <a16:creationId xmlns:a16="http://schemas.microsoft.com/office/drawing/2014/main" id="{44078E48-EA69-734E-9047-B90A45BBF67E}"/>
                </a:ext>
              </a:extLst>
            </p:cNvPr>
            <p:cNvSpPr>
              <a:spLocks noChangeArrowheads="1"/>
            </p:cNvSpPr>
            <p:nvPr/>
          </p:nvSpPr>
          <p:spPr bwMode="auto">
            <a:xfrm>
              <a:off x="888" y="1912"/>
              <a:ext cx="0" cy="233"/>
            </a:xfrm>
            <a:prstGeom prst="rect">
              <a:avLst/>
            </a:prstGeom>
            <a:noFill/>
            <a:ln w="9525">
              <a:noFill/>
              <a:miter lim="800000"/>
              <a:headEnd/>
              <a:tailEnd/>
            </a:ln>
          </p:spPr>
          <p:txBody>
            <a:bodyPr wrap="none" lIns="0" tIns="0" rIns="0" bIns="0">
              <a:noAutofit/>
            </a:bodyPr>
            <a:lstStyle/>
            <a:p>
              <a:endParaRPr lang="en-US" sz="2400" dirty="0">
                <a:latin typeface="Tahoma" pitchFamily="34" charset="0"/>
                <a:ea typeface="ＭＳ Ｐゴシック" charset="-128"/>
              </a:endParaRPr>
            </a:p>
          </p:txBody>
        </p:sp>
        <p:sp>
          <p:nvSpPr>
            <p:cNvPr id="172" name="Rectangle 166">
              <a:extLst>
                <a:ext uri="{FF2B5EF4-FFF2-40B4-BE49-F238E27FC236}">
                  <a16:creationId xmlns:a16="http://schemas.microsoft.com/office/drawing/2014/main" id="{76DCCA8C-9EA5-1849-9022-FA66D7ADBC8C}"/>
                </a:ext>
              </a:extLst>
            </p:cNvPr>
            <p:cNvSpPr>
              <a:spLocks noChangeArrowheads="1"/>
            </p:cNvSpPr>
            <p:nvPr/>
          </p:nvSpPr>
          <p:spPr bwMode="auto">
            <a:xfrm>
              <a:off x="3214" y="3023"/>
              <a:ext cx="40" cy="155"/>
            </a:xfrm>
            <a:prstGeom prst="rect">
              <a:avLst/>
            </a:prstGeom>
            <a:noFill/>
            <a:ln w="9525">
              <a:noFill/>
              <a:miter lim="800000"/>
              <a:headEnd/>
              <a:tailEnd/>
            </a:ln>
          </p:spPr>
          <p:txBody>
            <a:bodyPr wrap="none" lIns="0" tIns="0" rIns="0" bIns="0">
              <a:noAutofit/>
            </a:bodyPr>
            <a:lstStyle/>
            <a:p>
              <a:r>
                <a:rPr lang="en-US" sz="1600" dirty="0">
                  <a:solidFill>
                    <a:srgbClr val="000000"/>
                  </a:solidFill>
                  <a:latin typeface="Tahoma" pitchFamily="34" charset="0"/>
                  <a:ea typeface="ＭＳ Ｐゴシック" charset="-128"/>
                </a:rPr>
                <a:t> </a:t>
              </a:r>
              <a:endParaRPr lang="en-US" sz="2400" dirty="0">
                <a:latin typeface="Tahoma" pitchFamily="34" charset="0"/>
                <a:ea typeface="ＭＳ Ｐゴシック" charset="-128"/>
              </a:endParaRPr>
            </a:p>
          </p:txBody>
        </p:sp>
        <p:sp>
          <p:nvSpPr>
            <p:cNvPr id="188" name="Rectangle 182">
              <a:extLst>
                <a:ext uri="{FF2B5EF4-FFF2-40B4-BE49-F238E27FC236}">
                  <a16:creationId xmlns:a16="http://schemas.microsoft.com/office/drawing/2014/main" id="{67D1E4AE-CE8D-424D-B682-33A92EB310D4}"/>
                </a:ext>
              </a:extLst>
            </p:cNvPr>
            <p:cNvSpPr>
              <a:spLocks noChangeArrowheads="1"/>
            </p:cNvSpPr>
            <p:nvPr/>
          </p:nvSpPr>
          <p:spPr bwMode="auto">
            <a:xfrm rot="16200000">
              <a:off x="496" y="2021"/>
              <a:ext cx="501" cy="136"/>
            </a:xfrm>
            <a:prstGeom prst="rect">
              <a:avLst/>
            </a:prstGeom>
            <a:noFill/>
            <a:ln w="9525">
              <a:noFill/>
              <a:miter lim="800000"/>
              <a:headEnd/>
              <a:tailEnd/>
            </a:ln>
          </p:spPr>
          <p:txBody>
            <a:bodyPr wrap="none" lIns="0" tIns="0" rIns="0" bIns="0">
              <a:noAutofit/>
            </a:bodyPr>
            <a:lstStyle/>
            <a:p>
              <a:r>
                <a:rPr lang="en-US" sz="1400" b="1" dirty="0">
                  <a:solidFill>
                    <a:srgbClr val="000000"/>
                  </a:solidFill>
                  <a:ea typeface="ＭＳ Ｐゴシック" charset="-128"/>
                </a:rPr>
                <a:t>$ Billions</a:t>
              </a:r>
              <a:endParaRPr lang="en-US" sz="1400" dirty="0">
                <a:ea typeface="ＭＳ Ｐゴシック" charset="-128"/>
              </a:endParaRPr>
            </a:p>
          </p:txBody>
        </p:sp>
        <p:sp>
          <p:nvSpPr>
            <p:cNvPr id="189" name="Rectangle 183">
              <a:extLst>
                <a:ext uri="{FF2B5EF4-FFF2-40B4-BE49-F238E27FC236}">
                  <a16:creationId xmlns:a16="http://schemas.microsoft.com/office/drawing/2014/main" id="{8203A2B7-A78E-DE49-A911-2875FBB52009}"/>
                </a:ext>
              </a:extLst>
            </p:cNvPr>
            <p:cNvSpPr>
              <a:spLocks noChangeArrowheads="1"/>
            </p:cNvSpPr>
            <p:nvPr/>
          </p:nvSpPr>
          <p:spPr bwMode="auto">
            <a:xfrm>
              <a:off x="2116" y="3323"/>
              <a:ext cx="2049" cy="227"/>
            </a:xfrm>
            <a:prstGeom prst="rect">
              <a:avLst/>
            </a:prstGeom>
            <a:solidFill>
              <a:srgbClr val="FFFFFF"/>
            </a:solidFill>
            <a:ln w="15875">
              <a:solidFill>
                <a:srgbClr val="000000"/>
              </a:solidFill>
              <a:miter lim="800000"/>
              <a:headEnd/>
              <a:tailEnd/>
            </a:ln>
          </p:spPr>
          <p:txBody>
            <a:bodyPr>
              <a:noAutofit/>
            </a:bodyPr>
            <a:lstStyle/>
            <a:p>
              <a:endParaRPr lang="en-US" dirty="0"/>
            </a:p>
          </p:txBody>
        </p:sp>
        <p:sp>
          <p:nvSpPr>
            <p:cNvPr id="190" name="Rectangle 184">
              <a:extLst>
                <a:ext uri="{FF2B5EF4-FFF2-40B4-BE49-F238E27FC236}">
                  <a16:creationId xmlns:a16="http://schemas.microsoft.com/office/drawing/2014/main" id="{7AF3BCD8-A23E-874F-9DCB-5D158CD721F8}"/>
                </a:ext>
              </a:extLst>
            </p:cNvPr>
            <p:cNvSpPr>
              <a:spLocks noChangeArrowheads="1"/>
            </p:cNvSpPr>
            <p:nvPr/>
          </p:nvSpPr>
          <p:spPr bwMode="auto">
            <a:xfrm>
              <a:off x="2165" y="3402"/>
              <a:ext cx="69" cy="69"/>
            </a:xfrm>
            <a:prstGeom prst="rect">
              <a:avLst/>
            </a:prstGeom>
            <a:solidFill>
              <a:schemeClr val="accent2">
                <a:lumMod val="20000"/>
                <a:lumOff val="80000"/>
              </a:schemeClr>
            </a:solidFill>
            <a:ln w="15875">
              <a:solidFill>
                <a:srgbClr val="000000"/>
              </a:solidFill>
              <a:miter lim="800000"/>
              <a:headEnd/>
              <a:tailEnd/>
            </a:ln>
          </p:spPr>
          <p:txBody>
            <a:bodyPr>
              <a:noAutofit/>
            </a:bodyPr>
            <a:lstStyle/>
            <a:p>
              <a:endParaRPr lang="en-US" dirty="0">
                <a:latin typeface="Tahoma" pitchFamily="34" charset="0"/>
              </a:endParaRPr>
            </a:p>
          </p:txBody>
        </p:sp>
        <p:sp>
          <p:nvSpPr>
            <p:cNvPr id="199" name="Rectangle 193">
              <a:extLst>
                <a:ext uri="{FF2B5EF4-FFF2-40B4-BE49-F238E27FC236}">
                  <a16:creationId xmlns:a16="http://schemas.microsoft.com/office/drawing/2014/main" id="{93231F64-55A3-D242-8C1A-E5F1AABCBAD2}"/>
                </a:ext>
              </a:extLst>
            </p:cNvPr>
            <p:cNvSpPr>
              <a:spLocks noChangeArrowheads="1"/>
            </p:cNvSpPr>
            <p:nvPr/>
          </p:nvSpPr>
          <p:spPr bwMode="auto">
            <a:xfrm>
              <a:off x="2830" y="3357"/>
              <a:ext cx="40" cy="155"/>
            </a:xfrm>
            <a:prstGeom prst="rect">
              <a:avLst/>
            </a:prstGeom>
            <a:noFill/>
            <a:ln w="9525">
              <a:noFill/>
              <a:miter lim="800000"/>
              <a:headEnd/>
              <a:tailEnd/>
            </a:ln>
          </p:spPr>
          <p:txBody>
            <a:bodyPr wrap="none" lIns="0" tIns="0" rIns="0" bIns="0">
              <a:noAutofit/>
            </a:bodyPr>
            <a:lstStyle/>
            <a:p>
              <a:r>
                <a:rPr lang="en-US" sz="1600" dirty="0">
                  <a:solidFill>
                    <a:srgbClr val="000000"/>
                  </a:solidFill>
                  <a:latin typeface="Tahoma" pitchFamily="34" charset="0"/>
                  <a:ea typeface="ＭＳ Ｐゴシック" charset="-128"/>
                </a:rPr>
                <a:t> </a:t>
              </a:r>
              <a:endParaRPr lang="en-US" sz="2400" dirty="0">
                <a:latin typeface="Tahoma" pitchFamily="34" charset="0"/>
                <a:ea typeface="ＭＳ Ｐゴシック" charset="-128"/>
              </a:endParaRPr>
            </a:p>
          </p:txBody>
        </p:sp>
        <p:sp>
          <p:nvSpPr>
            <p:cNvPr id="205" name="Rectangle 199">
              <a:extLst>
                <a:ext uri="{FF2B5EF4-FFF2-40B4-BE49-F238E27FC236}">
                  <a16:creationId xmlns:a16="http://schemas.microsoft.com/office/drawing/2014/main" id="{28B1A019-4C25-4642-AF86-29F3EF576940}"/>
                </a:ext>
              </a:extLst>
            </p:cNvPr>
            <p:cNvSpPr>
              <a:spLocks noChangeArrowheads="1"/>
            </p:cNvSpPr>
            <p:nvPr/>
          </p:nvSpPr>
          <p:spPr bwMode="auto">
            <a:xfrm>
              <a:off x="3249" y="3402"/>
              <a:ext cx="69" cy="69"/>
            </a:xfrm>
            <a:prstGeom prst="rect">
              <a:avLst/>
            </a:prstGeom>
            <a:solidFill>
              <a:srgbClr val="D99694"/>
            </a:solidFill>
            <a:ln w="15875">
              <a:solidFill>
                <a:srgbClr val="000000"/>
              </a:solidFill>
              <a:miter lim="800000"/>
              <a:headEnd/>
              <a:tailEnd/>
            </a:ln>
          </p:spPr>
          <p:txBody>
            <a:bodyPr>
              <a:noAutofit/>
            </a:bodyPr>
            <a:lstStyle/>
            <a:p>
              <a:endParaRPr lang="en-US" dirty="0">
                <a:latin typeface="Tahoma" pitchFamily="34" charset="0"/>
              </a:endParaRPr>
            </a:p>
          </p:txBody>
        </p:sp>
      </p:grpSp>
      <p:sp>
        <p:nvSpPr>
          <p:cNvPr id="218" name="Rectangle 213">
            <a:extLst>
              <a:ext uri="{FF2B5EF4-FFF2-40B4-BE49-F238E27FC236}">
                <a16:creationId xmlns:a16="http://schemas.microsoft.com/office/drawing/2014/main" id="{598AF04D-F63B-4346-A493-11C4F6120611}"/>
              </a:ext>
            </a:extLst>
          </p:cNvPr>
          <p:cNvSpPr>
            <a:spLocks noChangeArrowheads="1"/>
          </p:cNvSpPr>
          <p:nvPr/>
        </p:nvSpPr>
        <p:spPr bwMode="auto">
          <a:xfrm>
            <a:off x="6347280" y="5318939"/>
            <a:ext cx="1690591" cy="363805"/>
          </a:xfrm>
          <a:prstGeom prst="rect">
            <a:avLst/>
          </a:prstGeom>
          <a:noFill/>
          <a:ln w="9525">
            <a:noFill/>
            <a:miter lim="800000"/>
            <a:headEnd/>
            <a:tailEnd/>
          </a:ln>
          <a:effectLst/>
        </p:spPr>
        <p:txBody>
          <a:bodyPr wrap="none" anchor="ctr">
            <a:noAutofit/>
          </a:bodyPr>
          <a:lstStyle/>
          <a:p>
            <a:r>
              <a:rPr lang="en-US" sz="1400" dirty="0">
                <a:ea typeface="ＭＳ Ｐゴシック" charset="-128"/>
              </a:rPr>
              <a:t>(as of March 2002)</a:t>
            </a:r>
          </a:p>
        </p:txBody>
      </p:sp>
      <p:sp>
        <p:nvSpPr>
          <p:cNvPr id="220" name="Rectangle 219">
            <a:extLst>
              <a:ext uri="{FF2B5EF4-FFF2-40B4-BE49-F238E27FC236}">
                <a16:creationId xmlns:a16="http://schemas.microsoft.com/office/drawing/2014/main" id="{C0D30D2A-C5E4-43F8-9CF7-57273D3AFA58}"/>
              </a:ext>
            </a:extLst>
          </p:cNvPr>
          <p:cNvSpPr/>
          <p:nvPr/>
        </p:nvSpPr>
        <p:spPr>
          <a:xfrm>
            <a:off x="457200" y="6504801"/>
            <a:ext cx="8229600" cy="276999"/>
          </a:xfrm>
          <a:prstGeom prst="rect">
            <a:avLst/>
          </a:prstGeom>
          <a:noFill/>
        </p:spPr>
        <p:txBody>
          <a:bodyPr wrap="square" anchor="b">
            <a:noAutofit/>
          </a:bodyPr>
          <a:lstStyle/>
          <a:p>
            <a:pPr algn="r"/>
            <a:r>
              <a:rPr lang="en-US" sz="1000" dirty="0">
                <a:solidFill>
                  <a:schemeClr val="bg1">
                    <a:lumMod val="50000"/>
                  </a:schemeClr>
                </a:solidFill>
                <a:ea typeface="ＭＳ Ｐゴシック" charset="-128"/>
              </a:rPr>
              <a:t>Source: Sunil Gupta, Donald R. Lehmann, and Jennifer Stuart (2004), “Valuing Customers,” </a:t>
            </a:r>
            <a:r>
              <a:rPr lang="en-US" sz="1000" i="1" dirty="0">
                <a:solidFill>
                  <a:schemeClr val="bg1">
                    <a:lumMod val="50000"/>
                  </a:schemeClr>
                </a:solidFill>
                <a:ea typeface="ＭＳ Ｐゴシック" charset="-128"/>
              </a:rPr>
              <a:t>Journal of Marketing Research</a:t>
            </a:r>
            <a:r>
              <a:rPr lang="en-US" sz="1000" dirty="0">
                <a:solidFill>
                  <a:schemeClr val="bg1">
                    <a:lumMod val="50000"/>
                  </a:schemeClr>
                </a:solidFill>
                <a:ea typeface="ＭＳ Ｐゴシック" charset="-128"/>
              </a:rPr>
              <a:t>, February, 7-18.</a:t>
            </a:r>
          </a:p>
        </p:txBody>
      </p:sp>
      <p:grpSp>
        <p:nvGrpSpPr>
          <p:cNvPr id="230" name="Group 229">
            <a:extLst>
              <a:ext uri="{FF2B5EF4-FFF2-40B4-BE49-F238E27FC236}">
                <a16:creationId xmlns:a16="http://schemas.microsoft.com/office/drawing/2014/main" id="{C23C75FC-829B-48CE-BD7D-3C714433122D}"/>
              </a:ext>
            </a:extLst>
          </p:cNvPr>
          <p:cNvGrpSpPr/>
          <p:nvPr/>
        </p:nvGrpSpPr>
        <p:grpSpPr>
          <a:xfrm>
            <a:off x="1119875" y="1855103"/>
            <a:ext cx="424363" cy="2975609"/>
            <a:chOff x="1296087" y="1805347"/>
            <a:chExt cx="424363" cy="2975609"/>
          </a:xfrm>
        </p:grpSpPr>
        <p:sp>
          <p:nvSpPr>
            <p:cNvPr id="226" name="TextBox 225">
              <a:extLst>
                <a:ext uri="{FF2B5EF4-FFF2-40B4-BE49-F238E27FC236}">
                  <a16:creationId xmlns:a16="http://schemas.microsoft.com/office/drawing/2014/main" id="{A0CE12CA-1863-445B-9905-E0FBF0FF6B97}"/>
                </a:ext>
              </a:extLst>
            </p:cNvPr>
            <p:cNvSpPr txBox="1"/>
            <p:nvPr/>
          </p:nvSpPr>
          <p:spPr>
            <a:xfrm>
              <a:off x="1365064" y="3580190"/>
              <a:ext cx="298480" cy="338554"/>
            </a:xfrm>
            <a:prstGeom prst="rect">
              <a:avLst/>
            </a:prstGeom>
            <a:noFill/>
          </p:spPr>
          <p:txBody>
            <a:bodyPr wrap="none" rtlCol="0">
              <a:noAutofit/>
            </a:bodyPr>
            <a:lstStyle/>
            <a:p>
              <a:pPr>
                <a:spcBef>
                  <a:spcPts val="200"/>
                </a:spcBef>
              </a:pPr>
              <a:r>
                <a:rPr lang="en-IN" sz="1600" dirty="0"/>
                <a:t>6</a:t>
              </a:r>
            </a:p>
          </p:txBody>
        </p:sp>
        <p:grpSp>
          <p:nvGrpSpPr>
            <p:cNvPr id="9" name="Group 8">
              <a:extLst>
                <a:ext uri="{FF2B5EF4-FFF2-40B4-BE49-F238E27FC236}">
                  <a16:creationId xmlns:a16="http://schemas.microsoft.com/office/drawing/2014/main" id="{E4CDF695-BA33-42F9-8A0E-740BE51B94D5}"/>
                </a:ext>
              </a:extLst>
            </p:cNvPr>
            <p:cNvGrpSpPr/>
            <p:nvPr/>
          </p:nvGrpSpPr>
          <p:grpSpPr>
            <a:xfrm>
              <a:off x="1296087" y="1805347"/>
              <a:ext cx="424363" cy="2975609"/>
              <a:chOff x="1296087" y="1805347"/>
              <a:chExt cx="424363" cy="2975609"/>
            </a:xfrm>
          </p:grpSpPr>
          <p:sp>
            <p:nvSpPr>
              <p:cNvPr id="224" name="TextBox 223">
                <a:extLst>
                  <a:ext uri="{FF2B5EF4-FFF2-40B4-BE49-F238E27FC236}">
                    <a16:creationId xmlns:a16="http://schemas.microsoft.com/office/drawing/2014/main" id="{36B93F35-17C5-4FBB-81A8-BC11ABF8D629}"/>
                  </a:ext>
                </a:extLst>
              </p:cNvPr>
              <p:cNvSpPr txBox="1"/>
              <p:nvPr/>
            </p:nvSpPr>
            <p:spPr>
              <a:xfrm>
                <a:off x="1299406" y="2993609"/>
                <a:ext cx="412292" cy="338554"/>
              </a:xfrm>
              <a:prstGeom prst="rect">
                <a:avLst/>
              </a:prstGeom>
              <a:noFill/>
            </p:spPr>
            <p:txBody>
              <a:bodyPr wrap="none" rtlCol="0">
                <a:noAutofit/>
              </a:bodyPr>
              <a:lstStyle/>
              <a:p>
                <a:pPr>
                  <a:spcBef>
                    <a:spcPts val="200"/>
                  </a:spcBef>
                </a:pPr>
                <a:r>
                  <a:rPr lang="en-IN" sz="1600" dirty="0"/>
                  <a:t>10</a:t>
                </a:r>
              </a:p>
            </p:txBody>
          </p:sp>
          <p:grpSp>
            <p:nvGrpSpPr>
              <p:cNvPr id="8" name="Group 7">
                <a:extLst>
                  <a:ext uri="{FF2B5EF4-FFF2-40B4-BE49-F238E27FC236}">
                    <a16:creationId xmlns:a16="http://schemas.microsoft.com/office/drawing/2014/main" id="{35B504B8-7AF7-443A-AC45-3425AFC81347}"/>
                  </a:ext>
                </a:extLst>
              </p:cNvPr>
              <p:cNvGrpSpPr/>
              <p:nvPr/>
            </p:nvGrpSpPr>
            <p:grpSpPr>
              <a:xfrm>
                <a:off x="1296087" y="1805347"/>
                <a:ext cx="424363" cy="2975609"/>
                <a:chOff x="1296087" y="1805347"/>
                <a:chExt cx="424363" cy="2975609"/>
              </a:xfrm>
            </p:grpSpPr>
            <p:sp>
              <p:nvSpPr>
                <p:cNvPr id="222" name="TextBox 221">
                  <a:extLst>
                    <a:ext uri="{FF2B5EF4-FFF2-40B4-BE49-F238E27FC236}">
                      <a16:creationId xmlns:a16="http://schemas.microsoft.com/office/drawing/2014/main" id="{C75A6F6B-E429-41B9-89BD-BDE91461D52F}"/>
                    </a:ext>
                  </a:extLst>
                </p:cNvPr>
                <p:cNvSpPr txBox="1"/>
                <p:nvPr/>
              </p:nvSpPr>
              <p:spPr>
                <a:xfrm>
                  <a:off x="1302538" y="2392155"/>
                  <a:ext cx="412292" cy="338554"/>
                </a:xfrm>
                <a:prstGeom prst="rect">
                  <a:avLst/>
                </a:prstGeom>
                <a:noFill/>
              </p:spPr>
              <p:txBody>
                <a:bodyPr wrap="none" rtlCol="0">
                  <a:noAutofit/>
                </a:bodyPr>
                <a:lstStyle/>
                <a:p>
                  <a:pPr>
                    <a:spcBef>
                      <a:spcPts val="200"/>
                    </a:spcBef>
                  </a:pPr>
                  <a:r>
                    <a:rPr lang="en-IN" sz="1600" dirty="0"/>
                    <a:t>14</a:t>
                  </a:r>
                </a:p>
              </p:txBody>
            </p:sp>
            <p:sp>
              <p:nvSpPr>
                <p:cNvPr id="223" name="TextBox 222">
                  <a:extLst>
                    <a:ext uri="{FF2B5EF4-FFF2-40B4-BE49-F238E27FC236}">
                      <a16:creationId xmlns:a16="http://schemas.microsoft.com/office/drawing/2014/main" id="{7DE87423-3CA4-4424-800B-71D0BBBF6C4C}"/>
                    </a:ext>
                  </a:extLst>
                </p:cNvPr>
                <p:cNvSpPr txBox="1"/>
                <p:nvPr/>
              </p:nvSpPr>
              <p:spPr>
                <a:xfrm>
                  <a:off x="1308158" y="2679492"/>
                  <a:ext cx="412292" cy="338554"/>
                </a:xfrm>
                <a:prstGeom prst="rect">
                  <a:avLst/>
                </a:prstGeom>
                <a:noFill/>
              </p:spPr>
              <p:txBody>
                <a:bodyPr wrap="none" rtlCol="0">
                  <a:noAutofit/>
                </a:bodyPr>
                <a:lstStyle/>
                <a:p>
                  <a:pPr>
                    <a:spcBef>
                      <a:spcPts val="200"/>
                    </a:spcBef>
                  </a:pPr>
                  <a:r>
                    <a:rPr lang="en-IN" sz="1600" dirty="0"/>
                    <a:t>12</a:t>
                  </a:r>
                </a:p>
              </p:txBody>
            </p:sp>
            <p:grpSp>
              <p:nvGrpSpPr>
                <p:cNvPr id="7" name="Group 6">
                  <a:extLst>
                    <a:ext uri="{FF2B5EF4-FFF2-40B4-BE49-F238E27FC236}">
                      <a16:creationId xmlns:a16="http://schemas.microsoft.com/office/drawing/2014/main" id="{577BC633-CC5E-452E-A110-8015DDD8D181}"/>
                    </a:ext>
                  </a:extLst>
                </p:cNvPr>
                <p:cNvGrpSpPr/>
                <p:nvPr/>
              </p:nvGrpSpPr>
              <p:grpSpPr>
                <a:xfrm>
                  <a:off x="1296087" y="1805347"/>
                  <a:ext cx="415568" cy="2975609"/>
                  <a:chOff x="1296087" y="1805347"/>
                  <a:chExt cx="415568" cy="2975609"/>
                </a:xfrm>
              </p:grpSpPr>
              <p:sp>
                <p:nvSpPr>
                  <p:cNvPr id="5" name="TextBox 4">
                    <a:extLst>
                      <a:ext uri="{FF2B5EF4-FFF2-40B4-BE49-F238E27FC236}">
                        <a16:creationId xmlns:a16="http://schemas.microsoft.com/office/drawing/2014/main" id="{5A1AF248-B794-4206-8BCD-367906A22B94}"/>
                      </a:ext>
                    </a:extLst>
                  </p:cNvPr>
                  <p:cNvSpPr txBox="1"/>
                  <p:nvPr/>
                </p:nvSpPr>
                <p:spPr>
                  <a:xfrm>
                    <a:off x="1296087" y="1805347"/>
                    <a:ext cx="412292" cy="338554"/>
                  </a:xfrm>
                  <a:prstGeom prst="rect">
                    <a:avLst/>
                  </a:prstGeom>
                  <a:noFill/>
                </p:spPr>
                <p:txBody>
                  <a:bodyPr wrap="none" rtlCol="0">
                    <a:noAutofit/>
                  </a:bodyPr>
                  <a:lstStyle/>
                  <a:p>
                    <a:pPr>
                      <a:spcBef>
                        <a:spcPts val="200"/>
                      </a:spcBef>
                    </a:pPr>
                    <a:r>
                      <a:rPr lang="en-IN" sz="1600" dirty="0"/>
                      <a:t>18</a:t>
                    </a:r>
                  </a:p>
                </p:txBody>
              </p:sp>
              <p:sp>
                <p:nvSpPr>
                  <p:cNvPr id="221" name="TextBox 220">
                    <a:extLst>
                      <a:ext uri="{FF2B5EF4-FFF2-40B4-BE49-F238E27FC236}">
                        <a16:creationId xmlns:a16="http://schemas.microsoft.com/office/drawing/2014/main" id="{FD2762A2-5B55-48E2-BF9C-0A95D9D3B5D2}"/>
                      </a:ext>
                    </a:extLst>
                  </p:cNvPr>
                  <p:cNvSpPr txBox="1"/>
                  <p:nvPr/>
                </p:nvSpPr>
                <p:spPr>
                  <a:xfrm>
                    <a:off x="1299363" y="2092911"/>
                    <a:ext cx="412292" cy="338554"/>
                  </a:xfrm>
                  <a:prstGeom prst="rect">
                    <a:avLst/>
                  </a:prstGeom>
                  <a:noFill/>
                </p:spPr>
                <p:txBody>
                  <a:bodyPr wrap="none" rtlCol="0">
                    <a:noAutofit/>
                  </a:bodyPr>
                  <a:lstStyle/>
                  <a:p>
                    <a:pPr>
                      <a:spcBef>
                        <a:spcPts val="200"/>
                      </a:spcBef>
                    </a:pPr>
                    <a:r>
                      <a:rPr lang="en-IN" sz="1600" dirty="0"/>
                      <a:t>16</a:t>
                    </a:r>
                  </a:p>
                </p:txBody>
              </p:sp>
              <p:sp>
                <p:nvSpPr>
                  <p:cNvPr id="225" name="TextBox 224">
                    <a:extLst>
                      <a:ext uri="{FF2B5EF4-FFF2-40B4-BE49-F238E27FC236}">
                        <a16:creationId xmlns:a16="http://schemas.microsoft.com/office/drawing/2014/main" id="{275A3C82-DCA4-476C-B6C1-27130F672F1B}"/>
                      </a:ext>
                    </a:extLst>
                  </p:cNvPr>
                  <p:cNvSpPr txBox="1"/>
                  <p:nvPr/>
                </p:nvSpPr>
                <p:spPr>
                  <a:xfrm>
                    <a:off x="1371600" y="3269721"/>
                    <a:ext cx="298480" cy="338554"/>
                  </a:xfrm>
                  <a:prstGeom prst="rect">
                    <a:avLst/>
                  </a:prstGeom>
                  <a:noFill/>
                </p:spPr>
                <p:txBody>
                  <a:bodyPr wrap="none" rtlCol="0">
                    <a:noAutofit/>
                  </a:bodyPr>
                  <a:lstStyle/>
                  <a:p>
                    <a:pPr algn="r">
                      <a:spcBef>
                        <a:spcPts val="200"/>
                      </a:spcBef>
                    </a:pPr>
                    <a:r>
                      <a:rPr lang="en-IN" sz="1600" dirty="0"/>
                      <a:t>8</a:t>
                    </a:r>
                  </a:p>
                </p:txBody>
              </p:sp>
              <p:sp>
                <p:nvSpPr>
                  <p:cNvPr id="227" name="TextBox 226">
                    <a:extLst>
                      <a:ext uri="{FF2B5EF4-FFF2-40B4-BE49-F238E27FC236}">
                        <a16:creationId xmlns:a16="http://schemas.microsoft.com/office/drawing/2014/main" id="{0EEFDAA5-556C-444D-B3C7-C4E3D23E9D01}"/>
                      </a:ext>
                    </a:extLst>
                  </p:cNvPr>
                  <p:cNvSpPr txBox="1"/>
                  <p:nvPr/>
                </p:nvSpPr>
                <p:spPr>
                  <a:xfrm>
                    <a:off x="1356024" y="3869106"/>
                    <a:ext cx="298480" cy="338554"/>
                  </a:xfrm>
                  <a:prstGeom prst="rect">
                    <a:avLst/>
                  </a:prstGeom>
                  <a:noFill/>
                </p:spPr>
                <p:txBody>
                  <a:bodyPr wrap="none" rtlCol="0">
                    <a:noAutofit/>
                  </a:bodyPr>
                  <a:lstStyle/>
                  <a:p>
                    <a:pPr>
                      <a:spcBef>
                        <a:spcPts val="200"/>
                      </a:spcBef>
                    </a:pPr>
                    <a:r>
                      <a:rPr lang="en-IN" sz="1600" dirty="0"/>
                      <a:t>4</a:t>
                    </a:r>
                  </a:p>
                </p:txBody>
              </p:sp>
              <p:sp>
                <p:nvSpPr>
                  <p:cNvPr id="228" name="TextBox 227">
                    <a:extLst>
                      <a:ext uri="{FF2B5EF4-FFF2-40B4-BE49-F238E27FC236}">
                        <a16:creationId xmlns:a16="http://schemas.microsoft.com/office/drawing/2014/main" id="{0F88BDF5-447E-46AA-914F-25002C08AB1C}"/>
                      </a:ext>
                    </a:extLst>
                  </p:cNvPr>
                  <p:cNvSpPr txBox="1"/>
                  <p:nvPr/>
                </p:nvSpPr>
                <p:spPr>
                  <a:xfrm>
                    <a:off x="1344598" y="4153486"/>
                    <a:ext cx="298480" cy="338554"/>
                  </a:xfrm>
                  <a:prstGeom prst="rect">
                    <a:avLst/>
                  </a:prstGeom>
                  <a:noFill/>
                </p:spPr>
                <p:txBody>
                  <a:bodyPr wrap="none" rtlCol="0">
                    <a:noAutofit/>
                  </a:bodyPr>
                  <a:lstStyle/>
                  <a:p>
                    <a:pPr>
                      <a:spcBef>
                        <a:spcPts val="200"/>
                      </a:spcBef>
                    </a:pPr>
                    <a:r>
                      <a:rPr lang="en-IN" sz="1600" dirty="0"/>
                      <a:t>2</a:t>
                    </a:r>
                  </a:p>
                </p:txBody>
              </p:sp>
              <p:sp>
                <p:nvSpPr>
                  <p:cNvPr id="229" name="TextBox 228">
                    <a:extLst>
                      <a:ext uri="{FF2B5EF4-FFF2-40B4-BE49-F238E27FC236}">
                        <a16:creationId xmlns:a16="http://schemas.microsoft.com/office/drawing/2014/main" id="{D759BC7C-9BB7-461F-A48E-A00BD8555B36}"/>
                      </a:ext>
                    </a:extLst>
                  </p:cNvPr>
                  <p:cNvSpPr txBox="1"/>
                  <p:nvPr/>
                </p:nvSpPr>
                <p:spPr>
                  <a:xfrm>
                    <a:off x="1336645" y="4442402"/>
                    <a:ext cx="298480" cy="338554"/>
                  </a:xfrm>
                  <a:prstGeom prst="rect">
                    <a:avLst/>
                  </a:prstGeom>
                  <a:noFill/>
                </p:spPr>
                <p:txBody>
                  <a:bodyPr wrap="none" rtlCol="0">
                    <a:noAutofit/>
                  </a:bodyPr>
                  <a:lstStyle/>
                  <a:p>
                    <a:pPr>
                      <a:spcBef>
                        <a:spcPts val="200"/>
                      </a:spcBef>
                    </a:pPr>
                    <a:r>
                      <a:rPr lang="en-IN" sz="1600" dirty="0"/>
                      <a:t>0</a:t>
                    </a:r>
                  </a:p>
                </p:txBody>
              </p:sp>
            </p:grpSp>
          </p:grpSp>
        </p:grpSp>
      </p:grpSp>
      <p:sp>
        <p:nvSpPr>
          <p:cNvPr id="231" name="TextBox 230">
            <a:extLst>
              <a:ext uri="{FF2B5EF4-FFF2-40B4-BE49-F238E27FC236}">
                <a16:creationId xmlns:a16="http://schemas.microsoft.com/office/drawing/2014/main" id="{44AC81D8-12DA-4BD0-B199-F99151FCE406}"/>
              </a:ext>
            </a:extLst>
          </p:cNvPr>
          <p:cNvSpPr txBox="1"/>
          <p:nvPr/>
        </p:nvSpPr>
        <p:spPr>
          <a:xfrm>
            <a:off x="2092882" y="3521124"/>
            <a:ext cx="554039" cy="307777"/>
          </a:xfrm>
          <a:prstGeom prst="rect">
            <a:avLst/>
          </a:prstGeom>
          <a:noFill/>
        </p:spPr>
        <p:txBody>
          <a:bodyPr wrap="square" rtlCol="0">
            <a:noAutofit/>
          </a:bodyPr>
          <a:lstStyle/>
          <a:p>
            <a:r>
              <a:rPr lang="en-IN" sz="1400" dirty="0"/>
              <a:t>5.36</a:t>
            </a:r>
          </a:p>
        </p:txBody>
      </p:sp>
      <p:sp>
        <p:nvSpPr>
          <p:cNvPr id="232" name="TextBox 231">
            <a:extLst>
              <a:ext uri="{FF2B5EF4-FFF2-40B4-BE49-F238E27FC236}">
                <a16:creationId xmlns:a16="http://schemas.microsoft.com/office/drawing/2014/main" id="{E733F4E2-C1AD-4CCD-91F7-C4D0CA20431A}"/>
              </a:ext>
            </a:extLst>
          </p:cNvPr>
          <p:cNvSpPr txBox="1"/>
          <p:nvPr/>
        </p:nvSpPr>
        <p:spPr>
          <a:xfrm>
            <a:off x="1708468" y="4104649"/>
            <a:ext cx="554039" cy="307777"/>
          </a:xfrm>
          <a:prstGeom prst="rect">
            <a:avLst/>
          </a:prstGeom>
          <a:noFill/>
        </p:spPr>
        <p:txBody>
          <a:bodyPr wrap="square" rtlCol="0">
            <a:noAutofit/>
          </a:bodyPr>
          <a:lstStyle/>
          <a:p>
            <a:r>
              <a:rPr lang="en-IN" sz="1400" dirty="0"/>
              <a:t>0.82</a:t>
            </a:r>
          </a:p>
        </p:txBody>
      </p:sp>
      <p:sp>
        <p:nvSpPr>
          <p:cNvPr id="233" name="TextBox 232">
            <a:extLst>
              <a:ext uri="{FF2B5EF4-FFF2-40B4-BE49-F238E27FC236}">
                <a16:creationId xmlns:a16="http://schemas.microsoft.com/office/drawing/2014/main" id="{82D709CD-D259-420F-AF7C-2227B043F404}"/>
              </a:ext>
            </a:extLst>
          </p:cNvPr>
          <p:cNvSpPr txBox="1"/>
          <p:nvPr/>
        </p:nvSpPr>
        <p:spPr>
          <a:xfrm>
            <a:off x="2984735" y="4065735"/>
            <a:ext cx="554039" cy="307777"/>
          </a:xfrm>
          <a:prstGeom prst="rect">
            <a:avLst/>
          </a:prstGeom>
          <a:noFill/>
        </p:spPr>
        <p:txBody>
          <a:bodyPr wrap="square" rtlCol="0">
            <a:noAutofit/>
          </a:bodyPr>
          <a:lstStyle/>
          <a:p>
            <a:r>
              <a:rPr lang="en-IN" sz="1400" dirty="0"/>
              <a:t>1.62</a:t>
            </a:r>
          </a:p>
        </p:txBody>
      </p:sp>
      <p:sp>
        <p:nvSpPr>
          <p:cNvPr id="234" name="TextBox 233">
            <a:extLst>
              <a:ext uri="{FF2B5EF4-FFF2-40B4-BE49-F238E27FC236}">
                <a16:creationId xmlns:a16="http://schemas.microsoft.com/office/drawing/2014/main" id="{816BF27C-056C-4F65-B1F1-C97B187C2D56}"/>
              </a:ext>
            </a:extLst>
          </p:cNvPr>
          <p:cNvSpPr txBox="1"/>
          <p:nvPr/>
        </p:nvSpPr>
        <p:spPr>
          <a:xfrm>
            <a:off x="3417610" y="4104649"/>
            <a:ext cx="558799" cy="307777"/>
          </a:xfrm>
          <a:prstGeom prst="rect">
            <a:avLst/>
          </a:prstGeom>
          <a:noFill/>
        </p:spPr>
        <p:txBody>
          <a:bodyPr wrap="square" rtlCol="0">
            <a:noAutofit/>
          </a:bodyPr>
          <a:lstStyle/>
          <a:p>
            <a:r>
              <a:rPr lang="en-IN" sz="1400" dirty="0"/>
              <a:t>1.40</a:t>
            </a:r>
          </a:p>
        </p:txBody>
      </p:sp>
      <p:sp>
        <p:nvSpPr>
          <p:cNvPr id="235" name="TextBox 234">
            <a:extLst>
              <a:ext uri="{FF2B5EF4-FFF2-40B4-BE49-F238E27FC236}">
                <a16:creationId xmlns:a16="http://schemas.microsoft.com/office/drawing/2014/main" id="{E402D45C-1069-4829-8051-B2224D86B10C}"/>
              </a:ext>
            </a:extLst>
          </p:cNvPr>
          <p:cNvSpPr txBox="1"/>
          <p:nvPr/>
        </p:nvSpPr>
        <p:spPr>
          <a:xfrm>
            <a:off x="4215707" y="2628741"/>
            <a:ext cx="642146" cy="307777"/>
          </a:xfrm>
          <a:prstGeom prst="rect">
            <a:avLst/>
          </a:prstGeom>
          <a:noFill/>
        </p:spPr>
        <p:txBody>
          <a:bodyPr wrap="square" rtlCol="0">
            <a:noAutofit/>
          </a:bodyPr>
          <a:lstStyle/>
          <a:p>
            <a:r>
              <a:rPr lang="en-IN" sz="1400" dirty="0"/>
              <a:t>11.00</a:t>
            </a:r>
          </a:p>
        </p:txBody>
      </p:sp>
      <p:sp>
        <p:nvSpPr>
          <p:cNvPr id="236" name="TextBox 235">
            <a:extLst>
              <a:ext uri="{FF2B5EF4-FFF2-40B4-BE49-F238E27FC236}">
                <a16:creationId xmlns:a16="http://schemas.microsoft.com/office/drawing/2014/main" id="{0F372FCF-CD0C-47EE-B5F2-52BDB96E4586}"/>
              </a:ext>
            </a:extLst>
          </p:cNvPr>
          <p:cNvSpPr txBox="1"/>
          <p:nvPr/>
        </p:nvSpPr>
        <p:spPr>
          <a:xfrm>
            <a:off x="4609274" y="2288022"/>
            <a:ext cx="642146" cy="307777"/>
          </a:xfrm>
          <a:prstGeom prst="rect">
            <a:avLst/>
          </a:prstGeom>
          <a:noFill/>
        </p:spPr>
        <p:txBody>
          <a:bodyPr wrap="square" rtlCol="0">
            <a:noAutofit/>
          </a:bodyPr>
          <a:lstStyle/>
          <a:p>
            <a:r>
              <a:rPr lang="en-IN" sz="1400" dirty="0"/>
              <a:t>14.08</a:t>
            </a:r>
          </a:p>
        </p:txBody>
      </p:sp>
      <p:sp>
        <p:nvSpPr>
          <p:cNvPr id="237" name="TextBox 236">
            <a:extLst>
              <a:ext uri="{FF2B5EF4-FFF2-40B4-BE49-F238E27FC236}">
                <a16:creationId xmlns:a16="http://schemas.microsoft.com/office/drawing/2014/main" id="{AEE610D2-D1F0-4B52-951A-8A612B0D2DA9}"/>
              </a:ext>
            </a:extLst>
          </p:cNvPr>
          <p:cNvSpPr txBox="1"/>
          <p:nvPr/>
        </p:nvSpPr>
        <p:spPr>
          <a:xfrm>
            <a:off x="5577026" y="4096206"/>
            <a:ext cx="642146" cy="307777"/>
          </a:xfrm>
          <a:prstGeom prst="rect">
            <a:avLst/>
          </a:prstGeom>
          <a:noFill/>
        </p:spPr>
        <p:txBody>
          <a:bodyPr wrap="square" rtlCol="0">
            <a:noAutofit/>
          </a:bodyPr>
          <a:lstStyle/>
          <a:p>
            <a:r>
              <a:rPr lang="en-IN" sz="1400" dirty="0"/>
              <a:t>1.89</a:t>
            </a:r>
          </a:p>
        </p:txBody>
      </p:sp>
      <p:sp>
        <p:nvSpPr>
          <p:cNvPr id="238" name="TextBox 237">
            <a:extLst>
              <a:ext uri="{FF2B5EF4-FFF2-40B4-BE49-F238E27FC236}">
                <a16:creationId xmlns:a16="http://schemas.microsoft.com/office/drawing/2014/main" id="{8DA9CD8B-700F-4ACD-B9FD-4F6A6456EA14}"/>
              </a:ext>
            </a:extLst>
          </p:cNvPr>
          <p:cNvSpPr txBox="1"/>
          <p:nvPr/>
        </p:nvSpPr>
        <p:spPr>
          <a:xfrm>
            <a:off x="5884864" y="2003763"/>
            <a:ext cx="642146" cy="307777"/>
          </a:xfrm>
          <a:prstGeom prst="rect">
            <a:avLst/>
          </a:prstGeom>
          <a:noFill/>
        </p:spPr>
        <p:txBody>
          <a:bodyPr wrap="square" rtlCol="0">
            <a:noAutofit/>
          </a:bodyPr>
          <a:lstStyle/>
          <a:p>
            <a:r>
              <a:rPr lang="en-IN" sz="1400" dirty="0"/>
              <a:t>15.85</a:t>
            </a:r>
          </a:p>
        </p:txBody>
      </p:sp>
      <p:sp>
        <p:nvSpPr>
          <p:cNvPr id="239" name="TextBox 238">
            <a:extLst>
              <a:ext uri="{FF2B5EF4-FFF2-40B4-BE49-F238E27FC236}">
                <a16:creationId xmlns:a16="http://schemas.microsoft.com/office/drawing/2014/main" id="{1DA34856-C09F-4AB9-8415-8E4533657EB2}"/>
              </a:ext>
            </a:extLst>
          </p:cNvPr>
          <p:cNvSpPr txBox="1"/>
          <p:nvPr/>
        </p:nvSpPr>
        <p:spPr>
          <a:xfrm>
            <a:off x="6856174" y="3999854"/>
            <a:ext cx="642146" cy="307777"/>
          </a:xfrm>
          <a:prstGeom prst="rect">
            <a:avLst/>
          </a:prstGeom>
          <a:noFill/>
        </p:spPr>
        <p:txBody>
          <a:bodyPr wrap="square" rtlCol="0">
            <a:noAutofit/>
          </a:bodyPr>
          <a:lstStyle/>
          <a:p>
            <a:r>
              <a:rPr lang="en-IN" sz="1400" dirty="0"/>
              <a:t>2.69</a:t>
            </a:r>
          </a:p>
        </p:txBody>
      </p:sp>
      <p:sp>
        <p:nvSpPr>
          <p:cNvPr id="240" name="TextBox 239">
            <a:extLst>
              <a:ext uri="{FF2B5EF4-FFF2-40B4-BE49-F238E27FC236}">
                <a16:creationId xmlns:a16="http://schemas.microsoft.com/office/drawing/2014/main" id="{72C610CA-F243-4094-B9D6-E0C20002D525}"/>
              </a:ext>
            </a:extLst>
          </p:cNvPr>
          <p:cNvSpPr txBox="1"/>
          <p:nvPr/>
        </p:nvSpPr>
        <p:spPr>
          <a:xfrm>
            <a:off x="7226812" y="3791198"/>
            <a:ext cx="642146" cy="307777"/>
          </a:xfrm>
          <a:prstGeom prst="rect">
            <a:avLst/>
          </a:prstGeom>
          <a:noFill/>
        </p:spPr>
        <p:txBody>
          <a:bodyPr wrap="square" rtlCol="0">
            <a:noAutofit/>
          </a:bodyPr>
          <a:lstStyle/>
          <a:p>
            <a:r>
              <a:rPr lang="en-IN" sz="1400" dirty="0"/>
              <a:t>3.35</a:t>
            </a:r>
          </a:p>
        </p:txBody>
      </p:sp>
      <p:sp>
        <p:nvSpPr>
          <p:cNvPr id="241" name="TextBox 240">
            <a:extLst>
              <a:ext uri="{FF2B5EF4-FFF2-40B4-BE49-F238E27FC236}">
                <a16:creationId xmlns:a16="http://schemas.microsoft.com/office/drawing/2014/main" id="{1F32CA3B-0AA1-41A4-A9FF-F90D404FEBAE}"/>
              </a:ext>
            </a:extLst>
          </p:cNvPr>
          <p:cNvSpPr txBox="1"/>
          <p:nvPr/>
        </p:nvSpPr>
        <p:spPr>
          <a:xfrm flipH="1">
            <a:off x="1756645" y="4733974"/>
            <a:ext cx="840959" cy="307777"/>
          </a:xfrm>
          <a:prstGeom prst="rect">
            <a:avLst/>
          </a:prstGeom>
          <a:noFill/>
        </p:spPr>
        <p:txBody>
          <a:bodyPr wrap="square" rtlCol="0">
            <a:noAutofit/>
          </a:bodyPr>
          <a:lstStyle/>
          <a:p>
            <a:r>
              <a:rPr lang="en-IN" sz="1400" dirty="0"/>
              <a:t>Amazon</a:t>
            </a:r>
          </a:p>
        </p:txBody>
      </p:sp>
      <p:sp>
        <p:nvSpPr>
          <p:cNvPr id="242" name="TextBox 241">
            <a:extLst>
              <a:ext uri="{FF2B5EF4-FFF2-40B4-BE49-F238E27FC236}">
                <a16:creationId xmlns:a16="http://schemas.microsoft.com/office/drawing/2014/main" id="{FC45FB88-FC5D-4D5F-B32F-068E0CF56A1B}"/>
              </a:ext>
            </a:extLst>
          </p:cNvPr>
          <p:cNvSpPr txBox="1"/>
          <p:nvPr/>
        </p:nvSpPr>
        <p:spPr>
          <a:xfrm flipH="1">
            <a:off x="2930797" y="4738835"/>
            <a:ext cx="1083991" cy="307777"/>
          </a:xfrm>
          <a:prstGeom prst="rect">
            <a:avLst/>
          </a:prstGeom>
          <a:noFill/>
        </p:spPr>
        <p:txBody>
          <a:bodyPr wrap="square" rtlCol="0">
            <a:noAutofit/>
          </a:bodyPr>
          <a:lstStyle/>
          <a:p>
            <a:r>
              <a:rPr lang="en-IN" sz="1400" dirty="0"/>
              <a:t>Ameritrade</a:t>
            </a:r>
          </a:p>
        </p:txBody>
      </p:sp>
      <p:sp>
        <p:nvSpPr>
          <p:cNvPr id="243" name="TextBox 242">
            <a:extLst>
              <a:ext uri="{FF2B5EF4-FFF2-40B4-BE49-F238E27FC236}">
                <a16:creationId xmlns:a16="http://schemas.microsoft.com/office/drawing/2014/main" id="{7AF2EAB7-3ACB-4C35-B9D1-31C46FA5F7DA}"/>
              </a:ext>
            </a:extLst>
          </p:cNvPr>
          <p:cNvSpPr txBox="1"/>
          <p:nvPr/>
        </p:nvSpPr>
        <p:spPr>
          <a:xfrm flipH="1">
            <a:off x="4194414" y="4733973"/>
            <a:ext cx="1194700" cy="307777"/>
          </a:xfrm>
          <a:prstGeom prst="rect">
            <a:avLst/>
          </a:prstGeom>
          <a:noFill/>
        </p:spPr>
        <p:txBody>
          <a:bodyPr wrap="square" rtlCol="0">
            <a:noAutofit/>
          </a:bodyPr>
          <a:lstStyle/>
          <a:p>
            <a:r>
              <a:rPr lang="en-IN" sz="1400" dirty="0"/>
              <a:t>Capital One</a:t>
            </a:r>
          </a:p>
        </p:txBody>
      </p:sp>
      <p:sp>
        <p:nvSpPr>
          <p:cNvPr id="244" name="TextBox 243">
            <a:extLst>
              <a:ext uri="{FF2B5EF4-FFF2-40B4-BE49-F238E27FC236}">
                <a16:creationId xmlns:a16="http://schemas.microsoft.com/office/drawing/2014/main" id="{82BB808E-11D2-488E-99FA-0736B7F0FF49}"/>
              </a:ext>
            </a:extLst>
          </p:cNvPr>
          <p:cNvSpPr txBox="1"/>
          <p:nvPr/>
        </p:nvSpPr>
        <p:spPr>
          <a:xfrm flipH="1">
            <a:off x="5784851" y="4748072"/>
            <a:ext cx="680800" cy="307777"/>
          </a:xfrm>
          <a:prstGeom prst="rect">
            <a:avLst/>
          </a:prstGeom>
          <a:noFill/>
        </p:spPr>
        <p:txBody>
          <a:bodyPr wrap="square" rtlCol="0">
            <a:noAutofit/>
          </a:bodyPr>
          <a:lstStyle/>
          <a:p>
            <a:r>
              <a:rPr lang="en-IN" sz="1400" dirty="0"/>
              <a:t>E-Bay</a:t>
            </a:r>
          </a:p>
        </p:txBody>
      </p:sp>
      <p:sp>
        <p:nvSpPr>
          <p:cNvPr id="245" name="TextBox 244">
            <a:extLst>
              <a:ext uri="{FF2B5EF4-FFF2-40B4-BE49-F238E27FC236}">
                <a16:creationId xmlns:a16="http://schemas.microsoft.com/office/drawing/2014/main" id="{BB1D7268-8058-4638-9837-BDD72B6870A5}"/>
              </a:ext>
            </a:extLst>
          </p:cNvPr>
          <p:cNvSpPr txBox="1"/>
          <p:nvPr/>
        </p:nvSpPr>
        <p:spPr>
          <a:xfrm flipH="1">
            <a:off x="6925746" y="4738835"/>
            <a:ext cx="943212" cy="307777"/>
          </a:xfrm>
          <a:prstGeom prst="rect">
            <a:avLst/>
          </a:prstGeom>
          <a:noFill/>
        </p:spPr>
        <p:txBody>
          <a:bodyPr wrap="square" rtlCol="0">
            <a:noAutofit/>
          </a:bodyPr>
          <a:lstStyle/>
          <a:p>
            <a:r>
              <a:rPr lang="en-IN" sz="1400" dirty="0"/>
              <a:t>E *Trade</a:t>
            </a:r>
          </a:p>
        </p:txBody>
      </p:sp>
      <p:sp>
        <p:nvSpPr>
          <p:cNvPr id="246" name="TextBox 245">
            <a:extLst>
              <a:ext uri="{FF2B5EF4-FFF2-40B4-BE49-F238E27FC236}">
                <a16:creationId xmlns:a16="http://schemas.microsoft.com/office/drawing/2014/main" id="{7C5F5E40-31DA-4ED9-B0ED-80BB1318E992}"/>
              </a:ext>
            </a:extLst>
          </p:cNvPr>
          <p:cNvSpPr txBox="1"/>
          <p:nvPr/>
        </p:nvSpPr>
        <p:spPr>
          <a:xfrm flipH="1">
            <a:off x="3353880" y="5328492"/>
            <a:ext cx="1483234" cy="307777"/>
          </a:xfrm>
          <a:prstGeom prst="rect">
            <a:avLst/>
          </a:prstGeom>
          <a:noFill/>
        </p:spPr>
        <p:txBody>
          <a:bodyPr wrap="square" rtlCol="0">
            <a:noAutofit/>
          </a:bodyPr>
          <a:lstStyle/>
          <a:p>
            <a:r>
              <a:rPr lang="en-IN" sz="1400" dirty="0"/>
              <a:t>Customer Value</a:t>
            </a:r>
          </a:p>
        </p:txBody>
      </p:sp>
      <p:sp>
        <p:nvSpPr>
          <p:cNvPr id="247" name="TextBox 246">
            <a:extLst>
              <a:ext uri="{FF2B5EF4-FFF2-40B4-BE49-F238E27FC236}">
                <a16:creationId xmlns:a16="http://schemas.microsoft.com/office/drawing/2014/main" id="{6CCF1433-E95B-4BFE-A2CA-D736D5EE8C7C}"/>
              </a:ext>
            </a:extLst>
          </p:cNvPr>
          <p:cNvSpPr txBox="1"/>
          <p:nvPr/>
        </p:nvSpPr>
        <p:spPr>
          <a:xfrm flipH="1">
            <a:off x="5084256" y="5328492"/>
            <a:ext cx="1287970" cy="307777"/>
          </a:xfrm>
          <a:prstGeom prst="rect">
            <a:avLst/>
          </a:prstGeom>
          <a:noFill/>
        </p:spPr>
        <p:txBody>
          <a:bodyPr wrap="square" rtlCol="0">
            <a:noAutofit/>
          </a:bodyPr>
          <a:lstStyle/>
          <a:p>
            <a:r>
              <a:rPr lang="en-IN" sz="1400" dirty="0"/>
              <a:t>Market Value</a:t>
            </a:r>
          </a:p>
        </p:txBody>
      </p:sp>
    </p:spTree>
    <p:extLst>
      <p:ext uri="{BB962C8B-B14F-4D97-AF65-F5344CB8AC3E}">
        <p14:creationId xmlns:p14="http://schemas.microsoft.com/office/powerpoint/2010/main" val="11091570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Beyond Customer Lifetime Value</a:t>
            </a:r>
          </a:p>
        </p:txBody>
      </p:sp>
      <p:graphicFrame>
        <p:nvGraphicFramePr>
          <p:cNvPr id="20" name="Table 19"/>
          <p:cNvGraphicFramePr>
            <a:graphicFrameLocks noGrp="1"/>
          </p:cNvGraphicFramePr>
          <p:nvPr>
            <p:extLst>
              <p:ext uri="{D42A27DB-BD31-4B8C-83A1-F6EECF244321}">
                <p14:modId xmlns:p14="http://schemas.microsoft.com/office/powerpoint/2010/main" val="2785424125"/>
              </p:ext>
            </p:extLst>
          </p:nvPr>
        </p:nvGraphicFramePr>
        <p:xfrm>
          <a:off x="3457574" y="1701800"/>
          <a:ext cx="4289426" cy="3479800"/>
        </p:xfrm>
        <a:graphic>
          <a:graphicData uri="http://schemas.openxmlformats.org/drawingml/2006/table">
            <a:tbl>
              <a:tblPr firstRow="1" bandRow="1">
                <a:tableStyleId>{5C22544A-7EE6-4342-B048-85BDC9FD1C3A}</a:tableStyleId>
              </a:tblPr>
              <a:tblGrid>
                <a:gridCol w="2144713">
                  <a:extLst>
                    <a:ext uri="{9D8B030D-6E8A-4147-A177-3AD203B41FA5}">
                      <a16:colId xmlns:a16="http://schemas.microsoft.com/office/drawing/2014/main" val="3874777688"/>
                    </a:ext>
                  </a:extLst>
                </a:gridCol>
                <a:gridCol w="2144713">
                  <a:extLst>
                    <a:ext uri="{9D8B030D-6E8A-4147-A177-3AD203B41FA5}">
                      <a16:colId xmlns:a16="http://schemas.microsoft.com/office/drawing/2014/main" val="4139979324"/>
                    </a:ext>
                  </a:extLst>
                </a:gridCol>
              </a:tblGrid>
              <a:tr h="1739900">
                <a:tc>
                  <a:txBody>
                    <a:bodyPr/>
                    <a:lstStyle/>
                    <a:p>
                      <a:pPr algn="ctr"/>
                      <a:endParaRPr lang="en-US" sz="1800" dirty="0">
                        <a:solidFill>
                          <a:schemeClr val="tx1"/>
                        </a:solidFill>
                        <a:latin typeface="+mn-lt"/>
                        <a:ea typeface="ＭＳ Ｐゴシック"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Bef>
                          <a:spcPts val="4800"/>
                        </a:spcBef>
                      </a:pPr>
                      <a:endParaRPr lang="en-US" sz="1800" dirty="0">
                        <a:solidFill>
                          <a:schemeClr val="tx1"/>
                        </a:solidFill>
                        <a:latin typeface="+mn-lt"/>
                        <a:ea typeface="ＭＳ Ｐゴシック"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376071"/>
                  </a:ext>
                </a:extLst>
              </a:tr>
              <a:tr h="1739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latin typeface="+mn-lt"/>
                        <a:ea typeface="ＭＳ Ｐゴシック"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latin typeface="+mn-lt"/>
                        <a:ea typeface="ＭＳ Ｐゴシック"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2227589"/>
                  </a:ext>
                </a:extLst>
              </a:tr>
            </a:tbl>
          </a:graphicData>
        </a:graphic>
      </p:graphicFrame>
      <p:sp>
        <p:nvSpPr>
          <p:cNvPr id="21" name="Rectangle 20"/>
          <p:cNvSpPr/>
          <p:nvPr/>
        </p:nvSpPr>
        <p:spPr>
          <a:xfrm>
            <a:off x="5856082" y="2141763"/>
            <a:ext cx="1639490" cy="832245"/>
          </a:xfrm>
          <a:prstGeom prst="rect">
            <a:avLst/>
          </a:prstGeom>
        </p:spPr>
        <p:txBody>
          <a:bodyPr wrap="square" anchor="ctr">
            <a:noAutofit/>
          </a:bodyPr>
          <a:lstStyle/>
          <a:p>
            <a:pPr algn="ctr"/>
            <a:r>
              <a:rPr lang="en-US" dirty="0"/>
              <a:t>High direct and indirect value</a:t>
            </a:r>
          </a:p>
        </p:txBody>
      </p:sp>
      <p:sp>
        <p:nvSpPr>
          <p:cNvPr id="22" name="Text Box 4">
            <a:extLst>
              <a:ext uri="{FF2B5EF4-FFF2-40B4-BE49-F238E27FC236}">
                <a16:creationId xmlns:a16="http://schemas.microsoft.com/office/drawing/2014/main" id="{C79632DB-E810-E44D-9F98-A5BEA52DC507}"/>
              </a:ext>
            </a:extLst>
          </p:cNvPr>
          <p:cNvSpPr txBox="1">
            <a:spLocks noChangeArrowheads="1"/>
          </p:cNvSpPr>
          <p:nvPr/>
        </p:nvSpPr>
        <p:spPr bwMode="auto">
          <a:xfrm>
            <a:off x="3835598" y="5506313"/>
            <a:ext cx="3533378" cy="919887"/>
          </a:xfrm>
          <a:prstGeom prst="rect">
            <a:avLst/>
          </a:prstGeom>
          <a:noFill/>
          <a:ln w="9525">
            <a:noFill/>
            <a:miter lim="800000"/>
            <a:headEnd/>
            <a:tailEnd/>
          </a:ln>
          <a:effectLst/>
        </p:spPr>
        <p:txBody>
          <a:bodyPr wrap="square">
            <a:noAutofit/>
          </a:bodyPr>
          <a:lstStyle/>
          <a:p>
            <a:pPr algn="ctr"/>
            <a:r>
              <a:rPr lang="en-US" b="1" dirty="0"/>
              <a:t>Customer Lifetime Value</a:t>
            </a:r>
          </a:p>
          <a:p>
            <a:pPr algn="ctr"/>
            <a:r>
              <a:rPr lang="en-US" b="1" dirty="0"/>
              <a:t>(CLV)</a:t>
            </a:r>
          </a:p>
          <a:p>
            <a:pPr algn="ctr"/>
            <a:r>
              <a:rPr lang="en-US" sz="1400" dirty="0"/>
              <a:t>Value from buying</a:t>
            </a:r>
          </a:p>
        </p:txBody>
      </p:sp>
      <p:sp>
        <p:nvSpPr>
          <p:cNvPr id="23" name="Text Box 5">
            <a:extLst>
              <a:ext uri="{FF2B5EF4-FFF2-40B4-BE49-F238E27FC236}">
                <a16:creationId xmlns:a16="http://schemas.microsoft.com/office/drawing/2014/main" id="{29828E3F-B44D-144A-B468-609EA8D7C0A9}"/>
              </a:ext>
            </a:extLst>
          </p:cNvPr>
          <p:cNvSpPr txBox="1">
            <a:spLocks noChangeArrowheads="1"/>
          </p:cNvSpPr>
          <p:nvPr/>
        </p:nvSpPr>
        <p:spPr bwMode="auto">
          <a:xfrm>
            <a:off x="812800" y="2768600"/>
            <a:ext cx="1732955" cy="1123729"/>
          </a:xfrm>
          <a:prstGeom prst="rect">
            <a:avLst/>
          </a:prstGeom>
          <a:noFill/>
          <a:ln w="9525">
            <a:noFill/>
            <a:miter lim="800000"/>
            <a:headEnd/>
            <a:tailEnd/>
          </a:ln>
          <a:effectLst/>
        </p:spPr>
        <p:txBody>
          <a:bodyPr wrap="square">
            <a:noAutofit/>
          </a:bodyPr>
          <a:lstStyle/>
          <a:p>
            <a:pPr algn="ctr"/>
            <a:r>
              <a:rPr lang="en-US" b="1" dirty="0"/>
              <a:t>Customer</a:t>
            </a:r>
          </a:p>
          <a:p>
            <a:pPr algn="ctr"/>
            <a:r>
              <a:rPr lang="en-US" b="1" dirty="0"/>
              <a:t>Referral</a:t>
            </a:r>
          </a:p>
          <a:p>
            <a:pPr algn="ctr"/>
            <a:r>
              <a:rPr lang="en-US" b="1" dirty="0"/>
              <a:t>Value (CRV)</a:t>
            </a:r>
          </a:p>
          <a:p>
            <a:pPr algn="ctr"/>
            <a:r>
              <a:rPr lang="en-US" sz="1400" dirty="0"/>
              <a:t>Value from referral</a:t>
            </a:r>
          </a:p>
        </p:txBody>
      </p:sp>
      <p:sp>
        <p:nvSpPr>
          <p:cNvPr id="24" name="Text Box 17">
            <a:extLst>
              <a:ext uri="{FF2B5EF4-FFF2-40B4-BE49-F238E27FC236}">
                <a16:creationId xmlns:a16="http://schemas.microsoft.com/office/drawing/2014/main" id="{773F578A-4355-2044-B22E-A13EB4AE0B63}"/>
              </a:ext>
            </a:extLst>
          </p:cNvPr>
          <p:cNvSpPr txBox="1">
            <a:spLocks noChangeArrowheads="1"/>
          </p:cNvSpPr>
          <p:nvPr/>
        </p:nvSpPr>
        <p:spPr bwMode="auto">
          <a:xfrm>
            <a:off x="2533252" y="2333625"/>
            <a:ext cx="838200" cy="336550"/>
          </a:xfrm>
          <a:prstGeom prst="rect">
            <a:avLst/>
          </a:prstGeom>
          <a:noFill/>
          <a:ln w="9525">
            <a:noFill/>
            <a:miter lim="800000"/>
            <a:headEnd/>
            <a:tailEnd/>
          </a:ln>
        </p:spPr>
        <p:txBody>
          <a:bodyPr>
            <a:noAutofit/>
          </a:bodyPr>
          <a:lstStyle/>
          <a:p>
            <a:pPr algn="ctr"/>
            <a:r>
              <a:rPr lang="en-US" sz="1600" dirty="0">
                <a:ea typeface="ＭＳ Ｐゴシック" charset="-128"/>
              </a:rPr>
              <a:t>High</a:t>
            </a:r>
            <a:endParaRPr lang="en-US" sz="2000" dirty="0">
              <a:ea typeface="ＭＳ Ｐゴシック" charset="-128"/>
            </a:endParaRPr>
          </a:p>
        </p:txBody>
      </p:sp>
      <p:sp>
        <p:nvSpPr>
          <p:cNvPr id="25" name="Text Box 18">
            <a:extLst>
              <a:ext uri="{FF2B5EF4-FFF2-40B4-BE49-F238E27FC236}">
                <a16:creationId xmlns:a16="http://schemas.microsoft.com/office/drawing/2014/main" id="{E73B3CD8-B04B-F644-9A39-2A63971E8C22}"/>
              </a:ext>
            </a:extLst>
          </p:cNvPr>
          <p:cNvSpPr txBox="1">
            <a:spLocks noChangeArrowheads="1"/>
          </p:cNvSpPr>
          <p:nvPr/>
        </p:nvSpPr>
        <p:spPr bwMode="auto">
          <a:xfrm>
            <a:off x="2496740" y="4059893"/>
            <a:ext cx="838200" cy="336550"/>
          </a:xfrm>
          <a:prstGeom prst="rect">
            <a:avLst/>
          </a:prstGeom>
          <a:noFill/>
          <a:ln w="9525">
            <a:noFill/>
            <a:miter lim="800000"/>
            <a:headEnd/>
            <a:tailEnd/>
          </a:ln>
        </p:spPr>
        <p:txBody>
          <a:bodyPr>
            <a:noAutofit/>
          </a:bodyPr>
          <a:lstStyle/>
          <a:p>
            <a:pPr algn="ctr"/>
            <a:r>
              <a:rPr lang="en-US" sz="1600" dirty="0">
                <a:ea typeface="ＭＳ Ｐゴシック" charset="-128"/>
              </a:rPr>
              <a:t>Low</a:t>
            </a:r>
            <a:endParaRPr lang="en-US" sz="2000" dirty="0">
              <a:ea typeface="ＭＳ Ｐゴシック" charset="-128"/>
            </a:endParaRPr>
          </a:p>
        </p:txBody>
      </p:sp>
      <p:sp>
        <p:nvSpPr>
          <p:cNvPr id="26" name="Text Box 19">
            <a:extLst>
              <a:ext uri="{FF2B5EF4-FFF2-40B4-BE49-F238E27FC236}">
                <a16:creationId xmlns:a16="http://schemas.microsoft.com/office/drawing/2014/main" id="{DA3F8A3E-2C0B-F14C-8189-B4DD6A19383D}"/>
              </a:ext>
            </a:extLst>
          </p:cNvPr>
          <p:cNvSpPr txBox="1">
            <a:spLocks noChangeArrowheads="1"/>
          </p:cNvSpPr>
          <p:nvPr/>
        </p:nvSpPr>
        <p:spPr bwMode="auto">
          <a:xfrm>
            <a:off x="4048918" y="5181600"/>
            <a:ext cx="838200" cy="336550"/>
          </a:xfrm>
          <a:prstGeom prst="rect">
            <a:avLst/>
          </a:prstGeom>
          <a:noFill/>
          <a:ln w="9525">
            <a:noFill/>
            <a:miter lim="800000"/>
            <a:headEnd/>
            <a:tailEnd/>
          </a:ln>
        </p:spPr>
        <p:txBody>
          <a:bodyPr>
            <a:noAutofit/>
          </a:bodyPr>
          <a:lstStyle/>
          <a:p>
            <a:pPr algn="ctr"/>
            <a:r>
              <a:rPr lang="en-US" sz="1600" dirty="0">
                <a:ea typeface="ＭＳ Ｐゴシック" charset="-128"/>
              </a:rPr>
              <a:t>Low</a:t>
            </a:r>
            <a:endParaRPr lang="en-US" sz="2000" dirty="0">
              <a:ea typeface="ＭＳ Ｐゴシック" charset="-128"/>
            </a:endParaRPr>
          </a:p>
        </p:txBody>
      </p:sp>
      <p:sp>
        <p:nvSpPr>
          <p:cNvPr id="27" name="Text Box 20">
            <a:extLst>
              <a:ext uri="{FF2B5EF4-FFF2-40B4-BE49-F238E27FC236}">
                <a16:creationId xmlns:a16="http://schemas.microsoft.com/office/drawing/2014/main" id="{771606C2-F79F-5643-AFAE-2D219787256A}"/>
              </a:ext>
            </a:extLst>
          </p:cNvPr>
          <p:cNvSpPr txBox="1">
            <a:spLocks noChangeArrowheads="1"/>
          </p:cNvSpPr>
          <p:nvPr/>
        </p:nvSpPr>
        <p:spPr bwMode="auto">
          <a:xfrm>
            <a:off x="6246018" y="5181600"/>
            <a:ext cx="838200" cy="336550"/>
          </a:xfrm>
          <a:prstGeom prst="rect">
            <a:avLst/>
          </a:prstGeom>
          <a:noFill/>
          <a:ln w="9525">
            <a:noFill/>
            <a:miter lim="800000"/>
            <a:headEnd/>
            <a:tailEnd/>
          </a:ln>
        </p:spPr>
        <p:txBody>
          <a:bodyPr>
            <a:noAutofit/>
          </a:bodyPr>
          <a:lstStyle/>
          <a:p>
            <a:pPr algn="ctr"/>
            <a:r>
              <a:rPr lang="en-US" sz="1600" dirty="0">
                <a:ea typeface="ＭＳ Ｐゴシック" charset="-128"/>
              </a:rPr>
              <a:t>High</a:t>
            </a:r>
            <a:endParaRPr lang="en-US" sz="2000" dirty="0">
              <a:ea typeface="ＭＳ Ｐゴシック" charset="-128"/>
            </a:endParaRPr>
          </a:p>
        </p:txBody>
      </p:sp>
      <p:sp>
        <p:nvSpPr>
          <p:cNvPr id="28" name="Rectangle 27"/>
          <p:cNvSpPr/>
          <p:nvPr/>
        </p:nvSpPr>
        <p:spPr>
          <a:xfrm>
            <a:off x="5720357" y="3816588"/>
            <a:ext cx="1798043" cy="928747"/>
          </a:xfrm>
          <a:prstGeom prst="rect">
            <a:avLst/>
          </a:prstGeom>
        </p:spPr>
        <p:txBody>
          <a:bodyPr wrap="none" anchor="ctr">
            <a:noAutofit/>
          </a:bodyPr>
          <a:lstStyle/>
          <a:p>
            <a:pPr algn="ctr"/>
            <a:r>
              <a:rPr lang="en-US" dirty="0"/>
              <a:t>Direct value</a:t>
            </a:r>
            <a:br>
              <a:rPr lang="en-US" dirty="0"/>
            </a:br>
            <a:r>
              <a:rPr lang="en-US" dirty="0"/>
              <a:t>from purchase</a:t>
            </a:r>
          </a:p>
        </p:txBody>
      </p:sp>
      <p:sp>
        <p:nvSpPr>
          <p:cNvPr id="29" name="Rectangle 28"/>
          <p:cNvSpPr/>
          <p:nvPr/>
        </p:nvSpPr>
        <p:spPr>
          <a:xfrm>
            <a:off x="3505697" y="2063308"/>
            <a:ext cx="2058489" cy="957084"/>
          </a:xfrm>
          <a:prstGeom prst="rect">
            <a:avLst/>
          </a:prstGeom>
        </p:spPr>
        <p:txBody>
          <a:bodyPr wrap="none" anchor="ctr">
            <a:noAutofit/>
          </a:bodyPr>
          <a:lstStyle/>
          <a:p>
            <a:pPr algn="ctr"/>
            <a:r>
              <a:rPr lang="en-US" dirty="0"/>
              <a:t>Indirect value</a:t>
            </a:r>
          </a:p>
          <a:p>
            <a:pPr algn="ctr"/>
            <a:r>
              <a:rPr lang="en-US" dirty="0"/>
              <a:t>from WOM</a:t>
            </a:r>
          </a:p>
          <a:p>
            <a:pPr algn="ctr"/>
            <a:r>
              <a:rPr lang="en-US" dirty="0"/>
              <a:t>and referral</a:t>
            </a:r>
          </a:p>
        </p:txBody>
      </p:sp>
      <p:sp>
        <p:nvSpPr>
          <p:cNvPr id="30" name="Rectangle 29"/>
          <p:cNvSpPr/>
          <p:nvPr/>
        </p:nvSpPr>
        <p:spPr>
          <a:xfrm>
            <a:off x="3505697" y="3816588"/>
            <a:ext cx="2058489" cy="957084"/>
          </a:xfrm>
          <a:prstGeom prst="rect">
            <a:avLst/>
          </a:prstGeom>
        </p:spPr>
        <p:txBody>
          <a:bodyPr wrap="none" anchor="ctr">
            <a:noAutofit/>
          </a:bodyPr>
          <a:lstStyle/>
          <a:p>
            <a:pPr algn="ctr"/>
            <a:r>
              <a:rPr lang="en-US" dirty="0"/>
              <a:t>Limited value</a:t>
            </a:r>
          </a:p>
          <a:p>
            <a:pPr algn="ctr"/>
            <a:r>
              <a:rPr lang="en-US" dirty="0"/>
              <a:t>to the firm</a:t>
            </a:r>
          </a:p>
        </p:txBody>
      </p:sp>
    </p:spTree>
    <p:extLst>
      <p:ext uri="{BB962C8B-B14F-4D97-AF65-F5344CB8AC3E}">
        <p14:creationId xmlns:p14="http://schemas.microsoft.com/office/powerpoint/2010/main" val="244359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8" grpId="0"/>
      <p:bldP spid="29" grpId="0"/>
      <p:bldP spid="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89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228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219200"/>
            <a:ext cx="7772400" cy="1510146"/>
          </a:xfrm>
        </p:spPr>
        <p:txBody>
          <a:bodyPr/>
          <a:lstStyle/>
          <a:p>
            <a:r>
              <a:rPr lang="en-US" dirty="0"/>
              <a:t>Managing Customers</a:t>
            </a:r>
            <a:br>
              <a:rPr lang="en-US" dirty="0"/>
            </a:br>
            <a:r>
              <a:rPr lang="en-US" dirty="0"/>
              <a:t>for Profit</a:t>
            </a:r>
          </a:p>
        </p:txBody>
      </p:sp>
      <p:sp>
        <p:nvSpPr>
          <p:cNvPr id="3" name="Subtitle 2">
            <a:extLst>
              <a:ext uri="{FF2B5EF4-FFF2-40B4-BE49-F238E27FC236}">
                <a16:creationId xmlns:a16="http://schemas.microsoft.com/office/drawing/2014/main" id="{0B9EE8FE-6524-4A27-BFE4-A4258B19C3D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00174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Sides of Customer Value</a:t>
            </a:r>
          </a:p>
        </p:txBody>
      </p:sp>
      <p:sp>
        <p:nvSpPr>
          <p:cNvPr id="22" name="Rectangle 21">
            <a:extLst>
              <a:ext uri="{FF2B5EF4-FFF2-40B4-BE49-F238E27FC236}">
                <a16:creationId xmlns:a16="http://schemas.microsoft.com/office/drawing/2014/main" id="{D9A09A4E-EE76-49B6-A53C-09FCD659A95A}"/>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ea typeface="ＭＳ Ｐゴシック" charset="-128"/>
              </a:rPr>
              <a:t>Source: Sunil Gupta and Donald R. Lehmann (2005), </a:t>
            </a:r>
            <a:r>
              <a:rPr lang="en-US" sz="1000" i="1" dirty="0">
                <a:solidFill>
                  <a:schemeClr val="bg1">
                    <a:lumMod val="50000"/>
                  </a:schemeClr>
                </a:solidFill>
                <a:ea typeface="ＭＳ Ｐゴシック" charset="-128"/>
              </a:rPr>
              <a:t>Managing Customers as Investments, </a:t>
            </a:r>
            <a:r>
              <a:rPr lang="en-US" sz="1000" dirty="0">
                <a:solidFill>
                  <a:schemeClr val="bg1">
                    <a:lumMod val="50000"/>
                  </a:schemeClr>
                </a:solidFill>
                <a:ea typeface="ＭＳ Ｐゴシック" charset="-128"/>
              </a:rPr>
              <a:t>Wharton School Publishing.</a:t>
            </a:r>
          </a:p>
        </p:txBody>
      </p:sp>
      <p:graphicFrame>
        <p:nvGraphicFramePr>
          <p:cNvPr id="20" name="Table 19"/>
          <p:cNvGraphicFramePr>
            <a:graphicFrameLocks noGrp="1"/>
          </p:cNvGraphicFramePr>
          <p:nvPr>
            <p:extLst>
              <p:ext uri="{D42A27DB-BD31-4B8C-83A1-F6EECF244321}">
                <p14:modId xmlns:p14="http://schemas.microsoft.com/office/powerpoint/2010/main" val="773720863"/>
              </p:ext>
            </p:extLst>
          </p:nvPr>
        </p:nvGraphicFramePr>
        <p:xfrm>
          <a:off x="3635374" y="1719868"/>
          <a:ext cx="4289426" cy="3479800"/>
        </p:xfrm>
        <a:graphic>
          <a:graphicData uri="http://schemas.openxmlformats.org/drawingml/2006/table">
            <a:tbl>
              <a:tblPr firstRow="1" bandRow="1">
                <a:tableStyleId>{5C22544A-7EE6-4342-B048-85BDC9FD1C3A}</a:tableStyleId>
              </a:tblPr>
              <a:tblGrid>
                <a:gridCol w="2144713">
                  <a:extLst>
                    <a:ext uri="{9D8B030D-6E8A-4147-A177-3AD203B41FA5}">
                      <a16:colId xmlns:a16="http://schemas.microsoft.com/office/drawing/2014/main" val="3874777688"/>
                    </a:ext>
                  </a:extLst>
                </a:gridCol>
                <a:gridCol w="2144713">
                  <a:extLst>
                    <a:ext uri="{9D8B030D-6E8A-4147-A177-3AD203B41FA5}">
                      <a16:colId xmlns:a16="http://schemas.microsoft.com/office/drawing/2014/main" val="4139979324"/>
                    </a:ext>
                  </a:extLst>
                </a:gridCol>
              </a:tblGrid>
              <a:tr h="1739900">
                <a:tc>
                  <a:txBody>
                    <a:bodyPr/>
                    <a:lstStyle/>
                    <a:p>
                      <a:pPr algn="ctr"/>
                      <a:r>
                        <a:rPr lang="en-US" sz="1800" dirty="0">
                          <a:solidFill>
                            <a:schemeClr val="tx1"/>
                          </a:solidFill>
                          <a:latin typeface="+mn-lt"/>
                          <a:ea typeface="ＭＳ Ｐゴシック" charset="-128"/>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Bef>
                          <a:spcPts val="4800"/>
                        </a:spcBef>
                      </a:pPr>
                      <a:endParaRPr lang="en-US" sz="1800" dirty="0">
                        <a:solidFill>
                          <a:schemeClr val="tx1"/>
                        </a:solidFill>
                        <a:latin typeface="+mn-lt"/>
                        <a:ea typeface="ＭＳ Ｐゴシック"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376071"/>
                  </a:ext>
                </a:extLst>
              </a:tr>
              <a:tr h="1739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latin typeface="+mn-lt"/>
                        <a:ea typeface="ＭＳ Ｐゴシック"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latin typeface="+mn-lt"/>
                        <a:ea typeface="ＭＳ Ｐゴシック"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2227589"/>
                  </a:ext>
                </a:extLst>
              </a:tr>
            </a:tbl>
          </a:graphicData>
        </a:graphic>
      </p:graphicFrame>
      <p:sp>
        <p:nvSpPr>
          <p:cNvPr id="21" name="Text Box 4">
            <a:extLst>
              <a:ext uri="{FF2B5EF4-FFF2-40B4-BE49-F238E27FC236}">
                <a16:creationId xmlns:a16="http://schemas.microsoft.com/office/drawing/2014/main" id="{C79632DB-E810-E44D-9F98-A5BEA52DC507}"/>
              </a:ext>
            </a:extLst>
          </p:cNvPr>
          <p:cNvSpPr txBox="1">
            <a:spLocks noChangeArrowheads="1"/>
          </p:cNvSpPr>
          <p:nvPr/>
        </p:nvSpPr>
        <p:spPr bwMode="auto">
          <a:xfrm>
            <a:off x="4013398" y="5524381"/>
            <a:ext cx="3533378" cy="800219"/>
          </a:xfrm>
          <a:prstGeom prst="rect">
            <a:avLst/>
          </a:prstGeom>
          <a:noFill/>
          <a:ln w="9525">
            <a:noFill/>
            <a:miter lim="800000"/>
            <a:headEnd/>
            <a:tailEnd/>
          </a:ln>
          <a:effectLst/>
        </p:spPr>
        <p:txBody>
          <a:bodyPr wrap="square">
            <a:noAutofit/>
          </a:bodyPr>
          <a:lstStyle/>
          <a:p>
            <a:pPr algn="ctr"/>
            <a:r>
              <a:rPr lang="en-US" b="1" dirty="0">
                <a:ea typeface="ＭＳ Ｐゴシック" charset="-128"/>
              </a:rPr>
              <a:t>Customer experience</a:t>
            </a:r>
          </a:p>
          <a:p>
            <a:pPr algn="ctr"/>
            <a:r>
              <a:rPr lang="en-US" sz="1400" dirty="0">
                <a:ea typeface="ＭＳ Ｐゴシック" charset="-128"/>
              </a:rPr>
              <a:t>Delivering value</a:t>
            </a:r>
            <a:br>
              <a:rPr lang="en-US" sz="1400" dirty="0">
                <a:ea typeface="ＭＳ Ｐゴシック" charset="-128"/>
              </a:rPr>
            </a:br>
            <a:r>
              <a:rPr lang="en-US" sz="1400" b="1" i="1" dirty="0">
                <a:ea typeface="ＭＳ Ｐゴシック" charset="-128"/>
              </a:rPr>
              <a:t>to </a:t>
            </a:r>
            <a:r>
              <a:rPr lang="en-US" sz="1400" dirty="0">
                <a:ea typeface="ＭＳ Ｐゴシック" charset="-128"/>
              </a:rPr>
              <a:t>customers</a:t>
            </a:r>
          </a:p>
        </p:txBody>
      </p:sp>
      <p:sp>
        <p:nvSpPr>
          <p:cNvPr id="23" name="Text Box 5">
            <a:extLst>
              <a:ext uri="{FF2B5EF4-FFF2-40B4-BE49-F238E27FC236}">
                <a16:creationId xmlns:a16="http://schemas.microsoft.com/office/drawing/2014/main" id="{29828E3F-B44D-144A-B468-609EA8D7C0A9}"/>
              </a:ext>
            </a:extLst>
          </p:cNvPr>
          <p:cNvSpPr txBox="1">
            <a:spLocks noChangeArrowheads="1"/>
          </p:cNvSpPr>
          <p:nvPr/>
        </p:nvSpPr>
        <p:spPr bwMode="auto">
          <a:xfrm>
            <a:off x="569518" y="3062774"/>
            <a:ext cx="2839837" cy="800219"/>
          </a:xfrm>
          <a:prstGeom prst="rect">
            <a:avLst/>
          </a:prstGeom>
          <a:noFill/>
          <a:ln w="9525">
            <a:noFill/>
            <a:miter lim="800000"/>
            <a:headEnd/>
            <a:tailEnd/>
          </a:ln>
          <a:effectLst/>
        </p:spPr>
        <p:txBody>
          <a:bodyPr wrap="square">
            <a:noAutofit/>
          </a:bodyPr>
          <a:lstStyle/>
          <a:p>
            <a:pPr algn="ctr"/>
            <a:r>
              <a:rPr lang="en-US" b="1" dirty="0">
                <a:ea typeface="ＭＳ Ｐゴシック" charset="-128"/>
              </a:rPr>
              <a:t>Customer profitability</a:t>
            </a:r>
          </a:p>
          <a:p>
            <a:pPr algn="ctr"/>
            <a:r>
              <a:rPr lang="en-US" sz="1400" dirty="0">
                <a:ea typeface="ＭＳ Ｐゴシック" charset="-128"/>
              </a:rPr>
              <a:t>Capturing value</a:t>
            </a:r>
            <a:br>
              <a:rPr lang="en-US" sz="1400" dirty="0">
                <a:ea typeface="ＭＳ Ｐゴシック" charset="-128"/>
              </a:rPr>
            </a:br>
            <a:r>
              <a:rPr lang="en-US" sz="1400" b="1" i="1" dirty="0">
                <a:ea typeface="ＭＳ Ｐゴシック" charset="-128"/>
              </a:rPr>
              <a:t>from </a:t>
            </a:r>
            <a:r>
              <a:rPr lang="en-US" sz="1400" dirty="0">
                <a:ea typeface="ＭＳ Ｐゴシック" charset="-128"/>
              </a:rPr>
              <a:t>customers</a:t>
            </a:r>
          </a:p>
        </p:txBody>
      </p:sp>
      <p:sp>
        <p:nvSpPr>
          <p:cNvPr id="24" name="Text Box 17">
            <a:extLst>
              <a:ext uri="{FF2B5EF4-FFF2-40B4-BE49-F238E27FC236}">
                <a16:creationId xmlns:a16="http://schemas.microsoft.com/office/drawing/2014/main" id="{773F578A-4355-2044-B22E-A13EB4AE0B63}"/>
              </a:ext>
            </a:extLst>
          </p:cNvPr>
          <p:cNvSpPr txBox="1">
            <a:spLocks noChangeArrowheads="1"/>
          </p:cNvSpPr>
          <p:nvPr/>
        </p:nvSpPr>
        <p:spPr bwMode="auto">
          <a:xfrm>
            <a:off x="2711052" y="2351693"/>
            <a:ext cx="838200" cy="336550"/>
          </a:xfrm>
          <a:prstGeom prst="rect">
            <a:avLst/>
          </a:prstGeom>
          <a:noFill/>
          <a:ln w="9525">
            <a:noFill/>
            <a:miter lim="800000"/>
            <a:headEnd/>
            <a:tailEnd/>
          </a:ln>
        </p:spPr>
        <p:txBody>
          <a:bodyPr>
            <a:noAutofit/>
          </a:bodyPr>
          <a:lstStyle/>
          <a:p>
            <a:pPr algn="ctr"/>
            <a:r>
              <a:rPr lang="en-US" sz="1600" dirty="0">
                <a:ea typeface="ＭＳ Ｐゴシック" charset="-128"/>
              </a:rPr>
              <a:t>High</a:t>
            </a:r>
            <a:endParaRPr lang="en-US" sz="2000" dirty="0">
              <a:ea typeface="ＭＳ Ｐゴシック" charset="-128"/>
            </a:endParaRPr>
          </a:p>
        </p:txBody>
      </p:sp>
      <p:sp>
        <p:nvSpPr>
          <p:cNvPr id="25" name="Text Box 18">
            <a:extLst>
              <a:ext uri="{FF2B5EF4-FFF2-40B4-BE49-F238E27FC236}">
                <a16:creationId xmlns:a16="http://schemas.microsoft.com/office/drawing/2014/main" id="{E73B3CD8-B04B-F644-9A39-2A63971E8C22}"/>
              </a:ext>
            </a:extLst>
          </p:cNvPr>
          <p:cNvSpPr txBox="1">
            <a:spLocks noChangeArrowheads="1"/>
          </p:cNvSpPr>
          <p:nvPr/>
        </p:nvSpPr>
        <p:spPr bwMode="auto">
          <a:xfrm>
            <a:off x="2743200" y="4077961"/>
            <a:ext cx="838200" cy="336550"/>
          </a:xfrm>
          <a:prstGeom prst="rect">
            <a:avLst/>
          </a:prstGeom>
          <a:noFill/>
          <a:ln w="9525">
            <a:noFill/>
            <a:miter lim="800000"/>
            <a:headEnd/>
            <a:tailEnd/>
          </a:ln>
        </p:spPr>
        <p:txBody>
          <a:bodyPr>
            <a:noAutofit/>
          </a:bodyPr>
          <a:lstStyle/>
          <a:p>
            <a:pPr algn="ctr"/>
            <a:r>
              <a:rPr lang="en-US" sz="1600" dirty="0">
                <a:ea typeface="ＭＳ Ｐゴシック" charset="-128"/>
              </a:rPr>
              <a:t>Low</a:t>
            </a:r>
            <a:endParaRPr lang="en-US" sz="2000" dirty="0">
              <a:ea typeface="ＭＳ Ｐゴシック" charset="-128"/>
            </a:endParaRPr>
          </a:p>
        </p:txBody>
      </p:sp>
      <p:sp>
        <p:nvSpPr>
          <p:cNvPr id="26" name="Text Box 19">
            <a:extLst>
              <a:ext uri="{FF2B5EF4-FFF2-40B4-BE49-F238E27FC236}">
                <a16:creationId xmlns:a16="http://schemas.microsoft.com/office/drawing/2014/main" id="{DA3F8A3E-2C0B-F14C-8189-B4DD6A19383D}"/>
              </a:ext>
            </a:extLst>
          </p:cNvPr>
          <p:cNvSpPr txBox="1">
            <a:spLocks noChangeArrowheads="1"/>
          </p:cNvSpPr>
          <p:nvPr/>
        </p:nvSpPr>
        <p:spPr bwMode="auto">
          <a:xfrm>
            <a:off x="4226718" y="5199668"/>
            <a:ext cx="838200" cy="336550"/>
          </a:xfrm>
          <a:prstGeom prst="rect">
            <a:avLst/>
          </a:prstGeom>
          <a:noFill/>
          <a:ln w="9525">
            <a:noFill/>
            <a:miter lim="800000"/>
            <a:headEnd/>
            <a:tailEnd/>
          </a:ln>
        </p:spPr>
        <p:txBody>
          <a:bodyPr>
            <a:noAutofit/>
          </a:bodyPr>
          <a:lstStyle/>
          <a:p>
            <a:pPr algn="ctr"/>
            <a:r>
              <a:rPr lang="en-US" sz="1600" dirty="0">
                <a:ea typeface="ＭＳ Ｐゴシック" charset="-128"/>
              </a:rPr>
              <a:t>Low</a:t>
            </a:r>
            <a:endParaRPr lang="en-US" sz="2000" dirty="0">
              <a:ea typeface="ＭＳ Ｐゴシック" charset="-128"/>
            </a:endParaRPr>
          </a:p>
        </p:txBody>
      </p:sp>
      <p:sp>
        <p:nvSpPr>
          <p:cNvPr id="27" name="Text Box 20">
            <a:extLst>
              <a:ext uri="{FF2B5EF4-FFF2-40B4-BE49-F238E27FC236}">
                <a16:creationId xmlns:a16="http://schemas.microsoft.com/office/drawing/2014/main" id="{771606C2-F79F-5643-AFAE-2D219787256A}"/>
              </a:ext>
            </a:extLst>
          </p:cNvPr>
          <p:cNvSpPr txBox="1">
            <a:spLocks noChangeArrowheads="1"/>
          </p:cNvSpPr>
          <p:nvPr/>
        </p:nvSpPr>
        <p:spPr bwMode="auto">
          <a:xfrm>
            <a:off x="6423818" y="5199668"/>
            <a:ext cx="838200" cy="336550"/>
          </a:xfrm>
          <a:prstGeom prst="rect">
            <a:avLst/>
          </a:prstGeom>
          <a:noFill/>
          <a:ln w="9525">
            <a:noFill/>
            <a:miter lim="800000"/>
            <a:headEnd/>
            <a:tailEnd/>
          </a:ln>
        </p:spPr>
        <p:txBody>
          <a:bodyPr>
            <a:noAutofit/>
          </a:bodyPr>
          <a:lstStyle/>
          <a:p>
            <a:pPr algn="ctr"/>
            <a:r>
              <a:rPr lang="en-US" sz="1600" dirty="0">
                <a:ea typeface="ＭＳ Ｐゴシック" charset="-128"/>
              </a:rPr>
              <a:t>High</a:t>
            </a:r>
            <a:endParaRPr lang="en-US" sz="2000" dirty="0">
              <a:ea typeface="ＭＳ Ｐゴシック" charset="-128"/>
            </a:endParaRPr>
          </a:p>
        </p:txBody>
      </p:sp>
      <p:sp>
        <p:nvSpPr>
          <p:cNvPr id="28" name="AutoShape 26">
            <a:extLst>
              <a:ext uri="{FF2B5EF4-FFF2-40B4-BE49-F238E27FC236}">
                <a16:creationId xmlns:a16="http://schemas.microsoft.com/office/drawing/2014/main" id="{F25177B8-0377-5F42-B2D9-562A914F2E97}"/>
              </a:ext>
            </a:extLst>
          </p:cNvPr>
          <p:cNvSpPr>
            <a:spLocks noChangeArrowheads="1"/>
          </p:cNvSpPr>
          <p:nvPr/>
        </p:nvSpPr>
        <p:spPr bwMode="auto">
          <a:xfrm rot="5400000">
            <a:off x="5513387" y="2450118"/>
            <a:ext cx="533400" cy="381000"/>
          </a:xfrm>
          <a:prstGeom prst="triangle">
            <a:avLst>
              <a:gd name="adj" fmla="val 50000"/>
            </a:avLst>
          </a:prstGeom>
          <a:solidFill>
            <a:srgbClr val="A41034"/>
          </a:solidFill>
          <a:ln w="9525">
            <a:noFill/>
            <a:miter lim="800000"/>
            <a:headEnd/>
            <a:tailEnd/>
          </a:ln>
        </p:spPr>
        <p:txBody>
          <a:bodyPr wrap="none" anchor="ctr">
            <a:noAutofit/>
          </a:bodyPr>
          <a:lstStyle/>
          <a:p>
            <a:endParaRPr lang="en-US" dirty="0"/>
          </a:p>
        </p:txBody>
      </p:sp>
      <p:sp>
        <p:nvSpPr>
          <p:cNvPr id="29" name="AutoShape 27">
            <a:extLst>
              <a:ext uri="{FF2B5EF4-FFF2-40B4-BE49-F238E27FC236}">
                <a16:creationId xmlns:a16="http://schemas.microsoft.com/office/drawing/2014/main" id="{B65396A9-D5B5-D94F-9B54-ABCE1DEFDD31}"/>
              </a:ext>
            </a:extLst>
          </p:cNvPr>
          <p:cNvSpPr>
            <a:spLocks noChangeArrowheads="1"/>
          </p:cNvSpPr>
          <p:nvPr/>
        </p:nvSpPr>
        <p:spPr bwMode="auto">
          <a:xfrm>
            <a:off x="6576218" y="3296911"/>
            <a:ext cx="533400" cy="381000"/>
          </a:xfrm>
          <a:prstGeom prst="triangle">
            <a:avLst>
              <a:gd name="adj" fmla="val 50000"/>
            </a:avLst>
          </a:prstGeom>
          <a:solidFill>
            <a:srgbClr val="A41034"/>
          </a:solidFill>
          <a:ln w="9525">
            <a:noFill/>
            <a:miter lim="800000"/>
            <a:headEnd/>
            <a:tailEnd/>
          </a:ln>
        </p:spPr>
        <p:txBody>
          <a:bodyPr wrap="none" anchor="ctr">
            <a:noAutofit/>
          </a:bodyPr>
          <a:lstStyle/>
          <a:p>
            <a:endParaRPr lang="en-US" dirty="0"/>
          </a:p>
        </p:txBody>
      </p:sp>
      <p:sp>
        <p:nvSpPr>
          <p:cNvPr id="30" name="Rectangle 29"/>
          <p:cNvSpPr/>
          <p:nvPr/>
        </p:nvSpPr>
        <p:spPr>
          <a:xfrm>
            <a:off x="4433414" y="4077961"/>
            <a:ext cx="389850" cy="461665"/>
          </a:xfrm>
          <a:prstGeom prst="rect">
            <a:avLst/>
          </a:prstGeom>
        </p:spPr>
        <p:txBody>
          <a:bodyPr wrap="none" anchor="ctr">
            <a:noAutofit/>
          </a:bodyPr>
          <a:lstStyle/>
          <a:p>
            <a:pPr algn="ctr"/>
            <a:r>
              <a:rPr lang="en-US" sz="3200" dirty="0">
                <a:ea typeface="ＭＳ Ｐゴシック" charset="-128"/>
              </a:rPr>
              <a:t>X</a:t>
            </a:r>
            <a:endParaRPr lang="en-US" sz="3200" dirty="0"/>
          </a:p>
        </p:txBody>
      </p:sp>
      <p:grpSp>
        <p:nvGrpSpPr>
          <p:cNvPr id="31" name="Group 30"/>
          <p:cNvGrpSpPr/>
          <p:nvPr/>
        </p:nvGrpSpPr>
        <p:grpSpPr>
          <a:xfrm>
            <a:off x="3826826" y="4124127"/>
            <a:ext cx="1908810" cy="369333"/>
            <a:chOff x="3321208" y="3775859"/>
            <a:chExt cx="1756598" cy="369333"/>
          </a:xfrm>
        </p:grpSpPr>
        <p:sp>
          <p:nvSpPr>
            <p:cNvPr id="32" name="Rectangle 31"/>
            <p:cNvSpPr/>
            <p:nvPr/>
          </p:nvSpPr>
          <p:spPr>
            <a:xfrm>
              <a:off x="3321208" y="3775860"/>
              <a:ext cx="615141" cy="369332"/>
            </a:xfrm>
            <a:prstGeom prst="rect">
              <a:avLst/>
            </a:prstGeom>
          </p:spPr>
          <p:txBody>
            <a:bodyPr wrap="square">
              <a:noAutofit/>
            </a:bodyPr>
            <a:lstStyle/>
            <a:p>
              <a:pPr algn="ctr">
                <a:defRPr/>
              </a:pPr>
              <a:r>
                <a:rPr lang="en-US" dirty="0">
                  <a:ea typeface="ＭＳ Ｐゴシック" charset="-128"/>
                </a:rPr>
                <a:t>Lost</a:t>
              </a:r>
            </a:p>
          </p:txBody>
        </p:sp>
        <p:sp>
          <p:nvSpPr>
            <p:cNvPr id="33" name="Rectangle 32"/>
            <p:cNvSpPr/>
            <p:nvPr/>
          </p:nvSpPr>
          <p:spPr>
            <a:xfrm>
              <a:off x="4072402" y="3775859"/>
              <a:ext cx="1005404" cy="369332"/>
            </a:xfrm>
            <a:prstGeom prst="rect">
              <a:avLst/>
            </a:prstGeom>
          </p:spPr>
          <p:txBody>
            <a:bodyPr wrap="none">
              <a:noAutofit/>
            </a:bodyPr>
            <a:lstStyle/>
            <a:p>
              <a:pPr algn="ctr">
                <a:defRPr/>
              </a:pPr>
              <a:r>
                <a:rPr lang="en-US" dirty="0">
                  <a:ea typeface="ＭＳ Ｐゴシック" charset="-128"/>
                </a:rPr>
                <a:t>causes</a:t>
              </a:r>
            </a:p>
          </p:txBody>
        </p:sp>
      </p:grpSp>
      <p:sp>
        <p:nvSpPr>
          <p:cNvPr id="41" name="Rectangle 40"/>
          <p:cNvSpPr/>
          <p:nvPr/>
        </p:nvSpPr>
        <p:spPr>
          <a:xfrm>
            <a:off x="6115796" y="4170294"/>
            <a:ext cx="1454244" cy="369332"/>
          </a:xfrm>
          <a:prstGeom prst="rect">
            <a:avLst/>
          </a:prstGeom>
        </p:spPr>
        <p:txBody>
          <a:bodyPr wrap="none">
            <a:noAutofit/>
          </a:bodyPr>
          <a:lstStyle/>
          <a:p>
            <a:pPr algn="ctr">
              <a:defRPr/>
            </a:pPr>
            <a:r>
              <a:rPr lang="en-US" dirty="0">
                <a:ea typeface="ＭＳ Ｐゴシック" charset="-128"/>
              </a:rPr>
              <a:t>Free riders</a:t>
            </a:r>
          </a:p>
        </p:txBody>
      </p:sp>
      <p:sp>
        <p:nvSpPr>
          <p:cNvPr id="43" name="AutoShape 21">
            <a:extLst>
              <a:ext uri="{FF2B5EF4-FFF2-40B4-BE49-F238E27FC236}">
                <a16:creationId xmlns:a16="http://schemas.microsoft.com/office/drawing/2014/main" id="{6AFADBB3-EE20-5346-8BA8-81B04245921A}"/>
              </a:ext>
            </a:extLst>
          </p:cNvPr>
          <p:cNvSpPr>
            <a:spLocks noChangeArrowheads="1"/>
          </p:cNvSpPr>
          <p:nvPr/>
        </p:nvSpPr>
        <p:spPr bwMode="auto">
          <a:xfrm>
            <a:off x="6576218" y="2347750"/>
            <a:ext cx="533400" cy="530352"/>
          </a:xfrm>
          <a:prstGeom prst="star5">
            <a:avLst/>
          </a:prstGeom>
          <a:solidFill>
            <a:schemeClr val="accent2">
              <a:lumMod val="60000"/>
              <a:lumOff val="40000"/>
            </a:schemeClr>
          </a:solidFill>
          <a:ln w="38100">
            <a:noFill/>
            <a:miter lim="800000"/>
            <a:headEnd/>
            <a:tailEnd/>
          </a:ln>
          <a:effectLst/>
        </p:spPr>
        <p:txBody>
          <a:bodyPr wrap="none" anchor="ctr">
            <a:noAutofit/>
          </a:bodyPr>
          <a:lstStyle/>
          <a:p>
            <a:pPr algn="ctr"/>
            <a:endParaRPr lang="en-US" sz="2000" dirty="0">
              <a:ea typeface="ＭＳ Ｐゴシック" charset="-128"/>
            </a:endParaRPr>
          </a:p>
        </p:txBody>
      </p:sp>
      <p:sp>
        <p:nvSpPr>
          <p:cNvPr id="52" name="Rectangle 51"/>
          <p:cNvSpPr/>
          <p:nvPr/>
        </p:nvSpPr>
        <p:spPr>
          <a:xfrm>
            <a:off x="6023173" y="1969284"/>
            <a:ext cx="1639490" cy="1261884"/>
          </a:xfrm>
          <a:prstGeom prst="rect">
            <a:avLst/>
          </a:prstGeom>
        </p:spPr>
        <p:txBody>
          <a:bodyPr wrap="square">
            <a:noAutofit/>
          </a:bodyPr>
          <a:lstStyle/>
          <a:p>
            <a:pPr algn="ctr">
              <a:spcBef>
                <a:spcPts val="4800"/>
              </a:spcBef>
            </a:pPr>
            <a:r>
              <a:rPr lang="en-US" dirty="0">
                <a:ea typeface="ＭＳ Ｐゴシック" charset="-128"/>
              </a:rPr>
              <a:t>Star </a:t>
            </a:r>
          </a:p>
          <a:p>
            <a:pPr algn="ctr">
              <a:spcBef>
                <a:spcPts val="4800"/>
              </a:spcBef>
            </a:pPr>
            <a:r>
              <a:rPr lang="en-US" dirty="0">
                <a:ea typeface="ＭＳ Ｐゴシック" charset="-128"/>
              </a:rPr>
              <a:t>customers</a:t>
            </a:r>
          </a:p>
        </p:txBody>
      </p:sp>
      <p:sp>
        <p:nvSpPr>
          <p:cNvPr id="53" name="Rectangle 52"/>
          <p:cNvSpPr/>
          <p:nvPr/>
        </p:nvSpPr>
        <p:spPr>
          <a:xfrm>
            <a:off x="3963456" y="2249269"/>
            <a:ext cx="1390124" cy="646331"/>
          </a:xfrm>
          <a:prstGeom prst="rect">
            <a:avLst/>
          </a:prstGeom>
        </p:spPr>
        <p:txBody>
          <a:bodyPr wrap="none">
            <a:noAutofit/>
          </a:bodyPr>
          <a:lstStyle/>
          <a:p>
            <a:pPr algn="ctr"/>
            <a:r>
              <a:rPr lang="en-US" dirty="0">
                <a:ea typeface="ＭＳ Ｐゴシック" charset="-128"/>
              </a:rPr>
              <a:t>Vulnerable</a:t>
            </a:r>
            <a:br>
              <a:rPr lang="en-US" dirty="0">
                <a:ea typeface="ＭＳ Ｐゴシック" charset="-128"/>
              </a:rPr>
            </a:br>
            <a:r>
              <a:rPr lang="en-US" dirty="0">
                <a:ea typeface="ＭＳ Ｐゴシック" charset="-128"/>
              </a:rPr>
              <a:t>customers</a:t>
            </a:r>
          </a:p>
        </p:txBody>
      </p:sp>
    </p:spTree>
    <p:extLst>
      <p:ext uri="{BB962C8B-B14F-4D97-AF65-F5344CB8AC3E}">
        <p14:creationId xmlns:p14="http://schemas.microsoft.com/office/powerpoint/2010/main" val="94790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blinds(horizontal)">
                                      <p:cBhvr>
                                        <p:cTn id="10" dur="500"/>
                                        <p:tgtEl>
                                          <p:spTgt spid="5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linds(horizontal)">
                                      <p:cBhvr>
                                        <p:cTn id="15" dur="500"/>
                                        <p:tgtEl>
                                          <p:spTgt spid="30"/>
                                        </p:tgtEl>
                                      </p:cBhvr>
                                    </p:animEffect>
                                  </p:childTnLst>
                                </p:cTn>
                              </p:par>
                              <p:par>
                                <p:cTn id="16" presetID="3" presetClass="entr" presetSubtype="1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blinds(horizontal)">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linds(horizontal)">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blinds(horizontal)">
                                      <p:cBhvr>
                                        <p:cTn id="33" dur="500"/>
                                        <p:tgtEl>
                                          <p:spTgt spid="5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blinds(horizontal)">
                                      <p:cBhvr>
                                        <p:cTn id="3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p:bldP spid="41" grpId="0"/>
      <p:bldP spid="43" grpId="0" animBg="1"/>
      <p:bldP spid="52" grpId="0"/>
      <p:bldP spid="53"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47"/>
  <p:tag name="MMPROD_UIDATA" val="&lt;database version=&quot;11.0&quot;&gt;&lt;object type=&quot;1&quot; unique_id=&quot;10001&quot;&gt;&lt;object type=&quot;2&quot; unique_id=&quot;46629&quot;&gt;&lt;object type=&quot;3&quot; unique_id=&quot;46630&quot;&gt;&lt;property id=&quot;20148&quot; value=&quot;5&quot;/&gt;&lt;property id=&quot;20300&quot; value=&quot;Slide 1 - &amp;quot;Insert Title Here&amp;quot;&quot;/&gt;&lt;property id=&quot;20307&quot; value=&quot;269&quot;/&gt;&lt;/object&gt;&lt;object type=&quot;3&quot; unique_id=&quot;46631&quot;&gt;&lt;property id=&quot;20148&quot; value=&quot;5&quot;/&gt;&lt;property id=&quot;20300&quot; value=&quot;Slide 2 - &amp;quot;Header&amp;quot;&quot;/&gt;&lt;property id=&quot;20307&quot; value=&quot;266&quot;/&gt;&lt;/object&gt;&lt;object type=&quot;3&quot; unique_id=&quot;46632&quot;&gt;&lt;property id=&quot;20148&quot; value=&quot;5&quot;/&gt;&lt;property id=&quot;20300&quot; value=&quot;Slide 7&quot;/&gt;&lt;property id=&quot;20307&quot; value=&quot;267&quot;/&gt;&lt;/object&gt;&lt;object type=&quot;3&quot; unique_id=&quot;46663&quot;&gt;&lt;property id=&quot;20148&quot; value=&quot;5&quot;/&gt;&lt;property id=&quot;20300&quot; value=&quot;Slide 3&quot;/&gt;&lt;property id=&quot;20307&quot; value=&quot;270&quot;/&gt;&lt;/object&gt;&lt;object type=&quot;3&quot; unique_id=&quot;46664&quot;&gt;&lt;property id=&quot;20148&quot; value=&quot;5&quot;/&gt;&lt;property id=&quot;20300&quot; value=&quot;Slide 4&quot;/&gt;&lt;property id=&quot;20307&quot; value=&quot;271&quot;/&gt;&lt;/object&gt;&lt;object type=&quot;3&quot; unique_id=&quot;46665&quot;&gt;&lt;property id=&quot;20148&quot; value=&quot;5&quot;/&gt;&lt;property id=&quot;20300&quot; value=&quot;Slide 5&quot;/&gt;&lt;property id=&quot;20307&quot; value=&quot;272&quot;/&gt;&lt;/object&gt;&lt;object type=&quot;3&quot; unique_id=&quot;46666&quot;&gt;&lt;property id=&quot;20148&quot; value=&quot;5&quot;/&gt;&lt;property id=&quot;20300&quot; value=&quot;Slide 6&quot;/&gt;&lt;property id=&quot;20307&quot; value=&quot;273&quot;/&gt;&lt;/object&gt;&lt;/object&gt;&lt;object type=&quot;8&quot; unique_id=&quot;46637&quot;&gt;&lt;/object&gt;&lt;/object&gt;&lt;/database&gt;"/>
  <p:tag name="SECTOMILLISECCONVERTED" val="1"/>
</p:tagLst>
</file>

<file path=ppt/theme/theme1.xml><?xml version="1.0" encoding="utf-8"?>
<a:theme xmlns:a="http://schemas.openxmlformats.org/drawingml/2006/main" name="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2189</TotalTime>
  <Words>2218</Words>
  <Application>Microsoft Macintosh PowerPoint</Application>
  <PresentationFormat>On-screen Show (4:3)</PresentationFormat>
  <Paragraphs>743</Paragraphs>
  <Slides>62</Slides>
  <Notes>45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9" baseType="lpstr">
      <vt:lpstr>Arial</vt:lpstr>
      <vt:lpstr>Calibri</vt:lpstr>
      <vt:lpstr>Cambria Math</vt:lpstr>
      <vt:lpstr>Tahoma</vt:lpstr>
      <vt:lpstr>Trebuchet MS</vt:lpstr>
      <vt:lpstr>Body Slides</vt:lpstr>
      <vt:lpstr>Chart</vt:lpstr>
      <vt:lpstr>Customer Relationship Management (CRM)</vt:lpstr>
      <vt:lpstr>Chase Sapphire Reserve Card</vt:lpstr>
      <vt:lpstr>PowerPoint Presentation</vt:lpstr>
      <vt:lpstr>Evaluating Chase Card</vt:lpstr>
      <vt:lpstr>Evaluating Chase Card</vt:lpstr>
      <vt:lpstr>Update on Sapphire Reserve Card</vt:lpstr>
      <vt:lpstr>PowerPoint Presentation</vt:lpstr>
      <vt:lpstr>Managing Customers for Profit</vt:lpstr>
      <vt:lpstr>Two Sides of Customer Value</vt:lpstr>
      <vt:lpstr>A Framework for  Customer Relationship Management</vt:lpstr>
      <vt:lpstr>PowerPoint Presentation</vt:lpstr>
      <vt:lpstr>Customer Lifetime Value (CLV)</vt:lpstr>
      <vt:lpstr>Customer Lifetime Value (CLV)</vt:lpstr>
      <vt:lpstr>PowerPoint Presentation</vt:lpstr>
      <vt:lpstr>Using CLV for Decision-Making</vt:lpstr>
      <vt:lpstr>Estimating CLV</vt:lpstr>
      <vt:lpstr>PowerPoint Presentation</vt:lpstr>
      <vt:lpstr>Estimating CLV</vt:lpstr>
      <vt:lpstr>Estimating CLV: A Simple Approximation</vt:lpstr>
      <vt:lpstr>CLV and Margin Multiple</vt:lpstr>
      <vt:lpstr>CLV with Margin Growth</vt:lpstr>
      <vt:lpstr>PowerPoint Presentation</vt:lpstr>
      <vt:lpstr>Customer Acquisition</vt:lpstr>
      <vt:lpstr>A Framework for  Customer Relationship Management</vt:lpstr>
      <vt:lpstr>Whale Curve: The 200–20 Rule</vt:lpstr>
      <vt:lpstr>Profitability by Customer</vt:lpstr>
      <vt:lpstr>Average Mobile App Retention</vt:lpstr>
      <vt:lpstr>Moving from Acquisition Cost to CLV</vt:lpstr>
      <vt:lpstr>Customer Profit  Pattern in Insurance Industry</vt:lpstr>
      <vt:lpstr>How to Acquire Customers</vt:lpstr>
      <vt:lpstr>PowerPoint Presentation</vt:lpstr>
      <vt:lpstr>Customer Retention</vt:lpstr>
      <vt:lpstr>A Framework for  Customer Relationship Management</vt:lpstr>
      <vt:lpstr>Annual Churn Rates</vt:lpstr>
      <vt:lpstr>Impact of Retention on Profitability</vt:lpstr>
      <vt:lpstr>Measuring Retention</vt:lpstr>
      <vt:lpstr>Measuring Retention in Contractual Setting</vt:lpstr>
      <vt:lpstr>PowerPoint Presentation</vt:lpstr>
      <vt:lpstr>Measuring Retention: Cohort Analysis</vt:lpstr>
      <vt:lpstr>PowerPoint Presentation</vt:lpstr>
      <vt:lpstr>Increasing Loyalty over Time?</vt:lpstr>
      <vt:lpstr>Estimating Retention in Noncontractual Setting</vt:lpstr>
      <vt:lpstr>Predicting Retention or Churn</vt:lpstr>
      <vt:lpstr>Triggers of Churn: Telecom Study</vt:lpstr>
      <vt:lpstr>PowerPoint Presentation</vt:lpstr>
      <vt:lpstr>Who to Target Depends on…</vt:lpstr>
      <vt:lpstr>Managing Retention</vt:lpstr>
      <vt:lpstr>Service Profit Chain and NPS</vt:lpstr>
      <vt:lpstr>PowerPoint Presentation</vt:lpstr>
      <vt:lpstr>Cross-Selling and Up-Selling</vt:lpstr>
      <vt:lpstr>A Framework for  Customer Relationship Management</vt:lpstr>
      <vt:lpstr>Up-Selling and Cross-Selling</vt:lpstr>
      <vt:lpstr>Importance of Up-Selling and Cross-Selling</vt:lpstr>
      <vt:lpstr>Cross-Selling Models</vt:lpstr>
      <vt:lpstr>Example of Cross-Selling Model</vt:lpstr>
      <vt:lpstr>PowerPoint Presentation</vt:lpstr>
      <vt:lpstr>Firm Value</vt:lpstr>
      <vt:lpstr>A Framework for Customer Relationship Management</vt:lpstr>
      <vt:lpstr>PowerPoint Presentation</vt:lpstr>
      <vt:lpstr>Customer Equity and Firm Value</vt:lpstr>
      <vt:lpstr>Beyond Customer Lifetime Value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Harvard University</dc:title>
  <dc:subject/>
  <dc:creator>Administrator</dc:creator>
  <cp:keywords/>
  <dc:description/>
  <cp:lastModifiedBy>Jenn Vento</cp:lastModifiedBy>
  <cp:revision>234</cp:revision>
  <dcterms:created xsi:type="dcterms:W3CDTF">2016-03-21T14:12:59Z</dcterms:created>
  <dcterms:modified xsi:type="dcterms:W3CDTF">2020-02-25T22:24:41Z</dcterms:modified>
  <cp:category/>
</cp:coreProperties>
</file>