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70" r:id="rId2"/>
    <p:sldId id="271" r:id="rId3"/>
    <p:sldId id="323" r:id="rId4"/>
    <p:sldId id="272" r:id="rId5"/>
    <p:sldId id="273" r:id="rId6"/>
    <p:sldId id="274" r:id="rId7"/>
    <p:sldId id="275" r:id="rId8"/>
    <p:sldId id="276" r:id="rId9"/>
    <p:sldId id="277" r:id="rId10"/>
    <p:sldId id="324" r:id="rId11"/>
    <p:sldId id="278" r:id="rId12"/>
    <p:sldId id="279" r:id="rId13"/>
    <p:sldId id="280" r:id="rId14"/>
    <p:sldId id="281" r:id="rId15"/>
    <p:sldId id="282" r:id="rId16"/>
    <p:sldId id="283" r:id="rId17"/>
    <p:sldId id="284" r:id="rId18"/>
    <p:sldId id="285" r:id="rId19"/>
    <p:sldId id="286" r:id="rId20"/>
    <p:sldId id="325" r:id="rId21"/>
    <p:sldId id="287" r:id="rId22"/>
    <p:sldId id="288" r:id="rId23"/>
    <p:sldId id="289" r:id="rId24"/>
    <p:sldId id="290" r:id="rId25"/>
    <p:sldId id="291" r:id="rId26"/>
    <p:sldId id="326" r:id="rId27"/>
    <p:sldId id="292" r:id="rId28"/>
    <p:sldId id="293" r:id="rId29"/>
    <p:sldId id="294" r:id="rId30"/>
    <p:sldId id="295" r:id="rId31"/>
    <p:sldId id="327" r:id="rId32"/>
    <p:sldId id="296" r:id="rId33"/>
    <p:sldId id="297" r:id="rId34"/>
    <p:sldId id="298" r:id="rId35"/>
    <p:sldId id="299" r:id="rId36"/>
    <p:sldId id="300" r:id="rId37"/>
    <p:sldId id="329" r:id="rId38"/>
    <p:sldId id="302" r:id="rId39"/>
    <p:sldId id="303" r:id="rId40"/>
    <p:sldId id="304" r:id="rId41"/>
    <p:sldId id="305" r:id="rId42"/>
    <p:sldId id="306" r:id="rId43"/>
    <p:sldId id="330" r:id="rId44"/>
    <p:sldId id="331" r:id="rId45"/>
    <p:sldId id="309" r:id="rId46"/>
    <p:sldId id="310" r:id="rId47"/>
    <p:sldId id="311" r:id="rId48"/>
    <p:sldId id="312" r:id="rId49"/>
    <p:sldId id="313" r:id="rId50"/>
    <p:sldId id="314" r:id="rId51"/>
    <p:sldId id="328" r:id="rId52"/>
    <p:sldId id="315" r:id="rId53"/>
    <p:sldId id="316" r:id="rId54"/>
    <p:sldId id="317" r:id="rId55"/>
    <p:sldId id="318" r:id="rId56"/>
    <p:sldId id="332" r:id="rId57"/>
    <p:sldId id="319" r:id="rId58"/>
    <p:sldId id="320" r:id="rId59"/>
    <p:sldId id="321" r:id="rId60"/>
    <p:sldId id="322" r:id="rId61"/>
    <p:sldId id="267" r:id="rId62"/>
  </p:sldIdLst>
  <p:sldSz cx="9144000" cy="6858000" type="screen4x3"/>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5472" userDrawn="1">
          <p15:clr>
            <a:srgbClr val="A4A3A4"/>
          </p15:clr>
        </p15:guide>
        <p15:guide id="3"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8" autoAdjust="0"/>
    <p:restoredTop sz="82375" autoAdjust="0"/>
  </p:normalViewPr>
  <p:slideViewPr>
    <p:cSldViewPr>
      <p:cViewPr varScale="1">
        <p:scale>
          <a:sx n="84" d="100"/>
          <a:sy n="84" d="100"/>
        </p:scale>
        <p:origin x="1146" y="96"/>
      </p:cViewPr>
      <p:guideLst>
        <p:guide orient="horz" pos="1008"/>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4150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8235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2409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204690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362621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47255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8238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86185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039722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56617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1419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2831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655341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90161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951815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164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438596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38851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226039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797064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98717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5407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8732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15626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996419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792534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94113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534099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83784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50067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459283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27295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93461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145656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688001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3073438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350230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700010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877868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067141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514724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41352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0065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94790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03517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46156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377099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95345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617"/>
            <a:ext cx="3276600" cy="339697"/>
          </a:xfrm>
          <a:prstGeom prst="rect">
            <a:avLst/>
          </a:prstGeom>
        </p:spPr>
      </p:pic>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o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6510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ebsite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673846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Demonstration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152069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 y="2895600"/>
            <a:ext cx="7019110" cy="437133"/>
          </a:xfrm>
          <a:prstGeom prst="rect">
            <a:avLst/>
          </a:prstGeom>
        </p:spPr>
      </p:pic>
    </p:spTree>
    <p:extLst>
      <p:ext uri="{BB962C8B-B14F-4D97-AF65-F5344CB8AC3E}">
        <p14:creationId xmlns:p14="http://schemas.microsoft.com/office/powerpoint/2010/main" val="313831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p:txBody>
          <a:bodyPr>
            <a:noAutofit/>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84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Title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3" name="Text Placeholder 2"/>
          <p:cNvSpPr>
            <a:spLocks noGrp="1"/>
          </p:cNvSpPr>
          <p:nvPr>
            <p:ph type="body" idx="1" hasCustomPrompt="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4" name="Content Placeholder 3"/>
          <p:cNvSpPr>
            <a:spLocks noGrp="1"/>
          </p:cNvSpPr>
          <p:nvPr>
            <p:ph sz="half" idx="2" hasCustomPrompt="1"/>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6" name="Content Placeholder 5"/>
          <p:cNvSpPr>
            <a:spLocks noGrp="1"/>
          </p:cNvSpPr>
          <p:nvPr>
            <p:ph sz="quarter" idx="4" hasCustomPrompt="1"/>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77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Question Placehol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00" y="1143000"/>
            <a:ext cx="6096000" cy="4572000"/>
          </a:xfrm>
          <a:prstGeom prst="rect">
            <a:avLst/>
          </a:prstGeom>
        </p:spPr>
      </p:pic>
    </p:spTree>
    <p:extLst>
      <p:ext uri="{BB962C8B-B14F-4D97-AF65-F5344CB8AC3E}">
        <p14:creationId xmlns:p14="http://schemas.microsoft.com/office/powerpoint/2010/main" val="51492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6" name="Rectangle 5"/>
          <p:cNvSpPr/>
          <p:nvPr userDrawn="1"/>
        </p:nvSpPr>
        <p:spPr>
          <a:xfrm>
            <a:off x="0" y="0"/>
            <a:ext cx="9144000" cy="38100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6779932"/>
            <a:ext cx="9144000" cy="91440"/>
          </a:xfrm>
          <a:prstGeom prst="rect">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89" r:id="rId7"/>
    <p:sldLayoutId id="2147483655" r:id="rId8"/>
    <p:sldLayoutId id="2147483684" r:id="rId9"/>
    <p:sldLayoutId id="2147483685" r:id="rId10"/>
    <p:sldLayoutId id="2147483686" r:id="rId11"/>
    <p:sldLayoutId id="2147483687" r:id="rId12"/>
    <p:sldLayoutId id="2147483679" r:id="rId1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5.tiff"/><Relationship Id="rId3" Type="http://schemas.openxmlformats.org/officeDocument/2006/relationships/image" Target="../media/image10.tiff"/><Relationship Id="rId7" Type="http://schemas.openxmlformats.org/officeDocument/2006/relationships/image" Target="../media/image14.tif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Pricing Strategy and Tactics</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94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Determinants of Price</a:t>
            </a:r>
          </a:p>
        </p:txBody>
      </p:sp>
      <p:sp>
        <p:nvSpPr>
          <p:cNvPr id="3" name="Subtitle 2">
            <a:extLst>
              <a:ext uri="{FF2B5EF4-FFF2-40B4-BE49-F238E27FC236}">
                <a16:creationId xmlns:a16="http://schemas.microsoft.com/office/drawing/2014/main" id="{DF3C23E9-4908-4918-9458-0CA5C381B5F3}"/>
              </a:ext>
            </a:extLst>
          </p:cNvPr>
          <p:cNvSpPr>
            <a:spLocks noGrp="1"/>
          </p:cNvSpPr>
          <p:nvPr>
            <p:ph type="subTitle" idx="1"/>
          </p:nvPr>
        </p:nvSpPr>
        <p:spPr/>
        <p:txBody>
          <a:bodyPr/>
          <a:lstStyle/>
          <a:p>
            <a:r>
              <a:rPr lang="en-US" dirty="0"/>
              <a:t>Company Factors</a:t>
            </a:r>
            <a:endParaRPr lang="en-IN" dirty="0"/>
          </a:p>
        </p:txBody>
      </p:sp>
    </p:spTree>
    <p:extLst>
      <p:ext uri="{BB962C8B-B14F-4D97-AF65-F5344CB8AC3E}">
        <p14:creationId xmlns:p14="http://schemas.microsoft.com/office/powerpoint/2010/main" val="135048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Issues in Pricing</a:t>
            </a:r>
          </a:p>
        </p:txBody>
      </p:sp>
      <p:grpSp>
        <p:nvGrpSpPr>
          <p:cNvPr id="14" name="Group 13">
            <a:extLst>
              <a:ext uri="{FF2B5EF4-FFF2-40B4-BE49-F238E27FC236}">
                <a16:creationId xmlns:a16="http://schemas.microsoft.com/office/drawing/2014/main" id="{E29E295A-AFD2-418B-923C-F9D9C88A71C4}"/>
              </a:ext>
            </a:extLst>
          </p:cNvPr>
          <p:cNvGrpSpPr/>
          <p:nvPr/>
        </p:nvGrpSpPr>
        <p:grpSpPr>
          <a:xfrm>
            <a:off x="2590800" y="1676400"/>
            <a:ext cx="3962400" cy="4572000"/>
            <a:chOff x="2438400" y="1600200"/>
            <a:chExt cx="3962400" cy="4572000"/>
          </a:xfrm>
        </p:grpSpPr>
        <p:sp>
          <p:nvSpPr>
            <p:cNvPr id="15" name="Rounded Rectangle 6">
              <a:extLst>
                <a:ext uri="{FF2B5EF4-FFF2-40B4-BE49-F238E27FC236}">
                  <a16:creationId xmlns:a16="http://schemas.microsoft.com/office/drawing/2014/main" id="{A47D5547-DB25-4E2C-AE2E-E5E8BF216902}"/>
                </a:ext>
              </a:extLst>
            </p:cNvPr>
            <p:cNvSpPr/>
            <p:nvPr/>
          </p:nvSpPr>
          <p:spPr>
            <a:xfrm>
              <a:off x="2438400" y="16002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Importance of pricing</a:t>
              </a:r>
              <a:endParaRPr lang="en-US" sz="2400" dirty="0"/>
            </a:p>
          </p:txBody>
        </p:sp>
        <p:sp>
          <p:nvSpPr>
            <p:cNvPr id="16" name="Rounded Rectangle 7">
              <a:extLst>
                <a:ext uri="{FF2B5EF4-FFF2-40B4-BE49-F238E27FC236}">
                  <a16:creationId xmlns:a16="http://schemas.microsoft.com/office/drawing/2014/main" id="{1EEEE0E0-66BD-4B31-A2A7-BDFC8EDD4BE2}"/>
                </a:ext>
              </a:extLst>
            </p:cNvPr>
            <p:cNvSpPr/>
            <p:nvPr/>
          </p:nvSpPr>
          <p:spPr>
            <a:xfrm>
              <a:off x="2438400" y="2895600"/>
              <a:ext cx="3962400" cy="6858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Determinants of pricing</a:t>
              </a:r>
              <a:endParaRPr lang="en-US" sz="2400" dirty="0"/>
            </a:p>
          </p:txBody>
        </p:sp>
        <p:sp>
          <p:nvSpPr>
            <p:cNvPr id="17" name="Rounded Rectangle 8">
              <a:extLst>
                <a:ext uri="{FF2B5EF4-FFF2-40B4-BE49-F238E27FC236}">
                  <a16:creationId xmlns:a16="http://schemas.microsoft.com/office/drawing/2014/main" id="{62F7E0F9-278A-4F32-B398-563C07C40C12}"/>
                </a:ext>
              </a:extLst>
            </p:cNvPr>
            <p:cNvSpPr/>
            <p:nvPr/>
          </p:nvSpPr>
          <p:spPr>
            <a:xfrm>
              <a:off x="2438400" y="41910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strategies</a:t>
              </a:r>
              <a:endParaRPr lang="en-US" sz="2400" dirty="0"/>
            </a:p>
          </p:txBody>
        </p:sp>
        <p:sp>
          <p:nvSpPr>
            <p:cNvPr id="18" name="Rounded Rectangle 9">
              <a:extLst>
                <a:ext uri="{FF2B5EF4-FFF2-40B4-BE49-F238E27FC236}">
                  <a16:creationId xmlns:a16="http://schemas.microsoft.com/office/drawing/2014/main" id="{57812874-4518-4671-80DB-A2366EA5FBFC}"/>
                </a:ext>
              </a:extLst>
            </p:cNvPr>
            <p:cNvSpPr/>
            <p:nvPr/>
          </p:nvSpPr>
          <p:spPr>
            <a:xfrm>
              <a:off x="2438400" y="54864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tactics</a:t>
              </a:r>
              <a:endParaRPr lang="en-US" sz="2400" dirty="0"/>
            </a:p>
          </p:txBody>
        </p:sp>
        <p:sp>
          <p:nvSpPr>
            <p:cNvPr id="19" name="Down Arrow 10">
              <a:extLst>
                <a:ext uri="{FF2B5EF4-FFF2-40B4-BE49-F238E27FC236}">
                  <a16:creationId xmlns:a16="http://schemas.microsoft.com/office/drawing/2014/main" id="{A64CFBBF-0766-43D2-A386-B471B231E02E}"/>
                </a:ext>
              </a:extLst>
            </p:cNvPr>
            <p:cNvSpPr/>
            <p:nvPr/>
          </p:nvSpPr>
          <p:spPr>
            <a:xfrm>
              <a:off x="4140200" y="22860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Down Arrow 11">
              <a:extLst>
                <a:ext uri="{FF2B5EF4-FFF2-40B4-BE49-F238E27FC236}">
                  <a16:creationId xmlns:a16="http://schemas.microsoft.com/office/drawing/2014/main" id="{9E1115DF-41D3-46A7-9E43-14559774FC51}"/>
                </a:ext>
              </a:extLst>
            </p:cNvPr>
            <p:cNvSpPr/>
            <p:nvPr/>
          </p:nvSpPr>
          <p:spPr>
            <a:xfrm>
              <a:off x="4140200" y="35814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Down Arrow 12">
              <a:extLst>
                <a:ext uri="{FF2B5EF4-FFF2-40B4-BE49-F238E27FC236}">
                  <a16:creationId xmlns:a16="http://schemas.microsoft.com/office/drawing/2014/main" id="{E6206B75-3F7D-47E8-8E31-436A7839BCA6}"/>
                </a:ext>
              </a:extLst>
            </p:cNvPr>
            <p:cNvSpPr/>
            <p:nvPr/>
          </p:nvSpPr>
          <p:spPr>
            <a:xfrm>
              <a:off x="4140200" y="48768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248289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43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Factors That Influence Price</a:t>
            </a:r>
          </a:p>
        </p:txBody>
      </p:sp>
      <p:sp>
        <p:nvSpPr>
          <p:cNvPr id="3" name="Up Arrow 2" descr="A simple arrow graphic shows that cost, competitors' prices, and a customer's willingness to pay all influence price." title="Factors that Influence Price">
            <a:extLst>
              <a:ext uri="{FF2B5EF4-FFF2-40B4-BE49-F238E27FC236}">
                <a16:creationId xmlns:a16="http://schemas.microsoft.com/office/drawing/2014/main" id="{3618228E-DD98-EA46-B981-D103092A7FCC}"/>
              </a:ext>
            </a:extLst>
          </p:cNvPr>
          <p:cNvSpPr/>
          <p:nvPr/>
        </p:nvSpPr>
        <p:spPr>
          <a:xfrm>
            <a:off x="3543300" y="1676400"/>
            <a:ext cx="381000" cy="457200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7" name="Straight Connector 6">
            <a:extLst>
              <a:ext uri="{FF2B5EF4-FFF2-40B4-BE49-F238E27FC236}">
                <a16:creationId xmlns:a16="http://schemas.microsoft.com/office/drawing/2014/main" id="{61A88E09-1142-A343-B4BA-F303A478A88F}"/>
              </a:ext>
            </a:extLst>
          </p:cNvPr>
          <p:cNvCxnSpPr/>
          <p:nvPr/>
        </p:nvCxnSpPr>
        <p:spPr>
          <a:xfrm>
            <a:off x="3200400" y="52578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B9B373-4167-D242-819B-81B0FCB5348A}"/>
              </a:ext>
            </a:extLst>
          </p:cNvPr>
          <p:cNvCxnSpPr/>
          <p:nvPr/>
        </p:nvCxnSpPr>
        <p:spPr>
          <a:xfrm>
            <a:off x="3200400" y="38862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36AFE8-61BC-714A-8FCB-C9BD91673586}"/>
              </a:ext>
            </a:extLst>
          </p:cNvPr>
          <p:cNvCxnSpPr/>
          <p:nvPr/>
        </p:nvCxnSpPr>
        <p:spPr>
          <a:xfrm>
            <a:off x="3200400" y="25908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81C188-5689-F243-BEDF-F7B19049A233}"/>
              </a:ext>
            </a:extLst>
          </p:cNvPr>
          <p:cNvSpPr txBox="1"/>
          <p:nvPr/>
        </p:nvSpPr>
        <p:spPr>
          <a:xfrm>
            <a:off x="4450080" y="5026967"/>
            <a:ext cx="817853" cy="461665"/>
          </a:xfrm>
          <a:prstGeom prst="rect">
            <a:avLst/>
          </a:prstGeom>
          <a:noFill/>
        </p:spPr>
        <p:txBody>
          <a:bodyPr wrap="none" rtlCol="0">
            <a:noAutofit/>
          </a:bodyPr>
          <a:lstStyle/>
          <a:p>
            <a:r>
              <a:rPr lang="en-US" sz="2400" dirty="0"/>
              <a:t>Cost</a:t>
            </a:r>
          </a:p>
        </p:txBody>
      </p:sp>
      <p:sp>
        <p:nvSpPr>
          <p:cNvPr id="12" name="TextBox 11">
            <a:extLst>
              <a:ext uri="{FF2B5EF4-FFF2-40B4-BE49-F238E27FC236}">
                <a16:creationId xmlns:a16="http://schemas.microsoft.com/office/drawing/2014/main" id="{587BFF93-6265-F644-B262-570D01C71206}"/>
              </a:ext>
            </a:extLst>
          </p:cNvPr>
          <p:cNvSpPr txBox="1"/>
          <p:nvPr/>
        </p:nvSpPr>
        <p:spPr>
          <a:xfrm>
            <a:off x="4450080" y="3470700"/>
            <a:ext cx="1845377" cy="830997"/>
          </a:xfrm>
          <a:prstGeom prst="rect">
            <a:avLst/>
          </a:prstGeom>
          <a:noFill/>
        </p:spPr>
        <p:txBody>
          <a:bodyPr wrap="none" rtlCol="0">
            <a:noAutofit/>
          </a:bodyPr>
          <a:lstStyle/>
          <a:p>
            <a:r>
              <a:rPr lang="en-US" sz="2400" dirty="0"/>
              <a:t>Competitors</a:t>
            </a:r>
          </a:p>
          <a:p>
            <a:r>
              <a:rPr lang="en-US" sz="2400" dirty="0"/>
              <a:t>price</a:t>
            </a:r>
          </a:p>
        </p:txBody>
      </p:sp>
      <p:sp>
        <p:nvSpPr>
          <p:cNvPr id="13" name="TextBox 12">
            <a:extLst>
              <a:ext uri="{FF2B5EF4-FFF2-40B4-BE49-F238E27FC236}">
                <a16:creationId xmlns:a16="http://schemas.microsoft.com/office/drawing/2014/main" id="{CD012EF3-A7A6-F142-8C65-534F86C56481}"/>
              </a:ext>
            </a:extLst>
          </p:cNvPr>
          <p:cNvSpPr txBox="1"/>
          <p:nvPr/>
        </p:nvSpPr>
        <p:spPr>
          <a:xfrm>
            <a:off x="4450080" y="2213401"/>
            <a:ext cx="3410934" cy="830997"/>
          </a:xfrm>
          <a:prstGeom prst="rect">
            <a:avLst/>
          </a:prstGeom>
          <a:noFill/>
        </p:spPr>
        <p:txBody>
          <a:bodyPr wrap="none" rtlCol="0">
            <a:noAutofit/>
          </a:bodyPr>
          <a:lstStyle/>
          <a:p>
            <a:r>
              <a:rPr lang="en-US" sz="2400" dirty="0"/>
              <a:t>Customer’s Willingness </a:t>
            </a:r>
          </a:p>
          <a:p>
            <a:r>
              <a:rPr lang="en-US" sz="2400" dirty="0"/>
              <a:t>to Pay (WTP)</a:t>
            </a:r>
          </a:p>
        </p:txBody>
      </p:sp>
      <p:cxnSp>
        <p:nvCxnSpPr>
          <p:cNvPr id="14" name="Straight Connector 13">
            <a:extLst>
              <a:ext uri="{FF2B5EF4-FFF2-40B4-BE49-F238E27FC236}">
                <a16:creationId xmlns:a16="http://schemas.microsoft.com/office/drawing/2014/main" id="{362FC71F-96A2-2741-995E-C9C764BDDD9A}"/>
              </a:ext>
            </a:extLst>
          </p:cNvPr>
          <p:cNvCxnSpPr/>
          <p:nvPr/>
        </p:nvCxnSpPr>
        <p:spPr>
          <a:xfrm>
            <a:off x="3200400" y="62484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91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Factors</a:t>
            </a:r>
          </a:p>
        </p:txBody>
      </p:sp>
      <p:sp>
        <p:nvSpPr>
          <p:cNvPr id="3" name="Content Placeholder 2"/>
          <p:cNvSpPr>
            <a:spLocks noGrp="1"/>
          </p:cNvSpPr>
          <p:nvPr>
            <p:ph idx="1"/>
          </p:nvPr>
        </p:nvSpPr>
        <p:spPr>
          <a:xfrm>
            <a:off x="457200" y="1600200"/>
            <a:ext cx="8229600" cy="4800600"/>
          </a:xfrm>
        </p:spPr>
        <p:txBody>
          <a:bodyPr/>
          <a:lstStyle/>
          <a:p>
            <a:r>
              <a:rPr lang="en-US" dirty="0"/>
              <a:t>Company strategy</a:t>
            </a:r>
          </a:p>
          <a:p>
            <a:pPr lvl="1"/>
            <a:r>
              <a:rPr lang="en-US" dirty="0"/>
              <a:t>Low cost player (e.g., Walmart)</a:t>
            </a:r>
          </a:p>
          <a:p>
            <a:pPr lvl="1"/>
            <a:r>
              <a:rPr lang="en-US" dirty="0"/>
              <a:t>High quality player (e.g., Apple)</a:t>
            </a:r>
          </a:p>
          <a:p>
            <a:r>
              <a:rPr lang="en-US" dirty="0"/>
              <a:t>Consistency with other marketing mix variables</a:t>
            </a:r>
          </a:p>
          <a:p>
            <a:pPr lvl="1"/>
            <a:r>
              <a:rPr lang="en-US" dirty="0"/>
              <a:t>Product quality</a:t>
            </a:r>
          </a:p>
          <a:p>
            <a:pPr lvl="1"/>
            <a:r>
              <a:rPr lang="en-US" dirty="0"/>
              <a:t>Channel selection</a:t>
            </a:r>
          </a:p>
          <a:p>
            <a:r>
              <a:rPr lang="en-US" dirty="0"/>
              <a:t>Product line issues</a:t>
            </a:r>
          </a:p>
          <a:p>
            <a:r>
              <a:rPr lang="en-US" dirty="0"/>
              <a:t>Costs</a:t>
            </a:r>
          </a:p>
        </p:txBody>
      </p:sp>
    </p:spTree>
    <p:extLst>
      <p:ext uri="{BB962C8B-B14F-4D97-AF65-F5344CB8AC3E}">
        <p14:creationId xmlns:p14="http://schemas.microsoft.com/office/powerpoint/2010/main" val="291672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46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Which Costs to Consider in Pricing</a:t>
            </a:r>
          </a:p>
        </p:txBody>
      </p:sp>
      <p:sp>
        <p:nvSpPr>
          <p:cNvPr id="3" name="Content Placeholder 2"/>
          <p:cNvSpPr>
            <a:spLocks noGrp="1"/>
          </p:cNvSpPr>
          <p:nvPr>
            <p:ph idx="1"/>
          </p:nvPr>
        </p:nvSpPr>
        <p:spPr>
          <a:xfrm>
            <a:off x="457200" y="1600201"/>
            <a:ext cx="8229600" cy="1676399"/>
          </a:xfrm>
        </p:spPr>
        <p:txBody>
          <a:bodyPr/>
          <a:lstStyle/>
          <a:p>
            <a:pPr marL="0" indent="0">
              <a:spcBef>
                <a:spcPts val="1200"/>
              </a:spcBef>
              <a:buNone/>
            </a:pPr>
            <a:r>
              <a:rPr lang="en-US" sz="2400" dirty="0"/>
              <a:t>Profit = Q (P – VC) – FC</a:t>
            </a:r>
            <a:r>
              <a:rPr lang="en-US" sz="2000" dirty="0"/>
              <a:t/>
            </a:r>
            <a:br>
              <a:rPr lang="en-US" sz="2000" dirty="0"/>
            </a:br>
            <a:r>
              <a:rPr lang="en-US" sz="2000" dirty="0"/>
              <a:t>Q = quantity or volume in units</a:t>
            </a:r>
            <a:br>
              <a:rPr lang="en-US" sz="2000" dirty="0"/>
            </a:br>
            <a:r>
              <a:rPr lang="en-US" sz="2000" dirty="0"/>
              <a:t>P = price per unit</a:t>
            </a:r>
            <a:br>
              <a:rPr lang="en-US" sz="2000" dirty="0"/>
            </a:br>
            <a:r>
              <a:rPr lang="en-US" sz="2000" dirty="0"/>
              <a:t>VC = variable cost per unit</a:t>
            </a:r>
            <a:br>
              <a:rPr lang="en-US" sz="2000" dirty="0"/>
            </a:br>
            <a:r>
              <a:rPr lang="en-US" sz="2000" dirty="0"/>
              <a:t>FC = fixed cost (that does not depend on volume)</a:t>
            </a:r>
          </a:p>
        </p:txBody>
      </p:sp>
      <p:grpSp>
        <p:nvGrpSpPr>
          <p:cNvPr id="9" name="Group 8" descr="A simplified line graph models the relationship between price and profit." title="Price vs. Profit">
            <a:extLst>
              <a:ext uri="{FF2B5EF4-FFF2-40B4-BE49-F238E27FC236}">
                <a16:creationId xmlns:a16="http://schemas.microsoft.com/office/drawing/2014/main" id="{0E4A338D-FEF6-4456-A0D9-C433F86D6CE8}"/>
              </a:ext>
            </a:extLst>
          </p:cNvPr>
          <p:cNvGrpSpPr/>
          <p:nvPr/>
        </p:nvGrpSpPr>
        <p:grpSpPr>
          <a:xfrm>
            <a:off x="1962096" y="3409890"/>
            <a:ext cx="5020802" cy="3219510"/>
            <a:chOff x="1600200" y="3409890"/>
            <a:chExt cx="5020802" cy="3219510"/>
          </a:xfrm>
        </p:grpSpPr>
        <p:grpSp>
          <p:nvGrpSpPr>
            <p:cNvPr id="8" name="Group 7">
              <a:extLst>
                <a:ext uri="{FF2B5EF4-FFF2-40B4-BE49-F238E27FC236}">
                  <a16:creationId xmlns:a16="http://schemas.microsoft.com/office/drawing/2014/main" id="{08A38AF0-6EE3-4721-8023-E2ED488C434F}"/>
                </a:ext>
              </a:extLst>
            </p:cNvPr>
            <p:cNvGrpSpPr/>
            <p:nvPr/>
          </p:nvGrpSpPr>
          <p:grpSpPr>
            <a:xfrm>
              <a:off x="1600200" y="3409890"/>
              <a:ext cx="5020802" cy="3219510"/>
              <a:chOff x="1600200" y="3409890"/>
              <a:chExt cx="5020802" cy="3219510"/>
            </a:xfrm>
          </p:grpSpPr>
          <p:cxnSp>
            <p:nvCxnSpPr>
              <p:cNvPr id="5" name="Straight Connector 4">
                <a:extLst>
                  <a:ext uri="{FF2B5EF4-FFF2-40B4-BE49-F238E27FC236}">
                    <a16:creationId xmlns:a16="http://schemas.microsoft.com/office/drawing/2014/main" id="{5815ECD1-D542-1948-89E8-A59A415CBC69}"/>
                  </a:ext>
                </a:extLst>
              </p:cNvPr>
              <p:cNvCxnSpPr/>
              <p:nvPr/>
            </p:nvCxnSpPr>
            <p:spPr>
              <a:xfrm>
                <a:off x="2546904" y="6229290"/>
                <a:ext cx="40386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866B4C6-B4F6-B042-8DF3-A7147B1D7B43}"/>
                  </a:ext>
                </a:extLst>
              </p:cNvPr>
              <p:cNvCxnSpPr>
                <a:cxnSpLocks/>
              </p:cNvCxnSpPr>
              <p:nvPr/>
            </p:nvCxnSpPr>
            <p:spPr>
              <a:xfrm flipV="1">
                <a:off x="2560463" y="3486090"/>
                <a:ext cx="0" cy="274320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0A3D4417-33D5-4942-B25C-670F69F6D2AF}"/>
                  </a:ext>
                </a:extLst>
              </p:cNvPr>
              <p:cNvSpPr/>
              <p:nvPr/>
            </p:nvSpPr>
            <p:spPr>
              <a:xfrm>
                <a:off x="2941463" y="3409890"/>
                <a:ext cx="2976620" cy="2269389"/>
              </a:xfrm>
              <a:custGeom>
                <a:avLst/>
                <a:gdLst>
                  <a:gd name="connsiteX0" fmla="*/ 0 w 2976620"/>
                  <a:gd name="connsiteY0" fmla="*/ 2159094 h 2269389"/>
                  <a:gd name="connsiteX1" fmla="*/ 1143000 w 2976620"/>
                  <a:gd name="connsiteY1" fmla="*/ 94 h 2269389"/>
                  <a:gd name="connsiteX2" fmla="*/ 2819400 w 2976620"/>
                  <a:gd name="connsiteY2" fmla="*/ 2070194 h 2269389"/>
                  <a:gd name="connsiteX3" fmla="*/ 2806700 w 2976620"/>
                  <a:gd name="connsiteY3" fmla="*/ 2070194 h 2269389"/>
                </a:gdLst>
                <a:ahLst/>
                <a:cxnLst>
                  <a:cxn ang="0">
                    <a:pos x="connsiteX0" y="connsiteY0"/>
                  </a:cxn>
                  <a:cxn ang="0">
                    <a:pos x="connsiteX1" y="connsiteY1"/>
                  </a:cxn>
                  <a:cxn ang="0">
                    <a:pos x="connsiteX2" y="connsiteY2"/>
                  </a:cxn>
                  <a:cxn ang="0">
                    <a:pos x="connsiteX3" y="connsiteY3"/>
                  </a:cxn>
                </a:cxnLst>
                <a:rect l="l" t="t" r="r" b="b"/>
                <a:pathLst>
                  <a:path w="2976620" h="2269389">
                    <a:moveTo>
                      <a:pt x="0" y="2159094"/>
                    </a:moveTo>
                    <a:cubicBezTo>
                      <a:pt x="336550" y="1087002"/>
                      <a:pt x="673100" y="14911"/>
                      <a:pt x="1143000" y="94"/>
                    </a:cubicBezTo>
                    <a:cubicBezTo>
                      <a:pt x="1612900" y="-14723"/>
                      <a:pt x="2542117" y="1725177"/>
                      <a:pt x="2819400" y="2070194"/>
                    </a:cubicBezTo>
                    <a:cubicBezTo>
                      <a:pt x="3096683" y="2415211"/>
                      <a:pt x="2951691" y="2242702"/>
                      <a:pt x="2806700" y="2070194"/>
                    </a:cubicBezTo>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Box 10">
                <a:extLst>
                  <a:ext uri="{FF2B5EF4-FFF2-40B4-BE49-F238E27FC236}">
                    <a16:creationId xmlns:a16="http://schemas.microsoft.com/office/drawing/2014/main" id="{922D4DCD-E7BF-8E43-903B-2B124DE44370}"/>
                  </a:ext>
                </a:extLst>
              </p:cNvPr>
              <p:cNvSpPr txBox="1"/>
              <p:nvPr/>
            </p:nvSpPr>
            <p:spPr>
              <a:xfrm>
                <a:off x="5809561" y="6229290"/>
                <a:ext cx="811441" cy="400110"/>
              </a:xfrm>
              <a:prstGeom prst="rect">
                <a:avLst/>
              </a:prstGeom>
              <a:noFill/>
            </p:spPr>
            <p:txBody>
              <a:bodyPr wrap="none" rtlCol="0">
                <a:noAutofit/>
              </a:bodyPr>
              <a:lstStyle/>
              <a:p>
                <a:r>
                  <a:rPr lang="en-US" sz="2000" b="1" dirty="0"/>
                  <a:t>Price</a:t>
                </a:r>
              </a:p>
            </p:txBody>
          </p:sp>
          <p:sp>
            <p:nvSpPr>
              <p:cNvPr id="12" name="TextBox 11">
                <a:extLst>
                  <a:ext uri="{FF2B5EF4-FFF2-40B4-BE49-F238E27FC236}">
                    <a16:creationId xmlns:a16="http://schemas.microsoft.com/office/drawing/2014/main" id="{DA78C9D7-E6BC-4542-BFC9-6FB4C1EC632F}"/>
                  </a:ext>
                </a:extLst>
              </p:cNvPr>
              <p:cNvSpPr txBox="1"/>
              <p:nvPr/>
            </p:nvSpPr>
            <p:spPr>
              <a:xfrm>
                <a:off x="1600200" y="3486090"/>
                <a:ext cx="884063" cy="400110"/>
              </a:xfrm>
              <a:prstGeom prst="rect">
                <a:avLst/>
              </a:prstGeom>
              <a:noFill/>
            </p:spPr>
            <p:txBody>
              <a:bodyPr wrap="square" rtlCol="0">
                <a:noAutofit/>
              </a:bodyPr>
              <a:lstStyle/>
              <a:p>
                <a:r>
                  <a:rPr lang="en-US" sz="2000" b="1" dirty="0"/>
                  <a:t>Profit</a:t>
                </a:r>
              </a:p>
            </p:txBody>
          </p:sp>
        </p:grpSp>
        <p:sp>
          <p:nvSpPr>
            <p:cNvPr id="13" name="Freeform 12">
              <a:extLst>
                <a:ext uri="{FF2B5EF4-FFF2-40B4-BE49-F238E27FC236}">
                  <a16:creationId xmlns:a16="http://schemas.microsoft.com/office/drawing/2014/main" id="{8C571569-FFC0-BC46-A3C8-F79CD63703DC}"/>
                </a:ext>
              </a:extLst>
            </p:cNvPr>
            <p:cNvSpPr/>
            <p:nvPr/>
          </p:nvSpPr>
          <p:spPr>
            <a:xfrm>
              <a:off x="3012843" y="3959901"/>
              <a:ext cx="2976620" cy="2269389"/>
            </a:xfrm>
            <a:custGeom>
              <a:avLst/>
              <a:gdLst>
                <a:gd name="connsiteX0" fmla="*/ 0 w 2976620"/>
                <a:gd name="connsiteY0" fmla="*/ 2159094 h 2269389"/>
                <a:gd name="connsiteX1" fmla="*/ 1143000 w 2976620"/>
                <a:gd name="connsiteY1" fmla="*/ 94 h 2269389"/>
                <a:gd name="connsiteX2" fmla="*/ 2819400 w 2976620"/>
                <a:gd name="connsiteY2" fmla="*/ 2070194 h 2269389"/>
                <a:gd name="connsiteX3" fmla="*/ 2806700 w 2976620"/>
                <a:gd name="connsiteY3" fmla="*/ 2070194 h 2269389"/>
              </a:gdLst>
              <a:ahLst/>
              <a:cxnLst>
                <a:cxn ang="0">
                  <a:pos x="connsiteX0" y="connsiteY0"/>
                </a:cxn>
                <a:cxn ang="0">
                  <a:pos x="connsiteX1" y="connsiteY1"/>
                </a:cxn>
                <a:cxn ang="0">
                  <a:pos x="connsiteX2" y="connsiteY2"/>
                </a:cxn>
                <a:cxn ang="0">
                  <a:pos x="connsiteX3" y="connsiteY3"/>
                </a:cxn>
              </a:cxnLst>
              <a:rect l="l" t="t" r="r" b="b"/>
              <a:pathLst>
                <a:path w="2976620" h="2269389">
                  <a:moveTo>
                    <a:pt x="0" y="2159094"/>
                  </a:moveTo>
                  <a:cubicBezTo>
                    <a:pt x="336550" y="1087002"/>
                    <a:pt x="673100" y="14911"/>
                    <a:pt x="1143000" y="94"/>
                  </a:cubicBezTo>
                  <a:cubicBezTo>
                    <a:pt x="1612900" y="-14723"/>
                    <a:pt x="2542117" y="1725177"/>
                    <a:pt x="2819400" y="2070194"/>
                  </a:cubicBezTo>
                  <a:cubicBezTo>
                    <a:pt x="3096683" y="2415211"/>
                    <a:pt x="2951691" y="2242702"/>
                    <a:pt x="2806700" y="2070194"/>
                  </a:cubicBezTo>
                </a:path>
              </a:pathLst>
            </a:cu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383373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3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Fixed and Variable Costs for Airline</a:t>
            </a:r>
          </a:p>
        </p:txBody>
      </p:sp>
      <p:sp>
        <p:nvSpPr>
          <p:cNvPr id="3" name="Content Placeholder 2"/>
          <p:cNvSpPr>
            <a:spLocks noGrp="1"/>
          </p:cNvSpPr>
          <p:nvPr>
            <p:ph idx="1"/>
          </p:nvPr>
        </p:nvSpPr>
        <p:spPr>
          <a:xfrm>
            <a:off x="457200" y="1600200"/>
            <a:ext cx="8229600" cy="4953000"/>
          </a:xfrm>
        </p:spPr>
        <p:txBody>
          <a:bodyPr/>
          <a:lstStyle/>
          <a:p>
            <a:r>
              <a:rPr lang="en-US" dirty="0"/>
              <a:t>Fixed or variable costs depend on the business decision</a:t>
            </a:r>
          </a:p>
          <a:p>
            <a:r>
              <a:rPr lang="en-US" dirty="0"/>
              <a:t>Consider three decisions for an airline:</a:t>
            </a:r>
          </a:p>
          <a:p>
            <a:pPr marL="971550" lvl="1" indent="-514350">
              <a:buFont typeface="+mj-lt"/>
              <a:buAutoNum type="arabicPeriod"/>
            </a:pPr>
            <a:r>
              <a:rPr lang="en-US" dirty="0"/>
              <a:t>What price should we charge an additional passenger on our scheduled flight from Boston to Chicago?</a:t>
            </a:r>
          </a:p>
          <a:p>
            <a:pPr marL="971550" lvl="1" indent="-514350">
              <a:buFont typeface="+mj-lt"/>
              <a:buAutoNum type="arabicPeriod"/>
            </a:pPr>
            <a:r>
              <a:rPr lang="en-US" dirty="0"/>
              <a:t>Should we add another flight from Boston </a:t>
            </a:r>
            <a:br>
              <a:rPr lang="en-US" dirty="0"/>
            </a:br>
            <a:r>
              <a:rPr lang="en-US" dirty="0"/>
              <a:t>to Chicago?</a:t>
            </a:r>
          </a:p>
          <a:p>
            <a:pPr marL="971550" lvl="1" indent="-514350">
              <a:buFont typeface="+mj-lt"/>
              <a:buAutoNum type="arabicPeriod"/>
            </a:pPr>
            <a:r>
              <a:rPr lang="en-US" dirty="0"/>
              <a:t>Should we buy a long-range plane to start international flights?</a:t>
            </a:r>
          </a:p>
        </p:txBody>
      </p:sp>
    </p:spTree>
    <p:extLst>
      <p:ext uri="{BB962C8B-B14F-4D97-AF65-F5344CB8AC3E}">
        <p14:creationId xmlns:p14="http://schemas.microsoft.com/office/powerpoint/2010/main" val="408081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Issues in Pricing</a:t>
            </a:r>
          </a:p>
        </p:txBody>
      </p:sp>
      <p:grpSp>
        <p:nvGrpSpPr>
          <p:cNvPr id="5" name="Group 4">
            <a:extLst>
              <a:ext uri="{FF2B5EF4-FFF2-40B4-BE49-F238E27FC236}">
                <a16:creationId xmlns:a16="http://schemas.microsoft.com/office/drawing/2014/main" id="{18132E60-0247-4695-BCA5-71343F5258DA}"/>
              </a:ext>
            </a:extLst>
          </p:cNvPr>
          <p:cNvGrpSpPr/>
          <p:nvPr/>
        </p:nvGrpSpPr>
        <p:grpSpPr>
          <a:xfrm>
            <a:off x="2590800" y="1676400"/>
            <a:ext cx="3962400" cy="4572000"/>
            <a:chOff x="2438400" y="1600200"/>
            <a:chExt cx="3962400" cy="4572000"/>
          </a:xfrm>
        </p:grpSpPr>
        <p:sp>
          <p:nvSpPr>
            <p:cNvPr id="7" name="Rounded Rectangle 6">
              <a:extLst>
                <a:ext uri="{FF2B5EF4-FFF2-40B4-BE49-F238E27FC236}">
                  <a16:creationId xmlns:a16="http://schemas.microsoft.com/office/drawing/2014/main" id="{712E4B4D-E4F0-2B4A-BB92-02C5665517F0}"/>
                </a:ext>
              </a:extLst>
            </p:cNvPr>
            <p:cNvSpPr/>
            <p:nvPr/>
          </p:nvSpPr>
          <p:spPr>
            <a:xfrm>
              <a:off x="2438400" y="16002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Importance of pricing</a:t>
              </a:r>
              <a:endParaRPr lang="en-US" sz="2400" dirty="0"/>
            </a:p>
          </p:txBody>
        </p:sp>
        <p:sp>
          <p:nvSpPr>
            <p:cNvPr id="8" name="Rounded Rectangle 7">
              <a:extLst>
                <a:ext uri="{FF2B5EF4-FFF2-40B4-BE49-F238E27FC236}">
                  <a16:creationId xmlns:a16="http://schemas.microsoft.com/office/drawing/2014/main" id="{2B0C8CB5-897C-FF4F-ACAE-0F2C85C5F487}"/>
                </a:ext>
              </a:extLst>
            </p:cNvPr>
            <p:cNvSpPr/>
            <p:nvPr/>
          </p:nvSpPr>
          <p:spPr>
            <a:xfrm>
              <a:off x="2438400" y="28956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Determinants of pricing</a:t>
              </a:r>
              <a:endParaRPr lang="en-US" sz="2400" dirty="0"/>
            </a:p>
          </p:txBody>
        </p:sp>
        <p:sp>
          <p:nvSpPr>
            <p:cNvPr id="9" name="Rounded Rectangle 8">
              <a:extLst>
                <a:ext uri="{FF2B5EF4-FFF2-40B4-BE49-F238E27FC236}">
                  <a16:creationId xmlns:a16="http://schemas.microsoft.com/office/drawing/2014/main" id="{FEE191D8-6E5F-1248-A0AE-097CD5208DE5}"/>
                </a:ext>
              </a:extLst>
            </p:cNvPr>
            <p:cNvSpPr/>
            <p:nvPr/>
          </p:nvSpPr>
          <p:spPr>
            <a:xfrm>
              <a:off x="2438400" y="41910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strategies</a:t>
              </a:r>
              <a:endParaRPr lang="en-US" sz="2400" dirty="0"/>
            </a:p>
          </p:txBody>
        </p:sp>
        <p:sp>
          <p:nvSpPr>
            <p:cNvPr id="10" name="Rounded Rectangle 9">
              <a:extLst>
                <a:ext uri="{FF2B5EF4-FFF2-40B4-BE49-F238E27FC236}">
                  <a16:creationId xmlns:a16="http://schemas.microsoft.com/office/drawing/2014/main" id="{B8A0B17E-CE0D-2047-8D5C-A1C9E5C0925B}"/>
                </a:ext>
              </a:extLst>
            </p:cNvPr>
            <p:cNvSpPr/>
            <p:nvPr/>
          </p:nvSpPr>
          <p:spPr>
            <a:xfrm>
              <a:off x="2438400" y="54864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tactics</a:t>
              </a:r>
              <a:endParaRPr lang="en-US" sz="2400" dirty="0"/>
            </a:p>
          </p:txBody>
        </p:sp>
        <p:sp>
          <p:nvSpPr>
            <p:cNvPr id="11" name="Down Arrow 10">
              <a:extLst>
                <a:ext uri="{FF2B5EF4-FFF2-40B4-BE49-F238E27FC236}">
                  <a16:creationId xmlns:a16="http://schemas.microsoft.com/office/drawing/2014/main" id="{8075F591-E05A-2845-8FE8-722B98D9D201}"/>
                </a:ext>
              </a:extLst>
            </p:cNvPr>
            <p:cNvSpPr/>
            <p:nvPr/>
          </p:nvSpPr>
          <p:spPr>
            <a:xfrm>
              <a:off x="4140200" y="22860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Down Arrow 11">
              <a:extLst>
                <a:ext uri="{FF2B5EF4-FFF2-40B4-BE49-F238E27FC236}">
                  <a16:creationId xmlns:a16="http://schemas.microsoft.com/office/drawing/2014/main" id="{76D5ED70-30B1-3A46-A489-56968754D634}"/>
                </a:ext>
              </a:extLst>
            </p:cNvPr>
            <p:cNvSpPr/>
            <p:nvPr/>
          </p:nvSpPr>
          <p:spPr>
            <a:xfrm>
              <a:off x="4140200" y="35814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Down Arrow 12">
              <a:extLst>
                <a:ext uri="{FF2B5EF4-FFF2-40B4-BE49-F238E27FC236}">
                  <a16:creationId xmlns:a16="http://schemas.microsoft.com/office/drawing/2014/main" id="{8B25467C-9069-5647-957E-D445143200CE}"/>
                </a:ext>
              </a:extLst>
            </p:cNvPr>
            <p:cNvSpPr/>
            <p:nvPr/>
          </p:nvSpPr>
          <p:spPr>
            <a:xfrm>
              <a:off x="4140200" y="48768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2252700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83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Determinants of Price</a:t>
            </a:r>
          </a:p>
        </p:txBody>
      </p:sp>
      <p:sp>
        <p:nvSpPr>
          <p:cNvPr id="3" name="Subtitle 2">
            <a:extLst>
              <a:ext uri="{FF2B5EF4-FFF2-40B4-BE49-F238E27FC236}">
                <a16:creationId xmlns:a16="http://schemas.microsoft.com/office/drawing/2014/main" id="{41ECF1C9-FE7A-421A-AD7C-6B4DB4CAC821}"/>
              </a:ext>
            </a:extLst>
          </p:cNvPr>
          <p:cNvSpPr>
            <a:spLocks noGrp="1"/>
          </p:cNvSpPr>
          <p:nvPr>
            <p:ph type="subTitle" idx="1"/>
          </p:nvPr>
        </p:nvSpPr>
        <p:spPr/>
        <p:txBody>
          <a:bodyPr/>
          <a:lstStyle/>
          <a:p>
            <a:r>
              <a:rPr lang="en-US" dirty="0"/>
              <a:t>Competitor Factors</a:t>
            </a:r>
            <a:endParaRPr lang="en-IN" dirty="0"/>
          </a:p>
        </p:txBody>
      </p:sp>
    </p:spTree>
    <p:extLst>
      <p:ext uri="{BB962C8B-B14F-4D97-AF65-F5344CB8AC3E}">
        <p14:creationId xmlns:p14="http://schemas.microsoft.com/office/powerpoint/2010/main" val="194845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Competitor Factors</a:t>
            </a:r>
          </a:p>
        </p:txBody>
      </p:sp>
      <p:sp>
        <p:nvSpPr>
          <p:cNvPr id="3" name="Content Placeholder 2"/>
          <p:cNvSpPr>
            <a:spLocks noGrp="1"/>
          </p:cNvSpPr>
          <p:nvPr>
            <p:ph idx="1"/>
          </p:nvPr>
        </p:nvSpPr>
        <p:spPr/>
        <p:txBody>
          <a:bodyPr/>
          <a:lstStyle/>
          <a:p>
            <a:pPr>
              <a:spcBef>
                <a:spcPts val="1800"/>
              </a:spcBef>
            </a:pPr>
            <a:r>
              <a:rPr lang="en-US" dirty="0"/>
              <a:t>Competitor strategy and motivation</a:t>
            </a:r>
          </a:p>
          <a:p>
            <a:pPr>
              <a:spcBef>
                <a:spcPts val="1800"/>
              </a:spcBef>
            </a:pPr>
            <a:r>
              <a:rPr lang="en-US" dirty="0"/>
              <a:t>Competitor financial strength</a:t>
            </a:r>
          </a:p>
          <a:p>
            <a:pPr>
              <a:spcBef>
                <a:spcPts val="1800"/>
              </a:spcBef>
            </a:pPr>
            <a:r>
              <a:rPr lang="en-US" dirty="0"/>
              <a:t>Cost structure</a:t>
            </a:r>
          </a:p>
          <a:p>
            <a:pPr>
              <a:spcBef>
                <a:spcPts val="1800"/>
              </a:spcBef>
            </a:pPr>
            <a:r>
              <a:rPr lang="en-US" dirty="0"/>
              <a:t>Historical pricing behavior</a:t>
            </a:r>
          </a:p>
        </p:txBody>
      </p:sp>
    </p:spTree>
    <p:extLst>
      <p:ext uri="{BB962C8B-B14F-4D97-AF65-F5344CB8AC3E}">
        <p14:creationId xmlns:p14="http://schemas.microsoft.com/office/powerpoint/2010/main" val="164337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Competitive Pricing</a:t>
            </a:r>
          </a:p>
        </p:txBody>
      </p:sp>
      <p:grpSp>
        <p:nvGrpSpPr>
          <p:cNvPr id="20" name="Group 19">
            <a:extLst>
              <a:ext uri="{FF2B5EF4-FFF2-40B4-BE49-F238E27FC236}">
                <a16:creationId xmlns:a16="http://schemas.microsoft.com/office/drawing/2014/main" id="{355E00D3-2F65-C740-BA47-C8F3F1F17BB5}"/>
              </a:ext>
            </a:extLst>
          </p:cNvPr>
          <p:cNvGrpSpPr/>
          <p:nvPr/>
        </p:nvGrpSpPr>
        <p:grpSpPr>
          <a:xfrm>
            <a:off x="1214735" y="1524000"/>
            <a:ext cx="5871865" cy="4953000"/>
            <a:chOff x="681335" y="1447800"/>
            <a:chExt cx="5871865" cy="4953000"/>
          </a:xfrm>
        </p:grpSpPr>
        <p:grpSp>
          <p:nvGrpSpPr>
            <p:cNvPr id="9" name="Group 8">
              <a:extLst>
                <a:ext uri="{FF2B5EF4-FFF2-40B4-BE49-F238E27FC236}">
                  <a16:creationId xmlns:a16="http://schemas.microsoft.com/office/drawing/2014/main" id="{77143F4B-FB7D-AC44-8867-E3CE4B378F63}"/>
                </a:ext>
              </a:extLst>
            </p:cNvPr>
            <p:cNvGrpSpPr/>
            <p:nvPr/>
          </p:nvGrpSpPr>
          <p:grpSpPr>
            <a:xfrm>
              <a:off x="2667000" y="2667000"/>
              <a:ext cx="3886200" cy="3733800"/>
              <a:chOff x="2514600" y="1981200"/>
              <a:chExt cx="3886200" cy="3733800"/>
            </a:xfrm>
          </p:grpSpPr>
          <p:sp>
            <p:nvSpPr>
              <p:cNvPr id="4" name="Rectangle 3">
                <a:extLst>
                  <a:ext uri="{FF2B5EF4-FFF2-40B4-BE49-F238E27FC236}">
                    <a16:creationId xmlns:a16="http://schemas.microsoft.com/office/drawing/2014/main" id="{CB9321DC-D704-3244-9274-EE6AEA5FFF51}"/>
                  </a:ext>
                </a:extLst>
              </p:cNvPr>
              <p:cNvSpPr/>
              <p:nvPr/>
            </p:nvSpPr>
            <p:spPr>
              <a:xfrm>
                <a:off x="2514600" y="1981200"/>
                <a:ext cx="3886200" cy="3733800"/>
              </a:xfrm>
              <a:prstGeom prst="rect">
                <a:avLst/>
              </a:prstGeom>
              <a:solidFill>
                <a:schemeClr val="bg1"/>
              </a:solidFill>
              <a:ln w="508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2D1286E-CECB-9C4D-9257-8E953E0C58C1}"/>
                  </a:ext>
                </a:extLst>
              </p:cNvPr>
              <p:cNvCxnSpPr>
                <a:stCxn id="4" idx="0"/>
                <a:endCxn id="4" idx="2"/>
              </p:cNvCxnSpPr>
              <p:nvPr/>
            </p:nvCxnSpPr>
            <p:spPr>
              <a:xfrm>
                <a:off x="4457700" y="1981200"/>
                <a:ext cx="0" cy="37338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F6CAD6-2439-E745-A5A3-44C5F9164856}"/>
                  </a:ext>
                </a:extLst>
              </p:cNvPr>
              <p:cNvCxnSpPr>
                <a:stCxn id="4" idx="1"/>
                <a:endCxn id="4" idx="3"/>
              </p:cNvCxnSpPr>
              <p:nvPr/>
            </p:nvCxnSpPr>
            <p:spPr>
              <a:xfrm>
                <a:off x="2514600" y="3848100"/>
                <a:ext cx="3886200"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ABCDE42-6971-4144-97CA-04B38CD0BDB8}"/>
                </a:ext>
              </a:extLst>
            </p:cNvPr>
            <p:cNvSpPr txBox="1"/>
            <p:nvPr/>
          </p:nvSpPr>
          <p:spPr>
            <a:xfrm>
              <a:off x="3514344" y="1447800"/>
              <a:ext cx="2343719" cy="461665"/>
            </a:xfrm>
            <a:prstGeom prst="rect">
              <a:avLst/>
            </a:prstGeom>
            <a:noFill/>
          </p:spPr>
          <p:txBody>
            <a:bodyPr wrap="none" rtlCol="0">
              <a:noAutofit/>
            </a:bodyPr>
            <a:lstStyle/>
            <a:p>
              <a:r>
                <a:rPr lang="en-US" sz="2400" b="1" dirty="0"/>
                <a:t>United Airlines</a:t>
              </a:r>
            </a:p>
          </p:txBody>
        </p:sp>
        <p:sp>
          <p:nvSpPr>
            <p:cNvPr id="11" name="TextBox 10">
              <a:extLst>
                <a:ext uri="{FF2B5EF4-FFF2-40B4-BE49-F238E27FC236}">
                  <a16:creationId xmlns:a16="http://schemas.microsoft.com/office/drawing/2014/main" id="{EA53D4C9-E020-1847-8D5A-08A98C311D28}"/>
                </a:ext>
              </a:extLst>
            </p:cNvPr>
            <p:cNvSpPr txBox="1"/>
            <p:nvPr/>
          </p:nvSpPr>
          <p:spPr>
            <a:xfrm rot="16200000">
              <a:off x="-483311" y="4241089"/>
              <a:ext cx="2790957" cy="461665"/>
            </a:xfrm>
            <a:prstGeom prst="rect">
              <a:avLst/>
            </a:prstGeom>
            <a:noFill/>
          </p:spPr>
          <p:txBody>
            <a:bodyPr wrap="none" rtlCol="0">
              <a:noAutofit/>
            </a:bodyPr>
            <a:lstStyle/>
            <a:p>
              <a:r>
                <a:rPr lang="en-US" sz="2400" b="1" dirty="0"/>
                <a:t>American Airlines</a:t>
              </a:r>
            </a:p>
          </p:txBody>
        </p:sp>
        <p:sp>
          <p:nvSpPr>
            <p:cNvPr id="12" name="TextBox 11">
              <a:extLst>
                <a:ext uri="{FF2B5EF4-FFF2-40B4-BE49-F238E27FC236}">
                  <a16:creationId xmlns:a16="http://schemas.microsoft.com/office/drawing/2014/main" id="{CBAC2131-EF61-B04C-9267-1677F10116C0}"/>
                </a:ext>
              </a:extLst>
            </p:cNvPr>
            <p:cNvSpPr txBox="1"/>
            <p:nvPr/>
          </p:nvSpPr>
          <p:spPr>
            <a:xfrm>
              <a:off x="3048000" y="1959114"/>
              <a:ext cx="1154483" cy="707886"/>
            </a:xfrm>
            <a:prstGeom prst="rect">
              <a:avLst/>
            </a:prstGeom>
            <a:noFill/>
          </p:spPr>
          <p:txBody>
            <a:bodyPr wrap="none" rtlCol="0">
              <a:noAutofit/>
            </a:bodyPr>
            <a:lstStyle/>
            <a:p>
              <a:pPr algn="ctr"/>
              <a:r>
                <a:rPr lang="en-US" sz="2000" dirty="0"/>
                <a:t>Regular </a:t>
              </a:r>
            </a:p>
            <a:p>
              <a:pPr algn="ctr"/>
              <a:r>
                <a:rPr lang="en-US" sz="2000" dirty="0"/>
                <a:t>price</a:t>
              </a:r>
            </a:p>
          </p:txBody>
        </p:sp>
        <p:sp>
          <p:nvSpPr>
            <p:cNvPr id="13" name="TextBox 12">
              <a:extLst>
                <a:ext uri="{FF2B5EF4-FFF2-40B4-BE49-F238E27FC236}">
                  <a16:creationId xmlns:a16="http://schemas.microsoft.com/office/drawing/2014/main" id="{7851B215-D94D-9E46-A5BE-1CA828B14767}"/>
                </a:ext>
              </a:extLst>
            </p:cNvPr>
            <p:cNvSpPr txBox="1"/>
            <p:nvPr/>
          </p:nvSpPr>
          <p:spPr>
            <a:xfrm>
              <a:off x="4749158" y="1959114"/>
              <a:ext cx="1539204" cy="707886"/>
            </a:xfrm>
            <a:prstGeom prst="rect">
              <a:avLst/>
            </a:prstGeom>
            <a:noFill/>
          </p:spPr>
          <p:txBody>
            <a:bodyPr wrap="none" rtlCol="0">
              <a:noAutofit/>
            </a:bodyPr>
            <a:lstStyle/>
            <a:p>
              <a:pPr algn="ctr"/>
              <a:r>
                <a:rPr lang="en-US" sz="2000" dirty="0"/>
                <a:t>Discounted </a:t>
              </a:r>
            </a:p>
            <a:p>
              <a:pPr algn="ctr"/>
              <a:r>
                <a:rPr lang="en-US" sz="2000" dirty="0"/>
                <a:t>price</a:t>
              </a:r>
            </a:p>
          </p:txBody>
        </p:sp>
        <p:sp>
          <p:nvSpPr>
            <p:cNvPr id="14" name="TextBox 13">
              <a:extLst>
                <a:ext uri="{FF2B5EF4-FFF2-40B4-BE49-F238E27FC236}">
                  <a16:creationId xmlns:a16="http://schemas.microsoft.com/office/drawing/2014/main" id="{4D4C0BB6-39A8-7749-8996-5F070EE65D83}"/>
                </a:ext>
              </a:extLst>
            </p:cNvPr>
            <p:cNvSpPr txBox="1"/>
            <p:nvPr/>
          </p:nvSpPr>
          <p:spPr>
            <a:xfrm>
              <a:off x="1447800" y="3102114"/>
              <a:ext cx="1154483" cy="707886"/>
            </a:xfrm>
            <a:prstGeom prst="rect">
              <a:avLst/>
            </a:prstGeom>
            <a:noFill/>
          </p:spPr>
          <p:txBody>
            <a:bodyPr wrap="none" rtlCol="0">
              <a:noAutofit/>
            </a:bodyPr>
            <a:lstStyle/>
            <a:p>
              <a:pPr algn="ctr"/>
              <a:r>
                <a:rPr lang="en-US" sz="2000" dirty="0"/>
                <a:t>Regular </a:t>
              </a:r>
            </a:p>
            <a:p>
              <a:pPr algn="ctr"/>
              <a:r>
                <a:rPr lang="en-US" sz="2000" dirty="0"/>
                <a:t>price</a:t>
              </a:r>
            </a:p>
          </p:txBody>
        </p:sp>
        <p:sp>
          <p:nvSpPr>
            <p:cNvPr id="15" name="TextBox 14">
              <a:extLst>
                <a:ext uri="{FF2B5EF4-FFF2-40B4-BE49-F238E27FC236}">
                  <a16:creationId xmlns:a16="http://schemas.microsoft.com/office/drawing/2014/main" id="{5018AB7F-1294-C840-AA91-941B46B4F2BF}"/>
                </a:ext>
              </a:extLst>
            </p:cNvPr>
            <p:cNvSpPr txBox="1"/>
            <p:nvPr/>
          </p:nvSpPr>
          <p:spPr>
            <a:xfrm>
              <a:off x="1143000" y="4930914"/>
              <a:ext cx="1539204" cy="707886"/>
            </a:xfrm>
            <a:prstGeom prst="rect">
              <a:avLst/>
            </a:prstGeom>
            <a:noFill/>
          </p:spPr>
          <p:txBody>
            <a:bodyPr wrap="none" rtlCol="0">
              <a:noAutofit/>
            </a:bodyPr>
            <a:lstStyle/>
            <a:p>
              <a:pPr algn="ctr"/>
              <a:r>
                <a:rPr lang="en-US" sz="2000" dirty="0"/>
                <a:t>Discounted </a:t>
              </a:r>
            </a:p>
            <a:p>
              <a:pPr algn="ctr"/>
              <a:r>
                <a:rPr lang="en-US" sz="2000" dirty="0"/>
                <a:t>price</a:t>
              </a:r>
            </a:p>
          </p:txBody>
        </p:sp>
        <p:sp>
          <p:nvSpPr>
            <p:cNvPr id="16" name="TextBox 15">
              <a:extLst>
                <a:ext uri="{FF2B5EF4-FFF2-40B4-BE49-F238E27FC236}">
                  <a16:creationId xmlns:a16="http://schemas.microsoft.com/office/drawing/2014/main" id="{65A0005D-9452-5E40-8BF6-A8DC20257726}"/>
                </a:ext>
              </a:extLst>
            </p:cNvPr>
            <p:cNvSpPr txBox="1"/>
            <p:nvPr/>
          </p:nvSpPr>
          <p:spPr>
            <a:xfrm>
              <a:off x="2945570" y="3306175"/>
              <a:ext cx="1460721" cy="646331"/>
            </a:xfrm>
            <a:prstGeom prst="rect">
              <a:avLst/>
            </a:prstGeom>
            <a:noFill/>
          </p:spPr>
          <p:txBody>
            <a:bodyPr wrap="none" rtlCol="0">
              <a:noAutofit/>
            </a:bodyPr>
            <a:lstStyle/>
            <a:p>
              <a:r>
                <a:rPr lang="en-US" dirty="0"/>
                <a:t>UA = $100M</a:t>
              </a:r>
            </a:p>
            <a:p>
              <a:r>
                <a:rPr lang="en-US" dirty="0"/>
                <a:t>AA = $100M</a:t>
              </a:r>
            </a:p>
          </p:txBody>
        </p:sp>
        <p:sp>
          <p:nvSpPr>
            <p:cNvPr id="17" name="TextBox 16">
              <a:extLst>
                <a:ext uri="{FF2B5EF4-FFF2-40B4-BE49-F238E27FC236}">
                  <a16:creationId xmlns:a16="http://schemas.microsoft.com/office/drawing/2014/main" id="{9E8F02E5-4F96-E847-86C7-C72C198642A1}"/>
                </a:ext>
              </a:extLst>
            </p:cNvPr>
            <p:cNvSpPr txBox="1"/>
            <p:nvPr/>
          </p:nvSpPr>
          <p:spPr>
            <a:xfrm>
              <a:off x="4867370" y="3264385"/>
              <a:ext cx="1460721" cy="646331"/>
            </a:xfrm>
            <a:prstGeom prst="rect">
              <a:avLst/>
            </a:prstGeom>
            <a:noFill/>
          </p:spPr>
          <p:txBody>
            <a:bodyPr wrap="none" rtlCol="0">
              <a:noAutofit/>
            </a:bodyPr>
            <a:lstStyle/>
            <a:p>
              <a:r>
                <a:rPr lang="en-US" dirty="0"/>
                <a:t>UA = $130M</a:t>
              </a:r>
            </a:p>
            <a:p>
              <a:r>
                <a:rPr lang="en-US" dirty="0"/>
                <a:t>AA = $80M</a:t>
              </a:r>
            </a:p>
          </p:txBody>
        </p:sp>
        <p:sp>
          <p:nvSpPr>
            <p:cNvPr id="18" name="TextBox 17">
              <a:extLst>
                <a:ext uri="{FF2B5EF4-FFF2-40B4-BE49-F238E27FC236}">
                  <a16:creationId xmlns:a16="http://schemas.microsoft.com/office/drawing/2014/main" id="{C9F64DDB-B179-5D4B-AAC8-0FD9A54A0904}"/>
                </a:ext>
              </a:extLst>
            </p:cNvPr>
            <p:cNvSpPr txBox="1"/>
            <p:nvPr/>
          </p:nvSpPr>
          <p:spPr>
            <a:xfrm>
              <a:off x="2971800" y="4992469"/>
              <a:ext cx="1512017" cy="646331"/>
            </a:xfrm>
            <a:prstGeom prst="rect">
              <a:avLst/>
            </a:prstGeom>
            <a:noFill/>
          </p:spPr>
          <p:txBody>
            <a:bodyPr wrap="none" rtlCol="0">
              <a:noAutofit/>
            </a:bodyPr>
            <a:lstStyle/>
            <a:p>
              <a:r>
                <a:rPr lang="en-US" dirty="0"/>
                <a:t>UA = $80M</a:t>
              </a:r>
            </a:p>
            <a:p>
              <a:r>
                <a:rPr lang="en-US" dirty="0"/>
                <a:t>AA = $130M</a:t>
              </a:r>
            </a:p>
          </p:txBody>
        </p:sp>
        <p:sp>
          <p:nvSpPr>
            <p:cNvPr id="19" name="TextBox 18">
              <a:extLst>
                <a:ext uri="{FF2B5EF4-FFF2-40B4-BE49-F238E27FC236}">
                  <a16:creationId xmlns:a16="http://schemas.microsoft.com/office/drawing/2014/main" id="{0C103FDC-5775-674B-BCC2-41580B34D26B}"/>
                </a:ext>
              </a:extLst>
            </p:cNvPr>
            <p:cNvSpPr txBox="1"/>
            <p:nvPr/>
          </p:nvSpPr>
          <p:spPr>
            <a:xfrm>
              <a:off x="4838590" y="4992469"/>
              <a:ext cx="1332481" cy="646331"/>
            </a:xfrm>
            <a:prstGeom prst="rect">
              <a:avLst/>
            </a:prstGeom>
            <a:noFill/>
          </p:spPr>
          <p:txBody>
            <a:bodyPr wrap="none" rtlCol="0">
              <a:noAutofit/>
            </a:bodyPr>
            <a:lstStyle/>
            <a:p>
              <a:r>
                <a:rPr lang="en-US" dirty="0"/>
                <a:t>UA = $90M</a:t>
              </a:r>
            </a:p>
            <a:p>
              <a:r>
                <a:rPr lang="en-US" dirty="0"/>
                <a:t>AA = $90M</a:t>
              </a:r>
            </a:p>
          </p:txBody>
        </p:sp>
      </p:grpSp>
    </p:spTree>
    <p:extLst>
      <p:ext uri="{BB962C8B-B14F-4D97-AF65-F5344CB8AC3E}">
        <p14:creationId xmlns:p14="http://schemas.microsoft.com/office/powerpoint/2010/main" val="3788467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73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Price Wars</a:t>
            </a:r>
          </a:p>
        </p:txBody>
      </p:sp>
      <p:sp>
        <p:nvSpPr>
          <p:cNvPr id="3" name="Content Placeholder 2"/>
          <p:cNvSpPr>
            <a:spLocks noGrp="1"/>
          </p:cNvSpPr>
          <p:nvPr>
            <p:ph idx="1"/>
          </p:nvPr>
        </p:nvSpPr>
        <p:spPr>
          <a:xfrm>
            <a:off x="457200" y="1600200"/>
            <a:ext cx="3291387" cy="4525963"/>
          </a:xfrm>
        </p:spPr>
        <p:txBody>
          <a:bodyPr>
            <a:noAutofit/>
          </a:bodyPr>
          <a:lstStyle/>
          <a:p>
            <a:pPr>
              <a:spcBef>
                <a:spcPts val="1200"/>
              </a:spcBef>
            </a:pPr>
            <a:r>
              <a:rPr lang="en-US" sz="2400" dirty="0"/>
              <a:t>Prisoner’s dilemma: both airlines will charge discounted price and both will be worse off</a:t>
            </a:r>
          </a:p>
          <a:p>
            <a:pPr>
              <a:spcBef>
                <a:spcPts val="1200"/>
              </a:spcBef>
            </a:pPr>
            <a:r>
              <a:rPr lang="en-US" sz="2400" dirty="0"/>
              <a:t>How do you avoid price wars?</a:t>
            </a:r>
          </a:p>
          <a:p>
            <a:pPr lvl="1">
              <a:spcBef>
                <a:spcPts val="1200"/>
              </a:spcBef>
            </a:pPr>
            <a:r>
              <a:rPr lang="en-US" sz="2000" dirty="0"/>
              <a:t>Product differentiation</a:t>
            </a:r>
          </a:p>
          <a:p>
            <a:pPr lvl="1">
              <a:spcBef>
                <a:spcPts val="1200"/>
              </a:spcBef>
            </a:pPr>
            <a:r>
              <a:rPr lang="en-US" sz="2000" dirty="0"/>
              <a:t>Clarify your motivation</a:t>
            </a:r>
          </a:p>
          <a:p>
            <a:pPr lvl="1">
              <a:spcBef>
                <a:spcPts val="1200"/>
              </a:spcBef>
            </a:pPr>
            <a:r>
              <a:rPr lang="en-US" sz="2000" dirty="0"/>
              <a:t>Signaling</a:t>
            </a:r>
            <a:endParaRPr lang="en-US" sz="2400" dirty="0"/>
          </a:p>
        </p:txBody>
      </p:sp>
      <p:grpSp>
        <p:nvGrpSpPr>
          <p:cNvPr id="5" name="Group 4">
            <a:extLst>
              <a:ext uri="{FF2B5EF4-FFF2-40B4-BE49-F238E27FC236}">
                <a16:creationId xmlns:a16="http://schemas.microsoft.com/office/drawing/2014/main" id="{977B9A2A-5B63-6D4A-9192-1D5B29F95D73}"/>
              </a:ext>
            </a:extLst>
          </p:cNvPr>
          <p:cNvGrpSpPr/>
          <p:nvPr/>
        </p:nvGrpSpPr>
        <p:grpSpPr>
          <a:xfrm>
            <a:off x="5229920" y="2667271"/>
            <a:ext cx="3456880" cy="3216812"/>
            <a:chOff x="2514600" y="1981200"/>
            <a:chExt cx="3886200" cy="3733800"/>
          </a:xfrm>
        </p:grpSpPr>
        <p:sp>
          <p:nvSpPr>
            <p:cNvPr id="16" name="Rectangle 15">
              <a:extLst>
                <a:ext uri="{FF2B5EF4-FFF2-40B4-BE49-F238E27FC236}">
                  <a16:creationId xmlns:a16="http://schemas.microsoft.com/office/drawing/2014/main" id="{61FAA099-FC24-224A-8EC6-02D259F2CDFA}"/>
                </a:ext>
              </a:extLst>
            </p:cNvPr>
            <p:cNvSpPr/>
            <p:nvPr/>
          </p:nvSpPr>
          <p:spPr>
            <a:xfrm>
              <a:off x="2514600" y="1981200"/>
              <a:ext cx="3886200" cy="3733800"/>
            </a:xfrm>
            <a:prstGeom prst="rect">
              <a:avLst/>
            </a:prstGeom>
            <a:noFill/>
            <a:ln w="508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17" name="Straight Connector 16">
              <a:extLst>
                <a:ext uri="{FF2B5EF4-FFF2-40B4-BE49-F238E27FC236}">
                  <a16:creationId xmlns:a16="http://schemas.microsoft.com/office/drawing/2014/main" id="{7A1A4B12-4826-7346-9B32-9C797E338352}"/>
                </a:ext>
              </a:extLst>
            </p:cNvPr>
            <p:cNvCxnSpPr>
              <a:stCxn id="16" idx="0"/>
              <a:endCxn id="16" idx="2"/>
            </p:cNvCxnSpPr>
            <p:nvPr/>
          </p:nvCxnSpPr>
          <p:spPr>
            <a:xfrm>
              <a:off x="4457700" y="1981200"/>
              <a:ext cx="0" cy="3733800"/>
            </a:xfrm>
            <a:prstGeom prst="line">
              <a:avLst/>
            </a:prstGeom>
            <a:noFill/>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948DB1-E329-6C4A-9BAB-95FDA31E5495}"/>
                </a:ext>
              </a:extLst>
            </p:cNvPr>
            <p:cNvCxnSpPr>
              <a:stCxn id="16" idx="1"/>
              <a:endCxn id="16" idx="3"/>
            </p:cNvCxnSpPr>
            <p:nvPr/>
          </p:nvCxnSpPr>
          <p:spPr>
            <a:xfrm>
              <a:off x="2514600" y="3848100"/>
              <a:ext cx="3886200" cy="0"/>
            </a:xfrm>
            <a:prstGeom prst="line">
              <a:avLst/>
            </a:prstGeom>
            <a:noFill/>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DC31EB18-416F-AD44-8FC6-9CBE3EE2AC26}"/>
              </a:ext>
            </a:extLst>
          </p:cNvPr>
          <p:cNvSpPr txBox="1"/>
          <p:nvPr/>
        </p:nvSpPr>
        <p:spPr>
          <a:xfrm>
            <a:off x="5194140" y="1600200"/>
            <a:ext cx="3492660" cy="461665"/>
          </a:xfrm>
          <a:prstGeom prst="rect">
            <a:avLst/>
          </a:prstGeom>
          <a:noFill/>
        </p:spPr>
        <p:txBody>
          <a:bodyPr wrap="square" rtlCol="0">
            <a:noAutofit/>
          </a:bodyPr>
          <a:lstStyle/>
          <a:p>
            <a:pPr algn="ctr"/>
            <a:r>
              <a:rPr lang="en-US" sz="2400" b="1" dirty="0"/>
              <a:t>United Airlines</a:t>
            </a:r>
          </a:p>
        </p:txBody>
      </p:sp>
      <p:sp>
        <p:nvSpPr>
          <p:cNvPr id="7" name="TextBox 6">
            <a:extLst>
              <a:ext uri="{FF2B5EF4-FFF2-40B4-BE49-F238E27FC236}">
                <a16:creationId xmlns:a16="http://schemas.microsoft.com/office/drawing/2014/main" id="{A7F137CE-2181-684C-8C02-877A1A955BD1}"/>
              </a:ext>
            </a:extLst>
          </p:cNvPr>
          <p:cNvSpPr txBox="1"/>
          <p:nvPr/>
        </p:nvSpPr>
        <p:spPr>
          <a:xfrm rot="16200000">
            <a:off x="4335282" y="3991448"/>
            <a:ext cx="630301" cy="461665"/>
          </a:xfrm>
          <a:prstGeom prst="rect">
            <a:avLst/>
          </a:prstGeom>
          <a:noFill/>
        </p:spPr>
        <p:txBody>
          <a:bodyPr wrap="none" rtlCol="0">
            <a:noAutofit/>
          </a:bodyPr>
          <a:lstStyle/>
          <a:p>
            <a:r>
              <a:rPr lang="en-US" sz="2400" b="1" dirty="0"/>
              <a:t>AA</a:t>
            </a:r>
          </a:p>
        </p:txBody>
      </p:sp>
      <p:sp>
        <p:nvSpPr>
          <p:cNvPr id="8" name="TextBox 7">
            <a:extLst>
              <a:ext uri="{FF2B5EF4-FFF2-40B4-BE49-F238E27FC236}">
                <a16:creationId xmlns:a16="http://schemas.microsoft.com/office/drawing/2014/main" id="{AD34032D-E2A2-2848-93BC-844FA09214CA}"/>
              </a:ext>
            </a:extLst>
          </p:cNvPr>
          <p:cNvSpPr txBox="1"/>
          <p:nvPr/>
        </p:nvSpPr>
        <p:spPr>
          <a:xfrm>
            <a:off x="5194139" y="2057401"/>
            <a:ext cx="1746330" cy="564456"/>
          </a:xfrm>
          <a:prstGeom prst="rect">
            <a:avLst/>
          </a:prstGeom>
          <a:noFill/>
        </p:spPr>
        <p:txBody>
          <a:bodyPr wrap="square" rtlCol="0" anchor="ctr">
            <a:noAutofit/>
          </a:bodyPr>
          <a:lstStyle/>
          <a:p>
            <a:pPr algn="ctr"/>
            <a:r>
              <a:rPr lang="en-US" b="1" dirty="0"/>
              <a:t>Regular </a:t>
            </a:r>
          </a:p>
          <a:p>
            <a:pPr algn="ctr"/>
            <a:r>
              <a:rPr lang="en-US" b="1" dirty="0"/>
              <a:t>price</a:t>
            </a:r>
          </a:p>
        </p:txBody>
      </p:sp>
      <p:sp>
        <p:nvSpPr>
          <p:cNvPr id="9" name="TextBox 8">
            <a:extLst>
              <a:ext uri="{FF2B5EF4-FFF2-40B4-BE49-F238E27FC236}">
                <a16:creationId xmlns:a16="http://schemas.microsoft.com/office/drawing/2014/main" id="{52D4B57D-0FD0-D347-BE4E-D2B65E6F179E}"/>
              </a:ext>
            </a:extLst>
          </p:cNvPr>
          <p:cNvSpPr txBox="1"/>
          <p:nvPr/>
        </p:nvSpPr>
        <p:spPr>
          <a:xfrm>
            <a:off x="7004344" y="2057401"/>
            <a:ext cx="1682455" cy="564456"/>
          </a:xfrm>
          <a:prstGeom prst="rect">
            <a:avLst/>
          </a:prstGeom>
          <a:noFill/>
        </p:spPr>
        <p:txBody>
          <a:bodyPr wrap="square" rtlCol="0" anchor="ctr">
            <a:noAutofit/>
          </a:bodyPr>
          <a:lstStyle/>
          <a:p>
            <a:pPr algn="ctr"/>
            <a:r>
              <a:rPr lang="en-US" b="1" dirty="0"/>
              <a:t>Discounted </a:t>
            </a:r>
          </a:p>
          <a:p>
            <a:pPr algn="ctr"/>
            <a:r>
              <a:rPr lang="en-US" b="1" dirty="0"/>
              <a:t>price</a:t>
            </a:r>
          </a:p>
        </p:txBody>
      </p:sp>
      <p:sp>
        <p:nvSpPr>
          <p:cNvPr id="10" name="TextBox 9">
            <a:extLst>
              <a:ext uri="{FF2B5EF4-FFF2-40B4-BE49-F238E27FC236}">
                <a16:creationId xmlns:a16="http://schemas.microsoft.com/office/drawing/2014/main" id="{BC495521-300A-C648-A87A-E3716C3578A8}"/>
              </a:ext>
            </a:extLst>
          </p:cNvPr>
          <p:cNvSpPr txBox="1"/>
          <p:nvPr/>
        </p:nvSpPr>
        <p:spPr>
          <a:xfrm>
            <a:off x="4112287" y="3042138"/>
            <a:ext cx="1107997" cy="646331"/>
          </a:xfrm>
          <a:prstGeom prst="rect">
            <a:avLst/>
          </a:prstGeom>
          <a:noFill/>
        </p:spPr>
        <p:txBody>
          <a:bodyPr wrap="square" rtlCol="0">
            <a:noAutofit/>
          </a:bodyPr>
          <a:lstStyle/>
          <a:p>
            <a:pPr algn="ctr"/>
            <a:r>
              <a:rPr lang="en-US" b="1" dirty="0"/>
              <a:t>Regular </a:t>
            </a:r>
          </a:p>
          <a:p>
            <a:pPr algn="ctr"/>
            <a:r>
              <a:rPr lang="en-US" b="1" dirty="0"/>
              <a:t>price</a:t>
            </a:r>
          </a:p>
        </p:txBody>
      </p:sp>
      <p:sp>
        <p:nvSpPr>
          <p:cNvPr id="11" name="TextBox 10">
            <a:extLst>
              <a:ext uri="{FF2B5EF4-FFF2-40B4-BE49-F238E27FC236}">
                <a16:creationId xmlns:a16="http://schemas.microsoft.com/office/drawing/2014/main" id="{7D33F62B-136F-9C49-B518-135B1B238E30}"/>
              </a:ext>
            </a:extLst>
          </p:cNvPr>
          <p:cNvSpPr txBox="1"/>
          <p:nvPr/>
        </p:nvSpPr>
        <p:spPr>
          <a:xfrm>
            <a:off x="3812462" y="4617720"/>
            <a:ext cx="1515442" cy="646331"/>
          </a:xfrm>
          <a:prstGeom prst="rect">
            <a:avLst/>
          </a:prstGeom>
          <a:noFill/>
        </p:spPr>
        <p:txBody>
          <a:bodyPr wrap="square" rtlCol="0">
            <a:noAutofit/>
          </a:bodyPr>
          <a:lstStyle/>
          <a:p>
            <a:pPr algn="ctr"/>
            <a:r>
              <a:rPr lang="en-US" b="1" dirty="0"/>
              <a:t>Discounted </a:t>
            </a:r>
          </a:p>
          <a:p>
            <a:pPr algn="ctr"/>
            <a:r>
              <a:rPr lang="en-US" b="1" dirty="0"/>
              <a:t>price</a:t>
            </a:r>
          </a:p>
        </p:txBody>
      </p:sp>
      <p:sp>
        <p:nvSpPr>
          <p:cNvPr id="12" name="TextBox 11">
            <a:extLst>
              <a:ext uri="{FF2B5EF4-FFF2-40B4-BE49-F238E27FC236}">
                <a16:creationId xmlns:a16="http://schemas.microsoft.com/office/drawing/2014/main" id="{5AE537FE-76BB-924C-884C-5677DF38161C}"/>
              </a:ext>
            </a:extLst>
          </p:cNvPr>
          <p:cNvSpPr txBox="1"/>
          <p:nvPr/>
        </p:nvSpPr>
        <p:spPr>
          <a:xfrm>
            <a:off x="5410200" y="3170347"/>
            <a:ext cx="1440540" cy="710256"/>
          </a:xfrm>
          <a:prstGeom prst="rect">
            <a:avLst/>
          </a:prstGeom>
          <a:noFill/>
        </p:spPr>
        <p:txBody>
          <a:bodyPr wrap="none" rtlCol="0">
            <a:noAutofit/>
          </a:bodyPr>
          <a:lstStyle/>
          <a:p>
            <a:pPr>
              <a:spcBef>
                <a:spcPts val="600"/>
              </a:spcBef>
            </a:pPr>
            <a:r>
              <a:rPr lang="en-US" dirty="0"/>
              <a:t>UA = $100M</a:t>
            </a:r>
          </a:p>
          <a:p>
            <a:pPr>
              <a:spcBef>
                <a:spcPts val="600"/>
              </a:spcBef>
            </a:pPr>
            <a:r>
              <a:rPr lang="en-US" dirty="0"/>
              <a:t>AA = $100M</a:t>
            </a:r>
          </a:p>
        </p:txBody>
      </p:sp>
      <p:sp>
        <p:nvSpPr>
          <p:cNvPr id="13" name="TextBox 12">
            <a:extLst>
              <a:ext uri="{FF2B5EF4-FFF2-40B4-BE49-F238E27FC236}">
                <a16:creationId xmlns:a16="http://schemas.microsoft.com/office/drawing/2014/main" id="{517A4072-4753-0241-9A95-0A9ABBB06D69}"/>
              </a:ext>
            </a:extLst>
          </p:cNvPr>
          <p:cNvSpPr txBox="1"/>
          <p:nvPr/>
        </p:nvSpPr>
        <p:spPr>
          <a:xfrm>
            <a:off x="7129526" y="3176961"/>
            <a:ext cx="1449654" cy="703642"/>
          </a:xfrm>
          <a:prstGeom prst="rect">
            <a:avLst/>
          </a:prstGeom>
          <a:noFill/>
        </p:spPr>
        <p:txBody>
          <a:bodyPr wrap="none" rtlCol="0">
            <a:noAutofit/>
          </a:bodyPr>
          <a:lstStyle/>
          <a:p>
            <a:pPr>
              <a:spcBef>
                <a:spcPts val="600"/>
              </a:spcBef>
            </a:pPr>
            <a:r>
              <a:rPr lang="en-US" dirty="0"/>
              <a:t>UA = $130M</a:t>
            </a:r>
          </a:p>
          <a:p>
            <a:pPr>
              <a:spcBef>
                <a:spcPts val="600"/>
              </a:spcBef>
            </a:pPr>
            <a:r>
              <a:rPr lang="en-US" dirty="0"/>
              <a:t>AA = $80M</a:t>
            </a:r>
          </a:p>
        </p:txBody>
      </p:sp>
      <p:sp>
        <p:nvSpPr>
          <p:cNvPr id="14" name="TextBox 13">
            <a:extLst>
              <a:ext uri="{FF2B5EF4-FFF2-40B4-BE49-F238E27FC236}">
                <a16:creationId xmlns:a16="http://schemas.microsoft.com/office/drawing/2014/main" id="{AE1734CD-7253-624D-B7F1-1BBCA423AA07}"/>
              </a:ext>
            </a:extLst>
          </p:cNvPr>
          <p:cNvSpPr txBox="1"/>
          <p:nvPr/>
        </p:nvSpPr>
        <p:spPr>
          <a:xfrm>
            <a:off x="5433773" y="4670752"/>
            <a:ext cx="1478603" cy="664840"/>
          </a:xfrm>
          <a:prstGeom prst="rect">
            <a:avLst/>
          </a:prstGeom>
          <a:noFill/>
        </p:spPr>
        <p:txBody>
          <a:bodyPr wrap="none" rtlCol="0">
            <a:noAutofit/>
          </a:bodyPr>
          <a:lstStyle/>
          <a:p>
            <a:pPr>
              <a:spcBef>
                <a:spcPts val="600"/>
              </a:spcBef>
            </a:pPr>
            <a:r>
              <a:rPr lang="en-US" dirty="0"/>
              <a:t>UA = $80M</a:t>
            </a:r>
          </a:p>
          <a:p>
            <a:pPr>
              <a:spcBef>
                <a:spcPts val="600"/>
              </a:spcBef>
            </a:pPr>
            <a:r>
              <a:rPr lang="en-US" dirty="0"/>
              <a:t>AA = $130M</a:t>
            </a:r>
          </a:p>
        </p:txBody>
      </p:sp>
      <p:sp>
        <p:nvSpPr>
          <p:cNvPr id="15" name="TextBox 14">
            <a:extLst>
              <a:ext uri="{FF2B5EF4-FFF2-40B4-BE49-F238E27FC236}">
                <a16:creationId xmlns:a16="http://schemas.microsoft.com/office/drawing/2014/main" id="{E0A70D57-0848-5A45-8D4C-A9CA4F6477A9}"/>
              </a:ext>
            </a:extLst>
          </p:cNvPr>
          <p:cNvSpPr txBox="1"/>
          <p:nvPr/>
        </p:nvSpPr>
        <p:spPr>
          <a:xfrm>
            <a:off x="7145820" y="4670752"/>
            <a:ext cx="1375295" cy="664840"/>
          </a:xfrm>
          <a:prstGeom prst="rect">
            <a:avLst/>
          </a:prstGeom>
          <a:noFill/>
        </p:spPr>
        <p:txBody>
          <a:bodyPr wrap="none" rtlCol="0">
            <a:noAutofit/>
          </a:bodyPr>
          <a:lstStyle/>
          <a:p>
            <a:pPr>
              <a:spcBef>
                <a:spcPts val="600"/>
              </a:spcBef>
            </a:pPr>
            <a:r>
              <a:rPr lang="en-US" dirty="0"/>
              <a:t>UA = $90M</a:t>
            </a:r>
          </a:p>
          <a:p>
            <a:pPr>
              <a:spcBef>
                <a:spcPts val="600"/>
              </a:spcBef>
            </a:pPr>
            <a:r>
              <a:rPr lang="en-US" dirty="0"/>
              <a:t>AA = $90M</a:t>
            </a:r>
          </a:p>
        </p:txBody>
      </p:sp>
    </p:spTree>
    <p:extLst>
      <p:ext uri="{BB962C8B-B14F-4D97-AF65-F5344CB8AC3E}">
        <p14:creationId xmlns:p14="http://schemas.microsoft.com/office/powerpoint/2010/main" val="4181052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893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Determinants of Price</a:t>
            </a:r>
          </a:p>
        </p:txBody>
      </p:sp>
      <p:sp>
        <p:nvSpPr>
          <p:cNvPr id="3" name="Subtitle 2">
            <a:extLst>
              <a:ext uri="{FF2B5EF4-FFF2-40B4-BE49-F238E27FC236}">
                <a16:creationId xmlns:a16="http://schemas.microsoft.com/office/drawing/2014/main" id="{E42508B3-23BE-4B7E-B714-3DD102960EBC}"/>
              </a:ext>
            </a:extLst>
          </p:cNvPr>
          <p:cNvSpPr>
            <a:spLocks noGrp="1"/>
          </p:cNvSpPr>
          <p:nvPr>
            <p:ph type="subTitle" idx="1"/>
          </p:nvPr>
        </p:nvSpPr>
        <p:spPr/>
        <p:txBody>
          <a:bodyPr/>
          <a:lstStyle/>
          <a:p>
            <a:r>
              <a:rPr lang="en-US" dirty="0"/>
              <a:t>Customer Factors</a:t>
            </a:r>
            <a:endParaRPr lang="en-IN" dirty="0"/>
          </a:p>
        </p:txBody>
      </p:sp>
    </p:spTree>
    <p:extLst>
      <p:ext uri="{BB962C8B-B14F-4D97-AF65-F5344CB8AC3E}">
        <p14:creationId xmlns:p14="http://schemas.microsoft.com/office/powerpoint/2010/main" val="800542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Factors</a:t>
            </a:r>
          </a:p>
        </p:txBody>
      </p:sp>
      <p:sp>
        <p:nvSpPr>
          <p:cNvPr id="3" name="Content Placeholder 2"/>
          <p:cNvSpPr>
            <a:spLocks noGrp="1"/>
          </p:cNvSpPr>
          <p:nvPr>
            <p:ph idx="1"/>
          </p:nvPr>
        </p:nvSpPr>
        <p:spPr/>
        <p:txBody>
          <a:bodyPr/>
          <a:lstStyle/>
          <a:p>
            <a:pPr>
              <a:spcBef>
                <a:spcPts val="1800"/>
              </a:spcBef>
            </a:pPr>
            <a:r>
              <a:rPr lang="en-US" dirty="0"/>
              <a:t>Perceived value and willingness to</a:t>
            </a:r>
            <a:br>
              <a:rPr lang="en-US" dirty="0"/>
            </a:br>
            <a:r>
              <a:rPr lang="en-US" dirty="0"/>
              <a:t>pay (WTP)</a:t>
            </a:r>
          </a:p>
          <a:p>
            <a:pPr>
              <a:spcBef>
                <a:spcPts val="1800"/>
              </a:spcBef>
            </a:pPr>
            <a:r>
              <a:rPr lang="en-US" dirty="0"/>
              <a:t>Purchase behavior</a:t>
            </a:r>
          </a:p>
          <a:p>
            <a:pPr>
              <a:spcBef>
                <a:spcPts val="1800"/>
              </a:spcBef>
            </a:pPr>
            <a:r>
              <a:rPr lang="en-US" dirty="0"/>
              <a:t>Psychological aspects</a:t>
            </a:r>
          </a:p>
        </p:txBody>
      </p:sp>
    </p:spTree>
    <p:extLst>
      <p:ext uri="{BB962C8B-B14F-4D97-AF65-F5344CB8AC3E}">
        <p14:creationId xmlns:p14="http://schemas.microsoft.com/office/powerpoint/2010/main" val="1236851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5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54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Estimating Demand Curve</a:t>
            </a:r>
          </a:p>
        </p:txBody>
      </p:sp>
      <p:sp>
        <p:nvSpPr>
          <p:cNvPr id="3" name="Content Placeholder 2"/>
          <p:cNvSpPr>
            <a:spLocks noGrp="1"/>
          </p:cNvSpPr>
          <p:nvPr>
            <p:ph idx="1"/>
          </p:nvPr>
        </p:nvSpPr>
        <p:spPr>
          <a:xfrm>
            <a:off x="457200" y="1600200"/>
            <a:ext cx="4495800" cy="4525963"/>
          </a:xfrm>
        </p:spPr>
        <p:txBody>
          <a:bodyPr>
            <a:noAutofit/>
          </a:bodyPr>
          <a:lstStyle/>
          <a:p>
            <a:pPr>
              <a:spcBef>
                <a:spcPts val="1800"/>
              </a:spcBef>
            </a:pPr>
            <a:r>
              <a:rPr lang="en-US" dirty="0"/>
              <a:t>Consumer surveys</a:t>
            </a:r>
          </a:p>
          <a:p>
            <a:pPr>
              <a:spcBef>
                <a:spcPts val="1800"/>
              </a:spcBef>
            </a:pPr>
            <a:r>
              <a:rPr lang="en-US" dirty="0"/>
              <a:t>Conjoint analysis</a:t>
            </a:r>
          </a:p>
          <a:p>
            <a:pPr>
              <a:spcBef>
                <a:spcPts val="1800"/>
              </a:spcBef>
            </a:pPr>
            <a:r>
              <a:rPr lang="en-US" dirty="0"/>
              <a:t>Experiments</a:t>
            </a:r>
          </a:p>
          <a:p>
            <a:pPr>
              <a:spcBef>
                <a:spcPts val="1800"/>
              </a:spcBef>
            </a:pPr>
            <a:r>
              <a:rPr lang="en-US" dirty="0"/>
              <a:t>Models using historical data</a:t>
            </a:r>
          </a:p>
        </p:txBody>
      </p:sp>
      <p:grpSp>
        <p:nvGrpSpPr>
          <p:cNvPr id="4" name="Group 3" descr="A very simple line graph shows a 1-to-1 direct negative correlation between P and Q. " title="Estimating demand curve"/>
          <p:cNvGrpSpPr/>
          <p:nvPr/>
        </p:nvGrpSpPr>
        <p:grpSpPr>
          <a:xfrm>
            <a:off x="5070313" y="1828800"/>
            <a:ext cx="3768887" cy="3281065"/>
            <a:chOff x="5070313" y="1828800"/>
            <a:chExt cx="3768887" cy="3281065"/>
          </a:xfrm>
        </p:grpSpPr>
        <p:cxnSp>
          <p:nvCxnSpPr>
            <p:cNvPr id="5" name="Straight Arrow Connector 4">
              <a:extLst>
                <a:ext uri="{FF2B5EF4-FFF2-40B4-BE49-F238E27FC236}">
                  <a16:creationId xmlns:a16="http://schemas.microsoft.com/office/drawing/2014/main" id="{E251BA44-805F-2645-833B-BAEAA273D882}"/>
                </a:ext>
              </a:extLst>
            </p:cNvPr>
            <p:cNvCxnSpPr/>
            <p:nvPr/>
          </p:nvCxnSpPr>
          <p:spPr>
            <a:xfrm>
              <a:off x="5562600" y="4572000"/>
              <a:ext cx="3124200" cy="0"/>
            </a:xfrm>
            <a:prstGeom prst="straightConnector1">
              <a:avLst/>
            </a:prstGeom>
            <a:ln w="508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9C00FF9-023A-1B4C-BCE4-594C055996F8}"/>
                </a:ext>
              </a:extLst>
            </p:cNvPr>
            <p:cNvCxnSpPr/>
            <p:nvPr/>
          </p:nvCxnSpPr>
          <p:spPr>
            <a:xfrm flipV="1">
              <a:off x="5562600" y="1828800"/>
              <a:ext cx="0" cy="2743200"/>
            </a:xfrm>
            <a:prstGeom prst="straightConnector1">
              <a:avLst/>
            </a:prstGeom>
            <a:ln w="508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13406B-B32D-6C46-ADB3-3C64ED847AC2}"/>
                </a:ext>
              </a:extLst>
            </p:cNvPr>
            <p:cNvSpPr txBox="1"/>
            <p:nvPr/>
          </p:nvSpPr>
          <p:spPr>
            <a:xfrm flipH="1">
              <a:off x="8365202" y="4648200"/>
              <a:ext cx="473998" cy="461665"/>
            </a:xfrm>
            <a:prstGeom prst="rect">
              <a:avLst/>
            </a:prstGeom>
            <a:noFill/>
          </p:spPr>
          <p:txBody>
            <a:bodyPr wrap="square" rtlCol="0">
              <a:noAutofit/>
            </a:bodyPr>
            <a:lstStyle/>
            <a:p>
              <a:r>
                <a:rPr lang="en-US" sz="2400" dirty="0"/>
                <a:t>Q</a:t>
              </a:r>
            </a:p>
          </p:txBody>
        </p:sp>
        <p:sp>
          <p:nvSpPr>
            <p:cNvPr id="11" name="TextBox 10">
              <a:extLst>
                <a:ext uri="{FF2B5EF4-FFF2-40B4-BE49-F238E27FC236}">
                  <a16:creationId xmlns:a16="http://schemas.microsoft.com/office/drawing/2014/main" id="{84DA55F9-4F2B-5049-872B-EB4C53BC07DE}"/>
                </a:ext>
              </a:extLst>
            </p:cNvPr>
            <p:cNvSpPr txBox="1"/>
            <p:nvPr/>
          </p:nvSpPr>
          <p:spPr>
            <a:xfrm flipH="1">
              <a:off x="5070313" y="1828800"/>
              <a:ext cx="473998" cy="461665"/>
            </a:xfrm>
            <a:prstGeom prst="rect">
              <a:avLst/>
            </a:prstGeom>
            <a:noFill/>
          </p:spPr>
          <p:txBody>
            <a:bodyPr wrap="square" rtlCol="0">
              <a:noAutofit/>
            </a:bodyPr>
            <a:lstStyle/>
            <a:p>
              <a:r>
                <a:rPr lang="en-US" sz="2400" dirty="0"/>
                <a:t>P</a:t>
              </a:r>
            </a:p>
          </p:txBody>
        </p:sp>
        <p:cxnSp>
          <p:nvCxnSpPr>
            <p:cNvPr id="13" name="Straight Connector 12">
              <a:extLst>
                <a:ext uri="{FF2B5EF4-FFF2-40B4-BE49-F238E27FC236}">
                  <a16:creationId xmlns:a16="http://schemas.microsoft.com/office/drawing/2014/main" id="{A44709A0-7B8D-2541-8498-B74087246988}"/>
                </a:ext>
              </a:extLst>
            </p:cNvPr>
            <p:cNvCxnSpPr/>
            <p:nvPr/>
          </p:nvCxnSpPr>
          <p:spPr>
            <a:xfrm>
              <a:off x="5562600" y="2181255"/>
              <a:ext cx="2514600" cy="2390745"/>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7526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519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772400" cy="1510146"/>
          </a:xfrm>
        </p:spPr>
        <p:txBody>
          <a:bodyPr/>
          <a:lstStyle/>
          <a:p>
            <a:r>
              <a:rPr lang="en-US"/>
              <a:t>Pricing </a:t>
            </a:r>
            <a:r>
              <a:rPr lang="en-US" dirty="0"/>
              <a:t>Strategies</a:t>
            </a:r>
          </a:p>
        </p:txBody>
      </p:sp>
      <p:sp>
        <p:nvSpPr>
          <p:cNvPr id="3" name="Subtitle 2">
            <a:extLst>
              <a:ext uri="{FF2B5EF4-FFF2-40B4-BE49-F238E27FC236}">
                <a16:creationId xmlns:a16="http://schemas.microsoft.com/office/drawing/2014/main" id="{12AA4AD2-160A-498C-AF1F-9A8E3E6FEF7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34770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Issues in Pricing</a:t>
            </a:r>
          </a:p>
        </p:txBody>
      </p:sp>
      <p:sp>
        <p:nvSpPr>
          <p:cNvPr id="3" name="Left Brace 2">
            <a:extLst>
              <a:ext uri="{FF2B5EF4-FFF2-40B4-BE49-F238E27FC236}">
                <a16:creationId xmlns:a16="http://schemas.microsoft.com/office/drawing/2014/main" id="{816D05F0-120B-1A46-B55E-BBE865EF257F}"/>
              </a:ext>
            </a:extLst>
          </p:cNvPr>
          <p:cNvSpPr/>
          <p:nvPr/>
        </p:nvSpPr>
        <p:spPr>
          <a:xfrm>
            <a:off x="5486400" y="3276600"/>
            <a:ext cx="533400" cy="2590800"/>
          </a:xfrm>
          <a:prstGeom prst="leftBrac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4" name="TextBox 3">
            <a:extLst>
              <a:ext uri="{FF2B5EF4-FFF2-40B4-BE49-F238E27FC236}">
                <a16:creationId xmlns:a16="http://schemas.microsoft.com/office/drawing/2014/main" id="{0D3975E7-8208-5B48-A0F7-4926FE8AA597}"/>
              </a:ext>
            </a:extLst>
          </p:cNvPr>
          <p:cNvSpPr txBox="1"/>
          <p:nvPr/>
        </p:nvSpPr>
        <p:spPr>
          <a:xfrm>
            <a:off x="5791200" y="3286432"/>
            <a:ext cx="2856872" cy="2554545"/>
          </a:xfrm>
          <a:prstGeom prst="rect">
            <a:avLst/>
          </a:prstGeom>
          <a:noFill/>
        </p:spPr>
        <p:txBody>
          <a:bodyPr wrap="none" rtlCol="0">
            <a:noAutofit/>
          </a:bodyPr>
          <a:lstStyle/>
          <a:p>
            <a:pPr>
              <a:spcBef>
                <a:spcPts val="1200"/>
              </a:spcBef>
            </a:pPr>
            <a:r>
              <a:rPr lang="en-US" sz="2400" dirty="0"/>
              <a:t>Price discrimination</a:t>
            </a:r>
          </a:p>
          <a:p>
            <a:pPr>
              <a:spcBef>
                <a:spcPts val="1200"/>
              </a:spcBef>
            </a:pPr>
            <a:r>
              <a:rPr lang="en-US" sz="2400" dirty="0"/>
              <a:t>Bundling</a:t>
            </a:r>
          </a:p>
          <a:p>
            <a:pPr>
              <a:spcBef>
                <a:spcPts val="1200"/>
              </a:spcBef>
            </a:pPr>
            <a:r>
              <a:rPr lang="en-US" sz="2400" dirty="0"/>
              <a:t>Dynamic pricing</a:t>
            </a:r>
          </a:p>
          <a:p>
            <a:pPr>
              <a:spcBef>
                <a:spcPts val="1200"/>
              </a:spcBef>
            </a:pPr>
            <a:r>
              <a:rPr lang="en-US" sz="2400" dirty="0"/>
              <a:t>Nonlinear pricing</a:t>
            </a:r>
          </a:p>
          <a:p>
            <a:pPr>
              <a:spcBef>
                <a:spcPts val="1200"/>
              </a:spcBef>
            </a:pPr>
            <a:r>
              <a:rPr lang="en-US" sz="2400" dirty="0"/>
              <a:t>Freemium</a:t>
            </a:r>
          </a:p>
        </p:txBody>
      </p:sp>
      <p:grpSp>
        <p:nvGrpSpPr>
          <p:cNvPr id="15" name="Group 14">
            <a:extLst>
              <a:ext uri="{FF2B5EF4-FFF2-40B4-BE49-F238E27FC236}">
                <a16:creationId xmlns:a16="http://schemas.microsoft.com/office/drawing/2014/main" id="{6C2FC25A-F5BC-40C9-AB91-B874DC115740}"/>
              </a:ext>
            </a:extLst>
          </p:cNvPr>
          <p:cNvGrpSpPr/>
          <p:nvPr/>
        </p:nvGrpSpPr>
        <p:grpSpPr>
          <a:xfrm>
            <a:off x="1371600" y="1600200"/>
            <a:ext cx="3962400" cy="4572000"/>
            <a:chOff x="2438400" y="1600200"/>
            <a:chExt cx="3962400" cy="4572000"/>
          </a:xfrm>
        </p:grpSpPr>
        <p:sp>
          <p:nvSpPr>
            <p:cNvPr id="16" name="Rounded Rectangle 6">
              <a:extLst>
                <a:ext uri="{FF2B5EF4-FFF2-40B4-BE49-F238E27FC236}">
                  <a16:creationId xmlns:a16="http://schemas.microsoft.com/office/drawing/2014/main" id="{671A45C9-4CC7-441F-8912-DCDFE0E1CD73}"/>
                </a:ext>
              </a:extLst>
            </p:cNvPr>
            <p:cNvSpPr/>
            <p:nvPr/>
          </p:nvSpPr>
          <p:spPr>
            <a:xfrm>
              <a:off x="2438400" y="16002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Importance of pricing</a:t>
              </a:r>
              <a:endParaRPr lang="en-US" sz="2400" dirty="0"/>
            </a:p>
          </p:txBody>
        </p:sp>
        <p:sp>
          <p:nvSpPr>
            <p:cNvPr id="17" name="Rounded Rectangle 7">
              <a:extLst>
                <a:ext uri="{FF2B5EF4-FFF2-40B4-BE49-F238E27FC236}">
                  <a16:creationId xmlns:a16="http://schemas.microsoft.com/office/drawing/2014/main" id="{D9673264-0861-4B78-B9C5-A2ECEF1B303D}"/>
                </a:ext>
              </a:extLst>
            </p:cNvPr>
            <p:cNvSpPr/>
            <p:nvPr/>
          </p:nvSpPr>
          <p:spPr>
            <a:xfrm>
              <a:off x="2438400" y="28956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Determinants of pricing</a:t>
              </a:r>
              <a:endParaRPr lang="en-US" sz="2400" dirty="0"/>
            </a:p>
          </p:txBody>
        </p:sp>
        <p:sp>
          <p:nvSpPr>
            <p:cNvPr id="18" name="Rounded Rectangle 8">
              <a:extLst>
                <a:ext uri="{FF2B5EF4-FFF2-40B4-BE49-F238E27FC236}">
                  <a16:creationId xmlns:a16="http://schemas.microsoft.com/office/drawing/2014/main" id="{431C51F7-BC15-40BA-91B0-9C16D5C60CB2}"/>
                </a:ext>
              </a:extLst>
            </p:cNvPr>
            <p:cNvSpPr/>
            <p:nvPr/>
          </p:nvSpPr>
          <p:spPr>
            <a:xfrm>
              <a:off x="2438400" y="4191000"/>
              <a:ext cx="3962400" cy="6858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strategies</a:t>
              </a:r>
              <a:endParaRPr lang="en-US" sz="2400" dirty="0"/>
            </a:p>
          </p:txBody>
        </p:sp>
        <p:sp>
          <p:nvSpPr>
            <p:cNvPr id="19" name="Rounded Rectangle 9">
              <a:extLst>
                <a:ext uri="{FF2B5EF4-FFF2-40B4-BE49-F238E27FC236}">
                  <a16:creationId xmlns:a16="http://schemas.microsoft.com/office/drawing/2014/main" id="{E3E42E01-3E38-492C-BF62-AD1CA38C09F0}"/>
                </a:ext>
              </a:extLst>
            </p:cNvPr>
            <p:cNvSpPr/>
            <p:nvPr/>
          </p:nvSpPr>
          <p:spPr>
            <a:xfrm>
              <a:off x="2438400" y="54864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tactics</a:t>
              </a:r>
              <a:endParaRPr lang="en-US" sz="2400" dirty="0"/>
            </a:p>
          </p:txBody>
        </p:sp>
        <p:sp>
          <p:nvSpPr>
            <p:cNvPr id="20" name="Down Arrow 10">
              <a:extLst>
                <a:ext uri="{FF2B5EF4-FFF2-40B4-BE49-F238E27FC236}">
                  <a16:creationId xmlns:a16="http://schemas.microsoft.com/office/drawing/2014/main" id="{48818097-6746-4374-AF42-A1B69FF8129E}"/>
                </a:ext>
              </a:extLst>
            </p:cNvPr>
            <p:cNvSpPr/>
            <p:nvPr/>
          </p:nvSpPr>
          <p:spPr>
            <a:xfrm>
              <a:off x="4140200" y="22860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Down Arrow 11">
              <a:extLst>
                <a:ext uri="{FF2B5EF4-FFF2-40B4-BE49-F238E27FC236}">
                  <a16:creationId xmlns:a16="http://schemas.microsoft.com/office/drawing/2014/main" id="{644E5EBA-47DF-46F6-AC7B-2758D8F7F364}"/>
                </a:ext>
              </a:extLst>
            </p:cNvPr>
            <p:cNvSpPr/>
            <p:nvPr/>
          </p:nvSpPr>
          <p:spPr>
            <a:xfrm>
              <a:off x="4140200" y="35814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Down Arrow 12">
              <a:extLst>
                <a:ext uri="{FF2B5EF4-FFF2-40B4-BE49-F238E27FC236}">
                  <a16:creationId xmlns:a16="http://schemas.microsoft.com/office/drawing/2014/main" id="{F5DA2ED2-BEE6-499C-BD9C-1A82F752E5F4}"/>
                </a:ext>
              </a:extLst>
            </p:cNvPr>
            <p:cNvSpPr/>
            <p:nvPr/>
          </p:nvSpPr>
          <p:spPr>
            <a:xfrm>
              <a:off x="4140200" y="48768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66603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Price Discrimination</a:t>
            </a:r>
          </a:p>
        </p:txBody>
      </p:sp>
      <p:sp>
        <p:nvSpPr>
          <p:cNvPr id="3" name="Content Placeholder 2"/>
          <p:cNvSpPr>
            <a:spLocks noGrp="1"/>
          </p:cNvSpPr>
          <p:nvPr>
            <p:ph idx="1"/>
          </p:nvPr>
        </p:nvSpPr>
        <p:spPr>
          <a:xfrm>
            <a:off x="457200" y="1600200"/>
            <a:ext cx="3280802" cy="4525963"/>
          </a:xfrm>
        </p:spPr>
        <p:txBody>
          <a:bodyPr>
            <a:noAutofit/>
          </a:bodyPr>
          <a:lstStyle/>
          <a:p>
            <a:pPr>
              <a:spcBef>
                <a:spcPts val="1800"/>
              </a:spcBef>
            </a:pPr>
            <a:r>
              <a:rPr lang="en-US" dirty="0"/>
              <a:t>Different prices to different</a:t>
            </a:r>
            <a:br>
              <a:rPr lang="en-US" dirty="0"/>
            </a:br>
            <a:r>
              <a:rPr lang="en-US" dirty="0"/>
              <a:t>customers</a:t>
            </a:r>
          </a:p>
          <a:p>
            <a:pPr>
              <a:spcBef>
                <a:spcPts val="1800"/>
              </a:spcBef>
            </a:pPr>
            <a:r>
              <a:rPr lang="en-US" dirty="0"/>
              <a:t>Why?</a:t>
            </a:r>
          </a:p>
        </p:txBody>
      </p:sp>
      <p:grpSp>
        <p:nvGrpSpPr>
          <p:cNvPr id="4" name="Group 3" descr="The same simple negative correlation between P and Q is investigated more. At a given point P-star Q-star, the revenue captured can be represented by the mathematical product of P-star and Q-star, while the areas under the curve outside of that rectangle represent money left on the table and the uncovered market." title="Price Discrimination"/>
          <p:cNvGrpSpPr/>
          <p:nvPr/>
        </p:nvGrpSpPr>
        <p:grpSpPr>
          <a:xfrm>
            <a:off x="3746477" y="1600200"/>
            <a:ext cx="5092723" cy="3363914"/>
            <a:chOff x="3746477" y="1600200"/>
            <a:chExt cx="5092723" cy="3363914"/>
          </a:xfrm>
        </p:grpSpPr>
        <p:sp>
          <p:nvSpPr>
            <p:cNvPr id="16" name="TextBox 15">
              <a:extLst>
                <a:ext uri="{FF2B5EF4-FFF2-40B4-BE49-F238E27FC236}">
                  <a16:creationId xmlns:a16="http://schemas.microsoft.com/office/drawing/2014/main" id="{86FA44A6-AF40-FE4D-A9C1-1135FB02DD38}"/>
                </a:ext>
              </a:extLst>
            </p:cNvPr>
            <p:cNvSpPr txBox="1"/>
            <p:nvPr/>
          </p:nvSpPr>
          <p:spPr>
            <a:xfrm>
              <a:off x="3746477" y="3765826"/>
              <a:ext cx="1282723" cy="707886"/>
            </a:xfrm>
            <a:prstGeom prst="rect">
              <a:avLst/>
            </a:prstGeom>
            <a:noFill/>
          </p:spPr>
          <p:txBody>
            <a:bodyPr wrap="none" rtlCol="0">
              <a:noAutofit/>
            </a:bodyPr>
            <a:lstStyle/>
            <a:p>
              <a:r>
                <a:rPr lang="en-US" sz="2000" dirty="0"/>
                <a:t>Revenue </a:t>
              </a:r>
            </a:p>
            <a:p>
              <a:r>
                <a:rPr lang="en-US" sz="2000" dirty="0"/>
                <a:t>captured</a:t>
              </a:r>
            </a:p>
          </p:txBody>
        </p:sp>
        <p:cxnSp>
          <p:nvCxnSpPr>
            <p:cNvPr id="5" name="Straight Arrow Connector 4">
              <a:extLst>
                <a:ext uri="{FF2B5EF4-FFF2-40B4-BE49-F238E27FC236}">
                  <a16:creationId xmlns:a16="http://schemas.microsoft.com/office/drawing/2014/main" id="{E251BA44-805F-2645-833B-BAEAA273D882}"/>
                </a:ext>
              </a:extLst>
            </p:cNvPr>
            <p:cNvCxnSpPr/>
            <p:nvPr/>
          </p:nvCxnSpPr>
          <p:spPr>
            <a:xfrm>
              <a:off x="5257800" y="4484756"/>
              <a:ext cx="3124200" cy="0"/>
            </a:xfrm>
            <a:prstGeom prst="straightConnector1">
              <a:avLst/>
            </a:prstGeom>
            <a:ln w="508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9C00FF9-023A-1B4C-BCE4-594C055996F8}"/>
                </a:ext>
              </a:extLst>
            </p:cNvPr>
            <p:cNvCxnSpPr/>
            <p:nvPr/>
          </p:nvCxnSpPr>
          <p:spPr>
            <a:xfrm flipV="1">
              <a:off x="5257800" y="1741556"/>
              <a:ext cx="0" cy="2743200"/>
            </a:xfrm>
            <a:prstGeom prst="straightConnector1">
              <a:avLst/>
            </a:prstGeom>
            <a:ln w="508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13406B-B32D-6C46-ADB3-3C64ED847AC2}"/>
                </a:ext>
              </a:extLst>
            </p:cNvPr>
            <p:cNvSpPr txBox="1"/>
            <p:nvPr/>
          </p:nvSpPr>
          <p:spPr>
            <a:xfrm flipH="1">
              <a:off x="8032970" y="4564004"/>
              <a:ext cx="473998" cy="400110"/>
            </a:xfrm>
            <a:prstGeom prst="rect">
              <a:avLst/>
            </a:prstGeom>
            <a:noFill/>
          </p:spPr>
          <p:txBody>
            <a:bodyPr wrap="square" rtlCol="0">
              <a:noAutofit/>
            </a:bodyPr>
            <a:lstStyle/>
            <a:p>
              <a:r>
                <a:rPr lang="en-US" sz="2000" dirty="0"/>
                <a:t>Q</a:t>
              </a:r>
            </a:p>
          </p:txBody>
        </p:sp>
        <p:sp>
          <p:nvSpPr>
            <p:cNvPr id="11" name="TextBox 10">
              <a:extLst>
                <a:ext uri="{FF2B5EF4-FFF2-40B4-BE49-F238E27FC236}">
                  <a16:creationId xmlns:a16="http://schemas.microsoft.com/office/drawing/2014/main" id="{84DA55F9-4F2B-5049-872B-EB4C53BC07DE}"/>
                </a:ext>
              </a:extLst>
            </p:cNvPr>
            <p:cNvSpPr txBox="1"/>
            <p:nvPr/>
          </p:nvSpPr>
          <p:spPr>
            <a:xfrm flipH="1">
              <a:off x="4792946" y="1772036"/>
              <a:ext cx="279919" cy="400110"/>
            </a:xfrm>
            <a:prstGeom prst="rect">
              <a:avLst/>
            </a:prstGeom>
            <a:noFill/>
          </p:spPr>
          <p:txBody>
            <a:bodyPr wrap="square" rtlCol="0">
              <a:noAutofit/>
            </a:bodyPr>
            <a:lstStyle/>
            <a:p>
              <a:r>
                <a:rPr lang="en-US" sz="2000" dirty="0"/>
                <a:t>P</a:t>
              </a:r>
            </a:p>
          </p:txBody>
        </p:sp>
        <p:cxnSp>
          <p:nvCxnSpPr>
            <p:cNvPr id="13" name="Straight Connector 12">
              <a:extLst>
                <a:ext uri="{FF2B5EF4-FFF2-40B4-BE49-F238E27FC236}">
                  <a16:creationId xmlns:a16="http://schemas.microsoft.com/office/drawing/2014/main" id="{A44709A0-7B8D-2541-8498-B74087246988}"/>
                </a:ext>
              </a:extLst>
            </p:cNvPr>
            <p:cNvCxnSpPr/>
            <p:nvPr/>
          </p:nvCxnSpPr>
          <p:spPr>
            <a:xfrm>
              <a:off x="5257800" y="2094011"/>
              <a:ext cx="2514600" cy="2390745"/>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32AF9E9-7039-1647-8759-5FC28D742429}"/>
                </a:ext>
              </a:extLst>
            </p:cNvPr>
            <p:cNvCxnSpPr/>
            <p:nvPr/>
          </p:nvCxnSpPr>
          <p:spPr>
            <a:xfrm>
              <a:off x="5257800" y="3056066"/>
              <a:ext cx="1050002"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EC88A2-75E2-7F42-83D4-1E27650FE14D}"/>
                </a:ext>
              </a:extLst>
            </p:cNvPr>
            <p:cNvCxnSpPr>
              <a:cxnSpLocks/>
            </p:cNvCxnSpPr>
            <p:nvPr/>
          </p:nvCxnSpPr>
          <p:spPr>
            <a:xfrm>
              <a:off x="6307802" y="3056066"/>
              <a:ext cx="0" cy="142869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2B763D4-9BB3-AE49-A555-215755FD1960}"/>
                </a:ext>
              </a:extLst>
            </p:cNvPr>
            <p:cNvSpPr txBox="1"/>
            <p:nvPr/>
          </p:nvSpPr>
          <p:spPr>
            <a:xfrm flipH="1">
              <a:off x="4792946" y="2827466"/>
              <a:ext cx="448508" cy="400110"/>
            </a:xfrm>
            <a:prstGeom prst="rect">
              <a:avLst/>
            </a:prstGeom>
            <a:noFill/>
          </p:spPr>
          <p:txBody>
            <a:bodyPr wrap="square" rtlCol="0">
              <a:noAutofit/>
            </a:bodyPr>
            <a:lstStyle/>
            <a:p>
              <a:r>
                <a:rPr lang="en-US" sz="2000" dirty="0"/>
                <a:t>P</a:t>
              </a:r>
              <a:r>
                <a:rPr lang="en-US" sz="2000" baseline="30000" dirty="0"/>
                <a:t>*</a:t>
              </a:r>
              <a:endParaRPr lang="en-US" sz="2000" dirty="0"/>
            </a:p>
          </p:txBody>
        </p:sp>
        <p:sp>
          <p:nvSpPr>
            <p:cNvPr id="15" name="TextBox 14">
              <a:extLst>
                <a:ext uri="{FF2B5EF4-FFF2-40B4-BE49-F238E27FC236}">
                  <a16:creationId xmlns:a16="http://schemas.microsoft.com/office/drawing/2014/main" id="{376067DA-756E-6C42-A260-FA922AFBDCFC}"/>
                </a:ext>
              </a:extLst>
            </p:cNvPr>
            <p:cNvSpPr txBox="1"/>
            <p:nvPr/>
          </p:nvSpPr>
          <p:spPr>
            <a:xfrm flipH="1">
              <a:off x="6079202" y="4564004"/>
              <a:ext cx="473998" cy="400110"/>
            </a:xfrm>
            <a:prstGeom prst="rect">
              <a:avLst/>
            </a:prstGeom>
            <a:noFill/>
          </p:spPr>
          <p:txBody>
            <a:bodyPr wrap="square" rtlCol="0">
              <a:noAutofit/>
            </a:bodyPr>
            <a:lstStyle/>
            <a:p>
              <a:r>
                <a:rPr lang="en-US" sz="2000" dirty="0"/>
                <a:t>Q</a:t>
              </a:r>
              <a:r>
                <a:rPr lang="en-US" sz="2000" baseline="30000" dirty="0"/>
                <a:t>*</a:t>
              </a:r>
              <a:endParaRPr lang="en-US" sz="2000" dirty="0"/>
            </a:p>
          </p:txBody>
        </p:sp>
        <p:cxnSp>
          <p:nvCxnSpPr>
            <p:cNvPr id="18" name="Straight Arrow Connector 17">
              <a:extLst>
                <a:ext uri="{FF2B5EF4-FFF2-40B4-BE49-F238E27FC236}">
                  <a16:creationId xmlns:a16="http://schemas.microsoft.com/office/drawing/2014/main" id="{0D28F2E4-A6D7-8741-9596-A76968D2828C}"/>
                </a:ext>
              </a:extLst>
            </p:cNvPr>
            <p:cNvCxnSpPr>
              <a:cxnSpLocks/>
            </p:cNvCxnSpPr>
            <p:nvPr/>
          </p:nvCxnSpPr>
          <p:spPr>
            <a:xfrm flipV="1">
              <a:off x="4936696" y="3770411"/>
              <a:ext cx="761506" cy="349358"/>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8FC248-3FF0-8842-B131-D1B70B14BF7C}"/>
                </a:ext>
              </a:extLst>
            </p:cNvPr>
            <p:cNvSpPr txBox="1"/>
            <p:nvPr/>
          </p:nvSpPr>
          <p:spPr>
            <a:xfrm>
              <a:off x="5848316" y="1600200"/>
              <a:ext cx="1714765" cy="707886"/>
            </a:xfrm>
            <a:prstGeom prst="rect">
              <a:avLst/>
            </a:prstGeom>
            <a:noFill/>
          </p:spPr>
          <p:txBody>
            <a:bodyPr wrap="none" rtlCol="0">
              <a:noAutofit/>
            </a:bodyPr>
            <a:lstStyle/>
            <a:p>
              <a:r>
                <a:rPr lang="en-US" sz="2000" dirty="0"/>
                <a:t>Money left </a:t>
              </a:r>
            </a:p>
            <a:p>
              <a:r>
                <a:rPr lang="en-US" sz="2000" dirty="0"/>
                <a:t>on the table</a:t>
              </a:r>
            </a:p>
          </p:txBody>
        </p:sp>
        <p:sp>
          <p:nvSpPr>
            <p:cNvPr id="20" name="TextBox 19">
              <a:extLst>
                <a:ext uri="{FF2B5EF4-FFF2-40B4-BE49-F238E27FC236}">
                  <a16:creationId xmlns:a16="http://schemas.microsoft.com/office/drawing/2014/main" id="{7C98C59C-DFCD-5A4D-B352-FB4B733DF69A}"/>
                </a:ext>
              </a:extLst>
            </p:cNvPr>
            <p:cNvSpPr txBox="1"/>
            <p:nvPr/>
          </p:nvSpPr>
          <p:spPr>
            <a:xfrm>
              <a:off x="7398535" y="3113156"/>
              <a:ext cx="1440665" cy="707886"/>
            </a:xfrm>
            <a:prstGeom prst="rect">
              <a:avLst/>
            </a:prstGeom>
            <a:noFill/>
          </p:spPr>
          <p:txBody>
            <a:bodyPr wrap="square" rtlCol="0">
              <a:noAutofit/>
            </a:bodyPr>
            <a:lstStyle/>
            <a:p>
              <a:r>
                <a:rPr lang="en-US" sz="2000" dirty="0"/>
                <a:t>Uncovered market</a:t>
              </a:r>
            </a:p>
          </p:txBody>
        </p:sp>
        <p:cxnSp>
          <p:nvCxnSpPr>
            <p:cNvPr id="22" name="Straight Arrow Connector 21">
              <a:extLst>
                <a:ext uri="{FF2B5EF4-FFF2-40B4-BE49-F238E27FC236}">
                  <a16:creationId xmlns:a16="http://schemas.microsoft.com/office/drawing/2014/main" id="{79B31466-B11D-5B40-9855-E56DCA8A4F1B}"/>
                </a:ext>
              </a:extLst>
            </p:cNvPr>
            <p:cNvCxnSpPr/>
            <p:nvPr/>
          </p:nvCxnSpPr>
          <p:spPr>
            <a:xfrm flipH="1">
              <a:off x="5590240" y="2308086"/>
              <a:ext cx="565161" cy="519380"/>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C94CA3C-32F7-3648-9806-7E91B1BA9E32}"/>
                </a:ext>
              </a:extLst>
            </p:cNvPr>
            <p:cNvCxnSpPr/>
            <p:nvPr/>
          </p:nvCxnSpPr>
          <p:spPr>
            <a:xfrm flipH="1">
              <a:off x="6833374" y="3523193"/>
              <a:ext cx="565161" cy="519380"/>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11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489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Implementing Price Discrimination</a:t>
            </a:r>
          </a:p>
        </p:txBody>
      </p:sp>
      <p:sp>
        <p:nvSpPr>
          <p:cNvPr id="3" name="Content Placeholder 2"/>
          <p:cNvSpPr>
            <a:spLocks noGrp="1"/>
          </p:cNvSpPr>
          <p:nvPr>
            <p:ph idx="1"/>
          </p:nvPr>
        </p:nvSpPr>
        <p:spPr>
          <a:xfrm>
            <a:off x="457200" y="1600200"/>
            <a:ext cx="8229600" cy="5029200"/>
          </a:xfrm>
        </p:spPr>
        <p:txBody>
          <a:bodyPr/>
          <a:lstStyle/>
          <a:p>
            <a:r>
              <a:rPr lang="en-US" sz="2600" dirty="0"/>
              <a:t>Three basic forms of price discrimination</a:t>
            </a:r>
          </a:p>
          <a:p>
            <a:pPr marL="914400" lvl="1" indent="-457200">
              <a:buFont typeface="+mj-lt"/>
              <a:buAutoNum type="arabicPeriod"/>
            </a:pPr>
            <a:r>
              <a:rPr lang="en-US" sz="2200" dirty="0"/>
              <a:t>First degree: based on user’s willingness to pay</a:t>
            </a:r>
          </a:p>
          <a:p>
            <a:pPr marL="914400" lvl="1" indent="-457200">
              <a:buFont typeface="+mj-lt"/>
              <a:buAutoNum type="arabicPeriod"/>
            </a:pPr>
            <a:r>
              <a:rPr lang="en-US" sz="2200" dirty="0"/>
              <a:t>Second degree: based on observed purchase characteristics (e.g., volume)</a:t>
            </a:r>
          </a:p>
          <a:p>
            <a:pPr marL="914400" lvl="1" indent="-457200">
              <a:buFont typeface="+mj-lt"/>
              <a:buAutoNum type="arabicPeriod"/>
            </a:pPr>
            <a:r>
              <a:rPr lang="en-US" sz="2200" dirty="0"/>
              <a:t>Third degree: based on observed user characteristics (e.g., age)</a:t>
            </a:r>
          </a:p>
          <a:p>
            <a:r>
              <a:rPr lang="en-US" sz="2600" dirty="0"/>
              <a:t>Examples</a:t>
            </a:r>
          </a:p>
          <a:p>
            <a:pPr lvl="1"/>
            <a:r>
              <a:rPr lang="en-US" sz="2200" dirty="0"/>
              <a:t>Product versions</a:t>
            </a:r>
          </a:p>
          <a:p>
            <a:pPr lvl="1"/>
            <a:r>
              <a:rPr lang="en-US" sz="2200" dirty="0"/>
              <a:t>Volume</a:t>
            </a:r>
          </a:p>
          <a:p>
            <a:pPr lvl="1"/>
            <a:r>
              <a:rPr lang="en-US" sz="2200" dirty="0"/>
              <a:t>Timing</a:t>
            </a:r>
          </a:p>
          <a:p>
            <a:pPr lvl="1"/>
            <a:r>
              <a:rPr lang="en-US" sz="2200" dirty="0"/>
              <a:t>Customer segment</a:t>
            </a:r>
          </a:p>
          <a:p>
            <a:pPr lvl="1"/>
            <a:r>
              <a:rPr lang="en-US" sz="2200" dirty="0"/>
              <a:t>Location</a:t>
            </a:r>
          </a:p>
        </p:txBody>
      </p:sp>
    </p:spTree>
    <p:extLst>
      <p:ext uri="{BB962C8B-B14F-4D97-AF65-F5344CB8AC3E}">
        <p14:creationId xmlns:p14="http://schemas.microsoft.com/office/powerpoint/2010/main" val="1224190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Price Discrimination in Practice</a:t>
            </a:r>
          </a:p>
        </p:txBody>
      </p:sp>
      <p:sp>
        <p:nvSpPr>
          <p:cNvPr id="7" name="TextBox 6">
            <a:extLst>
              <a:ext uri="{FF2B5EF4-FFF2-40B4-BE49-F238E27FC236}">
                <a16:creationId xmlns:a16="http://schemas.microsoft.com/office/drawing/2014/main" id="{68F9F9B9-9D60-0349-8E1C-974D80B51181}"/>
              </a:ext>
            </a:extLst>
          </p:cNvPr>
          <p:cNvSpPr txBox="1"/>
          <p:nvPr/>
        </p:nvSpPr>
        <p:spPr>
          <a:xfrm>
            <a:off x="1207137" y="1432334"/>
            <a:ext cx="6729727" cy="400110"/>
          </a:xfrm>
          <a:prstGeom prst="rect">
            <a:avLst/>
          </a:prstGeom>
          <a:noFill/>
        </p:spPr>
        <p:txBody>
          <a:bodyPr wrap="none" rtlCol="0">
            <a:noAutofit/>
          </a:bodyPr>
          <a:lstStyle/>
          <a:p>
            <a:r>
              <a:rPr lang="en-US" sz="2000" dirty="0"/>
              <a:t>Price of a bottle of Coke in the same city at the same time</a:t>
            </a:r>
          </a:p>
        </p:txBody>
      </p:sp>
      <p:sp>
        <p:nvSpPr>
          <p:cNvPr id="9" name="Rectangle 8">
            <a:extLst>
              <a:ext uri="{FF2B5EF4-FFF2-40B4-BE49-F238E27FC236}">
                <a16:creationId xmlns:a16="http://schemas.microsoft.com/office/drawing/2014/main" id="{31024C7E-D938-4E0C-AF8F-2926919F6D3B}"/>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Robert Dolan and Hermann Simon, </a:t>
            </a:r>
            <a:r>
              <a:rPr lang="en-US" sz="1000" i="1" dirty="0">
                <a:solidFill>
                  <a:schemeClr val="bg1">
                    <a:lumMod val="50000"/>
                  </a:schemeClr>
                </a:solidFill>
              </a:rPr>
              <a:t>Power Pricing: How Managing Price Transforms the Bottom Line, </a:t>
            </a:r>
            <a:r>
              <a:rPr lang="en-US" sz="1000" dirty="0">
                <a:solidFill>
                  <a:schemeClr val="bg1">
                    <a:lumMod val="50000"/>
                  </a:schemeClr>
                </a:solidFill>
              </a:rPr>
              <a:t>Free Press, 1997</a:t>
            </a:r>
          </a:p>
        </p:txBody>
      </p:sp>
      <p:grpSp>
        <p:nvGrpSpPr>
          <p:cNvPr id="48" name="Group 47" descr="A bar graph shows how in the same city, at the same time, the price of a bottle of coke is set differently in different sub-locations, such as an airport, a train, or in a large supermarket."/>
          <p:cNvGrpSpPr/>
          <p:nvPr/>
        </p:nvGrpSpPr>
        <p:grpSpPr>
          <a:xfrm>
            <a:off x="2411701" y="1883659"/>
            <a:ext cx="4320598" cy="4633600"/>
            <a:chOff x="2373630" y="1883659"/>
            <a:chExt cx="4320598" cy="4633600"/>
          </a:xfrm>
        </p:grpSpPr>
        <p:sp>
          <p:nvSpPr>
            <p:cNvPr id="49" name="Rectangle 48"/>
            <p:cNvSpPr/>
            <p:nvPr/>
          </p:nvSpPr>
          <p:spPr>
            <a:xfrm>
              <a:off x="2514600" y="4295295"/>
              <a:ext cx="190499" cy="872969"/>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0" name="Rectangle 49"/>
            <p:cNvSpPr/>
            <p:nvPr/>
          </p:nvSpPr>
          <p:spPr>
            <a:xfrm>
              <a:off x="2990850" y="4234815"/>
              <a:ext cx="190499" cy="933449"/>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1" name="Rectangle 50"/>
            <p:cNvSpPr/>
            <p:nvPr/>
          </p:nvSpPr>
          <p:spPr>
            <a:xfrm>
              <a:off x="3479007" y="4084797"/>
              <a:ext cx="190499" cy="1083468"/>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2" name="Rectangle 51"/>
            <p:cNvSpPr/>
            <p:nvPr/>
          </p:nvSpPr>
          <p:spPr>
            <a:xfrm>
              <a:off x="3960019" y="3939540"/>
              <a:ext cx="190499" cy="1228725"/>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Rectangle 52"/>
            <p:cNvSpPr/>
            <p:nvPr/>
          </p:nvSpPr>
          <p:spPr>
            <a:xfrm>
              <a:off x="4441031" y="3534728"/>
              <a:ext cx="190499" cy="1633537"/>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4" name="Rectangle 53"/>
            <p:cNvSpPr/>
            <p:nvPr/>
          </p:nvSpPr>
          <p:spPr>
            <a:xfrm>
              <a:off x="4919662" y="3060860"/>
              <a:ext cx="190499" cy="2107406"/>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5" name="Rectangle 54"/>
            <p:cNvSpPr/>
            <p:nvPr/>
          </p:nvSpPr>
          <p:spPr>
            <a:xfrm>
              <a:off x="5398293" y="2998946"/>
              <a:ext cx="190499" cy="2169320"/>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6" name="Rectangle 55"/>
            <p:cNvSpPr/>
            <p:nvPr/>
          </p:nvSpPr>
          <p:spPr>
            <a:xfrm>
              <a:off x="5884068" y="2463165"/>
              <a:ext cx="190499" cy="2705101"/>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7" name="Rectangle 56"/>
            <p:cNvSpPr/>
            <p:nvPr/>
          </p:nvSpPr>
          <p:spPr>
            <a:xfrm>
              <a:off x="6362699" y="2179797"/>
              <a:ext cx="190499" cy="2988470"/>
            </a:xfrm>
            <a:prstGeom prst="rect">
              <a:avLst/>
            </a:prstGeom>
            <a:solidFill>
              <a:srgbClr val="D9969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58" name="Straight Connector 57"/>
            <p:cNvCxnSpPr/>
            <p:nvPr/>
          </p:nvCxnSpPr>
          <p:spPr>
            <a:xfrm>
              <a:off x="237363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84988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33375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81381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006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77774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25399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73786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17920"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694228" y="5168264"/>
              <a:ext cx="0"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17488" y="4000064"/>
              <a:ext cx="384721" cy="369332"/>
            </a:xfrm>
            <a:prstGeom prst="rect">
              <a:avLst/>
            </a:prstGeom>
            <a:noFill/>
          </p:spPr>
          <p:txBody>
            <a:bodyPr wrap="none" lIns="0" rIns="0" rtlCol="0" anchor="ctr">
              <a:noAutofit/>
            </a:bodyPr>
            <a:lstStyle/>
            <a:p>
              <a:pPr algn="ctr"/>
              <a:r>
                <a:rPr lang="en-US" sz="1200" dirty="0"/>
                <a:t>100</a:t>
              </a:r>
            </a:p>
          </p:txBody>
        </p:sp>
        <p:sp>
          <p:nvSpPr>
            <p:cNvPr id="69" name="TextBox 68"/>
            <p:cNvSpPr txBox="1"/>
            <p:nvPr/>
          </p:nvSpPr>
          <p:spPr>
            <a:xfrm>
              <a:off x="2893738" y="3932472"/>
              <a:ext cx="384721" cy="369332"/>
            </a:xfrm>
            <a:prstGeom prst="rect">
              <a:avLst/>
            </a:prstGeom>
            <a:noFill/>
          </p:spPr>
          <p:txBody>
            <a:bodyPr wrap="none" lIns="0" rIns="0" rtlCol="0" anchor="ctr">
              <a:noAutofit/>
            </a:bodyPr>
            <a:lstStyle/>
            <a:p>
              <a:pPr algn="ctr"/>
              <a:r>
                <a:rPr lang="en-US" sz="1200" dirty="0"/>
                <a:t>108</a:t>
              </a:r>
            </a:p>
          </p:txBody>
        </p:sp>
        <p:sp>
          <p:nvSpPr>
            <p:cNvPr id="70" name="TextBox 69"/>
            <p:cNvSpPr txBox="1"/>
            <p:nvPr/>
          </p:nvSpPr>
          <p:spPr>
            <a:xfrm>
              <a:off x="3381895" y="3789336"/>
              <a:ext cx="384721" cy="369332"/>
            </a:xfrm>
            <a:prstGeom prst="rect">
              <a:avLst/>
            </a:prstGeom>
            <a:noFill/>
          </p:spPr>
          <p:txBody>
            <a:bodyPr wrap="none" lIns="0" rIns="0" rtlCol="0" anchor="ctr">
              <a:noAutofit/>
            </a:bodyPr>
            <a:lstStyle/>
            <a:p>
              <a:pPr algn="ctr"/>
              <a:r>
                <a:rPr lang="en-US" sz="1200" dirty="0"/>
                <a:t>125</a:t>
              </a:r>
            </a:p>
          </p:txBody>
        </p:sp>
        <p:sp>
          <p:nvSpPr>
            <p:cNvPr id="71" name="TextBox 70"/>
            <p:cNvSpPr txBox="1"/>
            <p:nvPr/>
          </p:nvSpPr>
          <p:spPr>
            <a:xfrm>
              <a:off x="3862907" y="3645752"/>
              <a:ext cx="384721" cy="369332"/>
            </a:xfrm>
            <a:prstGeom prst="rect">
              <a:avLst/>
            </a:prstGeom>
            <a:noFill/>
          </p:spPr>
          <p:txBody>
            <a:bodyPr wrap="none" lIns="0" rIns="0" rtlCol="0" anchor="ctr">
              <a:noAutofit/>
            </a:bodyPr>
            <a:lstStyle/>
            <a:p>
              <a:pPr algn="ctr"/>
              <a:r>
                <a:rPr lang="en-US" sz="1200" dirty="0"/>
                <a:t>141</a:t>
              </a:r>
            </a:p>
          </p:txBody>
        </p:sp>
        <p:sp>
          <p:nvSpPr>
            <p:cNvPr id="72" name="TextBox 71"/>
            <p:cNvSpPr txBox="1"/>
            <p:nvPr/>
          </p:nvSpPr>
          <p:spPr>
            <a:xfrm>
              <a:off x="4343919" y="3244214"/>
              <a:ext cx="384721" cy="369332"/>
            </a:xfrm>
            <a:prstGeom prst="rect">
              <a:avLst/>
            </a:prstGeom>
            <a:noFill/>
          </p:spPr>
          <p:txBody>
            <a:bodyPr wrap="none" lIns="0" rIns="0" rtlCol="0" anchor="ctr">
              <a:noAutofit/>
            </a:bodyPr>
            <a:lstStyle/>
            <a:p>
              <a:pPr algn="ctr"/>
              <a:r>
                <a:rPr lang="en-US" sz="1200" dirty="0"/>
                <a:t>188</a:t>
              </a:r>
            </a:p>
          </p:txBody>
        </p:sp>
        <p:sp>
          <p:nvSpPr>
            <p:cNvPr id="73" name="TextBox 72"/>
            <p:cNvSpPr txBox="1"/>
            <p:nvPr/>
          </p:nvSpPr>
          <p:spPr>
            <a:xfrm>
              <a:off x="4815026" y="2753939"/>
              <a:ext cx="384721" cy="369332"/>
            </a:xfrm>
            <a:prstGeom prst="rect">
              <a:avLst/>
            </a:prstGeom>
            <a:noFill/>
          </p:spPr>
          <p:txBody>
            <a:bodyPr wrap="none" lIns="0" rIns="0" rtlCol="0" anchor="ctr">
              <a:noAutofit/>
            </a:bodyPr>
            <a:lstStyle/>
            <a:p>
              <a:pPr algn="ctr"/>
              <a:r>
                <a:rPr lang="en-US" sz="1200" dirty="0"/>
                <a:t>243</a:t>
              </a:r>
            </a:p>
          </p:txBody>
        </p:sp>
        <p:sp>
          <p:nvSpPr>
            <p:cNvPr id="74" name="TextBox 73"/>
            <p:cNvSpPr txBox="1"/>
            <p:nvPr/>
          </p:nvSpPr>
          <p:spPr>
            <a:xfrm>
              <a:off x="5301181" y="2706231"/>
              <a:ext cx="384721" cy="369332"/>
            </a:xfrm>
            <a:prstGeom prst="rect">
              <a:avLst/>
            </a:prstGeom>
            <a:noFill/>
          </p:spPr>
          <p:txBody>
            <a:bodyPr wrap="none" lIns="0" rIns="0" rtlCol="0" anchor="ctr">
              <a:noAutofit/>
            </a:bodyPr>
            <a:lstStyle/>
            <a:p>
              <a:pPr algn="ctr"/>
              <a:r>
                <a:rPr lang="en-US" sz="1200" dirty="0"/>
                <a:t>250</a:t>
              </a:r>
            </a:p>
          </p:txBody>
        </p:sp>
        <p:sp>
          <p:nvSpPr>
            <p:cNvPr id="75" name="TextBox 74"/>
            <p:cNvSpPr txBox="1"/>
            <p:nvPr/>
          </p:nvSpPr>
          <p:spPr>
            <a:xfrm>
              <a:off x="5786956" y="2163893"/>
              <a:ext cx="384721" cy="369332"/>
            </a:xfrm>
            <a:prstGeom prst="rect">
              <a:avLst/>
            </a:prstGeom>
            <a:noFill/>
          </p:spPr>
          <p:txBody>
            <a:bodyPr wrap="none" lIns="0" rIns="0" rtlCol="0" anchor="ctr">
              <a:noAutofit/>
            </a:bodyPr>
            <a:lstStyle/>
            <a:p>
              <a:pPr algn="ctr"/>
              <a:r>
                <a:rPr lang="en-US" sz="1200" dirty="0"/>
                <a:t>312</a:t>
              </a:r>
            </a:p>
          </p:txBody>
        </p:sp>
        <p:sp>
          <p:nvSpPr>
            <p:cNvPr id="76" name="TextBox 75"/>
            <p:cNvSpPr txBox="1"/>
            <p:nvPr/>
          </p:nvSpPr>
          <p:spPr>
            <a:xfrm>
              <a:off x="6265587" y="1883659"/>
              <a:ext cx="384721" cy="369332"/>
            </a:xfrm>
            <a:prstGeom prst="rect">
              <a:avLst/>
            </a:prstGeom>
            <a:noFill/>
          </p:spPr>
          <p:txBody>
            <a:bodyPr wrap="none" lIns="0" rIns="0" rtlCol="0" anchor="ctr">
              <a:noAutofit/>
            </a:bodyPr>
            <a:lstStyle/>
            <a:p>
              <a:pPr algn="ctr"/>
              <a:r>
                <a:rPr lang="en-US" sz="1200" dirty="0"/>
                <a:t>344</a:t>
              </a:r>
            </a:p>
          </p:txBody>
        </p:sp>
        <p:sp>
          <p:nvSpPr>
            <p:cNvPr id="77" name="Rectangle 76"/>
            <p:cNvSpPr/>
            <p:nvPr/>
          </p:nvSpPr>
          <p:spPr>
            <a:xfrm>
              <a:off x="2373630" y="1883659"/>
              <a:ext cx="4320598" cy="32846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8" name="TextBox 77"/>
            <p:cNvSpPr txBox="1"/>
            <p:nvPr/>
          </p:nvSpPr>
          <p:spPr>
            <a:xfrm rot="16200000">
              <a:off x="1975364" y="5705803"/>
              <a:ext cx="1253580" cy="369332"/>
            </a:xfrm>
            <a:prstGeom prst="rect">
              <a:avLst/>
            </a:prstGeom>
            <a:noFill/>
          </p:spPr>
          <p:txBody>
            <a:bodyPr wrap="none" lIns="0" rIns="0" rtlCol="0" anchor="ctr">
              <a:noAutofit/>
            </a:bodyPr>
            <a:lstStyle/>
            <a:p>
              <a:pPr algn="r"/>
              <a:r>
                <a:rPr lang="en-US" sz="1200" dirty="0"/>
                <a:t>Large S-market</a:t>
              </a:r>
            </a:p>
          </p:txBody>
        </p:sp>
        <p:sp>
          <p:nvSpPr>
            <p:cNvPr id="79" name="TextBox 78"/>
            <p:cNvSpPr txBox="1"/>
            <p:nvPr/>
          </p:nvSpPr>
          <p:spPr>
            <a:xfrm rot="16200000">
              <a:off x="2459309" y="5705803"/>
              <a:ext cx="1253580" cy="369332"/>
            </a:xfrm>
            <a:prstGeom prst="rect">
              <a:avLst/>
            </a:prstGeom>
            <a:noFill/>
          </p:spPr>
          <p:txBody>
            <a:bodyPr wrap="none" lIns="0" rIns="0" rtlCol="0" anchor="ctr">
              <a:noAutofit/>
            </a:bodyPr>
            <a:lstStyle/>
            <a:p>
              <a:pPr algn="r"/>
              <a:r>
                <a:rPr lang="en-US" sz="1200" dirty="0"/>
                <a:t>Grocery Store</a:t>
              </a:r>
            </a:p>
          </p:txBody>
        </p:sp>
        <p:sp>
          <p:nvSpPr>
            <p:cNvPr id="80" name="TextBox 79"/>
            <p:cNvSpPr txBox="1"/>
            <p:nvPr/>
          </p:nvSpPr>
          <p:spPr>
            <a:xfrm rot="16200000">
              <a:off x="2939771" y="5705803"/>
              <a:ext cx="1253580" cy="369332"/>
            </a:xfrm>
            <a:prstGeom prst="rect">
              <a:avLst/>
            </a:prstGeom>
            <a:noFill/>
          </p:spPr>
          <p:txBody>
            <a:bodyPr wrap="none" lIns="0" rIns="0" rtlCol="0" anchor="ctr">
              <a:noAutofit/>
            </a:bodyPr>
            <a:lstStyle/>
            <a:p>
              <a:pPr algn="r"/>
              <a:r>
                <a:rPr lang="en-US" sz="1200" dirty="0"/>
                <a:t>Bakery</a:t>
              </a:r>
            </a:p>
          </p:txBody>
        </p:sp>
        <p:sp>
          <p:nvSpPr>
            <p:cNvPr id="81" name="TextBox 80"/>
            <p:cNvSpPr txBox="1"/>
            <p:nvPr/>
          </p:nvSpPr>
          <p:spPr>
            <a:xfrm rot="16200000">
              <a:off x="3428477" y="5705803"/>
              <a:ext cx="1253580" cy="369332"/>
            </a:xfrm>
            <a:prstGeom prst="rect">
              <a:avLst/>
            </a:prstGeom>
            <a:noFill/>
          </p:spPr>
          <p:txBody>
            <a:bodyPr wrap="none" lIns="0" rIns="0" rtlCol="0" anchor="ctr">
              <a:noAutofit/>
            </a:bodyPr>
            <a:lstStyle/>
            <a:p>
              <a:pPr algn="r"/>
              <a:r>
                <a:rPr lang="en-US" sz="1200" dirty="0"/>
                <a:t>Vending – Univ.</a:t>
              </a:r>
            </a:p>
          </p:txBody>
        </p:sp>
        <p:sp>
          <p:nvSpPr>
            <p:cNvPr id="82" name="TextBox 81"/>
            <p:cNvSpPr txBox="1"/>
            <p:nvPr/>
          </p:nvSpPr>
          <p:spPr>
            <a:xfrm rot="16200000">
              <a:off x="3907139" y="5705803"/>
              <a:ext cx="1253580" cy="369332"/>
            </a:xfrm>
            <a:prstGeom prst="rect">
              <a:avLst/>
            </a:prstGeom>
            <a:noFill/>
          </p:spPr>
          <p:txBody>
            <a:bodyPr wrap="none" lIns="0" rIns="0" rtlCol="0" anchor="ctr">
              <a:noAutofit/>
            </a:bodyPr>
            <a:lstStyle/>
            <a:p>
              <a:pPr algn="r"/>
              <a:r>
                <a:rPr lang="en-US" sz="1200" dirty="0"/>
                <a:t>Gas Station</a:t>
              </a:r>
            </a:p>
          </p:txBody>
        </p:sp>
        <p:sp>
          <p:nvSpPr>
            <p:cNvPr id="83" name="TextBox 82"/>
            <p:cNvSpPr txBox="1"/>
            <p:nvPr/>
          </p:nvSpPr>
          <p:spPr>
            <a:xfrm rot="16200000">
              <a:off x="4388121" y="5705803"/>
              <a:ext cx="1253580" cy="369332"/>
            </a:xfrm>
            <a:prstGeom prst="rect">
              <a:avLst/>
            </a:prstGeom>
            <a:noFill/>
          </p:spPr>
          <p:txBody>
            <a:bodyPr wrap="none" lIns="0" rIns="0" rtlCol="0" anchor="ctr">
              <a:noAutofit/>
            </a:bodyPr>
            <a:lstStyle/>
            <a:p>
              <a:pPr algn="r"/>
              <a:r>
                <a:rPr lang="en-US" sz="1200" dirty="0"/>
                <a:t>Vending - Street</a:t>
              </a:r>
            </a:p>
          </p:txBody>
        </p:sp>
        <p:sp>
          <p:nvSpPr>
            <p:cNvPr id="84" name="TextBox 83"/>
            <p:cNvSpPr txBox="1"/>
            <p:nvPr/>
          </p:nvSpPr>
          <p:spPr>
            <a:xfrm rot="16200000">
              <a:off x="4874446" y="5705803"/>
              <a:ext cx="1253580" cy="369332"/>
            </a:xfrm>
            <a:prstGeom prst="rect">
              <a:avLst/>
            </a:prstGeom>
            <a:noFill/>
          </p:spPr>
          <p:txBody>
            <a:bodyPr wrap="none" lIns="0" rIns="0" rtlCol="0" anchor="ctr">
              <a:noAutofit/>
            </a:bodyPr>
            <a:lstStyle/>
            <a:p>
              <a:pPr algn="r"/>
              <a:r>
                <a:rPr lang="en-US" sz="1200" dirty="0"/>
                <a:t>Street - Newsstand</a:t>
              </a:r>
            </a:p>
          </p:txBody>
        </p:sp>
        <p:sp>
          <p:nvSpPr>
            <p:cNvPr id="85" name="TextBox 84"/>
            <p:cNvSpPr txBox="1"/>
            <p:nvPr/>
          </p:nvSpPr>
          <p:spPr>
            <a:xfrm rot="16200000">
              <a:off x="5360221" y="5705803"/>
              <a:ext cx="1253580" cy="369332"/>
            </a:xfrm>
            <a:prstGeom prst="rect">
              <a:avLst/>
            </a:prstGeom>
            <a:noFill/>
          </p:spPr>
          <p:txBody>
            <a:bodyPr wrap="none" lIns="0" rIns="0" rtlCol="0" anchor="ctr">
              <a:noAutofit/>
            </a:bodyPr>
            <a:lstStyle/>
            <a:p>
              <a:pPr algn="r"/>
              <a:r>
                <a:rPr lang="en-US" sz="1200" dirty="0"/>
                <a:t>Airport - Out</a:t>
              </a:r>
            </a:p>
          </p:txBody>
        </p:sp>
        <p:sp>
          <p:nvSpPr>
            <p:cNvPr id="86" name="TextBox 85"/>
            <p:cNvSpPr txBox="1"/>
            <p:nvPr/>
          </p:nvSpPr>
          <p:spPr>
            <a:xfrm rot="16200000">
              <a:off x="5863218" y="5705803"/>
              <a:ext cx="1253580" cy="369332"/>
            </a:xfrm>
            <a:prstGeom prst="rect">
              <a:avLst/>
            </a:prstGeom>
            <a:noFill/>
          </p:spPr>
          <p:txBody>
            <a:bodyPr wrap="none" lIns="0" rIns="0" rtlCol="0" anchor="ctr">
              <a:noAutofit/>
            </a:bodyPr>
            <a:lstStyle/>
            <a:p>
              <a:pPr algn="r"/>
              <a:r>
                <a:rPr lang="en-US" sz="1200" dirty="0"/>
                <a:t>Train - In</a:t>
              </a:r>
            </a:p>
          </p:txBody>
        </p:sp>
      </p:grpSp>
    </p:spTree>
    <p:extLst>
      <p:ext uri="{BB962C8B-B14F-4D97-AF65-F5344CB8AC3E}">
        <p14:creationId xmlns:p14="http://schemas.microsoft.com/office/powerpoint/2010/main" val="1626130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Bundling</a:t>
            </a:r>
          </a:p>
        </p:txBody>
      </p:sp>
      <p:graphicFrame>
        <p:nvGraphicFramePr>
          <p:cNvPr id="6" name="Table 5">
            <a:extLst>
              <a:ext uri="{FF2B5EF4-FFF2-40B4-BE49-F238E27FC236}">
                <a16:creationId xmlns:a16="http://schemas.microsoft.com/office/drawing/2014/main" id="{FAC106D5-606D-1A49-A1DA-997BAEA07F5C}"/>
              </a:ext>
            </a:extLst>
          </p:cNvPr>
          <p:cNvGraphicFramePr>
            <a:graphicFrameLocks noGrp="1"/>
          </p:cNvGraphicFramePr>
          <p:nvPr>
            <p:extLst>
              <p:ext uri="{D42A27DB-BD31-4B8C-83A1-F6EECF244321}">
                <p14:modId xmlns:p14="http://schemas.microsoft.com/office/powerpoint/2010/main" val="290902886"/>
              </p:ext>
            </p:extLst>
          </p:nvPr>
        </p:nvGraphicFramePr>
        <p:xfrm>
          <a:off x="457200" y="1600200"/>
          <a:ext cx="8229600" cy="4724400"/>
        </p:xfrm>
        <a:graphic>
          <a:graphicData uri="http://schemas.openxmlformats.org/drawingml/2006/table">
            <a:tbl>
              <a:tblPr firstRow="1" bandRow="1">
                <a:tableStyleId>{21E4AEA4-8DFA-4A89-87EB-49C32662AFE0}</a:tableStyleId>
              </a:tblPr>
              <a:tblGrid>
                <a:gridCol w="2133600">
                  <a:extLst>
                    <a:ext uri="{9D8B030D-6E8A-4147-A177-3AD203B41FA5}">
                      <a16:colId xmlns:a16="http://schemas.microsoft.com/office/drawing/2014/main" val="2333880906"/>
                    </a:ext>
                  </a:extLst>
                </a:gridCol>
                <a:gridCol w="1981200">
                  <a:extLst>
                    <a:ext uri="{9D8B030D-6E8A-4147-A177-3AD203B41FA5}">
                      <a16:colId xmlns:a16="http://schemas.microsoft.com/office/drawing/2014/main" val="520728165"/>
                    </a:ext>
                  </a:extLst>
                </a:gridCol>
                <a:gridCol w="2057400">
                  <a:extLst>
                    <a:ext uri="{9D8B030D-6E8A-4147-A177-3AD203B41FA5}">
                      <a16:colId xmlns:a16="http://schemas.microsoft.com/office/drawing/2014/main" val="2023643321"/>
                    </a:ext>
                  </a:extLst>
                </a:gridCol>
                <a:gridCol w="2057400">
                  <a:extLst>
                    <a:ext uri="{9D8B030D-6E8A-4147-A177-3AD203B41FA5}">
                      <a16:colId xmlns:a16="http://schemas.microsoft.com/office/drawing/2014/main" val="2812807074"/>
                    </a:ext>
                  </a:extLst>
                </a:gridCol>
              </a:tblGrid>
              <a:tr h="944880">
                <a:tc>
                  <a:txBody>
                    <a:bodyPr/>
                    <a:lstStyle/>
                    <a:p>
                      <a:pPr algn="ctr"/>
                      <a:endParaRPr lang="en-US" sz="2400" dirty="0">
                        <a:solidFill>
                          <a:schemeClr val="bg1"/>
                        </a:solidFill>
                      </a:endParaRPr>
                    </a:p>
                  </a:txBody>
                  <a:tcPr marL="88900" marR="88900" marT="44450" marB="44450" anchor="ctr"/>
                </a:tc>
                <a:tc>
                  <a:txBody>
                    <a:bodyPr/>
                    <a:lstStyle/>
                    <a:p>
                      <a:pPr algn="ctr"/>
                      <a:r>
                        <a:rPr lang="en-US" sz="2400" dirty="0">
                          <a:solidFill>
                            <a:schemeClr val="bg1"/>
                          </a:solidFill>
                        </a:rPr>
                        <a:t>Product A</a:t>
                      </a:r>
                    </a:p>
                  </a:txBody>
                  <a:tcPr marL="88900" marR="88900" marT="44450" marB="44450" anchor="ctr"/>
                </a:tc>
                <a:tc>
                  <a:txBody>
                    <a:bodyPr/>
                    <a:lstStyle/>
                    <a:p>
                      <a:pPr algn="ctr"/>
                      <a:r>
                        <a:rPr lang="en-US" sz="2400" dirty="0">
                          <a:solidFill>
                            <a:schemeClr val="bg1"/>
                          </a:solidFill>
                        </a:rPr>
                        <a:t>Product B</a:t>
                      </a:r>
                    </a:p>
                  </a:txBody>
                  <a:tcPr marL="88900" marR="88900" marT="44450" marB="44450" anchor="ctr"/>
                </a:tc>
                <a:tc>
                  <a:txBody>
                    <a:bodyPr/>
                    <a:lstStyle/>
                    <a:p>
                      <a:pPr algn="ctr"/>
                      <a:r>
                        <a:rPr lang="en-US" sz="2400" dirty="0">
                          <a:solidFill>
                            <a:schemeClr val="bg1"/>
                          </a:solidFill>
                        </a:rPr>
                        <a:t>Bundle price</a:t>
                      </a:r>
                    </a:p>
                  </a:txBody>
                  <a:tcPr marL="88900" marR="88900" marT="44450" marB="44450" anchor="ctr"/>
                </a:tc>
                <a:extLst>
                  <a:ext uri="{0D108BD9-81ED-4DB2-BD59-A6C34878D82A}">
                    <a16:rowId xmlns:a16="http://schemas.microsoft.com/office/drawing/2014/main" val="1359279643"/>
                  </a:ext>
                </a:extLst>
              </a:tr>
              <a:tr h="944880">
                <a:tc>
                  <a:txBody>
                    <a:bodyPr/>
                    <a:lstStyle/>
                    <a:p>
                      <a:pPr algn="ctr"/>
                      <a:r>
                        <a:rPr lang="en-US" sz="2400" b="1" dirty="0">
                          <a:solidFill>
                            <a:schemeClr val="tx1"/>
                          </a:solidFill>
                        </a:rPr>
                        <a:t>Customer 1</a:t>
                      </a:r>
                    </a:p>
                  </a:txBody>
                  <a:tcPr marL="88900" marR="88900" marT="44450" marB="44450" anchor="ctr"/>
                </a:tc>
                <a:tc>
                  <a:txBody>
                    <a:bodyPr/>
                    <a:lstStyle/>
                    <a:p>
                      <a:pPr algn="ctr"/>
                      <a:r>
                        <a:rPr lang="en-US" sz="2400" dirty="0">
                          <a:solidFill>
                            <a:schemeClr val="tx1"/>
                          </a:solidFill>
                        </a:rPr>
                        <a:t>$100</a:t>
                      </a:r>
                    </a:p>
                  </a:txBody>
                  <a:tcPr marL="88900" marR="88900" marT="44450" marB="44450" anchor="ctr"/>
                </a:tc>
                <a:tc>
                  <a:txBody>
                    <a:bodyPr/>
                    <a:lstStyle/>
                    <a:p>
                      <a:pPr algn="ctr"/>
                      <a:r>
                        <a:rPr lang="en-US" sz="2400" dirty="0">
                          <a:solidFill>
                            <a:schemeClr val="tx1"/>
                          </a:solidFill>
                        </a:rPr>
                        <a:t>$20</a:t>
                      </a:r>
                    </a:p>
                  </a:txBody>
                  <a:tcPr marL="88900" marR="88900" marT="44450" marB="44450" anchor="ctr"/>
                </a:tc>
                <a:tc>
                  <a:txBody>
                    <a:bodyPr/>
                    <a:lstStyle/>
                    <a:p>
                      <a:pPr algn="ctr"/>
                      <a:r>
                        <a:rPr lang="en-US" sz="2400" dirty="0">
                          <a:solidFill>
                            <a:schemeClr val="tx1"/>
                          </a:solidFill>
                        </a:rPr>
                        <a:t>$120</a:t>
                      </a:r>
                    </a:p>
                  </a:txBody>
                  <a:tcPr marL="88900" marR="88900" marT="44450" marB="44450" anchor="ctr"/>
                </a:tc>
                <a:extLst>
                  <a:ext uri="{0D108BD9-81ED-4DB2-BD59-A6C34878D82A}">
                    <a16:rowId xmlns:a16="http://schemas.microsoft.com/office/drawing/2014/main" val="3736568507"/>
                  </a:ext>
                </a:extLst>
              </a:tr>
              <a:tr h="944880">
                <a:tc>
                  <a:txBody>
                    <a:bodyPr/>
                    <a:lstStyle/>
                    <a:p>
                      <a:pPr algn="ctr"/>
                      <a:r>
                        <a:rPr lang="en-US" sz="2400" b="1" dirty="0">
                          <a:solidFill>
                            <a:schemeClr val="tx1"/>
                          </a:solidFill>
                        </a:rPr>
                        <a:t>Customer 2</a:t>
                      </a:r>
                    </a:p>
                  </a:txBody>
                  <a:tcPr marL="88900" marR="88900" marT="44450" marB="44450" anchor="ctr"/>
                </a:tc>
                <a:tc>
                  <a:txBody>
                    <a:bodyPr/>
                    <a:lstStyle/>
                    <a:p>
                      <a:pPr algn="ctr"/>
                      <a:r>
                        <a:rPr lang="en-US" sz="2400" dirty="0">
                          <a:solidFill>
                            <a:schemeClr val="tx1"/>
                          </a:solidFill>
                        </a:rPr>
                        <a:t>$20</a:t>
                      </a:r>
                    </a:p>
                  </a:txBody>
                  <a:tcPr marL="88900" marR="88900" marT="44450" marB="44450" anchor="ctr"/>
                </a:tc>
                <a:tc>
                  <a:txBody>
                    <a:bodyPr/>
                    <a:lstStyle/>
                    <a:p>
                      <a:pPr algn="ctr"/>
                      <a:r>
                        <a:rPr lang="en-US" sz="2400" dirty="0">
                          <a:solidFill>
                            <a:schemeClr val="tx1"/>
                          </a:solidFill>
                        </a:rPr>
                        <a:t>$100</a:t>
                      </a:r>
                    </a:p>
                  </a:txBody>
                  <a:tcPr marL="88900" marR="88900" marT="44450" marB="44450" anchor="ctr"/>
                </a:tc>
                <a:tc>
                  <a:txBody>
                    <a:bodyPr/>
                    <a:lstStyle/>
                    <a:p>
                      <a:pPr algn="ctr"/>
                      <a:r>
                        <a:rPr lang="en-US" sz="2400" dirty="0">
                          <a:solidFill>
                            <a:schemeClr val="tx1"/>
                          </a:solidFill>
                        </a:rPr>
                        <a:t>$120</a:t>
                      </a:r>
                    </a:p>
                  </a:txBody>
                  <a:tcPr marL="88900" marR="88900" marT="44450" marB="44450" anchor="ctr"/>
                </a:tc>
                <a:extLst>
                  <a:ext uri="{0D108BD9-81ED-4DB2-BD59-A6C34878D82A}">
                    <a16:rowId xmlns:a16="http://schemas.microsoft.com/office/drawing/2014/main" val="3643176805"/>
                  </a:ext>
                </a:extLst>
              </a:tr>
              <a:tr h="944880">
                <a:tc>
                  <a:txBody>
                    <a:bodyPr/>
                    <a:lstStyle/>
                    <a:p>
                      <a:pPr algn="ctr"/>
                      <a:r>
                        <a:rPr lang="en-US" sz="2400" b="1" dirty="0">
                          <a:solidFill>
                            <a:schemeClr val="tx1"/>
                          </a:solidFill>
                        </a:rPr>
                        <a:t>Individual product price</a:t>
                      </a:r>
                    </a:p>
                  </a:txBody>
                  <a:tcPr marL="88900" marR="88900" marT="44450" marB="44450" anchor="ctr"/>
                </a:tc>
                <a:tc>
                  <a:txBody>
                    <a:bodyPr/>
                    <a:lstStyle/>
                    <a:p>
                      <a:pPr algn="ctr"/>
                      <a:r>
                        <a:rPr lang="en-US" sz="2400" dirty="0">
                          <a:solidFill>
                            <a:schemeClr val="tx1"/>
                          </a:solidFill>
                        </a:rPr>
                        <a:t>$100</a:t>
                      </a:r>
                    </a:p>
                  </a:txBody>
                  <a:tcPr marL="88900" marR="88900" marT="44450" marB="44450" anchor="ctr"/>
                </a:tc>
                <a:tc>
                  <a:txBody>
                    <a:bodyPr/>
                    <a:lstStyle/>
                    <a:p>
                      <a:pPr algn="ctr"/>
                      <a:r>
                        <a:rPr lang="en-US" sz="2400" dirty="0">
                          <a:solidFill>
                            <a:schemeClr val="tx1"/>
                          </a:solidFill>
                        </a:rPr>
                        <a:t>$100</a:t>
                      </a:r>
                    </a:p>
                  </a:txBody>
                  <a:tcPr marL="88900" marR="88900" marT="44450" marB="44450" anchor="ctr"/>
                </a:tc>
                <a:tc>
                  <a:txBody>
                    <a:bodyPr/>
                    <a:lstStyle/>
                    <a:p>
                      <a:pPr algn="ctr"/>
                      <a:r>
                        <a:rPr lang="en-US" sz="2400" dirty="0">
                          <a:solidFill>
                            <a:schemeClr val="tx1"/>
                          </a:solidFill>
                        </a:rPr>
                        <a:t>$120</a:t>
                      </a:r>
                    </a:p>
                  </a:txBody>
                  <a:tcPr marL="88900" marR="88900" marT="44450" marB="44450" anchor="ctr"/>
                </a:tc>
                <a:extLst>
                  <a:ext uri="{0D108BD9-81ED-4DB2-BD59-A6C34878D82A}">
                    <a16:rowId xmlns:a16="http://schemas.microsoft.com/office/drawing/2014/main" val="3093112482"/>
                  </a:ext>
                </a:extLst>
              </a:tr>
              <a:tr h="944880">
                <a:tc>
                  <a:txBody>
                    <a:bodyPr/>
                    <a:lstStyle/>
                    <a:p>
                      <a:pPr algn="ctr"/>
                      <a:r>
                        <a:rPr lang="en-US" sz="2400" b="1" dirty="0">
                          <a:solidFill>
                            <a:schemeClr val="tx1"/>
                          </a:solidFill>
                        </a:rPr>
                        <a:t>Profit</a:t>
                      </a:r>
                    </a:p>
                  </a:txBody>
                  <a:tcPr marL="88900" marR="88900" marT="44450" marB="44450" anchor="ctr"/>
                </a:tc>
                <a:tc>
                  <a:txBody>
                    <a:bodyPr/>
                    <a:lstStyle/>
                    <a:p>
                      <a:pPr algn="ctr"/>
                      <a:r>
                        <a:rPr lang="en-US" sz="2400" dirty="0">
                          <a:solidFill>
                            <a:schemeClr val="tx1"/>
                          </a:solidFill>
                        </a:rPr>
                        <a:t>$100</a:t>
                      </a:r>
                    </a:p>
                  </a:txBody>
                  <a:tcPr marL="88900" marR="88900" marT="44450" marB="44450" anchor="ctr"/>
                </a:tc>
                <a:tc>
                  <a:txBody>
                    <a:bodyPr/>
                    <a:lstStyle/>
                    <a:p>
                      <a:pPr algn="ctr"/>
                      <a:r>
                        <a:rPr lang="en-US" sz="2400" dirty="0">
                          <a:solidFill>
                            <a:schemeClr val="tx1"/>
                          </a:solidFill>
                        </a:rPr>
                        <a:t>$100</a:t>
                      </a:r>
                    </a:p>
                  </a:txBody>
                  <a:tcPr marL="88900" marR="88900" marT="44450" marB="44450" anchor="ctr"/>
                </a:tc>
                <a:tc>
                  <a:txBody>
                    <a:bodyPr/>
                    <a:lstStyle/>
                    <a:p>
                      <a:pPr algn="ctr"/>
                      <a:r>
                        <a:rPr lang="en-US" sz="2400" dirty="0">
                          <a:solidFill>
                            <a:schemeClr val="tx1"/>
                          </a:solidFill>
                        </a:rPr>
                        <a:t>$240</a:t>
                      </a:r>
                    </a:p>
                  </a:txBody>
                  <a:tcPr marL="88900" marR="88900" marT="44450" marB="44450" anchor="ctr"/>
                </a:tc>
                <a:extLst>
                  <a:ext uri="{0D108BD9-81ED-4DB2-BD59-A6C34878D82A}">
                    <a16:rowId xmlns:a16="http://schemas.microsoft.com/office/drawing/2014/main" val="1827340442"/>
                  </a:ext>
                </a:extLst>
              </a:tr>
            </a:tbl>
          </a:graphicData>
        </a:graphic>
      </p:graphicFrame>
    </p:spTree>
    <p:extLst>
      <p:ext uri="{BB962C8B-B14F-4D97-AF65-F5344CB8AC3E}">
        <p14:creationId xmlns:p14="http://schemas.microsoft.com/office/powerpoint/2010/main" val="2886355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to Maximize Profit</a:t>
            </a:r>
          </a:p>
        </p:txBody>
      </p:sp>
      <p:graphicFrame>
        <p:nvGraphicFramePr>
          <p:cNvPr id="6" name="Table 5">
            <a:extLst>
              <a:ext uri="{FF2B5EF4-FFF2-40B4-BE49-F238E27FC236}">
                <a16:creationId xmlns:a16="http://schemas.microsoft.com/office/drawing/2014/main" id="{FAC106D5-606D-1A49-A1DA-997BAEA07F5C}"/>
              </a:ext>
            </a:extLst>
          </p:cNvPr>
          <p:cNvGraphicFramePr>
            <a:graphicFrameLocks noGrp="1"/>
          </p:cNvGraphicFramePr>
          <p:nvPr>
            <p:extLst>
              <p:ext uri="{D42A27DB-BD31-4B8C-83A1-F6EECF244321}">
                <p14:modId xmlns:p14="http://schemas.microsoft.com/office/powerpoint/2010/main" val="913148061"/>
              </p:ext>
            </p:extLst>
          </p:nvPr>
        </p:nvGraphicFramePr>
        <p:xfrm>
          <a:off x="457200" y="1600202"/>
          <a:ext cx="8229600" cy="4754562"/>
        </p:xfrm>
        <a:graphic>
          <a:graphicData uri="http://schemas.openxmlformats.org/drawingml/2006/table">
            <a:tbl>
              <a:tblPr firstRow="1" bandRow="1">
                <a:tableStyleId>{21E4AEA4-8DFA-4A89-87EB-49C32662AFE0}</a:tableStyleId>
              </a:tblPr>
              <a:tblGrid>
                <a:gridCol w="2057400">
                  <a:extLst>
                    <a:ext uri="{9D8B030D-6E8A-4147-A177-3AD203B41FA5}">
                      <a16:colId xmlns:a16="http://schemas.microsoft.com/office/drawing/2014/main" val="2333880906"/>
                    </a:ext>
                  </a:extLst>
                </a:gridCol>
                <a:gridCol w="2057400">
                  <a:extLst>
                    <a:ext uri="{9D8B030D-6E8A-4147-A177-3AD203B41FA5}">
                      <a16:colId xmlns:a16="http://schemas.microsoft.com/office/drawing/2014/main" val="520728165"/>
                    </a:ext>
                  </a:extLst>
                </a:gridCol>
                <a:gridCol w="2057400">
                  <a:extLst>
                    <a:ext uri="{9D8B030D-6E8A-4147-A177-3AD203B41FA5}">
                      <a16:colId xmlns:a16="http://schemas.microsoft.com/office/drawing/2014/main" val="2023643321"/>
                    </a:ext>
                  </a:extLst>
                </a:gridCol>
                <a:gridCol w="2057400">
                  <a:extLst>
                    <a:ext uri="{9D8B030D-6E8A-4147-A177-3AD203B41FA5}">
                      <a16:colId xmlns:a16="http://schemas.microsoft.com/office/drawing/2014/main" val="2812807074"/>
                    </a:ext>
                  </a:extLst>
                </a:gridCol>
              </a:tblGrid>
              <a:tr h="960872">
                <a:tc>
                  <a:txBody>
                    <a:bodyPr/>
                    <a:lstStyle/>
                    <a:p>
                      <a:pPr algn="ctr"/>
                      <a:r>
                        <a:rPr lang="en-US" sz="2400" dirty="0">
                          <a:solidFill>
                            <a:schemeClr val="bg1"/>
                          </a:solidFill>
                        </a:rPr>
                        <a:t>Segment</a:t>
                      </a:r>
                    </a:p>
                  </a:txBody>
                  <a:tcPr anchor="ctr"/>
                </a:tc>
                <a:tc>
                  <a:txBody>
                    <a:bodyPr/>
                    <a:lstStyle/>
                    <a:p>
                      <a:pPr algn="ctr"/>
                      <a:r>
                        <a:rPr lang="en-US" sz="2400" dirty="0">
                          <a:solidFill>
                            <a:schemeClr val="bg1"/>
                          </a:solidFill>
                        </a:rPr>
                        <a:t>Segment size</a:t>
                      </a:r>
                    </a:p>
                  </a:txBody>
                  <a:tcPr anchor="ctr"/>
                </a:tc>
                <a:tc>
                  <a:txBody>
                    <a:bodyPr/>
                    <a:lstStyle/>
                    <a:p>
                      <a:pPr algn="ctr"/>
                      <a:r>
                        <a:rPr lang="en-US" sz="2400" dirty="0">
                          <a:solidFill>
                            <a:schemeClr val="bg1"/>
                          </a:solidFill>
                        </a:rPr>
                        <a:t>Product A</a:t>
                      </a:r>
                    </a:p>
                  </a:txBody>
                  <a:tcPr anchor="ctr"/>
                </a:tc>
                <a:tc>
                  <a:txBody>
                    <a:bodyPr/>
                    <a:lstStyle/>
                    <a:p>
                      <a:pPr algn="ctr"/>
                      <a:r>
                        <a:rPr lang="en-US" sz="2400" dirty="0">
                          <a:solidFill>
                            <a:schemeClr val="bg1"/>
                          </a:solidFill>
                        </a:rPr>
                        <a:t>Product B</a:t>
                      </a:r>
                    </a:p>
                  </a:txBody>
                  <a:tcPr anchor="ctr"/>
                </a:tc>
                <a:extLst>
                  <a:ext uri="{0D108BD9-81ED-4DB2-BD59-A6C34878D82A}">
                    <a16:rowId xmlns:a16="http://schemas.microsoft.com/office/drawing/2014/main" val="1359279643"/>
                  </a:ext>
                </a:extLst>
              </a:tr>
              <a:tr h="733376">
                <a:tc>
                  <a:txBody>
                    <a:bodyPr/>
                    <a:lstStyle/>
                    <a:p>
                      <a:pPr algn="ctr"/>
                      <a:r>
                        <a:rPr lang="en-US" sz="2400" b="1" dirty="0">
                          <a:solidFill>
                            <a:schemeClr val="tx1"/>
                          </a:solidFill>
                        </a:rPr>
                        <a:t>1</a:t>
                      </a:r>
                    </a:p>
                  </a:txBody>
                  <a:tcPr anchor="ctr"/>
                </a:tc>
                <a:tc>
                  <a:txBody>
                    <a:bodyPr/>
                    <a:lstStyle/>
                    <a:p>
                      <a:pPr algn="ctr"/>
                      <a:r>
                        <a:rPr lang="en-US" sz="2400" dirty="0">
                          <a:solidFill>
                            <a:schemeClr val="tx1"/>
                          </a:solidFill>
                        </a:rPr>
                        <a:t>1,000</a:t>
                      </a:r>
                    </a:p>
                  </a:txBody>
                  <a:tcPr anchor="ctr"/>
                </a:tc>
                <a:tc>
                  <a:txBody>
                    <a:bodyPr/>
                    <a:lstStyle/>
                    <a:p>
                      <a:pPr algn="ctr"/>
                      <a:r>
                        <a:rPr lang="en-US" sz="2400" dirty="0">
                          <a:solidFill>
                            <a:schemeClr val="tx1"/>
                          </a:solidFill>
                        </a:rPr>
                        <a:t>$1,000</a:t>
                      </a:r>
                    </a:p>
                  </a:txBody>
                  <a:tcPr anchor="ctr"/>
                </a:tc>
                <a:tc>
                  <a:txBody>
                    <a:bodyPr/>
                    <a:lstStyle/>
                    <a:p>
                      <a:pPr algn="ctr"/>
                      <a:r>
                        <a:rPr lang="en-US" sz="2400" dirty="0">
                          <a:solidFill>
                            <a:schemeClr val="tx1"/>
                          </a:solidFill>
                        </a:rPr>
                        <a:t>$200</a:t>
                      </a:r>
                    </a:p>
                  </a:txBody>
                  <a:tcPr anchor="ctr"/>
                </a:tc>
                <a:extLst>
                  <a:ext uri="{0D108BD9-81ED-4DB2-BD59-A6C34878D82A}">
                    <a16:rowId xmlns:a16="http://schemas.microsoft.com/office/drawing/2014/main" val="3736568507"/>
                  </a:ext>
                </a:extLst>
              </a:tr>
              <a:tr h="733376">
                <a:tc>
                  <a:txBody>
                    <a:bodyPr/>
                    <a:lstStyle/>
                    <a:p>
                      <a:pPr algn="ctr"/>
                      <a:r>
                        <a:rPr lang="en-US" sz="2400" b="1" dirty="0">
                          <a:solidFill>
                            <a:schemeClr val="tx1"/>
                          </a:solidFill>
                        </a:rPr>
                        <a:t>2</a:t>
                      </a:r>
                    </a:p>
                  </a:txBody>
                  <a:tcPr anchor="ctr"/>
                </a:tc>
                <a:tc>
                  <a:txBody>
                    <a:bodyPr/>
                    <a:lstStyle/>
                    <a:p>
                      <a:pPr algn="ctr"/>
                      <a:r>
                        <a:rPr lang="en-US" sz="2400" dirty="0">
                          <a:solidFill>
                            <a:schemeClr val="tx1"/>
                          </a:solidFill>
                        </a:rPr>
                        <a:t>1,000</a:t>
                      </a:r>
                    </a:p>
                  </a:txBody>
                  <a:tcPr anchor="ctr"/>
                </a:tc>
                <a:tc>
                  <a:txBody>
                    <a:bodyPr/>
                    <a:lstStyle/>
                    <a:p>
                      <a:pPr algn="ctr"/>
                      <a:r>
                        <a:rPr lang="en-US" sz="2400" dirty="0">
                          <a:solidFill>
                            <a:schemeClr val="tx1"/>
                          </a:solidFill>
                        </a:rPr>
                        <a:t>$1,000</a:t>
                      </a:r>
                    </a:p>
                  </a:txBody>
                  <a:tcPr anchor="ctr"/>
                </a:tc>
                <a:tc>
                  <a:txBody>
                    <a:bodyPr/>
                    <a:lstStyle/>
                    <a:p>
                      <a:pPr algn="ctr"/>
                      <a:r>
                        <a:rPr lang="en-US" sz="2400" dirty="0">
                          <a:solidFill>
                            <a:schemeClr val="tx1"/>
                          </a:solidFill>
                        </a:rPr>
                        <a:t>$850</a:t>
                      </a:r>
                    </a:p>
                  </a:txBody>
                  <a:tcPr anchor="ctr"/>
                </a:tc>
                <a:extLst>
                  <a:ext uri="{0D108BD9-81ED-4DB2-BD59-A6C34878D82A}">
                    <a16:rowId xmlns:a16="http://schemas.microsoft.com/office/drawing/2014/main" val="3643176805"/>
                  </a:ext>
                </a:extLst>
              </a:tr>
              <a:tr h="733376">
                <a:tc>
                  <a:txBody>
                    <a:bodyPr/>
                    <a:lstStyle/>
                    <a:p>
                      <a:pPr algn="ctr"/>
                      <a:r>
                        <a:rPr lang="en-US" sz="2400" b="1" dirty="0">
                          <a:solidFill>
                            <a:schemeClr val="tx1"/>
                          </a:solidFill>
                        </a:rPr>
                        <a:t>3</a:t>
                      </a:r>
                    </a:p>
                  </a:txBody>
                  <a:tcPr anchor="ctr"/>
                </a:tc>
                <a:tc>
                  <a:txBody>
                    <a:bodyPr/>
                    <a:lstStyle/>
                    <a:p>
                      <a:pPr algn="ctr"/>
                      <a:r>
                        <a:rPr lang="en-US" sz="2400" dirty="0">
                          <a:solidFill>
                            <a:schemeClr val="tx1"/>
                          </a:solidFill>
                        </a:rPr>
                        <a:t>1,000</a:t>
                      </a:r>
                    </a:p>
                  </a:txBody>
                  <a:tcPr anchor="ctr"/>
                </a:tc>
                <a:tc>
                  <a:txBody>
                    <a:bodyPr/>
                    <a:lstStyle/>
                    <a:p>
                      <a:pPr algn="ctr"/>
                      <a:r>
                        <a:rPr lang="en-US" sz="2400" dirty="0">
                          <a:solidFill>
                            <a:schemeClr val="tx1"/>
                          </a:solidFill>
                        </a:rPr>
                        <a:t>$900</a:t>
                      </a:r>
                    </a:p>
                  </a:txBody>
                  <a:tcPr anchor="ctr"/>
                </a:tc>
                <a:tc>
                  <a:txBody>
                    <a:bodyPr/>
                    <a:lstStyle/>
                    <a:p>
                      <a:pPr algn="ctr"/>
                      <a:r>
                        <a:rPr lang="en-US" sz="2400" dirty="0">
                          <a:solidFill>
                            <a:schemeClr val="tx1"/>
                          </a:solidFill>
                        </a:rPr>
                        <a:t>$950</a:t>
                      </a:r>
                    </a:p>
                  </a:txBody>
                  <a:tcPr anchor="ctr"/>
                </a:tc>
                <a:extLst>
                  <a:ext uri="{0D108BD9-81ED-4DB2-BD59-A6C34878D82A}">
                    <a16:rowId xmlns:a16="http://schemas.microsoft.com/office/drawing/2014/main" val="3093112482"/>
                  </a:ext>
                </a:extLst>
              </a:tr>
              <a:tr h="733376">
                <a:tc>
                  <a:txBody>
                    <a:bodyPr/>
                    <a:lstStyle/>
                    <a:p>
                      <a:pPr algn="ctr"/>
                      <a:r>
                        <a:rPr lang="en-US" sz="2400" b="1" dirty="0">
                          <a:solidFill>
                            <a:schemeClr val="tx1"/>
                          </a:solidFill>
                        </a:rPr>
                        <a:t>4</a:t>
                      </a:r>
                    </a:p>
                  </a:txBody>
                  <a:tcPr anchor="ctr"/>
                </a:tc>
                <a:tc>
                  <a:txBody>
                    <a:bodyPr/>
                    <a:lstStyle/>
                    <a:p>
                      <a:pPr algn="ctr"/>
                      <a:r>
                        <a:rPr lang="en-US" sz="2400" dirty="0">
                          <a:solidFill>
                            <a:schemeClr val="tx1"/>
                          </a:solidFill>
                        </a:rPr>
                        <a:t>1,000</a:t>
                      </a:r>
                    </a:p>
                  </a:txBody>
                  <a:tcPr anchor="ctr"/>
                </a:tc>
                <a:tc>
                  <a:txBody>
                    <a:bodyPr/>
                    <a:lstStyle/>
                    <a:p>
                      <a:pPr algn="ctr"/>
                      <a:r>
                        <a:rPr lang="en-US" sz="2400" dirty="0">
                          <a:solidFill>
                            <a:schemeClr val="tx1"/>
                          </a:solidFill>
                        </a:rPr>
                        <a:t>$500</a:t>
                      </a:r>
                    </a:p>
                  </a:txBody>
                  <a:tcPr anchor="ctr"/>
                </a:tc>
                <a:tc>
                  <a:txBody>
                    <a:bodyPr/>
                    <a:lstStyle/>
                    <a:p>
                      <a:pPr algn="ctr"/>
                      <a:r>
                        <a:rPr lang="en-US" sz="2400" dirty="0">
                          <a:solidFill>
                            <a:schemeClr val="tx1"/>
                          </a:solidFill>
                        </a:rPr>
                        <a:t>$900</a:t>
                      </a:r>
                    </a:p>
                  </a:txBody>
                  <a:tcPr anchor="ctr"/>
                </a:tc>
                <a:extLst>
                  <a:ext uri="{0D108BD9-81ED-4DB2-BD59-A6C34878D82A}">
                    <a16:rowId xmlns:a16="http://schemas.microsoft.com/office/drawing/2014/main" val="1827340442"/>
                  </a:ext>
                </a:extLst>
              </a:tr>
              <a:tr h="860186">
                <a:tc>
                  <a:txBody>
                    <a:bodyPr/>
                    <a:lstStyle/>
                    <a:p>
                      <a:pPr algn="ctr"/>
                      <a:r>
                        <a:rPr lang="en-US" sz="2400" b="1" dirty="0">
                          <a:solidFill>
                            <a:schemeClr val="tx1"/>
                          </a:solidFill>
                        </a:rPr>
                        <a:t>Variable cost</a:t>
                      </a:r>
                    </a:p>
                  </a:txBody>
                  <a:tcPr anchor="ctr"/>
                </a:tc>
                <a:tc>
                  <a:txBody>
                    <a:bodyPr/>
                    <a:lstStyle/>
                    <a:p>
                      <a:pPr algn="ctr"/>
                      <a:endParaRPr lang="en-US" sz="2400" dirty="0">
                        <a:solidFill>
                          <a:schemeClr val="tx1"/>
                        </a:solidFill>
                      </a:endParaRPr>
                    </a:p>
                  </a:txBody>
                  <a:tcPr anchor="ctr"/>
                </a:tc>
                <a:tc>
                  <a:txBody>
                    <a:bodyPr/>
                    <a:lstStyle/>
                    <a:p>
                      <a:pPr algn="ctr"/>
                      <a:r>
                        <a:rPr lang="en-US" sz="2400" dirty="0">
                          <a:solidFill>
                            <a:schemeClr val="tx1"/>
                          </a:solidFill>
                        </a:rPr>
                        <a:t>$800</a:t>
                      </a:r>
                    </a:p>
                  </a:txBody>
                  <a:tcPr anchor="ctr"/>
                </a:tc>
                <a:tc>
                  <a:txBody>
                    <a:bodyPr/>
                    <a:lstStyle/>
                    <a:p>
                      <a:pPr algn="ctr"/>
                      <a:r>
                        <a:rPr lang="en-US" sz="2400" dirty="0">
                          <a:solidFill>
                            <a:schemeClr val="tx1"/>
                          </a:solidFill>
                        </a:rPr>
                        <a:t>$700</a:t>
                      </a:r>
                    </a:p>
                  </a:txBody>
                  <a:tcPr anchor="ctr"/>
                </a:tc>
                <a:extLst>
                  <a:ext uri="{0D108BD9-81ED-4DB2-BD59-A6C34878D82A}">
                    <a16:rowId xmlns:a16="http://schemas.microsoft.com/office/drawing/2014/main" val="2178907769"/>
                  </a:ext>
                </a:extLst>
              </a:tr>
            </a:tbl>
          </a:graphicData>
        </a:graphic>
      </p:graphicFrame>
    </p:spTree>
    <p:extLst>
      <p:ext uri="{BB962C8B-B14F-4D97-AF65-F5344CB8AC3E}">
        <p14:creationId xmlns:p14="http://schemas.microsoft.com/office/powerpoint/2010/main" val="328169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Importance of Pricing</a:t>
            </a:r>
          </a:p>
        </p:txBody>
      </p:sp>
      <p:sp>
        <p:nvSpPr>
          <p:cNvPr id="3" name="Subtitle 2">
            <a:extLst>
              <a:ext uri="{FF2B5EF4-FFF2-40B4-BE49-F238E27FC236}">
                <a16:creationId xmlns:a16="http://schemas.microsoft.com/office/drawing/2014/main" id="{B7D8EFCD-D9E6-4DFF-B464-EEC07BE2A29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80020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938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Pricing to Maximize Profit</a:t>
            </a:r>
          </a:p>
        </p:txBody>
      </p:sp>
      <p:graphicFrame>
        <p:nvGraphicFramePr>
          <p:cNvPr id="6" name="Table 5">
            <a:extLst>
              <a:ext uri="{FF2B5EF4-FFF2-40B4-BE49-F238E27FC236}">
                <a16:creationId xmlns:a16="http://schemas.microsoft.com/office/drawing/2014/main" id="{FAC106D5-606D-1A49-A1DA-997BAEA07F5C}"/>
              </a:ext>
            </a:extLst>
          </p:cNvPr>
          <p:cNvGraphicFramePr>
            <a:graphicFrameLocks noGrp="1"/>
          </p:cNvGraphicFramePr>
          <p:nvPr>
            <p:extLst>
              <p:ext uri="{D42A27DB-BD31-4B8C-83A1-F6EECF244321}">
                <p14:modId xmlns:p14="http://schemas.microsoft.com/office/powerpoint/2010/main" val="723382816"/>
              </p:ext>
            </p:extLst>
          </p:nvPr>
        </p:nvGraphicFramePr>
        <p:xfrm>
          <a:off x="457200" y="1600201"/>
          <a:ext cx="8229600" cy="2611155"/>
        </p:xfrm>
        <a:graphic>
          <a:graphicData uri="http://schemas.openxmlformats.org/drawingml/2006/table">
            <a:tbl>
              <a:tblPr firstRow="1" bandRow="1">
                <a:tableStyleId>{21E4AEA4-8DFA-4A89-87EB-49C32662AFE0}</a:tableStyleId>
              </a:tblPr>
              <a:tblGrid>
                <a:gridCol w="2057400">
                  <a:extLst>
                    <a:ext uri="{9D8B030D-6E8A-4147-A177-3AD203B41FA5}">
                      <a16:colId xmlns:a16="http://schemas.microsoft.com/office/drawing/2014/main" val="2333880906"/>
                    </a:ext>
                  </a:extLst>
                </a:gridCol>
                <a:gridCol w="2057400">
                  <a:extLst>
                    <a:ext uri="{9D8B030D-6E8A-4147-A177-3AD203B41FA5}">
                      <a16:colId xmlns:a16="http://schemas.microsoft.com/office/drawing/2014/main" val="520728165"/>
                    </a:ext>
                  </a:extLst>
                </a:gridCol>
                <a:gridCol w="2057400">
                  <a:extLst>
                    <a:ext uri="{9D8B030D-6E8A-4147-A177-3AD203B41FA5}">
                      <a16:colId xmlns:a16="http://schemas.microsoft.com/office/drawing/2014/main" val="2023643321"/>
                    </a:ext>
                  </a:extLst>
                </a:gridCol>
                <a:gridCol w="2057400">
                  <a:extLst>
                    <a:ext uri="{9D8B030D-6E8A-4147-A177-3AD203B41FA5}">
                      <a16:colId xmlns:a16="http://schemas.microsoft.com/office/drawing/2014/main" val="2812807074"/>
                    </a:ext>
                  </a:extLst>
                </a:gridCol>
              </a:tblGrid>
              <a:tr h="629955">
                <a:tc>
                  <a:txBody>
                    <a:bodyPr/>
                    <a:lstStyle/>
                    <a:p>
                      <a:pPr algn="ctr"/>
                      <a:r>
                        <a:rPr lang="en-US" sz="2000" dirty="0">
                          <a:solidFill>
                            <a:schemeClr val="bg1"/>
                          </a:solidFill>
                        </a:rPr>
                        <a:t>Segment</a:t>
                      </a:r>
                    </a:p>
                  </a:txBody>
                  <a:tcPr anchor="ctr"/>
                </a:tc>
                <a:tc>
                  <a:txBody>
                    <a:bodyPr/>
                    <a:lstStyle/>
                    <a:p>
                      <a:pPr algn="ctr"/>
                      <a:r>
                        <a:rPr lang="en-US" sz="2000" dirty="0">
                          <a:solidFill>
                            <a:schemeClr val="bg1"/>
                          </a:solidFill>
                        </a:rPr>
                        <a:t>Segment size</a:t>
                      </a:r>
                    </a:p>
                  </a:txBody>
                  <a:tcPr anchor="ctr"/>
                </a:tc>
                <a:tc>
                  <a:txBody>
                    <a:bodyPr/>
                    <a:lstStyle/>
                    <a:p>
                      <a:pPr algn="ctr"/>
                      <a:r>
                        <a:rPr lang="en-US" sz="2000" dirty="0">
                          <a:solidFill>
                            <a:schemeClr val="bg1"/>
                          </a:solidFill>
                        </a:rPr>
                        <a:t>Product A</a:t>
                      </a:r>
                    </a:p>
                  </a:txBody>
                  <a:tcPr anchor="ctr"/>
                </a:tc>
                <a:tc>
                  <a:txBody>
                    <a:bodyPr/>
                    <a:lstStyle/>
                    <a:p>
                      <a:pPr algn="ctr"/>
                      <a:r>
                        <a:rPr lang="en-US" sz="2000" dirty="0">
                          <a:solidFill>
                            <a:schemeClr val="bg1"/>
                          </a:solidFill>
                        </a:rPr>
                        <a:t>Product B</a:t>
                      </a:r>
                    </a:p>
                  </a:txBody>
                  <a:tcPr anchor="ctr"/>
                </a:tc>
                <a:extLst>
                  <a:ext uri="{0D108BD9-81ED-4DB2-BD59-A6C34878D82A}">
                    <a16:rowId xmlns:a16="http://schemas.microsoft.com/office/drawing/2014/main" val="1359279643"/>
                  </a:ext>
                </a:extLst>
              </a:tr>
              <a:tr h="376929">
                <a:tc>
                  <a:txBody>
                    <a:bodyPr/>
                    <a:lstStyle/>
                    <a:p>
                      <a:pPr algn="ctr"/>
                      <a:r>
                        <a:rPr lang="en-US" sz="2000" b="1" dirty="0">
                          <a:solidFill>
                            <a:schemeClr val="tx1"/>
                          </a:solidFill>
                        </a:rPr>
                        <a:t>1</a:t>
                      </a:r>
                    </a:p>
                  </a:txBody>
                  <a:tcPr anchor="ctr"/>
                </a:tc>
                <a:tc>
                  <a:txBody>
                    <a:bodyPr/>
                    <a:lstStyle/>
                    <a:p>
                      <a:pPr algn="ctr"/>
                      <a:r>
                        <a:rPr lang="en-US" sz="2000" dirty="0">
                          <a:solidFill>
                            <a:schemeClr val="tx1"/>
                          </a:solidFill>
                        </a:rPr>
                        <a:t>1,000</a:t>
                      </a:r>
                    </a:p>
                  </a:txBody>
                  <a:tcPr anchor="ctr"/>
                </a:tc>
                <a:tc>
                  <a:txBody>
                    <a:bodyPr/>
                    <a:lstStyle/>
                    <a:p>
                      <a:pPr algn="ctr"/>
                      <a:r>
                        <a:rPr lang="en-US" sz="2000" dirty="0">
                          <a:solidFill>
                            <a:schemeClr val="tx1"/>
                          </a:solidFill>
                        </a:rPr>
                        <a:t>$1,000</a:t>
                      </a:r>
                    </a:p>
                  </a:txBody>
                  <a:tcPr anchor="ctr"/>
                </a:tc>
                <a:tc>
                  <a:txBody>
                    <a:bodyPr/>
                    <a:lstStyle/>
                    <a:p>
                      <a:pPr algn="ctr"/>
                      <a:r>
                        <a:rPr lang="en-US" sz="2000" dirty="0">
                          <a:solidFill>
                            <a:schemeClr val="tx1"/>
                          </a:solidFill>
                        </a:rPr>
                        <a:t>$200</a:t>
                      </a:r>
                    </a:p>
                  </a:txBody>
                  <a:tcPr anchor="ctr"/>
                </a:tc>
                <a:extLst>
                  <a:ext uri="{0D108BD9-81ED-4DB2-BD59-A6C34878D82A}">
                    <a16:rowId xmlns:a16="http://schemas.microsoft.com/office/drawing/2014/main" val="3736568507"/>
                  </a:ext>
                </a:extLst>
              </a:tr>
              <a:tr h="376929">
                <a:tc>
                  <a:txBody>
                    <a:bodyPr/>
                    <a:lstStyle/>
                    <a:p>
                      <a:pPr algn="ctr"/>
                      <a:r>
                        <a:rPr lang="en-US" sz="2000" b="1" dirty="0">
                          <a:solidFill>
                            <a:schemeClr val="tx1"/>
                          </a:solidFill>
                        </a:rPr>
                        <a:t>2</a:t>
                      </a:r>
                    </a:p>
                  </a:txBody>
                  <a:tcPr anchor="ctr"/>
                </a:tc>
                <a:tc>
                  <a:txBody>
                    <a:bodyPr/>
                    <a:lstStyle/>
                    <a:p>
                      <a:pPr algn="ctr"/>
                      <a:r>
                        <a:rPr lang="en-US" sz="2000" dirty="0">
                          <a:solidFill>
                            <a:schemeClr val="tx1"/>
                          </a:solidFill>
                        </a:rPr>
                        <a:t>1,000</a:t>
                      </a:r>
                    </a:p>
                  </a:txBody>
                  <a:tcPr anchor="ctr"/>
                </a:tc>
                <a:tc>
                  <a:txBody>
                    <a:bodyPr/>
                    <a:lstStyle/>
                    <a:p>
                      <a:pPr algn="ctr"/>
                      <a:r>
                        <a:rPr lang="en-US" sz="2000" dirty="0">
                          <a:solidFill>
                            <a:schemeClr val="tx1"/>
                          </a:solidFill>
                        </a:rPr>
                        <a:t>$1,000</a:t>
                      </a:r>
                    </a:p>
                  </a:txBody>
                  <a:tcPr anchor="ctr"/>
                </a:tc>
                <a:tc>
                  <a:txBody>
                    <a:bodyPr/>
                    <a:lstStyle/>
                    <a:p>
                      <a:pPr algn="ctr"/>
                      <a:r>
                        <a:rPr lang="en-US" sz="2000" dirty="0">
                          <a:solidFill>
                            <a:schemeClr val="tx1"/>
                          </a:solidFill>
                        </a:rPr>
                        <a:t>$850</a:t>
                      </a:r>
                    </a:p>
                  </a:txBody>
                  <a:tcPr anchor="ctr"/>
                </a:tc>
                <a:extLst>
                  <a:ext uri="{0D108BD9-81ED-4DB2-BD59-A6C34878D82A}">
                    <a16:rowId xmlns:a16="http://schemas.microsoft.com/office/drawing/2014/main" val="3643176805"/>
                  </a:ext>
                </a:extLst>
              </a:tr>
              <a:tr h="376929">
                <a:tc>
                  <a:txBody>
                    <a:bodyPr/>
                    <a:lstStyle/>
                    <a:p>
                      <a:pPr algn="ctr"/>
                      <a:r>
                        <a:rPr lang="en-US" sz="2000" b="1" dirty="0">
                          <a:solidFill>
                            <a:schemeClr val="tx1"/>
                          </a:solidFill>
                        </a:rPr>
                        <a:t>3</a:t>
                      </a:r>
                    </a:p>
                  </a:txBody>
                  <a:tcPr anchor="ctr"/>
                </a:tc>
                <a:tc>
                  <a:txBody>
                    <a:bodyPr/>
                    <a:lstStyle/>
                    <a:p>
                      <a:pPr algn="ctr"/>
                      <a:r>
                        <a:rPr lang="en-US" sz="2000" dirty="0">
                          <a:solidFill>
                            <a:schemeClr val="tx1"/>
                          </a:solidFill>
                        </a:rPr>
                        <a:t>1,000</a:t>
                      </a:r>
                    </a:p>
                  </a:txBody>
                  <a:tcPr anchor="ctr"/>
                </a:tc>
                <a:tc>
                  <a:txBody>
                    <a:bodyPr/>
                    <a:lstStyle/>
                    <a:p>
                      <a:pPr algn="ctr"/>
                      <a:r>
                        <a:rPr lang="en-US" sz="2000" dirty="0">
                          <a:solidFill>
                            <a:schemeClr val="tx1"/>
                          </a:solidFill>
                        </a:rPr>
                        <a:t>$900</a:t>
                      </a:r>
                    </a:p>
                  </a:txBody>
                  <a:tcPr anchor="ctr"/>
                </a:tc>
                <a:tc>
                  <a:txBody>
                    <a:bodyPr/>
                    <a:lstStyle/>
                    <a:p>
                      <a:pPr algn="ctr"/>
                      <a:r>
                        <a:rPr lang="en-US" sz="2000" dirty="0">
                          <a:solidFill>
                            <a:schemeClr val="tx1"/>
                          </a:solidFill>
                        </a:rPr>
                        <a:t>$950</a:t>
                      </a:r>
                    </a:p>
                  </a:txBody>
                  <a:tcPr anchor="ctr"/>
                </a:tc>
                <a:extLst>
                  <a:ext uri="{0D108BD9-81ED-4DB2-BD59-A6C34878D82A}">
                    <a16:rowId xmlns:a16="http://schemas.microsoft.com/office/drawing/2014/main" val="3093112482"/>
                  </a:ext>
                </a:extLst>
              </a:tr>
              <a:tr h="376929">
                <a:tc>
                  <a:txBody>
                    <a:bodyPr/>
                    <a:lstStyle/>
                    <a:p>
                      <a:pPr algn="ctr"/>
                      <a:r>
                        <a:rPr lang="en-US" sz="2000" b="1" dirty="0">
                          <a:solidFill>
                            <a:schemeClr val="tx1"/>
                          </a:solidFill>
                        </a:rPr>
                        <a:t>4</a:t>
                      </a:r>
                    </a:p>
                  </a:txBody>
                  <a:tcPr anchor="ctr"/>
                </a:tc>
                <a:tc>
                  <a:txBody>
                    <a:bodyPr/>
                    <a:lstStyle/>
                    <a:p>
                      <a:pPr algn="ctr"/>
                      <a:r>
                        <a:rPr lang="en-US" sz="2000" dirty="0">
                          <a:solidFill>
                            <a:schemeClr val="tx1"/>
                          </a:solidFill>
                        </a:rPr>
                        <a:t>1,000</a:t>
                      </a:r>
                    </a:p>
                  </a:txBody>
                  <a:tcPr anchor="ctr"/>
                </a:tc>
                <a:tc>
                  <a:txBody>
                    <a:bodyPr/>
                    <a:lstStyle/>
                    <a:p>
                      <a:pPr algn="ctr"/>
                      <a:r>
                        <a:rPr lang="en-US" sz="2000" dirty="0">
                          <a:solidFill>
                            <a:schemeClr val="tx1"/>
                          </a:solidFill>
                        </a:rPr>
                        <a:t>$500</a:t>
                      </a:r>
                    </a:p>
                  </a:txBody>
                  <a:tcPr anchor="ctr"/>
                </a:tc>
                <a:tc>
                  <a:txBody>
                    <a:bodyPr/>
                    <a:lstStyle/>
                    <a:p>
                      <a:pPr algn="ctr"/>
                      <a:r>
                        <a:rPr lang="en-US" sz="2000" dirty="0">
                          <a:solidFill>
                            <a:schemeClr val="tx1"/>
                          </a:solidFill>
                        </a:rPr>
                        <a:t>$900</a:t>
                      </a:r>
                    </a:p>
                  </a:txBody>
                  <a:tcPr anchor="ctr"/>
                </a:tc>
                <a:extLst>
                  <a:ext uri="{0D108BD9-81ED-4DB2-BD59-A6C34878D82A}">
                    <a16:rowId xmlns:a16="http://schemas.microsoft.com/office/drawing/2014/main" val="1827340442"/>
                  </a:ext>
                </a:extLst>
              </a:tr>
              <a:tr h="376929">
                <a:tc>
                  <a:txBody>
                    <a:bodyPr/>
                    <a:lstStyle/>
                    <a:p>
                      <a:pPr algn="ctr"/>
                      <a:r>
                        <a:rPr lang="en-US" sz="2000" b="1" dirty="0">
                          <a:solidFill>
                            <a:schemeClr val="tx1"/>
                          </a:solidFill>
                        </a:rPr>
                        <a:t>Variable Cost</a:t>
                      </a:r>
                    </a:p>
                  </a:txBody>
                  <a:tcPr anchor="ctr"/>
                </a:tc>
                <a:tc>
                  <a:txBody>
                    <a:bodyPr/>
                    <a:lstStyle/>
                    <a:p>
                      <a:pPr algn="ctr"/>
                      <a:endParaRPr lang="en-US" sz="2000" dirty="0">
                        <a:solidFill>
                          <a:schemeClr val="tx1"/>
                        </a:solidFill>
                      </a:endParaRPr>
                    </a:p>
                  </a:txBody>
                  <a:tcPr anchor="ctr"/>
                </a:tc>
                <a:tc>
                  <a:txBody>
                    <a:bodyPr/>
                    <a:lstStyle/>
                    <a:p>
                      <a:pPr algn="ctr"/>
                      <a:r>
                        <a:rPr lang="en-US" sz="2000" dirty="0">
                          <a:solidFill>
                            <a:schemeClr val="tx1"/>
                          </a:solidFill>
                        </a:rPr>
                        <a:t>$800</a:t>
                      </a:r>
                    </a:p>
                  </a:txBody>
                  <a:tcPr anchor="ctr"/>
                </a:tc>
                <a:tc>
                  <a:txBody>
                    <a:bodyPr/>
                    <a:lstStyle/>
                    <a:p>
                      <a:pPr algn="ctr"/>
                      <a:r>
                        <a:rPr lang="en-US" sz="2000" dirty="0">
                          <a:solidFill>
                            <a:schemeClr val="tx1"/>
                          </a:solidFill>
                        </a:rPr>
                        <a:t>$700</a:t>
                      </a:r>
                    </a:p>
                  </a:txBody>
                  <a:tcPr anchor="ctr"/>
                </a:tc>
                <a:extLst>
                  <a:ext uri="{0D108BD9-81ED-4DB2-BD59-A6C34878D82A}">
                    <a16:rowId xmlns:a16="http://schemas.microsoft.com/office/drawing/2014/main" val="2178907769"/>
                  </a:ext>
                </a:extLst>
              </a:tr>
            </a:tbl>
          </a:graphicData>
        </a:graphic>
      </p:graphicFrame>
      <p:sp>
        <p:nvSpPr>
          <p:cNvPr id="5" name="TextBox 4">
            <a:extLst>
              <a:ext uri="{FF2B5EF4-FFF2-40B4-BE49-F238E27FC236}">
                <a16:creationId xmlns:a16="http://schemas.microsoft.com/office/drawing/2014/main" id="{4B418FB5-BDD6-0849-9965-E4057E50D965}"/>
              </a:ext>
            </a:extLst>
          </p:cNvPr>
          <p:cNvSpPr txBox="1"/>
          <p:nvPr/>
        </p:nvSpPr>
        <p:spPr>
          <a:xfrm>
            <a:off x="4518787" y="4386072"/>
            <a:ext cx="4320413" cy="2139047"/>
          </a:xfrm>
          <a:prstGeom prst="rect">
            <a:avLst/>
          </a:prstGeom>
          <a:noFill/>
        </p:spPr>
        <p:txBody>
          <a:bodyPr wrap="none" rtlCol="0">
            <a:noAutofit/>
          </a:bodyPr>
          <a:lstStyle/>
          <a:p>
            <a:pPr>
              <a:spcBef>
                <a:spcPts val="600"/>
              </a:spcBef>
            </a:pPr>
            <a:r>
              <a:rPr lang="en-US" b="1" dirty="0"/>
              <a:t>Bundle: </a:t>
            </a:r>
          </a:p>
          <a:p>
            <a:pPr>
              <a:spcBef>
                <a:spcPts val="600"/>
              </a:spcBef>
            </a:pPr>
            <a:r>
              <a:rPr lang="en-US" dirty="0"/>
              <a:t>A+B: Price = $1850, Profit (2,3) = </a:t>
            </a:r>
            <a:r>
              <a:rPr lang="en-US" b="1" dirty="0"/>
              <a:t>$700K</a:t>
            </a:r>
          </a:p>
          <a:p>
            <a:pPr>
              <a:spcBef>
                <a:spcPts val="1200"/>
              </a:spcBef>
            </a:pPr>
            <a:r>
              <a:rPr lang="en-US" b="1" dirty="0"/>
              <a:t>Mixed bundle</a:t>
            </a:r>
          </a:p>
          <a:p>
            <a:pPr>
              <a:spcBef>
                <a:spcPts val="600"/>
              </a:spcBef>
            </a:pPr>
            <a:r>
              <a:rPr lang="en-US" dirty="0"/>
              <a:t>A+B: Price = $1850, Profit (2,3) = </a:t>
            </a:r>
            <a:r>
              <a:rPr lang="en-US" b="1" dirty="0"/>
              <a:t>$700K</a:t>
            </a:r>
          </a:p>
          <a:p>
            <a:pPr>
              <a:spcBef>
                <a:spcPts val="600"/>
              </a:spcBef>
            </a:pPr>
            <a:r>
              <a:rPr lang="en-US" dirty="0"/>
              <a:t>Price of A = $1000, Profit (1) = </a:t>
            </a:r>
            <a:r>
              <a:rPr lang="en-US" b="1" dirty="0"/>
              <a:t>$200K</a:t>
            </a:r>
          </a:p>
          <a:p>
            <a:pPr>
              <a:spcBef>
                <a:spcPts val="600"/>
              </a:spcBef>
            </a:pPr>
            <a:r>
              <a:rPr lang="en-US" dirty="0"/>
              <a:t>Price of B = $900, Profit (4) = </a:t>
            </a:r>
            <a:r>
              <a:rPr lang="en-US" b="1" dirty="0"/>
              <a:t>$200K</a:t>
            </a:r>
          </a:p>
        </p:txBody>
      </p:sp>
      <p:sp>
        <p:nvSpPr>
          <p:cNvPr id="9" name="TextBox 8">
            <a:extLst>
              <a:ext uri="{FF2B5EF4-FFF2-40B4-BE49-F238E27FC236}">
                <a16:creationId xmlns:a16="http://schemas.microsoft.com/office/drawing/2014/main" id="{A79379B1-5AF5-4BA5-A4DE-015A8206A28E}"/>
              </a:ext>
            </a:extLst>
          </p:cNvPr>
          <p:cNvSpPr txBox="1"/>
          <p:nvPr/>
        </p:nvSpPr>
        <p:spPr>
          <a:xfrm>
            <a:off x="417172" y="4386072"/>
            <a:ext cx="4086375" cy="2139047"/>
          </a:xfrm>
          <a:prstGeom prst="rect">
            <a:avLst/>
          </a:prstGeom>
          <a:noFill/>
        </p:spPr>
        <p:txBody>
          <a:bodyPr wrap="none" rtlCol="0">
            <a:noAutofit/>
          </a:bodyPr>
          <a:lstStyle/>
          <a:p>
            <a:pPr>
              <a:spcBef>
                <a:spcPts val="600"/>
              </a:spcBef>
            </a:pPr>
            <a:r>
              <a:rPr lang="en-IN" b="1" dirty="0"/>
              <a:t>Individual product: </a:t>
            </a:r>
          </a:p>
          <a:p>
            <a:pPr>
              <a:spcBef>
                <a:spcPts val="600"/>
              </a:spcBef>
            </a:pPr>
            <a:r>
              <a:rPr lang="en-IN" dirty="0"/>
              <a:t>A: Price = $1000, Profit (1,2) = </a:t>
            </a:r>
            <a:r>
              <a:rPr lang="en-IN" b="1" dirty="0"/>
              <a:t>$400K</a:t>
            </a:r>
          </a:p>
          <a:p>
            <a:pPr marL="270000">
              <a:spcBef>
                <a:spcPts val="600"/>
              </a:spcBef>
            </a:pPr>
            <a:r>
              <a:rPr lang="en-IN" dirty="0"/>
              <a:t>Price = $900, Profit (1,2,3) = $300K</a:t>
            </a:r>
          </a:p>
          <a:p>
            <a:pPr>
              <a:spcBef>
                <a:spcPts val="600"/>
              </a:spcBef>
            </a:pPr>
            <a:r>
              <a:rPr lang="en-IN" dirty="0"/>
              <a:t>B: Price = $950, Profit (3) = $250K</a:t>
            </a:r>
          </a:p>
          <a:p>
            <a:pPr marL="270000">
              <a:spcBef>
                <a:spcPts val="600"/>
              </a:spcBef>
            </a:pPr>
            <a:r>
              <a:rPr lang="en-IN" dirty="0"/>
              <a:t>Price = $900, Profit (3,4) = $400K</a:t>
            </a:r>
          </a:p>
          <a:p>
            <a:pPr marL="270000">
              <a:spcBef>
                <a:spcPts val="600"/>
              </a:spcBef>
            </a:pPr>
            <a:r>
              <a:rPr lang="en-IN" dirty="0"/>
              <a:t>Price = $850, Profit (2,3,4) = </a:t>
            </a:r>
            <a:r>
              <a:rPr lang="en-IN" b="1" dirty="0"/>
              <a:t>$450K</a:t>
            </a:r>
          </a:p>
        </p:txBody>
      </p:sp>
    </p:spTree>
    <p:extLst>
      <p:ext uri="{BB962C8B-B14F-4D97-AF65-F5344CB8AC3E}">
        <p14:creationId xmlns:p14="http://schemas.microsoft.com/office/powerpoint/2010/main" val="1771479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Pricing</a:t>
            </a:r>
          </a:p>
        </p:txBody>
      </p:sp>
      <p:sp>
        <p:nvSpPr>
          <p:cNvPr id="3" name="Content Placeholder 2"/>
          <p:cNvSpPr>
            <a:spLocks noGrp="1"/>
          </p:cNvSpPr>
          <p:nvPr>
            <p:ph idx="1"/>
          </p:nvPr>
        </p:nvSpPr>
        <p:spPr>
          <a:xfrm>
            <a:off x="457200" y="1600200"/>
            <a:ext cx="8229600" cy="4953000"/>
          </a:xfrm>
        </p:spPr>
        <p:txBody>
          <a:bodyPr/>
          <a:lstStyle/>
          <a:p>
            <a:pPr>
              <a:spcBef>
                <a:spcPts val="1200"/>
              </a:spcBef>
            </a:pPr>
            <a:r>
              <a:rPr lang="en-US" sz="2800" dirty="0"/>
              <a:t>Price changes with shifts in supply and demand</a:t>
            </a:r>
          </a:p>
          <a:p>
            <a:pPr>
              <a:spcBef>
                <a:spcPts val="1200"/>
              </a:spcBef>
            </a:pPr>
            <a:r>
              <a:rPr lang="en-US" sz="2800" dirty="0"/>
              <a:t>Examples</a:t>
            </a:r>
          </a:p>
          <a:p>
            <a:pPr lvl="1">
              <a:spcBef>
                <a:spcPts val="1200"/>
              </a:spcBef>
            </a:pPr>
            <a:r>
              <a:rPr lang="en-US" sz="2400" dirty="0"/>
              <a:t>Airline pricing</a:t>
            </a:r>
          </a:p>
          <a:p>
            <a:pPr lvl="1">
              <a:spcBef>
                <a:spcPts val="1200"/>
              </a:spcBef>
            </a:pPr>
            <a:r>
              <a:rPr lang="en-US" sz="2400" dirty="0"/>
              <a:t>Hotel pricing</a:t>
            </a:r>
          </a:p>
          <a:p>
            <a:pPr lvl="1">
              <a:spcBef>
                <a:spcPts val="1200"/>
              </a:spcBef>
            </a:pPr>
            <a:r>
              <a:rPr lang="en-US" sz="2400" dirty="0"/>
              <a:t>Uber’s surge pricing</a:t>
            </a:r>
          </a:p>
          <a:p>
            <a:pPr>
              <a:spcBef>
                <a:spcPts val="1200"/>
              </a:spcBef>
            </a:pPr>
            <a:r>
              <a:rPr lang="en-US" sz="2800" dirty="0"/>
              <a:t>Implementing dynamic pricing</a:t>
            </a:r>
          </a:p>
          <a:p>
            <a:pPr lvl="1">
              <a:spcBef>
                <a:spcPts val="1200"/>
              </a:spcBef>
            </a:pPr>
            <a:r>
              <a:rPr lang="en-US" sz="2400" dirty="0"/>
              <a:t>Monitoring and/or forecasting competitive prices</a:t>
            </a:r>
          </a:p>
          <a:p>
            <a:pPr lvl="1">
              <a:spcBef>
                <a:spcPts val="1200"/>
              </a:spcBef>
            </a:pPr>
            <a:r>
              <a:rPr lang="en-US" sz="2400" dirty="0"/>
              <a:t>Demand forecasting</a:t>
            </a:r>
          </a:p>
          <a:p>
            <a:pPr lvl="1">
              <a:spcBef>
                <a:spcPts val="1200"/>
              </a:spcBef>
            </a:pPr>
            <a:r>
              <a:rPr lang="en-US" sz="2400" dirty="0"/>
              <a:t>Capacity/inventory management</a:t>
            </a:r>
            <a:endParaRPr lang="en-US" dirty="0"/>
          </a:p>
        </p:txBody>
      </p:sp>
    </p:spTree>
    <p:extLst>
      <p:ext uri="{BB962C8B-B14F-4D97-AF65-F5344CB8AC3E}">
        <p14:creationId xmlns:p14="http://schemas.microsoft.com/office/powerpoint/2010/main" val="1437756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Pricing at Amazon</a:t>
            </a:r>
          </a:p>
        </p:txBody>
      </p:sp>
      <p:sp>
        <p:nvSpPr>
          <p:cNvPr id="8" name="Rectangle 7">
            <a:extLst>
              <a:ext uri="{FF2B5EF4-FFF2-40B4-BE49-F238E27FC236}">
                <a16:creationId xmlns:a16="http://schemas.microsoft.com/office/drawing/2014/main" id="{0AC7D456-1A38-4C4F-A25C-3F367545EAE3}"/>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Based on search results at camelcamelcamel.com on July 3, 2017.</a:t>
            </a:r>
          </a:p>
        </p:txBody>
      </p:sp>
      <p:grpSp>
        <p:nvGrpSpPr>
          <p:cNvPr id="5" name="Group 4" descr="Dynamic Pricing at Amazon&#10;&#10;A complicated multiple line graph shows the dynamic pricing of a model of Men's Ray-Ban sunglasses over time. The price fluctuates rapidly in 3rd-party locations, and at Amazon."/>
          <p:cNvGrpSpPr/>
          <p:nvPr/>
        </p:nvGrpSpPr>
        <p:grpSpPr>
          <a:xfrm>
            <a:off x="850539" y="1370834"/>
            <a:ext cx="7379061" cy="4446669"/>
            <a:chOff x="850539" y="1370834"/>
            <a:chExt cx="7379061" cy="4446669"/>
          </a:xfrm>
        </p:grpSpPr>
        <p:grpSp>
          <p:nvGrpSpPr>
            <p:cNvPr id="7" name="Group 6"/>
            <p:cNvGrpSpPr/>
            <p:nvPr/>
          </p:nvGrpSpPr>
          <p:grpSpPr>
            <a:xfrm>
              <a:off x="2027238" y="1793875"/>
              <a:ext cx="5645150" cy="3514725"/>
              <a:chOff x="2027238" y="1793875"/>
              <a:chExt cx="5645150" cy="3514725"/>
            </a:xfrm>
          </p:grpSpPr>
          <p:sp>
            <p:nvSpPr>
              <p:cNvPr id="131" name="Line 6"/>
              <p:cNvSpPr>
                <a:spLocks noChangeShapeType="1"/>
              </p:cNvSpPr>
              <p:nvPr/>
            </p:nvSpPr>
            <p:spPr bwMode="auto">
              <a:xfrm>
                <a:off x="7672388"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2" name="Line 7"/>
              <p:cNvSpPr>
                <a:spLocks noChangeShapeType="1"/>
              </p:cNvSpPr>
              <p:nvPr/>
            </p:nvSpPr>
            <p:spPr bwMode="auto">
              <a:xfrm>
                <a:off x="7059613"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3" name="Line 8"/>
              <p:cNvSpPr>
                <a:spLocks noChangeShapeType="1"/>
              </p:cNvSpPr>
              <p:nvPr/>
            </p:nvSpPr>
            <p:spPr bwMode="auto">
              <a:xfrm>
                <a:off x="6434138"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4" name="Line 9"/>
              <p:cNvSpPr>
                <a:spLocks noChangeShapeType="1"/>
              </p:cNvSpPr>
              <p:nvPr/>
            </p:nvSpPr>
            <p:spPr bwMode="auto">
              <a:xfrm>
                <a:off x="5799138"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5" name="Line 10"/>
              <p:cNvSpPr>
                <a:spLocks noChangeShapeType="1"/>
              </p:cNvSpPr>
              <p:nvPr/>
            </p:nvSpPr>
            <p:spPr bwMode="auto">
              <a:xfrm>
                <a:off x="5173663"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6" name="Line 11"/>
              <p:cNvSpPr>
                <a:spLocks noChangeShapeType="1"/>
              </p:cNvSpPr>
              <p:nvPr/>
            </p:nvSpPr>
            <p:spPr bwMode="auto">
              <a:xfrm>
                <a:off x="4538663"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7" name="Line 12"/>
              <p:cNvSpPr>
                <a:spLocks noChangeShapeType="1"/>
              </p:cNvSpPr>
              <p:nvPr/>
            </p:nvSpPr>
            <p:spPr bwMode="auto">
              <a:xfrm>
                <a:off x="3916363"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8" name="Line 13"/>
              <p:cNvSpPr>
                <a:spLocks noChangeShapeType="1"/>
              </p:cNvSpPr>
              <p:nvPr/>
            </p:nvSpPr>
            <p:spPr bwMode="auto">
              <a:xfrm>
                <a:off x="3290888"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9" name="Line 14"/>
              <p:cNvSpPr>
                <a:spLocks noChangeShapeType="1"/>
              </p:cNvSpPr>
              <p:nvPr/>
            </p:nvSpPr>
            <p:spPr bwMode="auto">
              <a:xfrm>
                <a:off x="2655888"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40" name="Line 15"/>
              <p:cNvSpPr>
                <a:spLocks noChangeShapeType="1"/>
              </p:cNvSpPr>
              <p:nvPr/>
            </p:nvSpPr>
            <p:spPr bwMode="auto">
              <a:xfrm>
                <a:off x="2027238" y="1793875"/>
                <a:ext cx="0" cy="3514725"/>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p:cNvGrpSpPr/>
            <p:nvPr/>
          </p:nvGrpSpPr>
          <p:grpSpPr>
            <a:xfrm>
              <a:off x="1414463" y="1793875"/>
              <a:ext cx="6257925" cy="3197225"/>
              <a:chOff x="1414463" y="1793875"/>
              <a:chExt cx="6257925" cy="3197225"/>
            </a:xfrm>
          </p:grpSpPr>
          <p:sp>
            <p:nvSpPr>
              <p:cNvPr id="120" name="Line 16"/>
              <p:cNvSpPr>
                <a:spLocks noChangeShapeType="1"/>
              </p:cNvSpPr>
              <p:nvPr/>
            </p:nvSpPr>
            <p:spPr bwMode="auto">
              <a:xfrm>
                <a:off x="1414463" y="1793875"/>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1" name="Line 17"/>
              <p:cNvSpPr>
                <a:spLocks noChangeShapeType="1"/>
              </p:cNvSpPr>
              <p:nvPr/>
            </p:nvSpPr>
            <p:spPr bwMode="auto">
              <a:xfrm>
                <a:off x="1414463" y="2111375"/>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2" name="Line 18"/>
              <p:cNvSpPr>
                <a:spLocks noChangeShapeType="1"/>
              </p:cNvSpPr>
              <p:nvPr/>
            </p:nvSpPr>
            <p:spPr bwMode="auto">
              <a:xfrm>
                <a:off x="1414463" y="2438400"/>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3" name="Line 19"/>
              <p:cNvSpPr>
                <a:spLocks noChangeShapeType="1"/>
              </p:cNvSpPr>
              <p:nvPr/>
            </p:nvSpPr>
            <p:spPr bwMode="auto">
              <a:xfrm>
                <a:off x="1414463" y="2759075"/>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4" name="Line 20"/>
              <p:cNvSpPr>
                <a:spLocks noChangeShapeType="1"/>
              </p:cNvSpPr>
              <p:nvPr/>
            </p:nvSpPr>
            <p:spPr bwMode="auto">
              <a:xfrm>
                <a:off x="1414463" y="3076575"/>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5" name="Line 21"/>
              <p:cNvSpPr>
                <a:spLocks noChangeShapeType="1"/>
              </p:cNvSpPr>
              <p:nvPr/>
            </p:nvSpPr>
            <p:spPr bwMode="auto">
              <a:xfrm>
                <a:off x="1414463" y="3394075"/>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6" name="Line 22"/>
              <p:cNvSpPr>
                <a:spLocks noChangeShapeType="1"/>
              </p:cNvSpPr>
              <p:nvPr/>
            </p:nvSpPr>
            <p:spPr bwMode="auto">
              <a:xfrm>
                <a:off x="1414463" y="3708400"/>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7" name="Line 23"/>
              <p:cNvSpPr>
                <a:spLocks noChangeShapeType="1"/>
              </p:cNvSpPr>
              <p:nvPr/>
            </p:nvSpPr>
            <p:spPr bwMode="auto">
              <a:xfrm>
                <a:off x="1414463" y="4038600"/>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8" name="Line 24"/>
              <p:cNvSpPr>
                <a:spLocks noChangeShapeType="1"/>
              </p:cNvSpPr>
              <p:nvPr/>
            </p:nvSpPr>
            <p:spPr bwMode="auto">
              <a:xfrm>
                <a:off x="1414463" y="4356100"/>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9" name="Line 25"/>
              <p:cNvSpPr>
                <a:spLocks noChangeShapeType="1"/>
              </p:cNvSpPr>
              <p:nvPr/>
            </p:nvSpPr>
            <p:spPr bwMode="auto">
              <a:xfrm>
                <a:off x="1414463" y="4673600"/>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30" name="Line 26"/>
              <p:cNvSpPr>
                <a:spLocks noChangeShapeType="1"/>
              </p:cNvSpPr>
              <p:nvPr/>
            </p:nvSpPr>
            <p:spPr bwMode="auto">
              <a:xfrm>
                <a:off x="1414463" y="4991100"/>
                <a:ext cx="6257925" cy="0"/>
              </a:xfrm>
              <a:prstGeom prst="line">
                <a:avLst/>
              </a:prstGeom>
              <a:noFill/>
              <a:ln w="6350">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 name="Group 9"/>
            <p:cNvGrpSpPr/>
            <p:nvPr/>
          </p:nvGrpSpPr>
          <p:grpSpPr>
            <a:xfrm>
              <a:off x="1354138" y="1793875"/>
              <a:ext cx="6318250" cy="3571875"/>
              <a:chOff x="1354138" y="1793875"/>
              <a:chExt cx="6318250" cy="3571875"/>
            </a:xfrm>
          </p:grpSpPr>
          <p:sp>
            <p:nvSpPr>
              <p:cNvPr id="97" name="Line 27"/>
              <p:cNvSpPr>
                <a:spLocks noChangeShapeType="1"/>
              </p:cNvSpPr>
              <p:nvPr/>
            </p:nvSpPr>
            <p:spPr bwMode="auto">
              <a:xfrm flipH="1">
                <a:off x="1354138" y="1793875"/>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98" name="Line 28"/>
              <p:cNvSpPr>
                <a:spLocks noChangeShapeType="1"/>
              </p:cNvSpPr>
              <p:nvPr/>
            </p:nvSpPr>
            <p:spPr bwMode="auto">
              <a:xfrm flipH="1">
                <a:off x="1354138" y="2111375"/>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99" name="Line 29"/>
              <p:cNvSpPr>
                <a:spLocks noChangeShapeType="1"/>
              </p:cNvSpPr>
              <p:nvPr/>
            </p:nvSpPr>
            <p:spPr bwMode="auto">
              <a:xfrm flipH="1">
                <a:off x="1354138" y="24384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0" name="Line 30"/>
              <p:cNvSpPr>
                <a:spLocks noChangeShapeType="1"/>
              </p:cNvSpPr>
              <p:nvPr/>
            </p:nvSpPr>
            <p:spPr bwMode="auto">
              <a:xfrm flipH="1">
                <a:off x="1354138" y="2759075"/>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1" name="Line 31"/>
              <p:cNvSpPr>
                <a:spLocks noChangeShapeType="1"/>
              </p:cNvSpPr>
              <p:nvPr/>
            </p:nvSpPr>
            <p:spPr bwMode="auto">
              <a:xfrm flipH="1">
                <a:off x="1354138" y="3076575"/>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2" name="Line 32"/>
              <p:cNvSpPr>
                <a:spLocks noChangeShapeType="1"/>
              </p:cNvSpPr>
              <p:nvPr/>
            </p:nvSpPr>
            <p:spPr bwMode="auto">
              <a:xfrm flipH="1">
                <a:off x="1354138" y="3394075"/>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3" name="Line 33"/>
              <p:cNvSpPr>
                <a:spLocks noChangeShapeType="1"/>
              </p:cNvSpPr>
              <p:nvPr/>
            </p:nvSpPr>
            <p:spPr bwMode="auto">
              <a:xfrm flipH="1">
                <a:off x="1354138" y="37084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4" name="Line 34"/>
              <p:cNvSpPr>
                <a:spLocks noChangeShapeType="1"/>
              </p:cNvSpPr>
              <p:nvPr/>
            </p:nvSpPr>
            <p:spPr bwMode="auto">
              <a:xfrm flipH="1">
                <a:off x="1354138" y="40386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5" name="Line 35"/>
              <p:cNvSpPr>
                <a:spLocks noChangeShapeType="1"/>
              </p:cNvSpPr>
              <p:nvPr/>
            </p:nvSpPr>
            <p:spPr bwMode="auto">
              <a:xfrm flipH="1">
                <a:off x="1354138" y="43561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6" name="Line 36"/>
              <p:cNvSpPr>
                <a:spLocks noChangeShapeType="1"/>
              </p:cNvSpPr>
              <p:nvPr/>
            </p:nvSpPr>
            <p:spPr bwMode="auto">
              <a:xfrm flipH="1">
                <a:off x="1354138" y="46736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7" name="Line 37"/>
              <p:cNvSpPr>
                <a:spLocks noChangeShapeType="1"/>
              </p:cNvSpPr>
              <p:nvPr/>
            </p:nvSpPr>
            <p:spPr bwMode="auto">
              <a:xfrm flipH="1">
                <a:off x="1354138" y="49911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Line 38"/>
              <p:cNvSpPr>
                <a:spLocks noChangeShapeType="1"/>
              </p:cNvSpPr>
              <p:nvPr/>
            </p:nvSpPr>
            <p:spPr bwMode="auto">
              <a:xfrm flipH="1">
                <a:off x="1354138" y="5308600"/>
                <a:ext cx="60325" cy="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09" name="Line 39"/>
              <p:cNvSpPr>
                <a:spLocks noChangeShapeType="1"/>
              </p:cNvSpPr>
              <p:nvPr/>
            </p:nvSpPr>
            <p:spPr bwMode="auto">
              <a:xfrm flipV="1">
                <a:off x="7672388"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0" name="Line 40"/>
              <p:cNvSpPr>
                <a:spLocks noChangeShapeType="1"/>
              </p:cNvSpPr>
              <p:nvPr/>
            </p:nvSpPr>
            <p:spPr bwMode="auto">
              <a:xfrm flipV="1">
                <a:off x="7059613"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1" name="Line 41"/>
              <p:cNvSpPr>
                <a:spLocks noChangeShapeType="1"/>
              </p:cNvSpPr>
              <p:nvPr/>
            </p:nvSpPr>
            <p:spPr bwMode="auto">
              <a:xfrm flipV="1">
                <a:off x="6434138"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2" name="Line 42"/>
              <p:cNvSpPr>
                <a:spLocks noChangeShapeType="1"/>
              </p:cNvSpPr>
              <p:nvPr/>
            </p:nvSpPr>
            <p:spPr bwMode="auto">
              <a:xfrm flipV="1">
                <a:off x="5799138"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3" name="Line 43"/>
              <p:cNvSpPr>
                <a:spLocks noChangeShapeType="1"/>
              </p:cNvSpPr>
              <p:nvPr/>
            </p:nvSpPr>
            <p:spPr bwMode="auto">
              <a:xfrm flipV="1">
                <a:off x="5173663"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4" name="Line 44"/>
              <p:cNvSpPr>
                <a:spLocks noChangeShapeType="1"/>
              </p:cNvSpPr>
              <p:nvPr/>
            </p:nvSpPr>
            <p:spPr bwMode="auto">
              <a:xfrm flipV="1">
                <a:off x="4538663"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5" name="Line 45"/>
              <p:cNvSpPr>
                <a:spLocks noChangeShapeType="1"/>
              </p:cNvSpPr>
              <p:nvPr/>
            </p:nvSpPr>
            <p:spPr bwMode="auto">
              <a:xfrm flipV="1">
                <a:off x="3916363"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6" name="Line 46"/>
              <p:cNvSpPr>
                <a:spLocks noChangeShapeType="1"/>
              </p:cNvSpPr>
              <p:nvPr/>
            </p:nvSpPr>
            <p:spPr bwMode="auto">
              <a:xfrm flipV="1">
                <a:off x="3290888"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7" name="Line 47"/>
              <p:cNvSpPr>
                <a:spLocks noChangeShapeType="1"/>
              </p:cNvSpPr>
              <p:nvPr/>
            </p:nvSpPr>
            <p:spPr bwMode="auto">
              <a:xfrm flipV="1">
                <a:off x="2655888"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8" name="Line 48"/>
              <p:cNvSpPr>
                <a:spLocks noChangeShapeType="1"/>
              </p:cNvSpPr>
              <p:nvPr/>
            </p:nvSpPr>
            <p:spPr bwMode="auto">
              <a:xfrm flipV="1">
                <a:off x="2027238"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19" name="Line 49"/>
              <p:cNvSpPr>
                <a:spLocks noChangeShapeType="1"/>
              </p:cNvSpPr>
              <p:nvPr/>
            </p:nvSpPr>
            <p:spPr bwMode="auto">
              <a:xfrm>
                <a:off x="1414463" y="5308600"/>
                <a:ext cx="0" cy="57150"/>
              </a:xfrm>
              <a:prstGeom prst="line">
                <a:avLst/>
              </a:prstGeom>
              <a:noFill/>
              <a:ln w="9525">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noAutofit/>
              </a:bodyPr>
              <a:lstStyle/>
              <a:p>
                <a:endParaRPr lang="en-US"/>
              </a:p>
            </p:txBody>
          </p:sp>
        </p:grpSp>
        <p:sp>
          <p:nvSpPr>
            <p:cNvPr id="11" name="Freeform 50"/>
            <p:cNvSpPr>
              <a:spLocks/>
            </p:cNvSpPr>
            <p:nvPr/>
          </p:nvSpPr>
          <p:spPr bwMode="auto">
            <a:xfrm>
              <a:off x="1414463" y="1793875"/>
              <a:ext cx="6257925" cy="3514725"/>
            </a:xfrm>
            <a:custGeom>
              <a:avLst/>
              <a:gdLst>
                <a:gd name="T0" fmla="*/ 3942 w 3942"/>
                <a:gd name="T1" fmla="*/ 2214 h 2214"/>
                <a:gd name="T2" fmla="*/ 0 w 3942"/>
                <a:gd name="T3" fmla="*/ 2214 h 2214"/>
                <a:gd name="T4" fmla="*/ 0 w 3942"/>
                <a:gd name="T5" fmla="*/ 0 h 2214"/>
              </a:gdLst>
              <a:ahLst/>
              <a:cxnLst>
                <a:cxn ang="0">
                  <a:pos x="T0" y="T1"/>
                </a:cxn>
                <a:cxn ang="0">
                  <a:pos x="T2" y="T3"/>
                </a:cxn>
                <a:cxn ang="0">
                  <a:pos x="T4" y="T5"/>
                </a:cxn>
              </a:cxnLst>
              <a:rect l="0" t="0" r="r" b="b"/>
              <a:pathLst>
                <a:path w="3942" h="2214">
                  <a:moveTo>
                    <a:pt x="3942" y="2214"/>
                  </a:moveTo>
                  <a:lnTo>
                    <a:pt x="0" y="2214"/>
                  </a:lnTo>
                  <a:lnTo>
                    <a:pt x="0" y="0"/>
                  </a:lnTo>
                </a:path>
              </a:pathLst>
            </a:custGeom>
            <a:noFill/>
            <a:ln w="9525">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endParaRPr lang="en-US"/>
            </a:p>
          </p:txBody>
        </p:sp>
        <p:sp>
          <p:nvSpPr>
            <p:cNvPr id="12" name="Freeform 51"/>
            <p:cNvSpPr>
              <a:spLocks/>
            </p:cNvSpPr>
            <p:nvPr/>
          </p:nvSpPr>
          <p:spPr bwMode="auto">
            <a:xfrm>
              <a:off x="1420813" y="2482850"/>
              <a:ext cx="260350" cy="1527175"/>
            </a:xfrm>
            <a:custGeom>
              <a:avLst/>
              <a:gdLst>
                <a:gd name="T0" fmla="*/ 164 w 164"/>
                <a:gd name="T1" fmla="*/ 142 h 962"/>
                <a:gd name="T2" fmla="*/ 150 w 164"/>
                <a:gd name="T3" fmla="*/ 142 h 962"/>
                <a:gd name="T4" fmla="*/ 150 w 164"/>
                <a:gd name="T5" fmla="*/ 170 h 962"/>
                <a:gd name="T6" fmla="*/ 130 w 164"/>
                <a:gd name="T7" fmla="*/ 170 h 962"/>
                <a:gd name="T8" fmla="*/ 130 w 164"/>
                <a:gd name="T9" fmla="*/ 186 h 962"/>
                <a:gd name="T10" fmla="*/ 110 w 164"/>
                <a:gd name="T11" fmla="*/ 186 h 962"/>
                <a:gd name="T12" fmla="*/ 110 w 164"/>
                <a:gd name="T13" fmla="*/ 792 h 962"/>
                <a:gd name="T14" fmla="*/ 66 w 164"/>
                <a:gd name="T15" fmla="*/ 792 h 962"/>
                <a:gd name="T16" fmla="*/ 66 w 164"/>
                <a:gd name="T17" fmla="*/ 948 h 962"/>
                <a:gd name="T18" fmla="*/ 58 w 164"/>
                <a:gd name="T19" fmla="*/ 948 h 962"/>
                <a:gd name="T20" fmla="*/ 58 w 164"/>
                <a:gd name="T21" fmla="*/ 778 h 962"/>
                <a:gd name="T22" fmla="*/ 46 w 164"/>
                <a:gd name="T23" fmla="*/ 778 h 962"/>
                <a:gd name="T24" fmla="*/ 46 w 164"/>
                <a:gd name="T25" fmla="*/ 0 h 962"/>
                <a:gd name="T26" fmla="*/ 32 w 164"/>
                <a:gd name="T27" fmla="*/ 0 h 962"/>
                <a:gd name="T28" fmla="*/ 32 w 164"/>
                <a:gd name="T29" fmla="*/ 792 h 962"/>
                <a:gd name="T30" fmla="*/ 0 w 164"/>
                <a:gd name="T31" fmla="*/ 792 h 962"/>
                <a:gd name="T32" fmla="*/ 0 w 164"/>
                <a:gd name="T33" fmla="*/ 806 h 962"/>
                <a:gd name="T34" fmla="*/ 44 w 164"/>
                <a:gd name="T35" fmla="*/ 806 h 962"/>
                <a:gd name="T36" fmla="*/ 44 w 164"/>
                <a:gd name="T37" fmla="*/ 962 h 962"/>
                <a:gd name="T38" fmla="*/ 80 w 164"/>
                <a:gd name="T39" fmla="*/ 962 h 962"/>
                <a:gd name="T40" fmla="*/ 80 w 164"/>
                <a:gd name="T41" fmla="*/ 806 h 962"/>
                <a:gd name="T42" fmla="*/ 124 w 164"/>
                <a:gd name="T43" fmla="*/ 806 h 962"/>
                <a:gd name="T44" fmla="*/ 124 w 164"/>
                <a:gd name="T45" fmla="*/ 200 h 962"/>
                <a:gd name="T46" fmla="*/ 144 w 164"/>
                <a:gd name="T47" fmla="*/ 200 h 962"/>
                <a:gd name="T48" fmla="*/ 144 w 164"/>
                <a:gd name="T49" fmla="*/ 184 h 962"/>
                <a:gd name="T50" fmla="*/ 164 w 164"/>
                <a:gd name="T51" fmla="*/ 184 h 962"/>
                <a:gd name="T52" fmla="*/ 164 w 164"/>
                <a:gd name="T53" fmla="*/ 142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4" h="962">
                  <a:moveTo>
                    <a:pt x="164" y="142"/>
                  </a:moveTo>
                  <a:lnTo>
                    <a:pt x="150" y="142"/>
                  </a:lnTo>
                  <a:lnTo>
                    <a:pt x="150" y="170"/>
                  </a:lnTo>
                  <a:lnTo>
                    <a:pt x="130" y="170"/>
                  </a:lnTo>
                  <a:lnTo>
                    <a:pt x="130" y="186"/>
                  </a:lnTo>
                  <a:lnTo>
                    <a:pt x="110" y="186"/>
                  </a:lnTo>
                  <a:lnTo>
                    <a:pt x="110" y="792"/>
                  </a:lnTo>
                  <a:lnTo>
                    <a:pt x="66" y="792"/>
                  </a:lnTo>
                  <a:lnTo>
                    <a:pt x="66" y="948"/>
                  </a:lnTo>
                  <a:lnTo>
                    <a:pt x="58" y="948"/>
                  </a:lnTo>
                  <a:lnTo>
                    <a:pt x="58" y="778"/>
                  </a:lnTo>
                  <a:lnTo>
                    <a:pt x="46" y="778"/>
                  </a:lnTo>
                  <a:lnTo>
                    <a:pt x="46" y="0"/>
                  </a:lnTo>
                  <a:lnTo>
                    <a:pt x="32" y="0"/>
                  </a:lnTo>
                  <a:lnTo>
                    <a:pt x="32" y="792"/>
                  </a:lnTo>
                  <a:lnTo>
                    <a:pt x="0" y="792"/>
                  </a:lnTo>
                  <a:lnTo>
                    <a:pt x="0" y="806"/>
                  </a:lnTo>
                  <a:lnTo>
                    <a:pt x="44" y="806"/>
                  </a:lnTo>
                  <a:lnTo>
                    <a:pt x="44" y="962"/>
                  </a:lnTo>
                  <a:lnTo>
                    <a:pt x="80" y="962"/>
                  </a:lnTo>
                  <a:lnTo>
                    <a:pt x="80" y="806"/>
                  </a:lnTo>
                  <a:lnTo>
                    <a:pt x="124" y="806"/>
                  </a:lnTo>
                  <a:lnTo>
                    <a:pt x="124" y="200"/>
                  </a:lnTo>
                  <a:lnTo>
                    <a:pt x="144" y="200"/>
                  </a:lnTo>
                  <a:lnTo>
                    <a:pt x="144" y="184"/>
                  </a:lnTo>
                  <a:lnTo>
                    <a:pt x="164" y="184"/>
                  </a:lnTo>
                  <a:lnTo>
                    <a:pt x="164" y="142"/>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3" name="Freeform 52"/>
            <p:cNvSpPr>
              <a:spLocks/>
            </p:cNvSpPr>
            <p:nvPr/>
          </p:nvSpPr>
          <p:spPr bwMode="auto">
            <a:xfrm>
              <a:off x="1677988" y="3648075"/>
              <a:ext cx="53975" cy="285750"/>
            </a:xfrm>
            <a:custGeom>
              <a:avLst/>
              <a:gdLst>
                <a:gd name="T0" fmla="*/ 20 w 34"/>
                <a:gd name="T1" fmla="*/ 166 h 180"/>
                <a:gd name="T2" fmla="*/ 14 w 34"/>
                <a:gd name="T3" fmla="*/ 166 h 180"/>
                <a:gd name="T4" fmla="*/ 14 w 34"/>
                <a:gd name="T5" fmla="*/ 0 h 180"/>
                <a:gd name="T6" fmla="*/ 0 w 34"/>
                <a:gd name="T7" fmla="*/ 0 h 180"/>
                <a:gd name="T8" fmla="*/ 0 w 34"/>
                <a:gd name="T9" fmla="*/ 180 h 180"/>
                <a:gd name="T10" fmla="*/ 34 w 34"/>
                <a:gd name="T11" fmla="*/ 180 h 180"/>
                <a:gd name="T12" fmla="*/ 34 w 34"/>
                <a:gd name="T13" fmla="*/ 0 h 180"/>
                <a:gd name="T14" fmla="*/ 20 w 34"/>
                <a:gd name="T15" fmla="*/ 0 h 180"/>
                <a:gd name="T16" fmla="*/ 20 w 34"/>
                <a:gd name="T17" fmla="*/ 16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80">
                  <a:moveTo>
                    <a:pt x="20" y="166"/>
                  </a:moveTo>
                  <a:lnTo>
                    <a:pt x="14" y="166"/>
                  </a:lnTo>
                  <a:lnTo>
                    <a:pt x="14" y="0"/>
                  </a:lnTo>
                  <a:lnTo>
                    <a:pt x="0" y="0"/>
                  </a:lnTo>
                  <a:lnTo>
                    <a:pt x="0" y="180"/>
                  </a:lnTo>
                  <a:lnTo>
                    <a:pt x="34" y="180"/>
                  </a:lnTo>
                  <a:lnTo>
                    <a:pt x="34" y="0"/>
                  </a:lnTo>
                  <a:lnTo>
                    <a:pt x="20" y="0"/>
                  </a:lnTo>
                  <a:lnTo>
                    <a:pt x="20" y="166"/>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Rectangle 53"/>
            <p:cNvSpPr>
              <a:spLocks noChangeArrowheads="1"/>
            </p:cNvSpPr>
            <p:nvPr/>
          </p:nvSpPr>
          <p:spPr bwMode="auto">
            <a:xfrm>
              <a:off x="1731963" y="3476625"/>
              <a:ext cx="9525" cy="22225"/>
            </a:xfrm>
            <a:prstGeom prst="rect">
              <a:avLst/>
            </a:prstGeom>
            <a:solidFill>
              <a:srgbClr val="566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5" name="Freeform 54"/>
            <p:cNvSpPr>
              <a:spLocks/>
            </p:cNvSpPr>
            <p:nvPr/>
          </p:nvSpPr>
          <p:spPr bwMode="auto">
            <a:xfrm>
              <a:off x="1763713" y="3727450"/>
              <a:ext cx="53975" cy="273050"/>
            </a:xfrm>
            <a:custGeom>
              <a:avLst/>
              <a:gdLst>
                <a:gd name="T0" fmla="*/ 20 w 34"/>
                <a:gd name="T1" fmla="*/ 158 h 172"/>
                <a:gd name="T2" fmla="*/ 14 w 34"/>
                <a:gd name="T3" fmla="*/ 158 h 172"/>
                <a:gd name="T4" fmla="*/ 14 w 34"/>
                <a:gd name="T5" fmla="*/ 0 h 172"/>
                <a:gd name="T6" fmla="*/ 0 w 34"/>
                <a:gd name="T7" fmla="*/ 0 h 172"/>
                <a:gd name="T8" fmla="*/ 0 w 34"/>
                <a:gd name="T9" fmla="*/ 172 h 172"/>
                <a:gd name="T10" fmla="*/ 34 w 34"/>
                <a:gd name="T11" fmla="*/ 172 h 172"/>
                <a:gd name="T12" fmla="*/ 34 w 34"/>
                <a:gd name="T13" fmla="*/ 0 h 172"/>
                <a:gd name="T14" fmla="*/ 20 w 34"/>
                <a:gd name="T15" fmla="*/ 0 h 172"/>
                <a:gd name="T16" fmla="*/ 20 w 34"/>
                <a:gd name="T17" fmla="*/ 15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72">
                  <a:moveTo>
                    <a:pt x="20" y="158"/>
                  </a:moveTo>
                  <a:lnTo>
                    <a:pt x="14" y="158"/>
                  </a:lnTo>
                  <a:lnTo>
                    <a:pt x="14" y="0"/>
                  </a:lnTo>
                  <a:lnTo>
                    <a:pt x="0" y="0"/>
                  </a:lnTo>
                  <a:lnTo>
                    <a:pt x="0" y="172"/>
                  </a:lnTo>
                  <a:lnTo>
                    <a:pt x="34" y="172"/>
                  </a:lnTo>
                  <a:lnTo>
                    <a:pt x="34" y="0"/>
                  </a:lnTo>
                  <a:lnTo>
                    <a:pt x="20" y="0"/>
                  </a:lnTo>
                  <a:lnTo>
                    <a:pt x="20" y="158"/>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 name="Freeform 55"/>
            <p:cNvSpPr>
              <a:spLocks/>
            </p:cNvSpPr>
            <p:nvPr/>
          </p:nvSpPr>
          <p:spPr bwMode="auto">
            <a:xfrm>
              <a:off x="1824038" y="3727450"/>
              <a:ext cx="53975" cy="260350"/>
            </a:xfrm>
            <a:custGeom>
              <a:avLst/>
              <a:gdLst>
                <a:gd name="T0" fmla="*/ 20 w 34"/>
                <a:gd name="T1" fmla="*/ 150 h 164"/>
                <a:gd name="T2" fmla="*/ 14 w 34"/>
                <a:gd name="T3" fmla="*/ 150 h 164"/>
                <a:gd name="T4" fmla="*/ 14 w 34"/>
                <a:gd name="T5" fmla="*/ 0 h 164"/>
                <a:gd name="T6" fmla="*/ 0 w 34"/>
                <a:gd name="T7" fmla="*/ 0 h 164"/>
                <a:gd name="T8" fmla="*/ 0 w 34"/>
                <a:gd name="T9" fmla="*/ 164 h 164"/>
                <a:gd name="T10" fmla="*/ 34 w 34"/>
                <a:gd name="T11" fmla="*/ 164 h 164"/>
                <a:gd name="T12" fmla="*/ 34 w 34"/>
                <a:gd name="T13" fmla="*/ 0 h 164"/>
                <a:gd name="T14" fmla="*/ 20 w 34"/>
                <a:gd name="T15" fmla="*/ 0 h 164"/>
                <a:gd name="T16" fmla="*/ 20 w 34"/>
                <a:gd name="T17" fmla="*/ 15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64">
                  <a:moveTo>
                    <a:pt x="20" y="150"/>
                  </a:moveTo>
                  <a:lnTo>
                    <a:pt x="14" y="150"/>
                  </a:lnTo>
                  <a:lnTo>
                    <a:pt x="14" y="0"/>
                  </a:lnTo>
                  <a:lnTo>
                    <a:pt x="0" y="0"/>
                  </a:lnTo>
                  <a:lnTo>
                    <a:pt x="0" y="164"/>
                  </a:lnTo>
                  <a:lnTo>
                    <a:pt x="34" y="164"/>
                  </a:lnTo>
                  <a:lnTo>
                    <a:pt x="34" y="0"/>
                  </a:lnTo>
                  <a:lnTo>
                    <a:pt x="20" y="0"/>
                  </a:lnTo>
                  <a:lnTo>
                    <a:pt x="20" y="15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Rectangle 56"/>
            <p:cNvSpPr>
              <a:spLocks noChangeArrowheads="1"/>
            </p:cNvSpPr>
            <p:nvPr/>
          </p:nvSpPr>
          <p:spPr bwMode="auto">
            <a:xfrm>
              <a:off x="2043113" y="3533775"/>
              <a:ext cx="12700" cy="22225"/>
            </a:xfrm>
            <a:prstGeom prst="rect">
              <a:avLst/>
            </a:prstGeom>
            <a:solidFill>
              <a:srgbClr val="566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8" name="Freeform 57"/>
            <p:cNvSpPr>
              <a:spLocks/>
            </p:cNvSpPr>
            <p:nvPr/>
          </p:nvSpPr>
          <p:spPr bwMode="auto">
            <a:xfrm>
              <a:off x="2074863" y="3317875"/>
              <a:ext cx="587375" cy="1362075"/>
            </a:xfrm>
            <a:custGeom>
              <a:avLst/>
              <a:gdLst>
                <a:gd name="T0" fmla="*/ 356 w 370"/>
                <a:gd name="T1" fmla="*/ 844 h 858"/>
                <a:gd name="T2" fmla="*/ 342 w 370"/>
                <a:gd name="T3" fmla="*/ 844 h 858"/>
                <a:gd name="T4" fmla="*/ 342 w 370"/>
                <a:gd name="T5" fmla="*/ 458 h 858"/>
                <a:gd name="T6" fmla="*/ 274 w 370"/>
                <a:gd name="T7" fmla="*/ 458 h 858"/>
                <a:gd name="T8" fmla="*/ 274 w 370"/>
                <a:gd name="T9" fmla="*/ 594 h 858"/>
                <a:gd name="T10" fmla="*/ 218 w 370"/>
                <a:gd name="T11" fmla="*/ 594 h 858"/>
                <a:gd name="T12" fmla="*/ 218 w 370"/>
                <a:gd name="T13" fmla="*/ 494 h 858"/>
                <a:gd name="T14" fmla="*/ 178 w 370"/>
                <a:gd name="T15" fmla="*/ 494 h 858"/>
                <a:gd name="T16" fmla="*/ 178 w 370"/>
                <a:gd name="T17" fmla="*/ 286 h 858"/>
                <a:gd name="T18" fmla="*/ 138 w 370"/>
                <a:gd name="T19" fmla="*/ 286 h 858"/>
                <a:gd name="T20" fmla="*/ 138 w 370"/>
                <a:gd name="T21" fmla="*/ 324 h 858"/>
                <a:gd name="T22" fmla="*/ 126 w 370"/>
                <a:gd name="T23" fmla="*/ 324 h 858"/>
                <a:gd name="T24" fmla="*/ 126 w 370"/>
                <a:gd name="T25" fmla="*/ 266 h 858"/>
                <a:gd name="T26" fmla="*/ 92 w 370"/>
                <a:gd name="T27" fmla="*/ 266 h 858"/>
                <a:gd name="T28" fmla="*/ 92 w 370"/>
                <a:gd name="T29" fmla="*/ 250 h 858"/>
                <a:gd name="T30" fmla="*/ 52 w 370"/>
                <a:gd name="T31" fmla="*/ 250 h 858"/>
                <a:gd name="T32" fmla="*/ 52 w 370"/>
                <a:gd name="T33" fmla="*/ 322 h 858"/>
                <a:gd name="T34" fmla="*/ 20 w 370"/>
                <a:gd name="T35" fmla="*/ 322 h 858"/>
                <a:gd name="T36" fmla="*/ 20 w 370"/>
                <a:gd name="T37" fmla="*/ 338 h 858"/>
                <a:gd name="T38" fmla="*/ 14 w 370"/>
                <a:gd name="T39" fmla="*/ 338 h 858"/>
                <a:gd name="T40" fmla="*/ 14 w 370"/>
                <a:gd name="T41" fmla="*/ 258 h 858"/>
                <a:gd name="T42" fmla="*/ 0 w 370"/>
                <a:gd name="T43" fmla="*/ 258 h 858"/>
                <a:gd name="T44" fmla="*/ 0 w 370"/>
                <a:gd name="T45" fmla="*/ 352 h 858"/>
                <a:gd name="T46" fmla="*/ 34 w 370"/>
                <a:gd name="T47" fmla="*/ 352 h 858"/>
                <a:gd name="T48" fmla="*/ 34 w 370"/>
                <a:gd name="T49" fmla="*/ 336 h 858"/>
                <a:gd name="T50" fmla="*/ 66 w 370"/>
                <a:gd name="T51" fmla="*/ 336 h 858"/>
                <a:gd name="T52" fmla="*/ 66 w 370"/>
                <a:gd name="T53" fmla="*/ 264 h 858"/>
                <a:gd name="T54" fmla="*/ 78 w 370"/>
                <a:gd name="T55" fmla="*/ 264 h 858"/>
                <a:gd name="T56" fmla="*/ 78 w 370"/>
                <a:gd name="T57" fmla="*/ 280 h 858"/>
                <a:gd name="T58" fmla="*/ 112 w 370"/>
                <a:gd name="T59" fmla="*/ 280 h 858"/>
                <a:gd name="T60" fmla="*/ 112 w 370"/>
                <a:gd name="T61" fmla="*/ 338 h 858"/>
                <a:gd name="T62" fmla="*/ 152 w 370"/>
                <a:gd name="T63" fmla="*/ 338 h 858"/>
                <a:gd name="T64" fmla="*/ 152 w 370"/>
                <a:gd name="T65" fmla="*/ 300 h 858"/>
                <a:gd name="T66" fmla="*/ 164 w 370"/>
                <a:gd name="T67" fmla="*/ 300 h 858"/>
                <a:gd name="T68" fmla="*/ 164 w 370"/>
                <a:gd name="T69" fmla="*/ 508 h 858"/>
                <a:gd name="T70" fmla="*/ 204 w 370"/>
                <a:gd name="T71" fmla="*/ 508 h 858"/>
                <a:gd name="T72" fmla="*/ 204 w 370"/>
                <a:gd name="T73" fmla="*/ 608 h 858"/>
                <a:gd name="T74" fmla="*/ 288 w 370"/>
                <a:gd name="T75" fmla="*/ 608 h 858"/>
                <a:gd name="T76" fmla="*/ 288 w 370"/>
                <a:gd name="T77" fmla="*/ 472 h 858"/>
                <a:gd name="T78" fmla="*/ 328 w 370"/>
                <a:gd name="T79" fmla="*/ 472 h 858"/>
                <a:gd name="T80" fmla="*/ 328 w 370"/>
                <a:gd name="T81" fmla="*/ 858 h 858"/>
                <a:gd name="T82" fmla="*/ 370 w 370"/>
                <a:gd name="T83" fmla="*/ 858 h 858"/>
                <a:gd name="T84" fmla="*/ 370 w 370"/>
                <a:gd name="T85" fmla="*/ 0 h 858"/>
                <a:gd name="T86" fmla="*/ 356 w 370"/>
                <a:gd name="T87" fmla="*/ 0 h 858"/>
                <a:gd name="T88" fmla="*/ 356 w 370"/>
                <a:gd name="T89" fmla="*/ 844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70" h="858">
                  <a:moveTo>
                    <a:pt x="356" y="844"/>
                  </a:moveTo>
                  <a:lnTo>
                    <a:pt x="342" y="844"/>
                  </a:lnTo>
                  <a:lnTo>
                    <a:pt x="342" y="458"/>
                  </a:lnTo>
                  <a:lnTo>
                    <a:pt x="274" y="458"/>
                  </a:lnTo>
                  <a:lnTo>
                    <a:pt x="274" y="594"/>
                  </a:lnTo>
                  <a:lnTo>
                    <a:pt x="218" y="594"/>
                  </a:lnTo>
                  <a:lnTo>
                    <a:pt x="218" y="494"/>
                  </a:lnTo>
                  <a:lnTo>
                    <a:pt x="178" y="494"/>
                  </a:lnTo>
                  <a:lnTo>
                    <a:pt x="178" y="286"/>
                  </a:lnTo>
                  <a:lnTo>
                    <a:pt x="138" y="286"/>
                  </a:lnTo>
                  <a:lnTo>
                    <a:pt x="138" y="324"/>
                  </a:lnTo>
                  <a:lnTo>
                    <a:pt x="126" y="324"/>
                  </a:lnTo>
                  <a:lnTo>
                    <a:pt x="126" y="266"/>
                  </a:lnTo>
                  <a:lnTo>
                    <a:pt x="92" y="266"/>
                  </a:lnTo>
                  <a:lnTo>
                    <a:pt x="92" y="250"/>
                  </a:lnTo>
                  <a:lnTo>
                    <a:pt x="52" y="250"/>
                  </a:lnTo>
                  <a:lnTo>
                    <a:pt x="52" y="322"/>
                  </a:lnTo>
                  <a:lnTo>
                    <a:pt x="20" y="322"/>
                  </a:lnTo>
                  <a:lnTo>
                    <a:pt x="20" y="338"/>
                  </a:lnTo>
                  <a:lnTo>
                    <a:pt x="14" y="338"/>
                  </a:lnTo>
                  <a:lnTo>
                    <a:pt x="14" y="258"/>
                  </a:lnTo>
                  <a:lnTo>
                    <a:pt x="0" y="258"/>
                  </a:lnTo>
                  <a:lnTo>
                    <a:pt x="0" y="352"/>
                  </a:lnTo>
                  <a:lnTo>
                    <a:pt x="34" y="352"/>
                  </a:lnTo>
                  <a:lnTo>
                    <a:pt x="34" y="336"/>
                  </a:lnTo>
                  <a:lnTo>
                    <a:pt x="66" y="336"/>
                  </a:lnTo>
                  <a:lnTo>
                    <a:pt x="66" y="264"/>
                  </a:lnTo>
                  <a:lnTo>
                    <a:pt x="78" y="264"/>
                  </a:lnTo>
                  <a:lnTo>
                    <a:pt x="78" y="280"/>
                  </a:lnTo>
                  <a:lnTo>
                    <a:pt x="112" y="280"/>
                  </a:lnTo>
                  <a:lnTo>
                    <a:pt x="112" y="338"/>
                  </a:lnTo>
                  <a:lnTo>
                    <a:pt x="152" y="338"/>
                  </a:lnTo>
                  <a:lnTo>
                    <a:pt x="152" y="300"/>
                  </a:lnTo>
                  <a:lnTo>
                    <a:pt x="164" y="300"/>
                  </a:lnTo>
                  <a:lnTo>
                    <a:pt x="164" y="508"/>
                  </a:lnTo>
                  <a:lnTo>
                    <a:pt x="204" y="508"/>
                  </a:lnTo>
                  <a:lnTo>
                    <a:pt x="204" y="608"/>
                  </a:lnTo>
                  <a:lnTo>
                    <a:pt x="288" y="608"/>
                  </a:lnTo>
                  <a:lnTo>
                    <a:pt x="288" y="472"/>
                  </a:lnTo>
                  <a:lnTo>
                    <a:pt x="328" y="472"/>
                  </a:lnTo>
                  <a:lnTo>
                    <a:pt x="328" y="858"/>
                  </a:lnTo>
                  <a:lnTo>
                    <a:pt x="370" y="858"/>
                  </a:lnTo>
                  <a:lnTo>
                    <a:pt x="370" y="0"/>
                  </a:lnTo>
                  <a:lnTo>
                    <a:pt x="356" y="0"/>
                  </a:lnTo>
                  <a:lnTo>
                    <a:pt x="356" y="844"/>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 name="Freeform 58"/>
            <p:cNvSpPr>
              <a:spLocks/>
            </p:cNvSpPr>
            <p:nvPr/>
          </p:nvSpPr>
          <p:spPr bwMode="auto">
            <a:xfrm>
              <a:off x="2782888" y="2130425"/>
              <a:ext cx="1981200" cy="3025775"/>
            </a:xfrm>
            <a:custGeom>
              <a:avLst/>
              <a:gdLst>
                <a:gd name="T0" fmla="*/ 1078 w 1248"/>
                <a:gd name="T1" fmla="*/ 986 h 1906"/>
                <a:gd name="T2" fmla="*/ 992 w 1248"/>
                <a:gd name="T3" fmla="*/ 866 h 1906"/>
                <a:gd name="T4" fmla="*/ 914 w 1248"/>
                <a:gd name="T5" fmla="*/ 642 h 1906"/>
                <a:gd name="T6" fmla="*/ 898 w 1248"/>
                <a:gd name="T7" fmla="*/ 670 h 1906"/>
                <a:gd name="T8" fmla="*/ 886 w 1248"/>
                <a:gd name="T9" fmla="*/ 608 h 1906"/>
                <a:gd name="T10" fmla="*/ 802 w 1248"/>
                <a:gd name="T11" fmla="*/ 586 h 1906"/>
                <a:gd name="T12" fmla="*/ 756 w 1248"/>
                <a:gd name="T13" fmla="*/ 578 h 1906"/>
                <a:gd name="T14" fmla="*/ 704 w 1248"/>
                <a:gd name="T15" fmla="*/ 384 h 1906"/>
                <a:gd name="T16" fmla="*/ 688 w 1248"/>
                <a:gd name="T17" fmla="*/ 478 h 1906"/>
                <a:gd name="T18" fmla="*/ 650 w 1248"/>
                <a:gd name="T19" fmla="*/ 478 h 1906"/>
                <a:gd name="T20" fmla="*/ 602 w 1248"/>
                <a:gd name="T21" fmla="*/ 438 h 1906"/>
                <a:gd name="T22" fmla="*/ 570 w 1248"/>
                <a:gd name="T23" fmla="*/ 384 h 1906"/>
                <a:gd name="T24" fmla="*/ 550 w 1248"/>
                <a:gd name="T25" fmla="*/ 384 h 1906"/>
                <a:gd name="T26" fmla="*/ 518 w 1248"/>
                <a:gd name="T27" fmla="*/ 732 h 1906"/>
                <a:gd name="T28" fmla="*/ 474 w 1248"/>
                <a:gd name="T29" fmla="*/ 786 h 1906"/>
                <a:gd name="T30" fmla="*/ 238 w 1248"/>
                <a:gd name="T31" fmla="*/ 936 h 1906"/>
                <a:gd name="T32" fmla="*/ 146 w 1248"/>
                <a:gd name="T33" fmla="*/ 764 h 1906"/>
                <a:gd name="T34" fmla="*/ 112 w 1248"/>
                <a:gd name="T35" fmla="*/ 734 h 1906"/>
                <a:gd name="T36" fmla="*/ 106 w 1248"/>
                <a:gd name="T37" fmla="*/ 734 h 1906"/>
                <a:gd name="T38" fmla="*/ 92 w 1248"/>
                <a:gd name="T39" fmla="*/ 748 h 1906"/>
                <a:gd name="T40" fmla="*/ 126 w 1248"/>
                <a:gd name="T41" fmla="*/ 778 h 1906"/>
                <a:gd name="T42" fmla="*/ 224 w 1248"/>
                <a:gd name="T43" fmla="*/ 786 h 1906"/>
                <a:gd name="T44" fmla="*/ 304 w 1248"/>
                <a:gd name="T45" fmla="*/ 800 h 1906"/>
                <a:gd name="T46" fmla="*/ 362 w 1248"/>
                <a:gd name="T47" fmla="*/ 1906 h 1906"/>
                <a:gd name="T48" fmla="*/ 480 w 1248"/>
                <a:gd name="T49" fmla="*/ 1092 h 1906"/>
                <a:gd name="T50" fmla="*/ 532 w 1248"/>
                <a:gd name="T51" fmla="*/ 758 h 1906"/>
                <a:gd name="T52" fmla="*/ 540 w 1248"/>
                <a:gd name="T53" fmla="*/ 398 h 1906"/>
                <a:gd name="T54" fmla="*/ 584 w 1248"/>
                <a:gd name="T55" fmla="*/ 748 h 1906"/>
                <a:gd name="T56" fmla="*/ 616 w 1248"/>
                <a:gd name="T57" fmla="*/ 398 h 1906"/>
                <a:gd name="T58" fmla="*/ 656 w 1248"/>
                <a:gd name="T59" fmla="*/ 492 h 1906"/>
                <a:gd name="T60" fmla="*/ 668 w 1248"/>
                <a:gd name="T61" fmla="*/ 1020 h 1906"/>
                <a:gd name="T62" fmla="*/ 714 w 1248"/>
                <a:gd name="T63" fmla="*/ 756 h 1906"/>
                <a:gd name="T64" fmla="*/ 734 w 1248"/>
                <a:gd name="T65" fmla="*/ 878 h 1906"/>
                <a:gd name="T66" fmla="*/ 762 w 1248"/>
                <a:gd name="T67" fmla="*/ 1404 h 1906"/>
                <a:gd name="T68" fmla="*/ 770 w 1248"/>
                <a:gd name="T69" fmla="*/ 398 h 1906"/>
                <a:gd name="T70" fmla="*/ 846 w 1248"/>
                <a:gd name="T71" fmla="*/ 600 h 1906"/>
                <a:gd name="T72" fmla="*/ 872 w 1248"/>
                <a:gd name="T73" fmla="*/ 622 h 1906"/>
                <a:gd name="T74" fmla="*/ 912 w 1248"/>
                <a:gd name="T75" fmla="*/ 684 h 1906"/>
                <a:gd name="T76" fmla="*/ 928 w 1248"/>
                <a:gd name="T77" fmla="*/ 656 h 1906"/>
                <a:gd name="T78" fmla="*/ 978 w 1248"/>
                <a:gd name="T79" fmla="*/ 880 h 1906"/>
                <a:gd name="T80" fmla="*/ 1064 w 1248"/>
                <a:gd name="T81" fmla="*/ 1000 h 1906"/>
                <a:gd name="T82" fmla="*/ 1230 w 1248"/>
                <a:gd name="T83" fmla="*/ 978 h 1906"/>
                <a:gd name="T84" fmla="*/ 1248 w 1248"/>
                <a:gd name="T85" fmla="*/ 848 h 1906"/>
                <a:gd name="T86" fmla="*/ 1216 w 1248"/>
                <a:gd name="T87" fmla="*/ 1078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1906">
                  <a:moveTo>
                    <a:pt x="1216" y="1078"/>
                  </a:moveTo>
                  <a:lnTo>
                    <a:pt x="1078" y="1078"/>
                  </a:lnTo>
                  <a:lnTo>
                    <a:pt x="1078" y="986"/>
                  </a:lnTo>
                  <a:lnTo>
                    <a:pt x="1004" y="986"/>
                  </a:lnTo>
                  <a:lnTo>
                    <a:pt x="1004" y="866"/>
                  </a:lnTo>
                  <a:lnTo>
                    <a:pt x="992" y="866"/>
                  </a:lnTo>
                  <a:lnTo>
                    <a:pt x="992" y="606"/>
                  </a:lnTo>
                  <a:lnTo>
                    <a:pt x="914" y="606"/>
                  </a:lnTo>
                  <a:lnTo>
                    <a:pt x="914" y="642"/>
                  </a:lnTo>
                  <a:lnTo>
                    <a:pt x="906" y="642"/>
                  </a:lnTo>
                  <a:lnTo>
                    <a:pt x="906" y="670"/>
                  </a:lnTo>
                  <a:lnTo>
                    <a:pt x="898" y="670"/>
                  </a:lnTo>
                  <a:lnTo>
                    <a:pt x="898" y="814"/>
                  </a:lnTo>
                  <a:lnTo>
                    <a:pt x="886" y="814"/>
                  </a:lnTo>
                  <a:lnTo>
                    <a:pt x="886" y="608"/>
                  </a:lnTo>
                  <a:lnTo>
                    <a:pt x="880" y="608"/>
                  </a:lnTo>
                  <a:lnTo>
                    <a:pt x="880" y="586"/>
                  </a:lnTo>
                  <a:lnTo>
                    <a:pt x="802" y="586"/>
                  </a:lnTo>
                  <a:lnTo>
                    <a:pt x="802" y="384"/>
                  </a:lnTo>
                  <a:lnTo>
                    <a:pt x="756" y="384"/>
                  </a:lnTo>
                  <a:lnTo>
                    <a:pt x="756" y="578"/>
                  </a:lnTo>
                  <a:lnTo>
                    <a:pt x="748" y="578"/>
                  </a:lnTo>
                  <a:lnTo>
                    <a:pt x="748" y="384"/>
                  </a:lnTo>
                  <a:lnTo>
                    <a:pt x="704" y="384"/>
                  </a:lnTo>
                  <a:lnTo>
                    <a:pt x="704" y="742"/>
                  </a:lnTo>
                  <a:lnTo>
                    <a:pt x="688" y="742"/>
                  </a:lnTo>
                  <a:lnTo>
                    <a:pt x="688" y="478"/>
                  </a:lnTo>
                  <a:lnTo>
                    <a:pt x="670" y="478"/>
                  </a:lnTo>
                  <a:lnTo>
                    <a:pt x="668" y="478"/>
                  </a:lnTo>
                  <a:lnTo>
                    <a:pt x="650" y="478"/>
                  </a:lnTo>
                  <a:lnTo>
                    <a:pt x="650" y="384"/>
                  </a:lnTo>
                  <a:lnTo>
                    <a:pt x="602" y="384"/>
                  </a:lnTo>
                  <a:lnTo>
                    <a:pt x="602" y="438"/>
                  </a:lnTo>
                  <a:lnTo>
                    <a:pt x="598" y="438"/>
                  </a:lnTo>
                  <a:lnTo>
                    <a:pt x="598" y="384"/>
                  </a:lnTo>
                  <a:lnTo>
                    <a:pt x="570" y="384"/>
                  </a:lnTo>
                  <a:lnTo>
                    <a:pt x="570" y="0"/>
                  </a:lnTo>
                  <a:lnTo>
                    <a:pt x="550" y="0"/>
                  </a:lnTo>
                  <a:lnTo>
                    <a:pt x="550" y="384"/>
                  </a:lnTo>
                  <a:lnTo>
                    <a:pt x="526" y="384"/>
                  </a:lnTo>
                  <a:lnTo>
                    <a:pt x="526" y="732"/>
                  </a:lnTo>
                  <a:lnTo>
                    <a:pt x="518" y="732"/>
                  </a:lnTo>
                  <a:lnTo>
                    <a:pt x="518" y="744"/>
                  </a:lnTo>
                  <a:lnTo>
                    <a:pt x="474" y="744"/>
                  </a:lnTo>
                  <a:lnTo>
                    <a:pt x="474" y="786"/>
                  </a:lnTo>
                  <a:lnTo>
                    <a:pt x="290" y="786"/>
                  </a:lnTo>
                  <a:lnTo>
                    <a:pt x="290" y="936"/>
                  </a:lnTo>
                  <a:lnTo>
                    <a:pt x="238" y="936"/>
                  </a:lnTo>
                  <a:lnTo>
                    <a:pt x="238" y="772"/>
                  </a:lnTo>
                  <a:lnTo>
                    <a:pt x="146" y="772"/>
                  </a:lnTo>
                  <a:lnTo>
                    <a:pt x="146" y="764"/>
                  </a:lnTo>
                  <a:lnTo>
                    <a:pt x="132" y="764"/>
                  </a:lnTo>
                  <a:lnTo>
                    <a:pt x="132" y="734"/>
                  </a:lnTo>
                  <a:lnTo>
                    <a:pt x="112" y="734"/>
                  </a:lnTo>
                  <a:lnTo>
                    <a:pt x="112" y="936"/>
                  </a:lnTo>
                  <a:lnTo>
                    <a:pt x="106" y="936"/>
                  </a:lnTo>
                  <a:lnTo>
                    <a:pt x="106" y="734"/>
                  </a:lnTo>
                  <a:lnTo>
                    <a:pt x="0" y="734"/>
                  </a:lnTo>
                  <a:lnTo>
                    <a:pt x="0" y="748"/>
                  </a:lnTo>
                  <a:lnTo>
                    <a:pt x="92" y="748"/>
                  </a:lnTo>
                  <a:lnTo>
                    <a:pt x="92" y="950"/>
                  </a:lnTo>
                  <a:lnTo>
                    <a:pt x="126" y="950"/>
                  </a:lnTo>
                  <a:lnTo>
                    <a:pt x="126" y="778"/>
                  </a:lnTo>
                  <a:lnTo>
                    <a:pt x="132" y="778"/>
                  </a:lnTo>
                  <a:lnTo>
                    <a:pt x="132" y="786"/>
                  </a:lnTo>
                  <a:lnTo>
                    <a:pt x="224" y="786"/>
                  </a:lnTo>
                  <a:lnTo>
                    <a:pt x="224" y="950"/>
                  </a:lnTo>
                  <a:lnTo>
                    <a:pt x="304" y="950"/>
                  </a:lnTo>
                  <a:lnTo>
                    <a:pt x="304" y="800"/>
                  </a:lnTo>
                  <a:lnTo>
                    <a:pt x="342" y="800"/>
                  </a:lnTo>
                  <a:lnTo>
                    <a:pt x="342" y="1906"/>
                  </a:lnTo>
                  <a:lnTo>
                    <a:pt x="362" y="1906"/>
                  </a:lnTo>
                  <a:lnTo>
                    <a:pt x="362" y="800"/>
                  </a:lnTo>
                  <a:lnTo>
                    <a:pt x="480" y="800"/>
                  </a:lnTo>
                  <a:lnTo>
                    <a:pt x="480" y="1092"/>
                  </a:lnTo>
                  <a:lnTo>
                    <a:pt x="500" y="1092"/>
                  </a:lnTo>
                  <a:lnTo>
                    <a:pt x="500" y="758"/>
                  </a:lnTo>
                  <a:lnTo>
                    <a:pt x="532" y="758"/>
                  </a:lnTo>
                  <a:lnTo>
                    <a:pt x="532" y="746"/>
                  </a:lnTo>
                  <a:lnTo>
                    <a:pt x="540" y="746"/>
                  </a:lnTo>
                  <a:lnTo>
                    <a:pt x="540" y="398"/>
                  </a:lnTo>
                  <a:lnTo>
                    <a:pt x="564" y="398"/>
                  </a:lnTo>
                  <a:lnTo>
                    <a:pt x="564" y="748"/>
                  </a:lnTo>
                  <a:lnTo>
                    <a:pt x="584" y="748"/>
                  </a:lnTo>
                  <a:lnTo>
                    <a:pt x="584" y="452"/>
                  </a:lnTo>
                  <a:lnTo>
                    <a:pt x="616" y="452"/>
                  </a:lnTo>
                  <a:lnTo>
                    <a:pt x="616" y="398"/>
                  </a:lnTo>
                  <a:lnTo>
                    <a:pt x="636" y="398"/>
                  </a:lnTo>
                  <a:lnTo>
                    <a:pt x="636" y="492"/>
                  </a:lnTo>
                  <a:lnTo>
                    <a:pt x="656" y="492"/>
                  </a:lnTo>
                  <a:lnTo>
                    <a:pt x="656" y="598"/>
                  </a:lnTo>
                  <a:lnTo>
                    <a:pt x="668" y="598"/>
                  </a:lnTo>
                  <a:lnTo>
                    <a:pt x="668" y="1020"/>
                  </a:lnTo>
                  <a:lnTo>
                    <a:pt x="688" y="1020"/>
                  </a:lnTo>
                  <a:lnTo>
                    <a:pt x="688" y="756"/>
                  </a:lnTo>
                  <a:lnTo>
                    <a:pt x="714" y="756"/>
                  </a:lnTo>
                  <a:lnTo>
                    <a:pt x="714" y="1306"/>
                  </a:lnTo>
                  <a:lnTo>
                    <a:pt x="734" y="1306"/>
                  </a:lnTo>
                  <a:lnTo>
                    <a:pt x="734" y="878"/>
                  </a:lnTo>
                  <a:lnTo>
                    <a:pt x="742" y="878"/>
                  </a:lnTo>
                  <a:lnTo>
                    <a:pt x="742" y="1404"/>
                  </a:lnTo>
                  <a:lnTo>
                    <a:pt x="762" y="1404"/>
                  </a:lnTo>
                  <a:lnTo>
                    <a:pt x="762" y="592"/>
                  </a:lnTo>
                  <a:lnTo>
                    <a:pt x="770" y="592"/>
                  </a:lnTo>
                  <a:lnTo>
                    <a:pt x="770" y="398"/>
                  </a:lnTo>
                  <a:lnTo>
                    <a:pt x="788" y="398"/>
                  </a:lnTo>
                  <a:lnTo>
                    <a:pt x="788" y="600"/>
                  </a:lnTo>
                  <a:lnTo>
                    <a:pt x="846" y="600"/>
                  </a:lnTo>
                  <a:lnTo>
                    <a:pt x="846" y="622"/>
                  </a:lnTo>
                  <a:lnTo>
                    <a:pt x="866" y="622"/>
                  </a:lnTo>
                  <a:lnTo>
                    <a:pt x="872" y="622"/>
                  </a:lnTo>
                  <a:lnTo>
                    <a:pt x="872" y="828"/>
                  </a:lnTo>
                  <a:lnTo>
                    <a:pt x="912" y="828"/>
                  </a:lnTo>
                  <a:lnTo>
                    <a:pt x="912" y="684"/>
                  </a:lnTo>
                  <a:lnTo>
                    <a:pt x="920" y="684"/>
                  </a:lnTo>
                  <a:lnTo>
                    <a:pt x="920" y="656"/>
                  </a:lnTo>
                  <a:lnTo>
                    <a:pt x="928" y="656"/>
                  </a:lnTo>
                  <a:lnTo>
                    <a:pt x="928" y="620"/>
                  </a:lnTo>
                  <a:lnTo>
                    <a:pt x="978" y="620"/>
                  </a:lnTo>
                  <a:lnTo>
                    <a:pt x="978" y="880"/>
                  </a:lnTo>
                  <a:lnTo>
                    <a:pt x="990" y="880"/>
                  </a:lnTo>
                  <a:lnTo>
                    <a:pt x="990" y="1000"/>
                  </a:lnTo>
                  <a:lnTo>
                    <a:pt x="1064" y="1000"/>
                  </a:lnTo>
                  <a:lnTo>
                    <a:pt x="1064" y="1092"/>
                  </a:lnTo>
                  <a:lnTo>
                    <a:pt x="1230" y="1092"/>
                  </a:lnTo>
                  <a:lnTo>
                    <a:pt x="1230" y="978"/>
                  </a:lnTo>
                  <a:lnTo>
                    <a:pt x="1240" y="978"/>
                  </a:lnTo>
                  <a:lnTo>
                    <a:pt x="1240" y="848"/>
                  </a:lnTo>
                  <a:lnTo>
                    <a:pt x="1248" y="848"/>
                  </a:lnTo>
                  <a:lnTo>
                    <a:pt x="1248" y="834"/>
                  </a:lnTo>
                  <a:lnTo>
                    <a:pt x="1216" y="834"/>
                  </a:lnTo>
                  <a:lnTo>
                    <a:pt x="1216" y="1078"/>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0" name="Freeform 59"/>
            <p:cNvSpPr>
              <a:spLocks/>
            </p:cNvSpPr>
            <p:nvPr/>
          </p:nvSpPr>
          <p:spPr bwMode="auto">
            <a:xfrm>
              <a:off x="5354638" y="2038350"/>
              <a:ext cx="428625" cy="2006600"/>
            </a:xfrm>
            <a:custGeom>
              <a:avLst/>
              <a:gdLst>
                <a:gd name="T0" fmla="*/ 236 w 270"/>
                <a:gd name="T1" fmla="*/ 94 h 1264"/>
                <a:gd name="T2" fmla="*/ 226 w 270"/>
                <a:gd name="T3" fmla="*/ 158 h 1264"/>
                <a:gd name="T4" fmla="*/ 216 w 270"/>
                <a:gd name="T5" fmla="*/ 950 h 1264"/>
                <a:gd name="T6" fmla="*/ 212 w 270"/>
                <a:gd name="T7" fmla="*/ 158 h 1264"/>
                <a:gd name="T8" fmla="*/ 206 w 270"/>
                <a:gd name="T9" fmla="*/ 94 h 1264"/>
                <a:gd name="T10" fmla="*/ 172 w 270"/>
                <a:gd name="T11" fmla="*/ 78 h 1264"/>
                <a:gd name="T12" fmla="*/ 152 w 270"/>
                <a:gd name="T13" fmla="*/ 72 h 1264"/>
                <a:gd name="T14" fmla="*/ 146 w 270"/>
                <a:gd name="T15" fmla="*/ 64 h 1264"/>
                <a:gd name="T16" fmla="*/ 126 w 270"/>
                <a:gd name="T17" fmla="*/ 72 h 1264"/>
                <a:gd name="T18" fmla="*/ 106 w 270"/>
                <a:gd name="T19" fmla="*/ 0 h 1264"/>
                <a:gd name="T20" fmla="*/ 94 w 270"/>
                <a:gd name="T21" fmla="*/ 0 h 1264"/>
                <a:gd name="T22" fmla="*/ 72 w 270"/>
                <a:gd name="T23" fmla="*/ 158 h 1264"/>
                <a:gd name="T24" fmla="*/ 66 w 270"/>
                <a:gd name="T25" fmla="*/ 36 h 1264"/>
                <a:gd name="T26" fmla="*/ 46 w 270"/>
                <a:gd name="T27" fmla="*/ 136 h 1264"/>
                <a:gd name="T28" fmla="*/ 14 w 270"/>
                <a:gd name="T29" fmla="*/ 280 h 1264"/>
                <a:gd name="T30" fmla="*/ 8 w 270"/>
                <a:gd name="T31" fmla="*/ 1170 h 1264"/>
                <a:gd name="T32" fmla="*/ 0 w 270"/>
                <a:gd name="T33" fmla="*/ 1206 h 1264"/>
                <a:gd name="T34" fmla="*/ 8 w 270"/>
                <a:gd name="T35" fmla="*/ 1206 h 1264"/>
                <a:gd name="T36" fmla="*/ 20 w 270"/>
                <a:gd name="T37" fmla="*/ 964 h 1264"/>
                <a:gd name="T38" fmla="*/ 46 w 270"/>
                <a:gd name="T39" fmla="*/ 194 h 1264"/>
                <a:gd name="T40" fmla="*/ 60 w 270"/>
                <a:gd name="T41" fmla="*/ 960 h 1264"/>
                <a:gd name="T42" fmla="*/ 60 w 270"/>
                <a:gd name="T43" fmla="*/ 1206 h 1264"/>
                <a:gd name="T44" fmla="*/ 66 w 270"/>
                <a:gd name="T45" fmla="*/ 1264 h 1264"/>
                <a:gd name="T46" fmla="*/ 86 w 270"/>
                <a:gd name="T47" fmla="*/ 1206 h 1264"/>
                <a:gd name="T48" fmla="*/ 86 w 270"/>
                <a:gd name="T49" fmla="*/ 964 h 1264"/>
                <a:gd name="T50" fmla="*/ 100 w 270"/>
                <a:gd name="T51" fmla="*/ 194 h 1264"/>
                <a:gd name="T52" fmla="*/ 100 w 270"/>
                <a:gd name="T53" fmla="*/ 86 h 1264"/>
                <a:gd name="T54" fmla="*/ 132 w 270"/>
                <a:gd name="T55" fmla="*/ 106 h 1264"/>
                <a:gd name="T56" fmla="*/ 132 w 270"/>
                <a:gd name="T57" fmla="*/ 964 h 1264"/>
                <a:gd name="T58" fmla="*/ 158 w 270"/>
                <a:gd name="T59" fmla="*/ 108 h 1264"/>
                <a:gd name="T60" fmla="*/ 172 w 270"/>
                <a:gd name="T61" fmla="*/ 108 h 1264"/>
                <a:gd name="T62" fmla="*/ 192 w 270"/>
                <a:gd name="T63" fmla="*/ 172 h 1264"/>
                <a:gd name="T64" fmla="*/ 198 w 270"/>
                <a:gd name="T65" fmla="*/ 964 h 1264"/>
                <a:gd name="T66" fmla="*/ 230 w 270"/>
                <a:gd name="T67" fmla="*/ 172 h 1264"/>
                <a:gd name="T68" fmla="*/ 240 w 270"/>
                <a:gd name="T69" fmla="*/ 108 h 1264"/>
                <a:gd name="T70" fmla="*/ 250 w 270"/>
                <a:gd name="T71" fmla="*/ 964 h 1264"/>
                <a:gd name="T72" fmla="*/ 270 w 270"/>
                <a:gd name="T73" fmla="*/ 50 h 1264"/>
                <a:gd name="T74" fmla="*/ 236 w 270"/>
                <a:gd name="T75" fmla="*/ 50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0" h="1264">
                  <a:moveTo>
                    <a:pt x="236" y="50"/>
                  </a:moveTo>
                  <a:lnTo>
                    <a:pt x="236" y="94"/>
                  </a:lnTo>
                  <a:lnTo>
                    <a:pt x="226" y="94"/>
                  </a:lnTo>
                  <a:lnTo>
                    <a:pt x="226" y="158"/>
                  </a:lnTo>
                  <a:lnTo>
                    <a:pt x="216" y="158"/>
                  </a:lnTo>
                  <a:lnTo>
                    <a:pt x="216" y="950"/>
                  </a:lnTo>
                  <a:lnTo>
                    <a:pt x="212" y="950"/>
                  </a:lnTo>
                  <a:lnTo>
                    <a:pt x="212" y="158"/>
                  </a:lnTo>
                  <a:lnTo>
                    <a:pt x="206" y="158"/>
                  </a:lnTo>
                  <a:lnTo>
                    <a:pt x="206" y="94"/>
                  </a:lnTo>
                  <a:lnTo>
                    <a:pt x="172" y="94"/>
                  </a:lnTo>
                  <a:lnTo>
                    <a:pt x="172" y="78"/>
                  </a:lnTo>
                  <a:lnTo>
                    <a:pt x="152" y="78"/>
                  </a:lnTo>
                  <a:lnTo>
                    <a:pt x="152" y="72"/>
                  </a:lnTo>
                  <a:lnTo>
                    <a:pt x="146" y="72"/>
                  </a:lnTo>
                  <a:lnTo>
                    <a:pt x="146" y="64"/>
                  </a:lnTo>
                  <a:lnTo>
                    <a:pt x="126" y="64"/>
                  </a:lnTo>
                  <a:lnTo>
                    <a:pt x="126" y="72"/>
                  </a:lnTo>
                  <a:lnTo>
                    <a:pt x="106" y="72"/>
                  </a:lnTo>
                  <a:lnTo>
                    <a:pt x="106" y="0"/>
                  </a:lnTo>
                  <a:lnTo>
                    <a:pt x="100" y="0"/>
                  </a:lnTo>
                  <a:lnTo>
                    <a:pt x="94" y="0"/>
                  </a:lnTo>
                  <a:lnTo>
                    <a:pt x="72" y="0"/>
                  </a:lnTo>
                  <a:lnTo>
                    <a:pt x="72" y="158"/>
                  </a:lnTo>
                  <a:lnTo>
                    <a:pt x="66" y="158"/>
                  </a:lnTo>
                  <a:lnTo>
                    <a:pt x="66" y="36"/>
                  </a:lnTo>
                  <a:lnTo>
                    <a:pt x="46" y="36"/>
                  </a:lnTo>
                  <a:lnTo>
                    <a:pt x="46" y="136"/>
                  </a:lnTo>
                  <a:lnTo>
                    <a:pt x="14" y="136"/>
                  </a:lnTo>
                  <a:lnTo>
                    <a:pt x="14" y="280"/>
                  </a:lnTo>
                  <a:lnTo>
                    <a:pt x="8" y="280"/>
                  </a:lnTo>
                  <a:lnTo>
                    <a:pt x="8" y="1170"/>
                  </a:lnTo>
                  <a:lnTo>
                    <a:pt x="0" y="1170"/>
                  </a:lnTo>
                  <a:lnTo>
                    <a:pt x="0" y="1206"/>
                  </a:lnTo>
                  <a:lnTo>
                    <a:pt x="8" y="1206"/>
                  </a:lnTo>
                  <a:lnTo>
                    <a:pt x="8" y="1206"/>
                  </a:lnTo>
                  <a:lnTo>
                    <a:pt x="20" y="1206"/>
                  </a:lnTo>
                  <a:lnTo>
                    <a:pt x="20" y="964"/>
                  </a:lnTo>
                  <a:lnTo>
                    <a:pt x="46" y="964"/>
                  </a:lnTo>
                  <a:lnTo>
                    <a:pt x="46" y="194"/>
                  </a:lnTo>
                  <a:lnTo>
                    <a:pt x="60" y="194"/>
                  </a:lnTo>
                  <a:lnTo>
                    <a:pt x="60" y="960"/>
                  </a:lnTo>
                  <a:lnTo>
                    <a:pt x="60" y="964"/>
                  </a:lnTo>
                  <a:lnTo>
                    <a:pt x="60" y="1206"/>
                  </a:lnTo>
                  <a:lnTo>
                    <a:pt x="66" y="1206"/>
                  </a:lnTo>
                  <a:lnTo>
                    <a:pt x="66" y="1264"/>
                  </a:lnTo>
                  <a:lnTo>
                    <a:pt x="86" y="1264"/>
                  </a:lnTo>
                  <a:lnTo>
                    <a:pt x="86" y="1206"/>
                  </a:lnTo>
                  <a:lnTo>
                    <a:pt x="86" y="1202"/>
                  </a:lnTo>
                  <a:lnTo>
                    <a:pt x="86" y="964"/>
                  </a:lnTo>
                  <a:lnTo>
                    <a:pt x="100" y="964"/>
                  </a:lnTo>
                  <a:lnTo>
                    <a:pt x="100" y="194"/>
                  </a:lnTo>
                  <a:lnTo>
                    <a:pt x="100" y="158"/>
                  </a:lnTo>
                  <a:lnTo>
                    <a:pt x="100" y="86"/>
                  </a:lnTo>
                  <a:lnTo>
                    <a:pt x="132" y="86"/>
                  </a:lnTo>
                  <a:lnTo>
                    <a:pt x="132" y="106"/>
                  </a:lnTo>
                  <a:lnTo>
                    <a:pt x="132" y="108"/>
                  </a:lnTo>
                  <a:lnTo>
                    <a:pt x="132" y="964"/>
                  </a:lnTo>
                  <a:lnTo>
                    <a:pt x="158" y="964"/>
                  </a:lnTo>
                  <a:lnTo>
                    <a:pt x="158" y="108"/>
                  </a:lnTo>
                  <a:lnTo>
                    <a:pt x="164" y="108"/>
                  </a:lnTo>
                  <a:lnTo>
                    <a:pt x="172" y="108"/>
                  </a:lnTo>
                  <a:lnTo>
                    <a:pt x="192" y="108"/>
                  </a:lnTo>
                  <a:lnTo>
                    <a:pt x="192" y="172"/>
                  </a:lnTo>
                  <a:lnTo>
                    <a:pt x="198" y="172"/>
                  </a:lnTo>
                  <a:lnTo>
                    <a:pt x="198" y="964"/>
                  </a:lnTo>
                  <a:lnTo>
                    <a:pt x="230" y="964"/>
                  </a:lnTo>
                  <a:lnTo>
                    <a:pt x="230" y="172"/>
                  </a:lnTo>
                  <a:lnTo>
                    <a:pt x="240" y="172"/>
                  </a:lnTo>
                  <a:lnTo>
                    <a:pt x="240" y="108"/>
                  </a:lnTo>
                  <a:lnTo>
                    <a:pt x="250" y="108"/>
                  </a:lnTo>
                  <a:lnTo>
                    <a:pt x="250" y="964"/>
                  </a:lnTo>
                  <a:lnTo>
                    <a:pt x="270" y="964"/>
                  </a:lnTo>
                  <a:lnTo>
                    <a:pt x="270" y="50"/>
                  </a:lnTo>
                  <a:lnTo>
                    <a:pt x="250" y="50"/>
                  </a:lnTo>
                  <a:lnTo>
                    <a:pt x="236" y="5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 name="Freeform 60"/>
            <p:cNvSpPr>
              <a:spLocks/>
            </p:cNvSpPr>
            <p:nvPr/>
          </p:nvSpPr>
          <p:spPr bwMode="auto">
            <a:xfrm>
              <a:off x="5789613" y="1800225"/>
              <a:ext cx="596900" cy="2152650"/>
            </a:xfrm>
            <a:custGeom>
              <a:avLst/>
              <a:gdLst>
                <a:gd name="T0" fmla="*/ 292 w 376"/>
                <a:gd name="T1" fmla="*/ 692 h 1356"/>
                <a:gd name="T2" fmla="*/ 278 w 376"/>
                <a:gd name="T3" fmla="*/ 0 h 1356"/>
                <a:gd name="T4" fmla="*/ 270 w 376"/>
                <a:gd name="T5" fmla="*/ 1092 h 1356"/>
                <a:gd name="T6" fmla="*/ 252 w 376"/>
                <a:gd name="T7" fmla="*/ 1194 h 1356"/>
                <a:gd name="T8" fmla="*/ 246 w 376"/>
                <a:gd name="T9" fmla="*/ 1286 h 1356"/>
                <a:gd name="T10" fmla="*/ 240 w 376"/>
                <a:gd name="T11" fmla="*/ 1194 h 1356"/>
                <a:gd name="T12" fmla="*/ 206 w 376"/>
                <a:gd name="T13" fmla="*/ 794 h 1356"/>
                <a:gd name="T14" fmla="*/ 206 w 376"/>
                <a:gd name="T15" fmla="*/ 122 h 1356"/>
                <a:gd name="T16" fmla="*/ 186 w 376"/>
                <a:gd name="T17" fmla="*/ 0 h 1356"/>
                <a:gd name="T18" fmla="*/ 134 w 376"/>
                <a:gd name="T19" fmla="*/ 122 h 1356"/>
                <a:gd name="T20" fmla="*/ 128 w 376"/>
                <a:gd name="T21" fmla="*/ 342 h 1356"/>
                <a:gd name="T22" fmla="*/ 114 w 376"/>
                <a:gd name="T23" fmla="*/ 1264 h 1356"/>
                <a:gd name="T24" fmla="*/ 114 w 376"/>
                <a:gd name="T25" fmla="*/ 1194 h 1356"/>
                <a:gd name="T26" fmla="*/ 94 w 376"/>
                <a:gd name="T27" fmla="*/ 1100 h 1356"/>
                <a:gd name="T28" fmla="*/ 62 w 376"/>
                <a:gd name="T29" fmla="*/ 1194 h 1356"/>
                <a:gd name="T30" fmla="*/ 14 w 376"/>
                <a:gd name="T31" fmla="*/ 394 h 1356"/>
                <a:gd name="T32" fmla="*/ 0 w 376"/>
                <a:gd name="T33" fmla="*/ 200 h 1356"/>
                <a:gd name="T34" fmla="*/ 10 w 376"/>
                <a:gd name="T35" fmla="*/ 408 h 1356"/>
                <a:gd name="T36" fmla="*/ 28 w 376"/>
                <a:gd name="T37" fmla="*/ 1356 h 1356"/>
                <a:gd name="T38" fmla="*/ 48 w 376"/>
                <a:gd name="T39" fmla="*/ 408 h 1356"/>
                <a:gd name="T40" fmla="*/ 100 w 376"/>
                <a:gd name="T41" fmla="*/ 1208 h 1356"/>
                <a:gd name="T42" fmla="*/ 114 w 376"/>
                <a:gd name="T43" fmla="*/ 1356 h 1356"/>
                <a:gd name="T44" fmla="*/ 142 w 376"/>
                <a:gd name="T45" fmla="*/ 1278 h 1356"/>
                <a:gd name="T46" fmla="*/ 148 w 376"/>
                <a:gd name="T47" fmla="*/ 356 h 1356"/>
                <a:gd name="T48" fmla="*/ 160 w 376"/>
                <a:gd name="T49" fmla="*/ 200 h 1356"/>
                <a:gd name="T50" fmla="*/ 180 w 376"/>
                <a:gd name="T51" fmla="*/ 778 h 1356"/>
                <a:gd name="T52" fmla="*/ 192 w 376"/>
                <a:gd name="T53" fmla="*/ 136 h 1356"/>
                <a:gd name="T54" fmla="*/ 226 w 376"/>
                <a:gd name="T55" fmla="*/ 808 h 1356"/>
                <a:gd name="T56" fmla="*/ 232 w 376"/>
                <a:gd name="T57" fmla="*/ 1208 h 1356"/>
                <a:gd name="T58" fmla="*/ 266 w 376"/>
                <a:gd name="T59" fmla="*/ 1300 h 1356"/>
                <a:gd name="T60" fmla="*/ 284 w 376"/>
                <a:gd name="T61" fmla="*/ 1208 h 1356"/>
                <a:gd name="T62" fmla="*/ 292 w 376"/>
                <a:gd name="T63" fmla="*/ 1106 h 1356"/>
                <a:gd name="T64" fmla="*/ 330 w 376"/>
                <a:gd name="T65" fmla="*/ 706 h 1356"/>
                <a:gd name="T66" fmla="*/ 350 w 376"/>
                <a:gd name="T67" fmla="*/ 1206 h 1356"/>
                <a:gd name="T68" fmla="*/ 356 w 376"/>
                <a:gd name="T69" fmla="*/ 706 h 1356"/>
                <a:gd name="T70" fmla="*/ 376 w 376"/>
                <a:gd name="T71" fmla="*/ 1206 h 1356"/>
                <a:gd name="T72" fmla="*/ 364 w 376"/>
                <a:gd name="T73" fmla="*/ 704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6" h="1356">
                  <a:moveTo>
                    <a:pt x="364" y="692"/>
                  </a:moveTo>
                  <a:lnTo>
                    <a:pt x="292" y="692"/>
                  </a:lnTo>
                  <a:lnTo>
                    <a:pt x="292" y="0"/>
                  </a:lnTo>
                  <a:lnTo>
                    <a:pt x="278" y="0"/>
                  </a:lnTo>
                  <a:lnTo>
                    <a:pt x="278" y="1092"/>
                  </a:lnTo>
                  <a:lnTo>
                    <a:pt x="270" y="1092"/>
                  </a:lnTo>
                  <a:lnTo>
                    <a:pt x="270" y="1194"/>
                  </a:lnTo>
                  <a:lnTo>
                    <a:pt x="252" y="1194"/>
                  </a:lnTo>
                  <a:lnTo>
                    <a:pt x="252" y="1286"/>
                  </a:lnTo>
                  <a:lnTo>
                    <a:pt x="246" y="1286"/>
                  </a:lnTo>
                  <a:lnTo>
                    <a:pt x="246" y="1194"/>
                  </a:lnTo>
                  <a:lnTo>
                    <a:pt x="240" y="1194"/>
                  </a:lnTo>
                  <a:lnTo>
                    <a:pt x="240" y="794"/>
                  </a:lnTo>
                  <a:lnTo>
                    <a:pt x="206" y="794"/>
                  </a:lnTo>
                  <a:lnTo>
                    <a:pt x="206" y="126"/>
                  </a:lnTo>
                  <a:lnTo>
                    <a:pt x="206" y="122"/>
                  </a:lnTo>
                  <a:lnTo>
                    <a:pt x="206" y="0"/>
                  </a:lnTo>
                  <a:lnTo>
                    <a:pt x="186" y="0"/>
                  </a:lnTo>
                  <a:lnTo>
                    <a:pt x="186" y="122"/>
                  </a:lnTo>
                  <a:lnTo>
                    <a:pt x="134" y="122"/>
                  </a:lnTo>
                  <a:lnTo>
                    <a:pt x="134" y="342"/>
                  </a:lnTo>
                  <a:lnTo>
                    <a:pt x="128" y="342"/>
                  </a:lnTo>
                  <a:lnTo>
                    <a:pt x="128" y="1264"/>
                  </a:lnTo>
                  <a:lnTo>
                    <a:pt x="114" y="1264"/>
                  </a:lnTo>
                  <a:lnTo>
                    <a:pt x="114" y="1200"/>
                  </a:lnTo>
                  <a:lnTo>
                    <a:pt x="114" y="1194"/>
                  </a:lnTo>
                  <a:lnTo>
                    <a:pt x="114" y="1100"/>
                  </a:lnTo>
                  <a:lnTo>
                    <a:pt x="94" y="1100"/>
                  </a:lnTo>
                  <a:lnTo>
                    <a:pt x="94" y="1194"/>
                  </a:lnTo>
                  <a:lnTo>
                    <a:pt x="62" y="1194"/>
                  </a:lnTo>
                  <a:lnTo>
                    <a:pt x="62" y="394"/>
                  </a:lnTo>
                  <a:lnTo>
                    <a:pt x="14" y="394"/>
                  </a:lnTo>
                  <a:lnTo>
                    <a:pt x="14" y="200"/>
                  </a:lnTo>
                  <a:lnTo>
                    <a:pt x="0" y="200"/>
                  </a:lnTo>
                  <a:lnTo>
                    <a:pt x="0" y="408"/>
                  </a:lnTo>
                  <a:lnTo>
                    <a:pt x="10" y="408"/>
                  </a:lnTo>
                  <a:lnTo>
                    <a:pt x="10" y="1356"/>
                  </a:lnTo>
                  <a:lnTo>
                    <a:pt x="28" y="1356"/>
                  </a:lnTo>
                  <a:lnTo>
                    <a:pt x="28" y="408"/>
                  </a:lnTo>
                  <a:lnTo>
                    <a:pt x="48" y="408"/>
                  </a:lnTo>
                  <a:lnTo>
                    <a:pt x="48" y="1208"/>
                  </a:lnTo>
                  <a:lnTo>
                    <a:pt x="100" y="1208"/>
                  </a:lnTo>
                  <a:lnTo>
                    <a:pt x="100" y="1356"/>
                  </a:lnTo>
                  <a:lnTo>
                    <a:pt x="114" y="1356"/>
                  </a:lnTo>
                  <a:lnTo>
                    <a:pt x="114" y="1278"/>
                  </a:lnTo>
                  <a:lnTo>
                    <a:pt x="142" y="1278"/>
                  </a:lnTo>
                  <a:lnTo>
                    <a:pt x="142" y="356"/>
                  </a:lnTo>
                  <a:lnTo>
                    <a:pt x="148" y="356"/>
                  </a:lnTo>
                  <a:lnTo>
                    <a:pt x="148" y="200"/>
                  </a:lnTo>
                  <a:lnTo>
                    <a:pt x="160" y="200"/>
                  </a:lnTo>
                  <a:lnTo>
                    <a:pt x="160" y="778"/>
                  </a:lnTo>
                  <a:lnTo>
                    <a:pt x="180" y="778"/>
                  </a:lnTo>
                  <a:lnTo>
                    <a:pt x="180" y="136"/>
                  </a:lnTo>
                  <a:lnTo>
                    <a:pt x="192" y="136"/>
                  </a:lnTo>
                  <a:lnTo>
                    <a:pt x="192" y="808"/>
                  </a:lnTo>
                  <a:lnTo>
                    <a:pt x="226" y="808"/>
                  </a:lnTo>
                  <a:lnTo>
                    <a:pt x="226" y="1208"/>
                  </a:lnTo>
                  <a:lnTo>
                    <a:pt x="232" y="1208"/>
                  </a:lnTo>
                  <a:lnTo>
                    <a:pt x="232" y="1300"/>
                  </a:lnTo>
                  <a:lnTo>
                    <a:pt x="266" y="1300"/>
                  </a:lnTo>
                  <a:lnTo>
                    <a:pt x="266" y="1208"/>
                  </a:lnTo>
                  <a:lnTo>
                    <a:pt x="284" y="1208"/>
                  </a:lnTo>
                  <a:lnTo>
                    <a:pt x="284" y="1106"/>
                  </a:lnTo>
                  <a:lnTo>
                    <a:pt x="292" y="1106"/>
                  </a:lnTo>
                  <a:lnTo>
                    <a:pt x="292" y="706"/>
                  </a:lnTo>
                  <a:lnTo>
                    <a:pt x="330" y="706"/>
                  </a:lnTo>
                  <a:lnTo>
                    <a:pt x="330" y="1206"/>
                  </a:lnTo>
                  <a:lnTo>
                    <a:pt x="350" y="1206"/>
                  </a:lnTo>
                  <a:lnTo>
                    <a:pt x="350" y="706"/>
                  </a:lnTo>
                  <a:lnTo>
                    <a:pt x="356" y="706"/>
                  </a:lnTo>
                  <a:lnTo>
                    <a:pt x="356" y="1206"/>
                  </a:lnTo>
                  <a:lnTo>
                    <a:pt x="376" y="1206"/>
                  </a:lnTo>
                  <a:lnTo>
                    <a:pt x="376" y="704"/>
                  </a:lnTo>
                  <a:lnTo>
                    <a:pt x="364" y="704"/>
                  </a:lnTo>
                  <a:lnTo>
                    <a:pt x="364" y="692"/>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2" name="Freeform 61"/>
            <p:cNvSpPr>
              <a:spLocks/>
            </p:cNvSpPr>
            <p:nvPr/>
          </p:nvSpPr>
          <p:spPr bwMode="auto">
            <a:xfrm>
              <a:off x="6408738" y="2098675"/>
              <a:ext cx="206375" cy="1616075"/>
            </a:xfrm>
            <a:custGeom>
              <a:avLst/>
              <a:gdLst>
                <a:gd name="T0" fmla="*/ 130 w 130"/>
                <a:gd name="T1" fmla="*/ 0 h 1018"/>
                <a:gd name="T2" fmla="*/ 92 w 130"/>
                <a:gd name="T3" fmla="*/ 0 h 1018"/>
                <a:gd name="T4" fmla="*/ 92 w 130"/>
                <a:gd name="T5" fmla="*/ 120 h 1018"/>
                <a:gd name="T6" fmla="*/ 66 w 130"/>
                <a:gd name="T7" fmla="*/ 120 h 1018"/>
                <a:gd name="T8" fmla="*/ 66 w 130"/>
                <a:gd name="T9" fmla="*/ 0 h 1018"/>
                <a:gd name="T10" fmla="*/ 20 w 130"/>
                <a:gd name="T11" fmla="*/ 0 h 1018"/>
                <a:gd name="T12" fmla="*/ 20 w 130"/>
                <a:gd name="T13" fmla="*/ 504 h 1018"/>
                <a:gd name="T14" fmla="*/ 12 w 130"/>
                <a:gd name="T15" fmla="*/ 504 h 1018"/>
                <a:gd name="T16" fmla="*/ 12 w 130"/>
                <a:gd name="T17" fmla="*/ 516 h 1018"/>
                <a:gd name="T18" fmla="*/ 0 w 130"/>
                <a:gd name="T19" fmla="*/ 516 h 1018"/>
                <a:gd name="T20" fmla="*/ 0 w 130"/>
                <a:gd name="T21" fmla="*/ 1018 h 1018"/>
                <a:gd name="T22" fmla="*/ 20 w 130"/>
                <a:gd name="T23" fmla="*/ 1018 h 1018"/>
                <a:gd name="T24" fmla="*/ 20 w 130"/>
                <a:gd name="T25" fmla="*/ 518 h 1018"/>
                <a:gd name="T26" fmla="*/ 34 w 130"/>
                <a:gd name="T27" fmla="*/ 518 h 1018"/>
                <a:gd name="T28" fmla="*/ 34 w 130"/>
                <a:gd name="T29" fmla="*/ 14 h 1018"/>
                <a:gd name="T30" fmla="*/ 52 w 130"/>
                <a:gd name="T31" fmla="*/ 14 h 1018"/>
                <a:gd name="T32" fmla="*/ 52 w 130"/>
                <a:gd name="T33" fmla="*/ 134 h 1018"/>
                <a:gd name="T34" fmla="*/ 58 w 130"/>
                <a:gd name="T35" fmla="*/ 134 h 1018"/>
                <a:gd name="T36" fmla="*/ 58 w 130"/>
                <a:gd name="T37" fmla="*/ 1018 h 1018"/>
                <a:gd name="T38" fmla="*/ 98 w 130"/>
                <a:gd name="T39" fmla="*/ 1018 h 1018"/>
                <a:gd name="T40" fmla="*/ 98 w 130"/>
                <a:gd name="T41" fmla="*/ 134 h 1018"/>
                <a:gd name="T42" fmla="*/ 116 w 130"/>
                <a:gd name="T43" fmla="*/ 134 h 1018"/>
                <a:gd name="T44" fmla="*/ 116 w 130"/>
                <a:gd name="T45" fmla="*/ 14 h 1018"/>
                <a:gd name="T46" fmla="*/ 130 w 130"/>
                <a:gd name="T47" fmla="*/ 14 h 1018"/>
                <a:gd name="T48" fmla="*/ 130 w 130"/>
                <a:gd name="T49"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 h="1018">
                  <a:moveTo>
                    <a:pt x="130" y="0"/>
                  </a:moveTo>
                  <a:lnTo>
                    <a:pt x="92" y="0"/>
                  </a:lnTo>
                  <a:lnTo>
                    <a:pt x="92" y="120"/>
                  </a:lnTo>
                  <a:lnTo>
                    <a:pt x="66" y="120"/>
                  </a:lnTo>
                  <a:lnTo>
                    <a:pt x="66" y="0"/>
                  </a:lnTo>
                  <a:lnTo>
                    <a:pt x="20" y="0"/>
                  </a:lnTo>
                  <a:lnTo>
                    <a:pt x="20" y="504"/>
                  </a:lnTo>
                  <a:lnTo>
                    <a:pt x="12" y="504"/>
                  </a:lnTo>
                  <a:lnTo>
                    <a:pt x="12" y="516"/>
                  </a:lnTo>
                  <a:lnTo>
                    <a:pt x="0" y="516"/>
                  </a:lnTo>
                  <a:lnTo>
                    <a:pt x="0" y="1018"/>
                  </a:lnTo>
                  <a:lnTo>
                    <a:pt x="20" y="1018"/>
                  </a:lnTo>
                  <a:lnTo>
                    <a:pt x="20" y="518"/>
                  </a:lnTo>
                  <a:lnTo>
                    <a:pt x="34" y="518"/>
                  </a:lnTo>
                  <a:lnTo>
                    <a:pt x="34" y="14"/>
                  </a:lnTo>
                  <a:lnTo>
                    <a:pt x="52" y="14"/>
                  </a:lnTo>
                  <a:lnTo>
                    <a:pt x="52" y="134"/>
                  </a:lnTo>
                  <a:lnTo>
                    <a:pt x="58" y="134"/>
                  </a:lnTo>
                  <a:lnTo>
                    <a:pt x="58" y="1018"/>
                  </a:lnTo>
                  <a:lnTo>
                    <a:pt x="98" y="1018"/>
                  </a:lnTo>
                  <a:lnTo>
                    <a:pt x="98" y="134"/>
                  </a:lnTo>
                  <a:lnTo>
                    <a:pt x="116" y="134"/>
                  </a:lnTo>
                  <a:lnTo>
                    <a:pt x="116" y="14"/>
                  </a:lnTo>
                  <a:lnTo>
                    <a:pt x="130" y="14"/>
                  </a:lnTo>
                  <a:lnTo>
                    <a:pt x="130" y="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3" name="Freeform 62"/>
            <p:cNvSpPr>
              <a:spLocks/>
            </p:cNvSpPr>
            <p:nvPr/>
          </p:nvSpPr>
          <p:spPr bwMode="auto">
            <a:xfrm>
              <a:off x="6875463" y="1800225"/>
              <a:ext cx="447675" cy="2028825"/>
            </a:xfrm>
            <a:custGeom>
              <a:avLst/>
              <a:gdLst>
                <a:gd name="T0" fmla="*/ 268 w 282"/>
                <a:gd name="T1" fmla="*/ 794 h 1278"/>
                <a:gd name="T2" fmla="*/ 72 w 282"/>
                <a:gd name="T3" fmla="*/ 794 h 1278"/>
                <a:gd name="T4" fmla="*/ 72 w 282"/>
                <a:gd name="T5" fmla="*/ 0 h 1278"/>
                <a:gd name="T6" fmla="*/ 54 w 282"/>
                <a:gd name="T7" fmla="*/ 0 h 1278"/>
                <a:gd name="T8" fmla="*/ 54 w 282"/>
                <a:gd name="T9" fmla="*/ 794 h 1278"/>
                <a:gd name="T10" fmla="*/ 26 w 282"/>
                <a:gd name="T11" fmla="*/ 794 h 1278"/>
                <a:gd name="T12" fmla="*/ 26 w 282"/>
                <a:gd name="T13" fmla="*/ 0 h 1278"/>
                <a:gd name="T14" fmla="*/ 0 w 282"/>
                <a:gd name="T15" fmla="*/ 0 h 1278"/>
                <a:gd name="T16" fmla="*/ 0 w 282"/>
                <a:gd name="T17" fmla="*/ 794 h 1278"/>
                <a:gd name="T18" fmla="*/ 0 w 282"/>
                <a:gd name="T19" fmla="*/ 802 h 1278"/>
                <a:gd name="T20" fmla="*/ 0 w 282"/>
                <a:gd name="T21" fmla="*/ 808 h 1278"/>
                <a:gd name="T22" fmla="*/ 0 w 282"/>
                <a:gd name="T23" fmla="*/ 808 h 1278"/>
                <a:gd name="T24" fmla="*/ 0 w 282"/>
                <a:gd name="T25" fmla="*/ 1278 h 1278"/>
                <a:gd name="T26" fmla="*/ 22 w 282"/>
                <a:gd name="T27" fmla="*/ 1278 h 1278"/>
                <a:gd name="T28" fmla="*/ 22 w 282"/>
                <a:gd name="T29" fmla="*/ 808 h 1278"/>
                <a:gd name="T30" fmla="*/ 230 w 282"/>
                <a:gd name="T31" fmla="*/ 808 h 1278"/>
                <a:gd name="T32" fmla="*/ 230 w 282"/>
                <a:gd name="T33" fmla="*/ 814 h 1278"/>
                <a:gd name="T34" fmla="*/ 256 w 282"/>
                <a:gd name="T35" fmla="*/ 814 h 1278"/>
                <a:gd name="T36" fmla="*/ 256 w 282"/>
                <a:gd name="T37" fmla="*/ 808 h 1278"/>
                <a:gd name="T38" fmla="*/ 282 w 282"/>
                <a:gd name="T39" fmla="*/ 808 h 1278"/>
                <a:gd name="T40" fmla="*/ 282 w 282"/>
                <a:gd name="T41" fmla="*/ 0 h 1278"/>
                <a:gd name="T42" fmla="*/ 268 w 282"/>
                <a:gd name="T43" fmla="*/ 0 h 1278"/>
                <a:gd name="T44" fmla="*/ 268 w 282"/>
                <a:gd name="T45" fmla="*/ 794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2" h="1278">
                  <a:moveTo>
                    <a:pt x="268" y="794"/>
                  </a:moveTo>
                  <a:lnTo>
                    <a:pt x="72" y="794"/>
                  </a:lnTo>
                  <a:lnTo>
                    <a:pt x="72" y="0"/>
                  </a:lnTo>
                  <a:lnTo>
                    <a:pt x="54" y="0"/>
                  </a:lnTo>
                  <a:lnTo>
                    <a:pt x="54" y="794"/>
                  </a:lnTo>
                  <a:lnTo>
                    <a:pt x="26" y="794"/>
                  </a:lnTo>
                  <a:lnTo>
                    <a:pt x="26" y="0"/>
                  </a:lnTo>
                  <a:lnTo>
                    <a:pt x="0" y="0"/>
                  </a:lnTo>
                  <a:lnTo>
                    <a:pt x="0" y="794"/>
                  </a:lnTo>
                  <a:lnTo>
                    <a:pt x="0" y="802"/>
                  </a:lnTo>
                  <a:lnTo>
                    <a:pt x="0" y="808"/>
                  </a:lnTo>
                  <a:lnTo>
                    <a:pt x="0" y="808"/>
                  </a:lnTo>
                  <a:lnTo>
                    <a:pt x="0" y="1278"/>
                  </a:lnTo>
                  <a:lnTo>
                    <a:pt x="22" y="1278"/>
                  </a:lnTo>
                  <a:lnTo>
                    <a:pt x="22" y="808"/>
                  </a:lnTo>
                  <a:lnTo>
                    <a:pt x="230" y="808"/>
                  </a:lnTo>
                  <a:lnTo>
                    <a:pt x="230" y="814"/>
                  </a:lnTo>
                  <a:lnTo>
                    <a:pt x="256" y="814"/>
                  </a:lnTo>
                  <a:lnTo>
                    <a:pt x="256" y="808"/>
                  </a:lnTo>
                  <a:lnTo>
                    <a:pt x="282" y="808"/>
                  </a:lnTo>
                  <a:lnTo>
                    <a:pt x="282" y="0"/>
                  </a:lnTo>
                  <a:lnTo>
                    <a:pt x="268" y="0"/>
                  </a:lnTo>
                  <a:lnTo>
                    <a:pt x="268" y="794"/>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4" name="Freeform 63"/>
            <p:cNvSpPr>
              <a:spLocks/>
            </p:cNvSpPr>
            <p:nvPr/>
          </p:nvSpPr>
          <p:spPr bwMode="auto">
            <a:xfrm>
              <a:off x="7615238" y="1800225"/>
              <a:ext cx="63500" cy="1292225"/>
            </a:xfrm>
            <a:custGeom>
              <a:avLst/>
              <a:gdLst>
                <a:gd name="T0" fmla="*/ 26 w 40"/>
                <a:gd name="T1" fmla="*/ 800 h 814"/>
                <a:gd name="T2" fmla="*/ 26 w 40"/>
                <a:gd name="T3" fmla="*/ 790 h 814"/>
                <a:gd name="T4" fmla="*/ 20 w 40"/>
                <a:gd name="T5" fmla="*/ 790 h 814"/>
                <a:gd name="T6" fmla="*/ 20 w 40"/>
                <a:gd name="T7" fmla="*/ 720 h 814"/>
                <a:gd name="T8" fmla="*/ 14 w 40"/>
                <a:gd name="T9" fmla="*/ 720 h 814"/>
                <a:gd name="T10" fmla="*/ 14 w 40"/>
                <a:gd name="T11" fmla="*/ 0 h 814"/>
                <a:gd name="T12" fmla="*/ 0 w 40"/>
                <a:gd name="T13" fmla="*/ 0 h 814"/>
                <a:gd name="T14" fmla="*/ 0 w 40"/>
                <a:gd name="T15" fmla="*/ 734 h 814"/>
                <a:gd name="T16" fmla="*/ 6 w 40"/>
                <a:gd name="T17" fmla="*/ 734 h 814"/>
                <a:gd name="T18" fmla="*/ 6 w 40"/>
                <a:gd name="T19" fmla="*/ 804 h 814"/>
                <a:gd name="T20" fmla="*/ 12 w 40"/>
                <a:gd name="T21" fmla="*/ 804 h 814"/>
                <a:gd name="T22" fmla="*/ 12 w 40"/>
                <a:gd name="T23" fmla="*/ 814 h 814"/>
                <a:gd name="T24" fmla="*/ 40 w 40"/>
                <a:gd name="T25" fmla="*/ 814 h 814"/>
                <a:gd name="T26" fmla="*/ 40 w 40"/>
                <a:gd name="T27" fmla="*/ 800 h 814"/>
                <a:gd name="T28" fmla="*/ 26 w 40"/>
                <a:gd name="T29" fmla="*/ 80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14">
                  <a:moveTo>
                    <a:pt x="26" y="800"/>
                  </a:moveTo>
                  <a:lnTo>
                    <a:pt x="26" y="790"/>
                  </a:lnTo>
                  <a:lnTo>
                    <a:pt x="20" y="790"/>
                  </a:lnTo>
                  <a:lnTo>
                    <a:pt x="20" y="720"/>
                  </a:lnTo>
                  <a:lnTo>
                    <a:pt x="14" y="720"/>
                  </a:lnTo>
                  <a:lnTo>
                    <a:pt x="14" y="0"/>
                  </a:lnTo>
                  <a:lnTo>
                    <a:pt x="0" y="0"/>
                  </a:lnTo>
                  <a:lnTo>
                    <a:pt x="0" y="734"/>
                  </a:lnTo>
                  <a:lnTo>
                    <a:pt x="6" y="734"/>
                  </a:lnTo>
                  <a:lnTo>
                    <a:pt x="6" y="804"/>
                  </a:lnTo>
                  <a:lnTo>
                    <a:pt x="12" y="804"/>
                  </a:lnTo>
                  <a:lnTo>
                    <a:pt x="12" y="814"/>
                  </a:lnTo>
                  <a:lnTo>
                    <a:pt x="40" y="814"/>
                  </a:lnTo>
                  <a:lnTo>
                    <a:pt x="40" y="800"/>
                  </a:lnTo>
                  <a:lnTo>
                    <a:pt x="26" y="80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5" name="Freeform 64"/>
            <p:cNvSpPr>
              <a:spLocks/>
            </p:cNvSpPr>
            <p:nvPr/>
          </p:nvSpPr>
          <p:spPr bwMode="auto">
            <a:xfrm>
              <a:off x="4770438" y="2482850"/>
              <a:ext cx="492125" cy="1562100"/>
            </a:xfrm>
            <a:custGeom>
              <a:avLst/>
              <a:gdLst>
                <a:gd name="T0" fmla="*/ 284 w 310"/>
                <a:gd name="T1" fmla="*/ 912 h 984"/>
                <a:gd name="T2" fmla="*/ 258 w 310"/>
                <a:gd name="T3" fmla="*/ 776 h 984"/>
                <a:gd name="T4" fmla="*/ 244 w 310"/>
                <a:gd name="T5" fmla="*/ 912 h 984"/>
                <a:gd name="T6" fmla="*/ 244 w 310"/>
                <a:gd name="T7" fmla="*/ 826 h 984"/>
                <a:gd name="T8" fmla="*/ 224 w 310"/>
                <a:gd name="T9" fmla="*/ 720 h 984"/>
                <a:gd name="T10" fmla="*/ 204 w 310"/>
                <a:gd name="T11" fmla="*/ 0 h 984"/>
                <a:gd name="T12" fmla="*/ 204 w 310"/>
                <a:gd name="T13" fmla="*/ 738 h 984"/>
                <a:gd name="T14" fmla="*/ 192 w 310"/>
                <a:gd name="T15" fmla="*/ 826 h 984"/>
                <a:gd name="T16" fmla="*/ 186 w 310"/>
                <a:gd name="T17" fmla="*/ 912 h 984"/>
                <a:gd name="T18" fmla="*/ 172 w 310"/>
                <a:gd name="T19" fmla="*/ 970 h 984"/>
                <a:gd name="T20" fmla="*/ 158 w 310"/>
                <a:gd name="T21" fmla="*/ 912 h 984"/>
                <a:gd name="T22" fmla="*/ 140 w 310"/>
                <a:gd name="T23" fmla="*/ 870 h 984"/>
                <a:gd name="T24" fmla="*/ 100 w 310"/>
                <a:gd name="T25" fmla="*/ 862 h 984"/>
                <a:gd name="T26" fmla="*/ 94 w 310"/>
                <a:gd name="T27" fmla="*/ 806 h 984"/>
                <a:gd name="T28" fmla="*/ 42 w 310"/>
                <a:gd name="T29" fmla="*/ 682 h 984"/>
                <a:gd name="T30" fmla="*/ 28 w 310"/>
                <a:gd name="T31" fmla="*/ 470 h 984"/>
                <a:gd name="T32" fmla="*/ 22 w 310"/>
                <a:gd name="T33" fmla="*/ 676 h 984"/>
                <a:gd name="T34" fmla="*/ 14 w 310"/>
                <a:gd name="T35" fmla="*/ 742 h 984"/>
                <a:gd name="T36" fmla="*/ 0 w 310"/>
                <a:gd name="T37" fmla="*/ 628 h 984"/>
                <a:gd name="T38" fmla="*/ 40 w 310"/>
                <a:gd name="T39" fmla="*/ 756 h 984"/>
                <a:gd name="T40" fmla="*/ 60 w 310"/>
                <a:gd name="T41" fmla="*/ 876 h 984"/>
                <a:gd name="T42" fmla="*/ 80 w 310"/>
                <a:gd name="T43" fmla="*/ 698 h 984"/>
                <a:gd name="T44" fmla="*/ 86 w 310"/>
                <a:gd name="T45" fmla="*/ 820 h 984"/>
                <a:gd name="T46" fmla="*/ 126 w 310"/>
                <a:gd name="T47" fmla="*/ 876 h 984"/>
                <a:gd name="T48" fmla="*/ 144 w 310"/>
                <a:gd name="T49" fmla="*/ 884 h 984"/>
                <a:gd name="T50" fmla="*/ 158 w 310"/>
                <a:gd name="T51" fmla="*/ 940 h 984"/>
                <a:gd name="T52" fmla="*/ 186 w 310"/>
                <a:gd name="T53" fmla="*/ 984 h 984"/>
                <a:gd name="T54" fmla="*/ 218 w 310"/>
                <a:gd name="T55" fmla="*/ 970 h 984"/>
                <a:gd name="T56" fmla="*/ 284 w 310"/>
                <a:gd name="T57" fmla="*/ 926 h 984"/>
                <a:gd name="T58" fmla="*/ 296 w 310"/>
                <a:gd name="T59" fmla="*/ 984 h 984"/>
                <a:gd name="T60" fmla="*/ 310 w 310"/>
                <a:gd name="T61" fmla="*/ 890 h 984"/>
                <a:gd name="T62" fmla="*/ 296 w 310"/>
                <a:gd name="T63" fmla="*/ 912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0" h="984">
                  <a:moveTo>
                    <a:pt x="296" y="912"/>
                  </a:moveTo>
                  <a:lnTo>
                    <a:pt x="284" y="912"/>
                  </a:lnTo>
                  <a:lnTo>
                    <a:pt x="284" y="776"/>
                  </a:lnTo>
                  <a:lnTo>
                    <a:pt x="258" y="776"/>
                  </a:lnTo>
                  <a:lnTo>
                    <a:pt x="258" y="912"/>
                  </a:lnTo>
                  <a:lnTo>
                    <a:pt x="244" y="912"/>
                  </a:lnTo>
                  <a:lnTo>
                    <a:pt x="244" y="828"/>
                  </a:lnTo>
                  <a:lnTo>
                    <a:pt x="244" y="826"/>
                  </a:lnTo>
                  <a:lnTo>
                    <a:pt x="244" y="720"/>
                  </a:lnTo>
                  <a:lnTo>
                    <a:pt x="224" y="720"/>
                  </a:lnTo>
                  <a:lnTo>
                    <a:pt x="224" y="0"/>
                  </a:lnTo>
                  <a:lnTo>
                    <a:pt x="204" y="0"/>
                  </a:lnTo>
                  <a:lnTo>
                    <a:pt x="204" y="720"/>
                  </a:lnTo>
                  <a:lnTo>
                    <a:pt x="204" y="738"/>
                  </a:lnTo>
                  <a:lnTo>
                    <a:pt x="204" y="826"/>
                  </a:lnTo>
                  <a:lnTo>
                    <a:pt x="192" y="826"/>
                  </a:lnTo>
                  <a:lnTo>
                    <a:pt x="192" y="912"/>
                  </a:lnTo>
                  <a:lnTo>
                    <a:pt x="186" y="912"/>
                  </a:lnTo>
                  <a:lnTo>
                    <a:pt x="186" y="970"/>
                  </a:lnTo>
                  <a:lnTo>
                    <a:pt x="172" y="970"/>
                  </a:lnTo>
                  <a:lnTo>
                    <a:pt x="172" y="912"/>
                  </a:lnTo>
                  <a:lnTo>
                    <a:pt x="158" y="912"/>
                  </a:lnTo>
                  <a:lnTo>
                    <a:pt x="158" y="870"/>
                  </a:lnTo>
                  <a:lnTo>
                    <a:pt x="140" y="870"/>
                  </a:lnTo>
                  <a:lnTo>
                    <a:pt x="140" y="862"/>
                  </a:lnTo>
                  <a:lnTo>
                    <a:pt x="100" y="862"/>
                  </a:lnTo>
                  <a:lnTo>
                    <a:pt x="100" y="806"/>
                  </a:lnTo>
                  <a:lnTo>
                    <a:pt x="94" y="806"/>
                  </a:lnTo>
                  <a:lnTo>
                    <a:pt x="94" y="682"/>
                  </a:lnTo>
                  <a:lnTo>
                    <a:pt x="42" y="682"/>
                  </a:lnTo>
                  <a:lnTo>
                    <a:pt x="42" y="470"/>
                  </a:lnTo>
                  <a:lnTo>
                    <a:pt x="28" y="470"/>
                  </a:lnTo>
                  <a:lnTo>
                    <a:pt x="28" y="676"/>
                  </a:lnTo>
                  <a:lnTo>
                    <a:pt x="22" y="676"/>
                  </a:lnTo>
                  <a:lnTo>
                    <a:pt x="22" y="742"/>
                  </a:lnTo>
                  <a:lnTo>
                    <a:pt x="14" y="742"/>
                  </a:lnTo>
                  <a:lnTo>
                    <a:pt x="14" y="628"/>
                  </a:lnTo>
                  <a:lnTo>
                    <a:pt x="0" y="628"/>
                  </a:lnTo>
                  <a:lnTo>
                    <a:pt x="0" y="756"/>
                  </a:lnTo>
                  <a:lnTo>
                    <a:pt x="40" y="756"/>
                  </a:lnTo>
                  <a:lnTo>
                    <a:pt x="40" y="876"/>
                  </a:lnTo>
                  <a:lnTo>
                    <a:pt x="60" y="876"/>
                  </a:lnTo>
                  <a:lnTo>
                    <a:pt x="60" y="698"/>
                  </a:lnTo>
                  <a:lnTo>
                    <a:pt x="80" y="698"/>
                  </a:lnTo>
                  <a:lnTo>
                    <a:pt x="80" y="820"/>
                  </a:lnTo>
                  <a:lnTo>
                    <a:pt x="86" y="820"/>
                  </a:lnTo>
                  <a:lnTo>
                    <a:pt x="86" y="876"/>
                  </a:lnTo>
                  <a:lnTo>
                    <a:pt x="126" y="876"/>
                  </a:lnTo>
                  <a:lnTo>
                    <a:pt x="126" y="884"/>
                  </a:lnTo>
                  <a:lnTo>
                    <a:pt x="144" y="884"/>
                  </a:lnTo>
                  <a:lnTo>
                    <a:pt x="144" y="940"/>
                  </a:lnTo>
                  <a:lnTo>
                    <a:pt x="158" y="940"/>
                  </a:lnTo>
                  <a:lnTo>
                    <a:pt x="158" y="984"/>
                  </a:lnTo>
                  <a:lnTo>
                    <a:pt x="186" y="984"/>
                  </a:lnTo>
                  <a:lnTo>
                    <a:pt x="218" y="984"/>
                  </a:lnTo>
                  <a:lnTo>
                    <a:pt x="218" y="970"/>
                  </a:lnTo>
                  <a:lnTo>
                    <a:pt x="218" y="926"/>
                  </a:lnTo>
                  <a:lnTo>
                    <a:pt x="284" y="926"/>
                  </a:lnTo>
                  <a:lnTo>
                    <a:pt x="284" y="984"/>
                  </a:lnTo>
                  <a:lnTo>
                    <a:pt x="296" y="984"/>
                  </a:lnTo>
                  <a:lnTo>
                    <a:pt x="310" y="984"/>
                  </a:lnTo>
                  <a:lnTo>
                    <a:pt x="310" y="890"/>
                  </a:lnTo>
                  <a:lnTo>
                    <a:pt x="296" y="890"/>
                  </a:lnTo>
                  <a:lnTo>
                    <a:pt x="296" y="912"/>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6" name="Freeform 65"/>
            <p:cNvSpPr>
              <a:spLocks/>
            </p:cNvSpPr>
            <p:nvPr/>
          </p:nvSpPr>
          <p:spPr bwMode="auto">
            <a:xfrm>
              <a:off x="5240338" y="2254250"/>
              <a:ext cx="104775" cy="1619250"/>
            </a:xfrm>
            <a:custGeom>
              <a:avLst/>
              <a:gdLst>
                <a:gd name="T0" fmla="*/ 46 w 66"/>
                <a:gd name="T1" fmla="*/ 144 h 1020"/>
                <a:gd name="T2" fmla="*/ 32 w 66"/>
                <a:gd name="T3" fmla="*/ 144 h 1020"/>
                <a:gd name="T4" fmla="*/ 32 w 66"/>
                <a:gd name="T5" fmla="*/ 144 h 1020"/>
                <a:gd name="T6" fmla="*/ 26 w 66"/>
                <a:gd name="T7" fmla="*/ 144 h 1020"/>
                <a:gd name="T8" fmla="*/ 26 w 66"/>
                <a:gd name="T9" fmla="*/ 182 h 1020"/>
                <a:gd name="T10" fmla="*/ 20 w 66"/>
                <a:gd name="T11" fmla="*/ 182 h 1020"/>
                <a:gd name="T12" fmla="*/ 20 w 66"/>
                <a:gd name="T13" fmla="*/ 814 h 1020"/>
                <a:gd name="T14" fmla="*/ 0 w 66"/>
                <a:gd name="T15" fmla="*/ 814 h 1020"/>
                <a:gd name="T16" fmla="*/ 0 w 66"/>
                <a:gd name="T17" fmla="*/ 1020 h 1020"/>
                <a:gd name="T18" fmla="*/ 14 w 66"/>
                <a:gd name="T19" fmla="*/ 1020 h 1020"/>
                <a:gd name="T20" fmla="*/ 14 w 66"/>
                <a:gd name="T21" fmla="*/ 828 h 1020"/>
                <a:gd name="T22" fmla="*/ 26 w 66"/>
                <a:gd name="T23" fmla="*/ 828 h 1020"/>
                <a:gd name="T24" fmla="*/ 34 w 66"/>
                <a:gd name="T25" fmla="*/ 828 h 1020"/>
                <a:gd name="T26" fmla="*/ 34 w 66"/>
                <a:gd name="T27" fmla="*/ 950 h 1020"/>
                <a:gd name="T28" fmla="*/ 54 w 66"/>
                <a:gd name="T29" fmla="*/ 950 h 1020"/>
                <a:gd name="T30" fmla="*/ 54 w 66"/>
                <a:gd name="T31" fmla="*/ 828 h 1020"/>
                <a:gd name="T32" fmla="*/ 54 w 66"/>
                <a:gd name="T33" fmla="*/ 824 h 1020"/>
                <a:gd name="T34" fmla="*/ 54 w 66"/>
                <a:gd name="T35" fmla="*/ 158 h 1020"/>
                <a:gd name="T36" fmla="*/ 66 w 66"/>
                <a:gd name="T37" fmla="*/ 158 h 1020"/>
                <a:gd name="T38" fmla="*/ 66 w 66"/>
                <a:gd name="T39" fmla="*/ 0 h 1020"/>
                <a:gd name="T40" fmla="*/ 46 w 66"/>
                <a:gd name="T41" fmla="*/ 0 h 1020"/>
                <a:gd name="T42" fmla="*/ 46 w 66"/>
                <a:gd name="T43" fmla="*/ 144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 h="1020">
                  <a:moveTo>
                    <a:pt x="46" y="144"/>
                  </a:moveTo>
                  <a:lnTo>
                    <a:pt x="32" y="144"/>
                  </a:lnTo>
                  <a:lnTo>
                    <a:pt x="32" y="144"/>
                  </a:lnTo>
                  <a:lnTo>
                    <a:pt x="26" y="144"/>
                  </a:lnTo>
                  <a:lnTo>
                    <a:pt x="26" y="182"/>
                  </a:lnTo>
                  <a:lnTo>
                    <a:pt x="20" y="182"/>
                  </a:lnTo>
                  <a:lnTo>
                    <a:pt x="20" y="814"/>
                  </a:lnTo>
                  <a:lnTo>
                    <a:pt x="0" y="814"/>
                  </a:lnTo>
                  <a:lnTo>
                    <a:pt x="0" y="1020"/>
                  </a:lnTo>
                  <a:lnTo>
                    <a:pt x="14" y="1020"/>
                  </a:lnTo>
                  <a:lnTo>
                    <a:pt x="14" y="828"/>
                  </a:lnTo>
                  <a:lnTo>
                    <a:pt x="26" y="828"/>
                  </a:lnTo>
                  <a:lnTo>
                    <a:pt x="34" y="828"/>
                  </a:lnTo>
                  <a:lnTo>
                    <a:pt x="34" y="950"/>
                  </a:lnTo>
                  <a:lnTo>
                    <a:pt x="54" y="950"/>
                  </a:lnTo>
                  <a:lnTo>
                    <a:pt x="54" y="828"/>
                  </a:lnTo>
                  <a:lnTo>
                    <a:pt x="54" y="824"/>
                  </a:lnTo>
                  <a:lnTo>
                    <a:pt x="54" y="158"/>
                  </a:lnTo>
                  <a:lnTo>
                    <a:pt x="66" y="158"/>
                  </a:lnTo>
                  <a:lnTo>
                    <a:pt x="66" y="0"/>
                  </a:lnTo>
                  <a:lnTo>
                    <a:pt x="46" y="0"/>
                  </a:lnTo>
                  <a:lnTo>
                    <a:pt x="46" y="144"/>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7" name="Freeform 66"/>
            <p:cNvSpPr>
              <a:spLocks/>
            </p:cNvSpPr>
            <p:nvPr/>
          </p:nvSpPr>
          <p:spPr bwMode="auto">
            <a:xfrm>
              <a:off x="6615113" y="2095500"/>
              <a:ext cx="73025" cy="1733550"/>
            </a:xfrm>
            <a:custGeom>
              <a:avLst/>
              <a:gdLst>
                <a:gd name="T0" fmla="*/ 26 w 46"/>
                <a:gd name="T1" fmla="*/ 0 h 1092"/>
                <a:gd name="T2" fmla="*/ 20 w 46"/>
                <a:gd name="T3" fmla="*/ 0 h 1092"/>
                <a:gd name="T4" fmla="*/ 20 w 46"/>
                <a:gd name="T5" fmla="*/ 208 h 1092"/>
                <a:gd name="T6" fmla="*/ 14 w 46"/>
                <a:gd name="T7" fmla="*/ 208 h 1092"/>
                <a:gd name="T8" fmla="*/ 14 w 46"/>
                <a:gd name="T9" fmla="*/ 150 h 1092"/>
                <a:gd name="T10" fmla="*/ 0 w 46"/>
                <a:gd name="T11" fmla="*/ 150 h 1092"/>
                <a:gd name="T12" fmla="*/ 0 w 46"/>
                <a:gd name="T13" fmla="*/ 222 h 1092"/>
                <a:gd name="T14" fmla="*/ 26 w 46"/>
                <a:gd name="T15" fmla="*/ 222 h 1092"/>
                <a:gd name="T16" fmla="*/ 26 w 46"/>
                <a:gd name="T17" fmla="*/ 1092 h 1092"/>
                <a:gd name="T18" fmla="*/ 46 w 46"/>
                <a:gd name="T19" fmla="*/ 1092 h 1092"/>
                <a:gd name="T20" fmla="*/ 46 w 46"/>
                <a:gd name="T21" fmla="*/ 0 h 1092"/>
                <a:gd name="T22" fmla="*/ 28 w 46"/>
                <a:gd name="T23" fmla="*/ 0 h 1092"/>
                <a:gd name="T24" fmla="*/ 26 w 46"/>
                <a:gd name="T25" fmla="*/ 0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092">
                  <a:moveTo>
                    <a:pt x="26" y="0"/>
                  </a:moveTo>
                  <a:lnTo>
                    <a:pt x="20" y="0"/>
                  </a:lnTo>
                  <a:lnTo>
                    <a:pt x="20" y="208"/>
                  </a:lnTo>
                  <a:lnTo>
                    <a:pt x="14" y="208"/>
                  </a:lnTo>
                  <a:lnTo>
                    <a:pt x="14" y="150"/>
                  </a:lnTo>
                  <a:lnTo>
                    <a:pt x="0" y="150"/>
                  </a:lnTo>
                  <a:lnTo>
                    <a:pt x="0" y="222"/>
                  </a:lnTo>
                  <a:lnTo>
                    <a:pt x="26" y="222"/>
                  </a:lnTo>
                  <a:lnTo>
                    <a:pt x="26" y="1092"/>
                  </a:lnTo>
                  <a:lnTo>
                    <a:pt x="46" y="1092"/>
                  </a:lnTo>
                  <a:lnTo>
                    <a:pt x="46" y="0"/>
                  </a:lnTo>
                  <a:lnTo>
                    <a:pt x="28" y="0"/>
                  </a:lnTo>
                  <a:lnTo>
                    <a:pt x="26" y="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Freeform 67"/>
            <p:cNvSpPr>
              <a:spLocks/>
            </p:cNvSpPr>
            <p:nvPr/>
          </p:nvSpPr>
          <p:spPr bwMode="auto">
            <a:xfrm>
              <a:off x="6697663" y="1778000"/>
              <a:ext cx="158750" cy="1949450"/>
            </a:xfrm>
            <a:custGeom>
              <a:avLst/>
              <a:gdLst>
                <a:gd name="T0" fmla="*/ 54 w 100"/>
                <a:gd name="T1" fmla="*/ 200 h 1228"/>
                <a:gd name="T2" fmla="*/ 54 w 100"/>
                <a:gd name="T3" fmla="*/ 200 h 1228"/>
                <a:gd name="T4" fmla="*/ 54 w 100"/>
                <a:gd name="T5" fmla="*/ 414 h 1228"/>
                <a:gd name="T6" fmla="*/ 46 w 100"/>
                <a:gd name="T7" fmla="*/ 414 h 1228"/>
                <a:gd name="T8" fmla="*/ 46 w 100"/>
                <a:gd name="T9" fmla="*/ 816 h 1228"/>
                <a:gd name="T10" fmla="*/ 40 w 100"/>
                <a:gd name="T11" fmla="*/ 816 h 1228"/>
                <a:gd name="T12" fmla="*/ 40 w 100"/>
                <a:gd name="T13" fmla="*/ 200 h 1228"/>
                <a:gd name="T14" fmla="*/ 34 w 100"/>
                <a:gd name="T15" fmla="*/ 200 h 1228"/>
                <a:gd name="T16" fmla="*/ 34 w 100"/>
                <a:gd name="T17" fmla="*/ 0 h 1228"/>
                <a:gd name="T18" fmla="*/ 0 w 100"/>
                <a:gd name="T19" fmla="*/ 0 h 1228"/>
                <a:gd name="T20" fmla="*/ 0 w 100"/>
                <a:gd name="T21" fmla="*/ 214 h 1228"/>
                <a:gd name="T22" fmla="*/ 26 w 100"/>
                <a:gd name="T23" fmla="*/ 214 h 1228"/>
                <a:gd name="T24" fmla="*/ 26 w 100"/>
                <a:gd name="T25" fmla="*/ 830 h 1228"/>
                <a:gd name="T26" fmla="*/ 26 w 100"/>
                <a:gd name="T27" fmla="*/ 1022 h 1228"/>
                <a:gd name="T28" fmla="*/ 26 w 100"/>
                <a:gd name="T29" fmla="*/ 1034 h 1228"/>
                <a:gd name="T30" fmla="*/ 26 w 100"/>
                <a:gd name="T31" fmla="*/ 1228 h 1228"/>
                <a:gd name="T32" fmla="*/ 48 w 100"/>
                <a:gd name="T33" fmla="*/ 1228 h 1228"/>
                <a:gd name="T34" fmla="*/ 48 w 100"/>
                <a:gd name="T35" fmla="*/ 1034 h 1228"/>
                <a:gd name="T36" fmla="*/ 60 w 100"/>
                <a:gd name="T37" fmla="*/ 1034 h 1228"/>
                <a:gd name="T38" fmla="*/ 60 w 100"/>
                <a:gd name="T39" fmla="*/ 830 h 1228"/>
                <a:gd name="T40" fmla="*/ 60 w 100"/>
                <a:gd name="T41" fmla="*/ 428 h 1228"/>
                <a:gd name="T42" fmla="*/ 68 w 100"/>
                <a:gd name="T43" fmla="*/ 428 h 1228"/>
                <a:gd name="T44" fmla="*/ 68 w 100"/>
                <a:gd name="T45" fmla="*/ 214 h 1228"/>
                <a:gd name="T46" fmla="*/ 100 w 100"/>
                <a:gd name="T47" fmla="*/ 214 h 1228"/>
                <a:gd name="T48" fmla="*/ 100 w 100"/>
                <a:gd name="T49" fmla="*/ 0 h 1228"/>
                <a:gd name="T50" fmla="*/ 54 w 100"/>
                <a:gd name="T51" fmla="*/ 0 h 1228"/>
                <a:gd name="T52" fmla="*/ 54 w 100"/>
                <a:gd name="T53" fmla="*/ 200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1228">
                  <a:moveTo>
                    <a:pt x="54" y="200"/>
                  </a:moveTo>
                  <a:lnTo>
                    <a:pt x="54" y="200"/>
                  </a:lnTo>
                  <a:lnTo>
                    <a:pt x="54" y="414"/>
                  </a:lnTo>
                  <a:lnTo>
                    <a:pt x="46" y="414"/>
                  </a:lnTo>
                  <a:lnTo>
                    <a:pt x="46" y="816"/>
                  </a:lnTo>
                  <a:lnTo>
                    <a:pt x="40" y="816"/>
                  </a:lnTo>
                  <a:lnTo>
                    <a:pt x="40" y="200"/>
                  </a:lnTo>
                  <a:lnTo>
                    <a:pt x="34" y="200"/>
                  </a:lnTo>
                  <a:lnTo>
                    <a:pt x="34" y="0"/>
                  </a:lnTo>
                  <a:lnTo>
                    <a:pt x="0" y="0"/>
                  </a:lnTo>
                  <a:lnTo>
                    <a:pt x="0" y="214"/>
                  </a:lnTo>
                  <a:lnTo>
                    <a:pt x="26" y="214"/>
                  </a:lnTo>
                  <a:lnTo>
                    <a:pt x="26" y="830"/>
                  </a:lnTo>
                  <a:lnTo>
                    <a:pt x="26" y="1022"/>
                  </a:lnTo>
                  <a:lnTo>
                    <a:pt x="26" y="1034"/>
                  </a:lnTo>
                  <a:lnTo>
                    <a:pt x="26" y="1228"/>
                  </a:lnTo>
                  <a:lnTo>
                    <a:pt x="48" y="1228"/>
                  </a:lnTo>
                  <a:lnTo>
                    <a:pt x="48" y="1034"/>
                  </a:lnTo>
                  <a:lnTo>
                    <a:pt x="60" y="1034"/>
                  </a:lnTo>
                  <a:lnTo>
                    <a:pt x="60" y="830"/>
                  </a:lnTo>
                  <a:lnTo>
                    <a:pt x="60" y="428"/>
                  </a:lnTo>
                  <a:lnTo>
                    <a:pt x="68" y="428"/>
                  </a:lnTo>
                  <a:lnTo>
                    <a:pt x="68" y="214"/>
                  </a:lnTo>
                  <a:lnTo>
                    <a:pt x="100" y="214"/>
                  </a:lnTo>
                  <a:lnTo>
                    <a:pt x="100" y="0"/>
                  </a:lnTo>
                  <a:lnTo>
                    <a:pt x="54" y="0"/>
                  </a:lnTo>
                  <a:lnTo>
                    <a:pt x="54" y="20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68"/>
            <p:cNvSpPr>
              <a:spLocks/>
            </p:cNvSpPr>
            <p:nvPr/>
          </p:nvSpPr>
          <p:spPr bwMode="auto">
            <a:xfrm>
              <a:off x="7377113" y="1800225"/>
              <a:ext cx="50800" cy="1384300"/>
            </a:xfrm>
            <a:custGeom>
              <a:avLst/>
              <a:gdLst>
                <a:gd name="T0" fmla="*/ 22 w 32"/>
                <a:gd name="T1" fmla="*/ 0 h 872"/>
                <a:gd name="T2" fmla="*/ 0 w 32"/>
                <a:gd name="T3" fmla="*/ 0 h 872"/>
                <a:gd name="T4" fmla="*/ 0 w 32"/>
                <a:gd name="T5" fmla="*/ 144 h 872"/>
                <a:gd name="T6" fmla="*/ 0 w 32"/>
                <a:gd name="T7" fmla="*/ 200 h 872"/>
                <a:gd name="T8" fmla="*/ 0 w 32"/>
                <a:gd name="T9" fmla="*/ 872 h 872"/>
                <a:gd name="T10" fmla="*/ 18 w 32"/>
                <a:gd name="T11" fmla="*/ 872 h 872"/>
                <a:gd name="T12" fmla="*/ 18 w 32"/>
                <a:gd name="T13" fmla="*/ 200 h 872"/>
                <a:gd name="T14" fmla="*/ 26 w 32"/>
                <a:gd name="T15" fmla="*/ 200 h 872"/>
                <a:gd name="T16" fmla="*/ 26 w 32"/>
                <a:gd name="T17" fmla="*/ 14 h 872"/>
                <a:gd name="T18" fmla="*/ 32 w 32"/>
                <a:gd name="T19" fmla="*/ 14 h 872"/>
                <a:gd name="T20" fmla="*/ 32 w 32"/>
                <a:gd name="T21" fmla="*/ 0 h 872"/>
                <a:gd name="T22" fmla="*/ 26 w 32"/>
                <a:gd name="T23" fmla="*/ 0 h 872"/>
                <a:gd name="T24" fmla="*/ 22 w 32"/>
                <a:gd name="T25"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872">
                  <a:moveTo>
                    <a:pt x="22" y="0"/>
                  </a:moveTo>
                  <a:lnTo>
                    <a:pt x="0" y="0"/>
                  </a:lnTo>
                  <a:lnTo>
                    <a:pt x="0" y="144"/>
                  </a:lnTo>
                  <a:lnTo>
                    <a:pt x="0" y="200"/>
                  </a:lnTo>
                  <a:lnTo>
                    <a:pt x="0" y="872"/>
                  </a:lnTo>
                  <a:lnTo>
                    <a:pt x="18" y="872"/>
                  </a:lnTo>
                  <a:lnTo>
                    <a:pt x="18" y="200"/>
                  </a:lnTo>
                  <a:lnTo>
                    <a:pt x="26" y="200"/>
                  </a:lnTo>
                  <a:lnTo>
                    <a:pt x="26" y="14"/>
                  </a:lnTo>
                  <a:lnTo>
                    <a:pt x="32" y="14"/>
                  </a:lnTo>
                  <a:lnTo>
                    <a:pt x="32" y="0"/>
                  </a:lnTo>
                  <a:lnTo>
                    <a:pt x="26" y="0"/>
                  </a:lnTo>
                  <a:lnTo>
                    <a:pt x="22" y="0"/>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69"/>
            <p:cNvSpPr>
              <a:spLocks/>
            </p:cNvSpPr>
            <p:nvPr/>
          </p:nvSpPr>
          <p:spPr bwMode="auto">
            <a:xfrm>
              <a:off x="7450138" y="1778000"/>
              <a:ext cx="41275" cy="1190625"/>
            </a:xfrm>
            <a:custGeom>
              <a:avLst/>
              <a:gdLst>
                <a:gd name="T0" fmla="*/ 18 w 26"/>
                <a:gd name="T1" fmla="*/ 14 h 750"/>
                <a:gd name="T2" fmla="*/ 14 w 26"/>
                <a:gd name="T3" fmla="*/ 14 h 750"/>
                <a:gd name="T4" fmla="*/ 14 w 26"/>
                <a:gd name="T5" fmla="*/ 0 h 750"/>
                <a:gd name="T6" fmla="*/ 0 w 26"/>
                <a:gd name="T7" fmla="*/ 0 h 750"/>
                <a:gd name="T8" fmla="*/ 0 w 26"/>
                <a:gd name="T9" fmla="*/ 178 h 750"/>
                <a:gd name="T10" fmla="*/ 6 w 26"/>
                <a:gd name="T11" fmla="*/ 178 h 750"/>
                <a:gd name="T12" fmla="*/ 6 w 26"/>
                <a:gd name="T13" fmla="*/ 750 h 750"/>
                <a:gd name="T14" fmla="*/ 20 w 26"/>
                <a:gd name="T15" fmla="*/ 750 h 750"/>
                <a:gd name="T16" fmla="*/ 20 w 26"/>
                <a:gd name="T17" fmla="*/ 214 h 750"/>
                <a:gd name="T18" fmla="*/ 26 w 26"/>
                <a:gd name="T19" fmla="*/ 214 h 750"/>
                <a:gd name="T20" fmla="*/ 26 w 26"/>
                <a:gd name="T21" fmla="*/ 14 h 750"/>
                <a:gd name="T22" fmla="*/ 20 w 26"/>
                <a:gd name="T23" fmla="*/ 14 h 750"/>
                <a:gd name="T24" fmla="*/ 18 w 26"/>
                <a:gd name="T25" fmla="*/ 14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750">
                  <a:moveTo>
                    <a:pt x="18" y="14"/>
                  </a:moveTo>
                  <a:lnTo>
                    <a:pt x="14" y="14"/>
                  </a:lnTo>
                  <a:lnTo>
                    <a:pt x="14" y="0"/>
                  </a:lnTo>
                  <a:lnTo>
                    <a:pt x="0" y="0"/>
                  </a:lnTo>
                  <a:lnTo>
                    <a:pt x="0" y="178"/>
                  </a:lnTo>
                  <a:lnTo>
                    <a:pt x="6" y="178"/>
                  </a:lnTo>
                  <a:lnTo>
                    <a:pt x="6" y="750"/>
                  </a:lnTo>
                  <a:lnTo>
                    <a:pt x="20" y="750"/>
                  </a:lnTo>
                  <a:lnTo>
                    <a:pt x="20" y="214"/>
                  </a:lnTo>
                  <a:lnTo>
                    <a:pt x="26" y="214"/>
                  </a:lnTo>
                  <a:lnTo>
                    <a:pt x="26" y="14"/>
                  </a:lnTo>
                  <a:lnTo>
                    <a:pt x="20" y="14"/>
                  </a:lnTo>
                  <a:lnTo>
                    <a:pt x="18" y="14"/>
                  </a:lnTo>
                  <a:close/>
                </a:path>
              </a:pathLst>
            </a:custGeom>
            <a:solidFill>
              <a:srgbClr val="5661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1" name="Rectangle 70"/>
            <p:cNvSpPr>
              <a:spLocks noChangeArrowheads="1"/>
            </p:cNvSpPr>
            <p:nvPr/>
          </p:nvSpPr>
          <p:spPr bwMode="auto">
            <a:xfrm>
              <a:off x="7561263" y="2108200"/>
              <a:ext cx="12700" cy="9525"/>
            </a:xfrm>
            <a:prstGeom prst="rect">
              <a:avLst/>
            </a:prstGeom>
            <a:solidFill>
              <a:srgbClr val="5661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71"/>
            <p:cNvSpPr>
              <a:spLocks/>
            </p:cNvSpPr>
            <p:nvPr/>
          </p:nvSpPr>
          <p:spPr bwMode="auto">
            <a:xfrm>
              <a:off x="1411288" y="2098675"/>
              <a:ext cx="755650" cy="1631950"/>
            </a:xfrm>
            <a:custGeom>
              <a:avLst/>
              <a:gdLst>
                <a:gd name="T0" fmla="*/ 418 w 476"/>
                <a:gd name="T1" fmla="*/ 870 h 1028"/>
                <a:gd name="T2" fmla="*/ 384 w 476"/>
                <a:gd name="T3" fmla="*/ 870 h 1028"/>
                <a:gd name="T4" fmla="*/ 384 w 476"/>
                <a:gd name="T5" fmla="*/ 1014 h 1028"/>
                <a:gd name="T6" fmla="*/ 222 w 476"/>
                <a:gd name="T7" fmla="*/ 1014 h 1028"/>
                <a:gd name="T8" fmla="*/ 222 w 476"/>
                <a:gd name="T9" fmla="*/ 178 h 1028"/>
                <a:gd name="T10" fmla="*/ 188 w 476"/>
                <a:gd name="T11" fmla="*/ 178 h 1028"/>
                <a:gd name="T12" fmla="*/ 188 w 476"/>
                <a:gd name="T13" fmla="*/ 962 h 1028"/>
                <a:gd name="T14" fmla="*/ 182 w 476"/>
                <a:gd name="T15" fmla="*/ 962 h 1028"/>
                <a:gd name="T16" fmla="*/ 182 w 476"/>
                <a:gd name="T17" fmla="*/ 184 h 1028"/>
                <a:gd name="T18" fmla="*/ 154 w 476"/>
                <a:gd name="T19" fmla="*/ 184 h 1028"/>
                <a:gd name="T20" fmla="*/ 154 w 476"/>
                <a:gd name="T21" fmla="*/ 220 h 1028"/>
                <a:gd name="T22" fmla="*/ 134 w 476"/>
                <a:gd name="T23" fmla="*/ 220 h 1028"/>
                <a:gd name="T24" fmla="*/ 134 w 476"/>
                <a:gd name="T25" fmla="*/ 234 h 1028"/>
                <a:gd name="T26" fmla="*/ 130 w 476"/>
                <a:gd name="T27" fmla="*/ 234 h 1028"/>
                <a:gd name="T28" fmla="*/ 130 w 476"/>
                <a:gd name="T29" fmla="*/ 0 h 1028"/>
                <a:gd name="T30" fmla="*/ 90 w 476"/>
                <a:gd name="T31" fmla="*/ 0 h 1028"/>
                <a:gd name="T32" fmla="*/ 90 w 476"/>
                <a:gd name="T33" fmla="*/ 176 h 1028"/>
                <a:gd name="T34" fmla="*/ 72 w 476"/>
                <a:gd name="T35" fmla="*/ 176 h 1028"/>
                <a:gd name="T36" fmla="*/ 72 w 476"/>
                <a:gd name="T37" fmla="*/ 1006 h 1028"/>
                <a:gd name="T38" fmla="*/ 64 w 476"/>
                <a:gd name="T39" fmla="*/ 1006 h 1028"/>
                <a:gd name="T40" fmla="*/ 64 w 476"/>
                <a:gd name="T41" fmla="*/ 176 h 1028"/>
                <a:gd name="T42" fmla="*/ 16 w 476"/>
                <a:gd name="T43" fmla="*/ 176 h 1028"/>
                <a:gd name="T44" fmla="*/ 16 w 476"/>
                <a:gd name="T45" fmla="*/ 254 h 1028"/>
                <a:gd name="T46" fmla="*/ 4 w 476"/>
                <a:gd name="T47" fmla="*/ 254 h 1028"/>
                <a:gd name="T48" fmla="*/ 4 w 476"/>
                <a:gd name="T49" fmla="*/ 278 h 1028"/>
                <a:gd name="T50" fmla="*/ 0 w 476"/>
                <a:gd name="T51" fmla="*/ 278 h 1028"/>
                <a:gd name="T52" fmla="*/ 0 w 476"/>
                <a:gd name="T53" fmla="*/ 292 h 1028"/>
                <a:gd name="T54" fmla="*/ 18 w 476"/>
                <a:gd name="T55" fmla="*/ 292 h 1028"/>
                <a:gd name="T56" fmla="*/ 18 w 476"/>
                <a:gd name="T57" fmla="*/ 268 h 1028"/>
                <a:gd name="T58" fmla="*/ 30 w 476"/>
                <a:gd name="T59" fmla="*/ 268 h 1028"/>
                <a:gd name="T60" fmla="*/ 30 w 476"/>
                <a:gd name="T61" fmla="*/ 190 h 1028"/>
                <a:gd name="T62" fmla="*/ 50 w 476"/>
                <a:gd name="T63" fmla="*/ 190 h 1028"/>
                <a:gd name="T64" fmla="*/ 50 w 476"/>
                <a:gd name="T65" fmla="*/ 1020 h 1028"/>
                <a:gd name="T66" fmla="*/ 86 w 476"/>
                <a:gd name="T67" fmla="*/ 1020 h 1028"/>
                <a:gd name="T68" fmla="*/ 86 w 476"/>
                <a:gd name="T69" fmla="*/ 190 h 1028"/>
                <a:gd name="T70" fmla="*/ 104 w 476"/>
                <a:gd name="T71" fmla="*/ 190 h 1028"/>
                <a:gd name="T72" fmla="*/ 104 w 476"/>
                <a:gd name="T73" fmla="*/ 14 h 1028"/>
                <a:gd name="T74" fmla="*/ 116 w 476"/>
                <a:gd name="T75" fmla="*/ 14 h 1028"/>
                <a:gd name="T76" fmla="*/ 116 w 476"/>
                <a:gd name="T77" fmla="*/ 248 h 1028"/>
                <a:gd name="T78" fmla="*/ 148 w 476"/>
                <a:gd name="T79" fmla="*/ 248 h 1028"/>
                <a:gd name="T80" fmla="*/ 148 w 476"/>
                <a:gd name="T81" fmla="*/ 234 h 1028"/>
                <a:gd name="T82" fmla="*/ 168 w 476"/>
                <a:gd name="T83" fmla="*/ 234 h 1028"/>
                <a:gd name="T84" fmla="*/ 168 w 476"/>
                <a:gd name="T85" fmla="*/ 976 h 1028"/>
                <a:gd name="T86" fmla="*/ 202 w 476"/>
                <a:gd name="T87" fmla="*/ 976 h 1028"/>
                <a:gd name="T88" fmla="*/ 202 w 476"/>
                <a:gd name="T89" fmla="*/ 192 h 1028"/>
                <a:gd name="T90" fmla="*/ 208 w 476"/>
                <a:gd name="T91" fmla="*/ 192 h 1028"/>
                <a:gd name="T92" fmla="*/ 208 w 476"/>
                <a:gd name="T93" fmla="*/ 1028 h 1028"/>
                <a:gd name="T94" fmla="*/ 398 w 476"/>
                <a:gd name="T95" fmla="*/ 1028 h 1028"/>
                <a:gd name="T96" fmla="*/ 398 w 476"/>
                <a:gd name="T97" fmla="*/ 884 h 1028"/>
                <a:gd name="T98" fmla="*/ 404 w 476"/>
                <a:gd name="T99" fmla="*/ 884 h 1028"/>
                <a:gd name="T100" fmla="*/ 404 w 476"/>
                <a:gd name="T101" fmla="*/ 1018 h 1028"/>
                <a:gd name="T102" fmla="*/ 404 w 476"/>
                <a:gd name="T103" fmla="*/ 1018 h 1028"/>
                <a:gd name="T104" fmla="*/ 404 w 476"/>
                <a:gd name="T105" fmla="*/ 1028 h 1028"/>
                <a:gd name="T106" fmla="*/ 432 w 476"/>
                <a:gd name="T107" fmla="*/ 1028 h 1028"/>
                <a:gd name="T108" fmla="*/ 432 w 476"/>
                <a:gd name="T109" fmla="*/ 1018 h 1028"/>
                <a:gd name="T110" fmla="*/ 476 w 476"/>
                <a:gd name="T111" fmla="*/ 1018 h 1028"/>
                <a:gd name="T112" fmla="*/ 476 w 476"/>
                <a:gd name="T113" fmla="*/ 1004 h 1028"/>
                <a:gd name="T114" fmla="*/ 418 w 476"/>
                <a:gd name="T115" fmla="*/ 1004 h 1028"/>
                <a:gd name="T116" fmla="*/ 418 w 476"/>
                <a:gd name="T117" fmla="*/ 87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6" h="1028">
                  <a:moveTo>
                    <a:pt x="418" y="870"/>
                  </a:moveTo>
                  <a:lnTo>
                    <a:pt x="384" y="870"/>
                  </a:lnTo>
                  <a:lnTo>
                    <a:pt x="384" y="1014"/>
                  </a:lnTo>
                  <a:lnTo>
                    <a:pt x="222" y="1014"/>
                  </a:lnTo>
                  <a:lnTo>
                    <a:pt x="222" y="178"/>
                  </a:lnTo>
                  <a:lnTo>
                    <a:pt x="188" y="178"/>
                  </a:lnTo>
                  <a:lnTo>
                    <a:pt x="188" y="962"/>
                  </a:lnTo>
                  <a:lnTo>
                    <a:pt x="182" y="962"/>
                  </a:lnTo>
                  <a:lnTo>
                    <a:pt x="182" y="184"/>
                  </a:lnTo>
                  <a:lnTo>
                    <a:pt x="154" y="184"/>
                  </a:lnTo>
                  <a:lnTo>
                    <a:pt x="154" y="220"/>
                  </a:lnTo>
                  <a:lnTo>
                    <a:pt x="134" y="220"/>
                  </a:lnTo>
                  <a:lnTo>
                    <a:pt x="134" y="234"/>
                  </a:lnTo>
                  <a:lnTo>
                    <a:pt x="130" y="234"/>
                  </a:lnTo>
                  <a:lnTo>
                    <a:pt x="130" y="0"/>
                  </a:lnTo>
                  <a:lnTo>
                    <a:pt x="90" y="0"/>
                  </a:lnTo>
                  <a:lnTo>
                    <a:pt x="90" y="176"/>
                  </a:lnTo>
                  <a:lnTo>
                    <a:pt x="72" y="176"/>
                  </a:lnTo>
                  <a:lnTo>
                    <a:pt x="72" y="1006"/>
                  </a:lnTo>
                  <a:lnTo>
                    <a:pt x="64" y="1006"/>
                  </a:lnTo>
                  <a:lnTo>
                    <a:pt x="64" y="176"/>
                  </a:lnTo>
                  <a:lnTo>
                    <a:pt x="16" y="176"/>
                  </a:lnTo>
                  <a:lnTo>
                    <a:pt x="16" y="254"/>
                  </a:lnTo>
                  <a:lnTo>
                    <a:pt x="4" y="254"/>
                  </a:lnTo>
                  <a:lnTo>
                    <a:pt x="4" y="278"/>
                  </a:lnTo>
                  <a:lnTo>
                    <a:pt x="0" y="278"/>
                  </a:lnTo>
                  <a:lnTo>
                    <a:pt x="0" y="292"/>
                  </a:lnTo>
                  <a:lnTo>
                    <a:pt x="18" y="292"/>
                  </a:lnTo>
                  <a:lnTo>
                    <a:pt x="18" y="268"/>
                  </a:lnTo>
                  <a:lnTo>
                    <a:pt x="30" y="268"/>
                  </a:lnTo>
                  <a:lnTo>
                    <a:pt x="30" y="190"/>
                  </a:lnTo>
                  <a:lnTo>
                    <a:pt x="50" y="190"/>
                  </a:lnTo>
                  <a:lnTo>
                    <a:pt x="50" y="1020"/>
                  </a:lnTo>
                  <a:lnTo>
                    <a:pt x="86" y="1020"/>
                  </a:lnTo>
                  <a:lnTo>
                    <a:pt x="86" y="190"/>
                  </a:lnTo>
                  <a:lnTo>
                    <a:pt x="104" y="190"/>
                  </a:lnTo>
                  <a:lnTo>
                    <a:pt x="104" y="14"/>
                  </a:lnTo>
                  <a:lnTo>
                    <a:pt x="116" y="14"/>
                  </a:lnTo>
                  <a:lnTo>
                    <a:pt x="116" y="248"/>
                  </a:lnTo>
                  <a:lnTo>
                    <a:pt x="148" y="248"/>
                  </a:lnTo>
                  <a:lnTo>
                    <a:pt x="148" y="234"/>
                  </a:lnTo>
                  <a:lnTo>
                    <a:pt x="168" y="234"/>
                  </a:lnTo>
                  <a:lnTo>
                    <a:pt x="168" y="976"/>
                  </a:lnTo>
                  <a:lnTo>
                    <a:pt x="202" y="976"/>
                  </a:lnTo>
                  <a:lnTo>
                    <a:pt x="202" y="192"/>
                  </a:lnTo>
                  <a:lnTo>
                    <a:pt x="208" y="192"/>
                  </a:lnTo>
                  <a:lnTo>
                    <a:pt x="208" y="1028"/>
                  </a:lnTo>
                  <a:lnTo>
                    <a:pt x="398" y="1028"/>
                  </a:lnTo>
                  <a:lnTo>
                    <a:pt x="398" y="884"/>
                  </a:lnTo>
                  <a:lnTo>
                    <a:pt x="404" y="884"/>
                  </a:lnTo>
                  <a:lnTo>
                    <a:pt x="404" y="1018"/>
                  </a:lnTo>
                  <a:lnTo>
                    <a:pt x="404" y="1018"/>
                  </a:lnTo>
                  <a:lnTo>
                    <a:pt x="404" y="1028"/>
                  </a:lnTo>
                  <a:lnTo>
                    <a:pt x="432" y="1028"/>
                  </a:lnTo>
                  <a:lnTo>
                    <a:pt x="432" y="1018"/>
                  </a:lnTo>
                  <a:lnTo>
                    <a:pt x="476" y="1018"/>
                  </a:lnTo>
                  <a:lnTo>
                    <a:pt x="476" y="1004"/>
                  </a:lnTo>
                  <a:lnTo>
                    <a:pt x="418" y="1004"/>
                  </a:lnTo>
                  <a:lnTo>
                    <a:pt x="418" y="87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3" name="Rectangle 72"/>
            <p:cNvSpPr>
              <a:spLocks noChangeArrowheads="1"/>
            </p:cNvSpPr>
            <p:nvPr/>
          </p:nvSpPr>
          <p:spPr bwMode="auto">
            <a:xfrm>
              <a:off x="2189163" y="3692525"/>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4" name="Freeform 73"/>
            <p:cNvSpPr>
              <a:spLocks/>
            </p:cNvSpPr>
            <p:nvPr/>
          </p:nvSpPr>
          <p:spPr bwMode="auto">
            <a:xfrm>
              <a:off x="2220913" y="2422525"/>
              <a:ext cx="615950" cy="1546225"/>
            </a:xfrm>
            <a:custGeom>
              <a:avLst/>
              <a:gdLst>
                <a:gd name="T0" fmla="*/ 340 w 388"/>
                <a:gd name="T1" fmla="*/ 552 h 974"/>
                <a:gd name="T2" fmla="*/ 276 w 388"/>
                <a:gd name="T3" fmla="*/ 552 h 974"/>
                <a:gd name="T4" fmla="*/ 276 w 388"/>
                <a:gd name="T5" fmla="*/ 358 h 974"/>
                <a:gd name="T6" fmla="*/ 250 w 388"/>
                <a:gd name="T7" fmla="*/ 358 h 974"/>
                <a:gd name="T8" fmla="*/ 250 w 388"/>
                <a:gd name="T9" fmla="*/ 0 h 974"/>
                <a:gd name="T10" fmla="*/ 184 w 388"/>
                <a:gd name="T11" fmla="*/ 0 h 974"/>
                <a:gd name="T12" fmla="*/ 184 w 388"/>
                <a:gd name="T13" fmla="*/ 960 h 974"/>
                <a:gd name="T14" fmla="*/ 164 w 388"/>
                <a:gd name="T15" fmla="*/ 960 h 974"/>
                <a:gd name="T16" fmla="*/ 164 w 388"/>
                <a:gd name="T17" fmla="*/ 908 h 974"/>
                <a:gd name="T18" fmla="*/ 126 w 388"/>
                <a:gd name="T19" fmla="*/ 908 h 974"/>
                <a:gd name="T20" fmla="*/ 126 w 388"/>
                <a:gd name="T21" fmla="*/ 888 h 974"/>
                <a:gd name="T22" fmla="*/ 100 w 388"/>
                <a:gd name="T23" fmla="*/ 888 h 974"/>
                <a:gd name="T24" fmla="*/ 100 w 388"/>
                <a:gd name="T25" fmla="*/ 816 h 974"/>
                <a:gd name="T26" fmla="*/ 86 w 388"/>
                <a:gd name="T27" fmla="*/ 816 h 974"/>
                <a:gd name="T28" fmla="*/ 86 w 388"/>
                <a:gd name="T29" fmla="*/ 800 h 974"/>
                <a:gd name="T30" fmla="*/ 68 w 388"/>
                <a:gd name="T31" fmla="*/ 800 h 974"/>
                <a:gd name="T32" fmla="*/ 68 w 388"/>
                <a:gd name="T33" fmla="*/ 716 h 974"/>
                <a:gd name="T34" fmla="*/ 34 w 388"/>
                <a:gd name="T35" fmla="*/ 716 h 974"/>
                <a:gd name="T36" fmla="*/ 34 w 388"/>
                <a:gd name="T37" fmla="*/ 656 h 974"/>
                <a:gd name="T38" fmla="*/ 8 w 388"/>
                <a:gd name="T39" fmla="*/ 656 h 974"/>
                <a:gd name="T40" fmla="*/ 8 w 388"/>
                <a:gd name="T41" fmla="*/ 800 h 974"/>
                <a:gd name="T42" fmla="*/ 0 w 388"/>
                <a:gd name="T43" fmla="*/ 800 h 974"/>
                <a:gd name="T44" fmla="*/ 0 w 388"/>
                <a:gd name="T45" fmla="*/ 814 h 974"/>
                <a:gd name="T46" fmla="*/ 22 w 388"/>
                <a:gd name="T47" fmla="*/ 814 h 974"/>
                <a:gd name="T48" fmla="*/ 22 w 388"/>
                <a:gd name="T49" fmla="*/ 730 h 974"/>
                <a:gd name="T50" fmla="*/ 54 w 388"/>
                <a:gd name="T51" fmla="*/ 730 h 974"/>
                <a:gd name="T52" fmla="*/ 54 w 388"/>
                <a:gd name="T53" fmla="*/ 814 h 974"/>
                <a:gd name="T54" fmla="*/ 72 w 388"/>
                <a:gd name="T55" fmla="*/ 814 h 974"/>
                <a:gd name="T56" fmla="*/ 72 w 388"/>
                <a:gd name="T57" fmla="*/ 830 h 974"/>
                <a:gd name="T58" fmla="*/ 86 w 388"/>
                <a:gd name="T59" fmla="*/ 830 h 974"/>
                <a:gd name="T60" fmla="*/ 86 w 388"/>
                <a:gd name="T61" fmla="*/ 902 h 974"/>
                <a:gd name="T62" fmla="*/ 112 w 388"/>
                <a:gd name="T63" fmla="*/ 902 h 974"/>
                <a:gd name="T64" fmla="*/ 112 w 388"/>
                <a:gd name="T65" fmla="*/ 922 h 974"/>
                <a:gd name="T66" fmla="*/ 150 w 388"/>
                <a:gd name="T67" fmla="*/ 922 h 974"/>
                <a:gd name="T68" fmla="*/ 150 w 388"/>
                <a:gd name="T69" fmla="*/ 974 h 974"/>
                <a:gd name="T70" fmla="*/ 198 w 388"/>
                <a:gd name="T71" fmla="*/ 974 h 974"/>
                <a:gd name="T72" fmla="*/ 198 w 388"/>
                <a:gd name="T73" fmla="*/ 14 h 974"/>
                <a:gd name="T74" fmla="*/ 236 w 388"/>
                <a:gd name="T75" fmla="*/ 14 h 974"/>
                <a:gd name="T76" fmla="*/ 236 w 388"/>
                <a:gd name="T77" fmla="*/ 372 h 974"/>
                <a:gd name="T78" fmla="*/ 262 w 388"/>
                <a:gd name="T79" fmla="*/ 372 h 974"/>
                <a:gd name="T80" fmla="*/ 262 w 388"/>
                <a:gd name="T81" fmla="*/ 566 h 974"/>
                <a:gd name="T82" fmla="*/ 354 w 388"/>
                <a:gd name="T83" fmla="*/ 566 h 974"/>
                <a:gd name="T84" fmla="*/ 354 w 388"/>
                <a:gd name="T85" fmla="*/ 520 h 974"/>
                <a:gd name="T86" fmla="*/ 374 w 388"/>
                <a:gd name="T87" fmla="*/ 520 h 974"/>
                <a:gd name="T88" fmla="*/ 374 w 388"/>
                <a:gd name="T89" fmla="*/ 530 h 974"/>
                <a:gd name="T90" fmla="*/ 388 w 388"/>
                <a:gd name="T91" fmla="*/ 530 h 974"/>
                <a:gd name="T92" fmla="*/ 388 w 388"/>
                <a:gd name="T93" fmla="*/ 506 h 974"/>
                <a:gd name="T94" fmla="*/ 340 w 388"/>
                <a:gd name="T95" fmla="*/ 506 h 974"/>
                <a:gd name="T96" fmla="*/ 340 w 388"/>
                <a:gd name="T97" fmla="*/ 552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8" h="974">
                  <a:moveTo>
                    <a:pt x="340" y="552"/>
                  </a:moveTo>
                  <a:lnTo>
                    <a:pt x="276" y="552"/>
                  </a:lnTo>
                  <a:lnTo>
                    <a:pt x="276" y="358"/>
                  </a:lnTo>
                  <a:lnTo>
                    <a:pt x="250" y="358"/>
                  </a:lnTo>
                  <a:lnTo>
                    <a:pt x="250" y="0"/>
                  </a:lnTo>
                  <a:lnTo>
                    <a:pt x="184" y="0"/>
                  </a:lnTo>
                  <a:lnTo>
                    <a:pt x="184" y="960"/>
                  </a:lnTo>
                  <a:lnTo>
                    <a:pt x="164" y="960"/>
                  </a:lnTo>
                  <a:lnTo>
                    <a:pt x="164" y="908"/>
                  </a:lnTo>
                  <a:lnTo>
                    <a:pt x="126" y="908"/>
                  </a:lnTo>
                  <a:lnTo>
                    <a:pt x="126" y="888"/>
                  </a:lnTo>
                  <a:lnTo>
                    <a:pt x="100" y="888"/>
                  </a:lnTo>
                  <a:lnTo>
                    <a:pt x="100" y="816"/>
                  </a:lnTo>
                  <a:lnTo>
                    <a:pt x="86" y="816"/>
                  </a:lnTo>
                  <a:lnTo>
                    <a:pt x="86" y="800"/>
                  </a:lnTo>
                  <a:lnTo>
                    <a:pt x="68" y="800"/>
                  </a:lnTo>
                  <a:lnTo>
                    <a:pt x="68" y="716"/>
                  </a:lnTo>
                  <a:lnTo>
                    <a:pt x="34" y="716"/>
                  </a:lnTo>
                  <a:lnTo>
                    <a:pt x="34" y="656"/>
                  </a:lnTo>
                  <a:lnTo>
                    <a:pt x="8" y="656"/>
                  </a:lnTo>
                  <a:lnTo>
                    <a:pt x="8" y="800"/>
                  </a:lnTo>
                  <a:lnTo>
                    <a:pt x="0" y="800"/>
                  </a:lnTo>
                  <a:lnTo>
                    <a:pt x="0" y="814"/>
                  </a:lnTo>
                  <a:lnTo>
                    <a:pt x="22" y="814"/>
                  </a:lnTo>
                  <a:lnTo>
                    <a:pt x="22" y="730"/>
                  </a:lnTo>
                  <a:lnTo>
                    <a:pt x="54" y="730"/>
                  </a:lnTo>
                  <a:lnTo>
                    <a:pt x="54" y="814"/>
                  </a:lnTo>
                  <a:lnTo>
                    <a:pt x="72" y="814"/>
                  </a:lnTo>
                  <a:lnTo>
                    <a:pt x="72" y="830"/>
                  </a:lnTo>
                  <a:lnTo>
                    <a:pt x="86" y="830"/>
                  </a:lnTo>
                  <a:lnTo>
                    <a:pt x="86" y="902"/>
                  </a:lnTo>
                  <a:lnTo>
                    <a:pt x="112" y="902"/>
                  </a:lnTo>
                  <a:lnTo>
                    <a:pt x="112" y="922"/>
                  </a:lnTo>
                  <a:lnTo>
                    <a:pt x="150" y="922"/>
                  </a:lnTo>
                  <a:lnTo>
                    <a:pt x="150" y="974"/>
                  </a:lnTo>
                  <a:lnTo>
                    <a:pt x="198" y="974"/>
                  </a:lnTo>
                  <a:lnTo>
                    <a:pt x="198" y="14"/>
                  </a:lnTo>
                  <a:lnTo>
                    <a:pt x="236" y="14"/>
                  </a:lnTo>
                  <a:lnTo>
                    <a:pt x="236" y="372"/>
                  </a:lnTo>
                  <a:lnTo>
                    <a:pt x="262" y="372"/>
                  </a:lnTo>
                  <a:lnTo>
                    <a:pt x="262" y="566"/>
                  </a:lnTo>
                  <a:lnTo>
                    <a:pt x="354" y="566"/>
                  </a:lnTo>
                  <a:lnTo>
                    <a:pt x="354" y="520"/>
                  </a:lnTo>
                  <a:lnTo>
                    <a:pt x="374" y="520"/>
                  </a:lnTo>
                  <a:lnTo>
                    <a:pt x="374" y="530"/>
                  </a:lnTo>
                  <a:lnTo>
                    <a:pt x="388" y="530"/>
                  </a:lnTo>
                  <a:lnTo>
                    <a:pt x="388" y="506"/>
                  </a:lnTo>
                  <a:lnTo>
                    <a:pt x="340" y="506"/>
                  </a:lnTo>
                  <a:lnTo>
                    <a:pt x="340" y="552"/>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5" name="Freeform 74"/>
            <p:cNvSpPr>
              <a:spLocks/>
            </p:cNvSpPr>
            <p:nvPr/>
          </p:nvSpPr>
          <p:spPr bwMode="auto">
            <a:xfrm>
              <a:off x="2970213" y="3228975"/>
              <a:ext cx="95250" cy="92075"/>
            </a:xfrm>
            <a:custGeom>
              <a:avLst/>
              <a:gdLst>
                <a:gd name="T0" fmla="*/ 32 w 60"/>
                <a:gd name="T1" fmla="*/ 44 h 58"/>
                <a:gd name="T2" fmla="*/ 28 w 60"/>
                <a:gd name="T3" fmla="*/ 44 h 58"/>
                <a:gd name="T4" fmla="*/ 28 w 60"/>
                <a:gd name="T5" fmla="*/ 0 h 58"/>
                <a:gd name="T6" fmla="*/ 14 w 60"/>
                <a:gd name="T7" fmla="*/ 0 h 58"/>
                <a:gd name="T8" fmla="*/ 14 w 60"/>
                <a:gd name="T9" fmla="*/ 0 h 58"/>
                <a:gd name="T10" fmla="*/ 8 w 60"/>
                <a:gd name="T11" fmla="*/ 0 h 58"/>
                <a:gd name="T12" fmla="*/ 8 w 60"/>
                <a:gd name="T13" fmla="*/ 8 h 58"/>
                <a:gd name="T14" fmla="*/ 0 w 60"/>
                <a:gd name="T15" fmla="*/ 8 h 58"/>
                <a:gd name="T16" fmla="*/ 0 w 60"/>
                <a:gd name="T17" fmla="*/ 22 h 58"/>
                <a:gd name="T18" fmla="*/ 14 w 60"/>
                <a:gd name="T19" fmla="*/ 22 h 58"/>
                <a:gd name="T20" fmla="*/ 14 w 60"/>
                <a:gd name="T21" fmla="*/ 58 h 58"/>
                <a:gd name="T22" fmla="*/ 46 w 60"/>
                <a:gd name="T23" fmla="*/ 58 h 58"/>
                <a:gd name="T24" fmla="*/ 46 w 60"/>
                <a:gd name="T25" fmla="*/ 14 h 58"/>
                <a:gd name="T26" fmla="*/ 60 w 60"/>
                <a:gd name="T27" fmla="*/ 14 h 58"/>
                <a:gd name="T28" fmla="*/ 60 w 60"/>
                <a:gd name="T29" fmla="*/ 0 h 58"/>
                <a:gd name="T30" fmla="*/ 32 w 60"/>
                <a:gd name="T31" fmla="*/ 0 h 58"/>
                <a:gd name="T32" fmla="*/ 32 w 60"/>
                <a:gd name="T33"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2" y="44"/>
                  </a:moveTo>
                  <a:lnTo>
                    <a:pt x="28" y="44"/>
                  </a:lnTo>
                  <a:lnTo>
                    <a:pt x="28" y="0"/>
                  </a:lnTo>
                  <a:lnTo>
                    <a:pt x="14" y="0"/>
                  </a:lnTo>
                  <a:lnTo>
                    <a:pt x="14" y="0"/>
                  </a:lnTo>
                  <a:lnTo>
                    <a:pt x="8" y="0"/>
                  </a:lnTo>
                  <a:lnTo>
                    <a:pt x="8" y="8"/>
                  </a:lnTo>
                  <a:lnTo>
                    <a:pt x="0" y="8"/>
                  </a:lnTo>
                  <a:lnTo>
                    <a:pt x="0" y="22"/>
                  </a:lnTo>
                  <a:lnTo>
                    <a:pt x="14" y="22"/>
                  </a:lnTo>
                  <a:lnTo>
                    <a:pt x="14" y="58"/>
                  </a:lnTo>
                  <a:lnTo>
                    <a:pt x="46" y="58"/>
                  </a:lnTo>
                  <a:lnTo>
                    <a:pt x="46" y="14"/>
                  </a:lnTo>
                  <a:lnTo>
                    <a:pt x="60" y="14"/>
                  </a:lnTo>
                  <a:lnTo>
                    <a:pt x="60" y="0"/>
                  </a:lnTo>
                  <a:lnTo>
                    <a:pt x="32" y="0"/>
                  </a:lnTo>
                  <a:lnTo>
                    <a:pt x="32" y="44"/>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75"/>
            <p:cNvSpPr>
              <a:spLocks/>
            </p:cNvSpPr>
            <p:nvPr/>
          </p:nvSpPr>
          <p:spPr bwMode="auto">
            <a:xfrm>
              <a:off x="3084513" y="3228975"/>
              <a:ext cx="158750" cy="92075"/>
            </a:xfrm>
            <a:custGeom>
              <a:avLst/>
              <a:gdLst>
                <a:gd name="T0" fmla="*/ 86 w 100"/>
                <a:gd name="T1" fmla="*/ 14 h 58"/>
                <a:gd name="T2" fmla="*/ 72 w 100"/>
                <a:gd name="T3" fmla="*/ 14 h 58"/>
                <a:gd name="T4" fmla="*/ 72 w 100"/>
                <a:gd name="T5" fmla="*/ 34 h 58"/>
                <a:gd name="T6" fmla="*/ 46 w 100"/>
                <a:gd name="T7" fmla="*/ 34 h 58"/>
                <a:gd name="T8" fmla="*/ 46 w 100"/>
                <a:gd name="T9" fmla="*/ 0 h 58"/>
                <a:gd name="T10" fmla="*/ 28 w 100"/>
                <a:gd name="T11" fmla="*/ 0 h 58"/>
                <a:gd name="T12" fmla="*/ 28 w 100"/>
                <a:gd name="T13" fmla="*/ 14 h 58"/>
                <a:gd name="T14" fmla="*/ 22 w 100"/>
                <a:gd name="T15" fmla="*/ 14 h 58"/>
                <a:gd name="T16" fmla="*/ 22 w 100"/>
                <a:gd name="T17" fmla="*/ 0 h 58"/>
                <a:gd name="T18" fmla="*/ 0 w 100"/>
                <a:gd name="T19" fmla="*/ 0 h 58"/>
                <a:gd name="T20" fmla="*/ 0 w 100"/>
                <a:gd name="T21" fmla="*/ 14 h 58"/>
                <a:gd name="T22" fmla="*/ 8 w 100"/>
                <a:gd name="T23" fmla="*/ 14 h 58"/>
                <a:gd name="T24" fmla="*/ 8 w 100"/>
                <a:gd name="T25" fmla="*/ 58 h 58"/>
                <a:gd name="T26" fmla="*/ 100 w 100"/>
                <a:gd name="T27" fmla="*/ 58 h 58"/>
                <a:gd name="T28" fmla="*/ 100 w 100"/>
                <a:gd name="T29" fmla="*/ 44 h 58"/>
                <a:gd name="T30" fmla="*/ 86 w 100"/>
                <a:gd name="T31" fmla="*/ 44 h 58"/>
                <a:gd name="T32" fmla="*/ 86 w 100"/>
                <a:gd name="T3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58">
                  <a:moveTo>
                    <a:pt x="86" y="14"/>
                  </a:moveTo>
                  <a:lnTo>
                    <a:pt x="72" y="14"/>
                  </a:lnTo>
                  <a:lnTo>
                    <a:pt x="72" y="34"/>
                  </a:lnTo>
                  <a:lnTo>
                    <a:pt x="46" y="34"/>
                  </a:lnTo>
                  <a:lnTo>
                    <a:pt x="46" y="0"/>
                  </a:lnTo>
                  <a:lnTo>
                    <a:pt x="28" y="0"/>
                  </a:lnTo>
                  <a:lnTo>
                    <a:pt x="28" y="14"/>
                  </a:lnTo>
                  <a:lnTo>
                    <a:pt x="22" y="14"/>
                  </a:lnTo>
                  <a:lnTo>
                    <a:pt x="22" y="0"/>
                  </a:lnTo>
                  <a:lnTo>
                    <a:pt x="0" y="0"/>
                  </a:lnTo>
                  <a:lnTo>
                    <a:pt x="0" y="14"/>
                  </a:lnTo>
                  <a:lnTo>
                    <a:pt x="8" y="14"/>
                  </a:lnTo>
                  <a:lnTo>
                    <a:pt x="8" y="58"/>
                  </a:lnTo>
                  <a:lnTo>
                    <a:pt x="100" y="58"/>
                  </a:lnTo>
                  <a:lnTo>
                    <a:pt x="100" y="44"/>
                  </a:lnTo>
                  <a:lnTo>
                    <a:pt x="86" y="44"/>
                  </a:lnTo>
                  <a:lnTo>
                    <a:pt x="86" y="14"/>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76"/>
            <p:cNvSpPr>
              <a:spLocks/>
            </p:cNvSpPr>
            <p:nvPr/>
          </p:nvSpPr>
          <p:spPr bwMode="auto">
            <a:xfrm>
              <a:off x="3462338" y="1778000"/>
              <a:ext cx="1758950" cy="2117725"/>
            </a:xfrm>
            <a:custGeom>
              <a:avLst/>
              <a:gdLst>
                <a:gd name="T0" fmla="*/ 1088 w 1108"/>
                <a:gd name="T1" fmla="*/ 1178 h 1334"/>
                <a:gd name="T2" fmla="*/ 1076 w 1108"/>
                <a:gd name="T3" fmla="*/ 964 h 1334"/>
                <a:gd name="T4" fmla="*/ 838 w 1108"/>
                <a:gd name="T5" fmla="*/ 0 h 1334"/>
                <a:gd name="T6" fmla="*/ 834 w 1108"/>
                <a:gd name="T7" fmla="*/ 1058 h 1334"/>
                <a:gd name="T8" fmla="*/ 826 w 1108"/>
                <a:gd name="T9" fmla="*/ 200 h 1334"/>
                <a:gd name="T10" fmla="*/ 486 w 1108"/>
                <a:gd name="T11" fmla="*/ 0 h 1334"/>
                <a:gd name="T12" fmla="*/ 32 w 1108"/>
                <a:gd name="T13" fmla="*/ 200 h 1334"/>
                <a:gd name="T14" fmla="*/ 24 w 1108"/>
                <a:gd name="T15" fmla="*/ 936 h 1334"/>
                <a:gd name="T16" fmla="*/ 6 w 1108"/>
                <a:gd name="T17" fmla="*/ 920 h 1334"/>
                <a:gd name="T18" fmla="*/ 0 w 1108"/>
                <a:gd name="T19" fmla="*/ 958 h 1334"/>
                <a:gd name="T20" fmla="*/ 46 w 1108"/>
                <a:gd name="T21" fmla="*/ 972 h 1334"/>
                <a:gd name="T22" fmla="*/ 500 w 1108"/>
                <a:gd name="T23" fmla="*/ 214 h 1334"/>
                <a:gd name="T24" fmla="*/ 642 w 1108"/>
                <a:gd name="T25" fmla="*/ 14 h 1334"/>
                <a:gd name="T26" fmla="*/ 656 w 1108"/>
                <a:gd name="T27" fmla="*/ 122 h 1334"/>
                <a:gd name="T28" fmla="*/ 694 w 1108"/>
                <a:gd name="T29" fmla="*/ 214 h 1334"/>
                <a:gd name="T30" fmla="*/ 714 w 1108"/>
                <a:gd name="T31" fmla="*/ 1220 h 1334"/>
                <a:gd name="T32" fmla="*/ 734 w 1108"/>
                <a:gd name="T33" fmla="*/ 1120 h 1334"/>
                <a:gd name="T34" fmla="*/ 748 w 1108"/>
                <a:gd name="T35" fmla="*/ 214 h 1334"/>
                <a:gd name="T36" fmla="*/ 754 w 1108"/>
                <a:gd name="T37" fmla="*/ 14 h 1334"/>
                <a:gd name="T38" fmla="*/ 760 w 1108"/>
                <a:gd name="T39" fmla="*/ 622 h 1334"/>
                <a:gd name="T40" fmla="*/ 780 w 1108"/>
                <a:gd name="T41" fmla="*/ 1120 h 1334"/>
                <a:gd name="T42" fmla="*/ 786 w 1108"/>
                <a:gd name="T43" fmla="*/ 14 h 1334"/>
                <a:gd name="T44" fmla="*/ 806 w 1108"/>
                <a:gd name="T45" fmla="*/ 214 h 1334"/>
                <a:gd name="T46" fmla="*/ 812 w 1108"/>
                <a:gd name="T47" fmla="*/ 14 h 1334"/>
                <a:gd name="T48" fmla="*/ 820 w 1108"/>
                <a:gd name="T49" fmla="*/ 214 h 1334"/>
                <a:gd name="T50" fmla="*/ 832 w 1108"/>
                <a:gd name="T51" fmla="*/ 1072 h 1334"/>
                <a:gd name="T52" fmla="*/ 852 w 1108"/>
                <a:gd name="T53" fmla="*/ 1120 h 1334"/>
                <a:gd name="T54" fmla="*/ 878 w 1108"/>
                <a:gd name="T55" fmla="*/ 14 h 1334"/>
                <a:gd name="T56" fmla="*/ 904 w 1108"/>
                <a:gd name="T57" fmla="*/ 1120 h 1334"/>
                <a:gd name="T58" fmla="*/ 1030 w 1108"/>
                <a:gd name="T59" fmla="*/ 14 h 1334"/>
                <a:gd name="T60" fmla="*/ 1048 w 1108"/>
                <a:gd name="T61" fmla="*/ 214 h 1334"/>
                <a:gd name="T62" fmla="*/ 1062 w 1108"/>
                <a:gd name="T63" fmla="*/ 14 h 1334"/>
                <a:gd name="T64" fmla="*/ 1074 w 1108"/>
                <a:gd name="T65" fmla="*/ 1120 h 1334"/>
                <a:gd name="T66" fmla="*/ 1088 w 1108"/>
                <a:gd name="T67" fmla="*/ 1192 h 1334"/>
                <a:gd name="T68" fmla="*/ 1108 w 1108"/>
                <a:gd name="T69" fmla="*/ 1334 h 1334"/>
                <a:gd name="T70" fmla="*/ 1102 w 1108"/>
                <a:gd name="T71" fmla="*/ 132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8" h="1334">
                  <a:moveTo>
                    <a:pt x="1102" y="1178"/>
                  </a:moveTo>
                  <a:lnTo>
                    <a:pt x="1088" y="1178"/>
                  </a:lnTo>
                  <a:lnTo>
                    <a:pt x="1088" y="964"/>
                  </a:lnTo>
                  <a:lnTo>
                    <a:pt x="1076" y="964"/>
                  </a:lnTo>
                  <a:lnTo>
                    <a:pt x="1076" y="0"/>
                  </a:lnTo>
                  <a:lnTo>
                    <a:pt x="838" y="0"/>
                  </a:lnTo>
                  <a:lnTo>
                    <a:pt x="838" y="1058"/>
                  </a:lnTo>
                  <a:lnTo>
                    <a:pt x="834" y="1058"/>
                  </a:lnTo>
                  <a:lnTo>
                    <a:pt x="834" y="200"/>
                  </a:lnTo>
                  <a:lnTo>
                    <a:pt x="826" y="200"/>
                  </a:lnTo>
                  <a:lnTo>
                    <a:pt x="826" y="0"/>
                  </a:lnTo>
                  <a:lnTo>
                    <a:pt x="486" y="0"/>
                  </a:lnTo>
                  <a:lnTo>
                    <a:pt x="486" y="200"/>
                  </a:lnTo>
                  <a:lnTo>
                    <a:pt x="32" y="200"/>
                  </a:lnTo>
                  <a:lnTo>
                    <a:pt x="32" y="936"/>
                  </a:lnTo>
                  <a:lnTo>
                    <a:pt x="24" y="936"/>
                  </a:lnTo>
                  <a:lnTo>
                    <a:pt x="24" y="920"/>
                  </a:lnTo>
                  <a:lnTo>
                    <a:pt x="6" y="920"/>
                  </a:lnTo>
                  <a:lnTo>
                    <a:pt x="6" y="958"/>
                  </a:lnTo>
                  <a:lnTo>
                    <a:pt x="0" y="958"/>
                  </a:lnTo>
                  <a:lnTo>
                    <a:pt x="0" y="972"/>
                  </a:lnTo>
                  <a:lnTo>
                    <a:pt x="46" y="972"/>
                  </a:lnTo>
                  <a:lnTo>
                    <a:pt x="46" y="214"/>
                  </a:lnTo>
                  <a:lnTo>
                    <a:pt x="500" y="214"/>
                  </a:lnTo>
                  <a:lnTo>
                    <a:pt x="500" y="14"/>
                  </a:lnTo>
                  <a:lnTo>
                    <a:pt x="642" y="14"/>
                  </a:lnTo>
                  <a:lnTo>
                    <a:pt x="642" y="122"/>
                  </a:lnTo>
                  <a:lnTo>
                    <a:pt x="656" y="122"/>
                  </a:lnTo>
                  <a:lnTo>
                    <a:pt x="656" y="214"/>
                  </a:lnTo>
                  <a:lnTo>
                    <a:pt x="694" y="214"/>
                  </a:lnTo>
                  <a:lnTo>
                    <a:pt x="694" y="1220"/>
                  </a:lnTo>
                  <a:lnTo>
                    <a:pt x="714" y="1220"/>
                  </a:lnTo>
                  <a:lnTo>
                    <a:pt x="714" y="1120"/>
                  </a:lnTo>
                  <a:lnTo>
                    <a:pt x="734" y="1120"/>
                  </a:lnTo>
                  <a:lnTo>
                    <a:pt x="734" y="214"/>
                  </a:lnTo>
                  <a:lnTo>
                    <a:pt x="748" y="214"/>
                  </a:lnTo>
                  <a:lnTo>
                    <a:pt x="748" y="14"/>
                  </a:lnTo>
                  <a:lnTo>
                    <a:pt x="754" y="14"/>
                  </a:lnTo>
                  <a:lnTo>
                    <a:pt x="754" y="622"/>
                  </a:lnTo>
                  <a:lnTo>
                    <a:pt x="760" y="622"/>
                  </a:lnTo>
                  <a:lnTo>
                    <a:pt x="760" y="1120"/>
                  </a:lnTo>
                  <a:lnTo>
                    <a:pt x="780" y="1120"/>
                  </a:lnTo>
                  <a:lnTo>
                    <a:pt x="780" y="14"/>
                  </a:lnTo>
                  <a:lnTo>
                    <a:pt x="786" y="14"/>
                  </a:lnTo>
                  <a:lnTo>
                    <a:pt x="786" y="214"/>
                  </a:lnTo>
                  <a:lnTo>
                    <a:pt x="806" y="214"/>
                  </a:lnTo>
                  <a:lnTo>
                    <a:pt x="806" y="14"/>
                  </a:lnTo>
                  <a:lnTo>
                    <a:pt x="812" y="14"/>
                  </a:lnTo>
                  <a:lnTo>
                    <a:pt x="812" y="214"/>
                  </a:lnTo>
                  <a:lnTo>
                    <a:pt x="820" y="214"/>
                  </a:lnTo>
                  <a:lnTo>
                    <a:pt x="820" y="1072"/>
                  </a:lnTo>
                  <a:lnTo>
                    <a:pt x="832" y="1072"/>
                  </a:lnTo>
                  <a:lnTo>
                    <a:pt x="832" y="1120"/>
                  </a:lnTo>
                  <a:lnTo>
                    <a:pt x="852" y="1120"/>
                  </a:lnTo>
                  <a:lnTo>
                    <a:pt x="852" y="14"/>
                  </a:lnTo>
                  <a:lnTo>
                    <a:pt x="878" y="14"/>
                  </a:lnTo>
                  <a:lnTo>
                    <a:pt x="878" y="1120"/>
                  </a:lnTo>
                  <a:lnTo>
                    <a:pt x="904" y="1120"/>
                  </a:lnTo>
                  <a:lnTo>
                    <a:pt x="904" y="14"/>
                  </a:lnTo>
                  <a:lnTo>
                    <a:pt x="1030" y="14"/>
                  </a:lnTo>
                  <a:lnTo>
                    <a:pt x="1030" y="214"/>
                  </a:lnTo>
                  <a:lnTo>
                    <a:pt x="1048" y="214"/>
                  </a:lnTo>
                  <a:lnTo>
                    <a:pt x="1048" y="14"/>
                  </a:lnTo>
                  <a:lnTo>
                    <a:pt x="1062" y="14"/>
                  </a:lnTo>
                  <a:lnTo>
                    <a:pt x="1062" y="1120"/>
                  </a:lnTo>
                  <a:lnTo>
                    <a:pt x="1074" y="1120"/>
                  </a:lnTo>
                  <a:lnTo>
                    <a:pt x="1074" y="1192"/>
                  </a:lnTo>
                  <a:lnTo>
                    <a:pt x="1088" y="1192"/>
                  </a:lnTo>
                  <a:lnTo>
                    <a:pt x="1088" y="1334"/>
                  </a:lnTo>
                  <a:lnTo>
                    <a:pt x="1108" y="1334"/>
                  </a:lnTo>
                  <a:lnTo>
                    <a:pt x="1108" y="1320"/>
                  </a:lnTo>
                  <a:lnTo>
                    <a:pt x="1102" y="1320"/>
                  </a:lnTo>
                  <a:lnTo>
                    <a:pt x="1102" y="1178"/>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8" name="Freeform 77"/>
            <p:cNvSpPr>
              <a:spLocks/>
            </p:cNvSpPr>
            <p:nvPr/>
          </p:nvSpPr>
          <p:spPr bwMode="auto">
            <a:xfrm>
              <a:off x="5326063" y="1778000"/>
              <a:ext cx="279400" cy="2117725"/>
            </a:xfrm>
            <a:custGeom>
              <a:avLst/>
              <a:gdLst>
                <a:gd name="T0" fmla="*/ 14 w 176"/>
                <a:gd name="T1" fmla="*/ 1320 h 1334"/>
                <a:gd name="T2" fmla="*/ 0 w 176"/>
                <a:gd name="T3" fmla="*/ 1320 h 1334"/>
                <a:gd name="T4" fmla="*/ 0 w 176"/>
                <a:gd name="T5" fmla="*/ 1334 h 1334"/>
                <a:gd name="T6" fmla="*/ 28 w 176"/>
                <a:gd name="T7" fmla="*/ 1334 h 1334"/>
                <a:gd name="T8" fmla="*/ 28 w 176"/>
                <a:gd name="T9" fmla="*/ 14 h 1334"/>
                <a:gd name="T10" fmla="*/ 176 w 176"/>
                <a:gd name="T11" fmla="*/ 14 h 1334"/>
                <a:gd name="T12" fmla="*/ 176 w 176"/>
                <a:gd name="T13" fmla="*/ 0 h 1334"/>
                <a:gd name="T14" fmla="*/ 14 w 176"/>
                <a:gd name="T15" fmla="*/ 0 h 1334"/>
                <a:gd name="T16" fmla="*/ 14 w 176"/>
                <a:gd name="T17" fmla="*/ 132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34">
                  <a:moveTo>
                    <a:pt x="14" y="1320"/>
                  </a:moveTo>
                  <a:lnTo>
                    <a:pt x="0" y="1320"/>
                  </a:lnTo>
                  <a:lnTo>
                    <a:pt x="0" y="1334"/>
                  </a:lnTo>
                  <a:lnTo>
                    <a:pt x="28" y="1334"/>
                  </a:lnTo>
                  <a:lnTo>
                    <a:pt x="28" y="14"/>
                  </a:lnTo>
                  <a:lnTo>
                    <a:pt x="176" y="14"/>
                  </a:lnTo>
                  <a:lnTo>
                    <a:pt x="176" y="0"/>
                  </a:lnTo>
                  <a:lnTo>
                    <a:pt x="14" y="0"/>
                  </a:lnTo>
                  <a:lnTo>
                    <a:pt x="14" y="132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78"/>
            <p:cNvSpPr>
              <a:spLocks/>
            </p:cNvSpPr>
            <p:nvPr/>
          </p:nvSpPr>
          <p:spPr bwMode="auto">
            <a:xfrm>
              <a:off x="5627688" y="1778000"/>
              <a:ext cx="1028700" cy="1308100"/>
            </a:xfrm>
            <a:custGeom>
              <a:avLst/>
              <a:gdLst>
                <a:gd name="T0" fmla="*/ 636 w 648"/>
                <a:gd name="T1" fmla="*/ 0 h 824"/>
                <a:gd name="T2" fmla="*/ 492 w 648"/>
                <a:gd name="T3" fmla="*/ 0 h 824"/>
                <a:gd name="T4" fmla="*/ 492 w 648"/>
                <a:gd name="T5" fmla="*/ 792 h 824"/>
                <a:gd name="T6" fmla="*/ 488 w 648"/>
                <a:gd name="T7" fmla="*/ 792 h 824"/>
                <a:gd name="T8" fmla="*/ 488 w 648"/>
                <a:gd name="T9" fmla="*/ 786 h 824"/>
                <a:gd name="T10" fmla="*/ 478 w 648"/>
                <a:gd name="T11" fmla="*/ 786 h 824"/>
                <a:gd name="T12" fmla="*/ 478 w 648"/>
                <a:gd name="T13" fmla="*/ 0 h 824"/>
                <a:gd name="T14" fmla="*/ 150 w 648"/>
                <a:gd name="T15" fmla="*/ 0 h 824"/>
                <a:gd name="T16" fmla="*/ 150 w 648"/>
                <a:gd name="T17" fmla="*/ 202 h 824"/>
                <a:gd name="T18" fmla="*/ 72 w 648"/>
                <a:gd name="T19" fmla="*/ 202 h 824"/>
                <a:gd name="T20" fmla="*/ 72 w 648"/>
                <a:gd name="T21" fmla="*/ 194 h 824"/>
                <a:gd name="T22" fmla="*/ 54 w 648"/>
                <a:gd name="T23" fmla="*/ 194 h 824"/>
                <a:gd name="T24" fmla="*/ 54 w 648"/>
                <a:gd name="T25" fmla="*/ 0 h 824"/>
                <a:gd name="T26" fmla="*/ 0 w 648"/>
                <a:gd name="T27" fmla="*/ 0 h 824"/>
                <a:gd name="T28" fmla="*/ 0 w 648"/>
                <a:gd name="T29" fmla="*/ 14 h 824"/>
                <a:gd name="T30" fmla="*/ 40 w 648"/>
                <a:gd name="T31" fmla="*/ 14 h 824"/>
                <a:gd name="T32" fmla="*/ 40 w 648"/>
                <a:gd name="T33" fmla="*/ 208 h 824"/>
                <a:gd name="T34" fmla="*/ 58 w 648"/>
                <a:gd name="T35" fmla="*/ 208 h 824"/>
                <a:gd name="T36" fmla="*/ 58 w 648"/>
                <a:gd name="T37" fmla="*/ 216 h 824"/>
                <a:gd name="T38" fmla="*/ 164 w 648"/>
                <a:gd name="T39" fmla="*/ 216 h 824"/>
                <a:gd name="T40" fmla="*/ 164 w 648"/>
                <a:gd name="T41" fmla="*/ 14 h 824"/>
                <a:gd name="T42" fmla="*/ 464 w 648"/>
                <a:gd name="T43" fmla="*/ 14 h 824"/>
                <a:gd name="T44" fmla="*/ 464 w 648"/>
                <a:gd name="T45" fmla="*/ 800 h 824"/>
                <a:gd name="T46" fmla="*/ 474 w 648"/>
                <a:gd name="T47" fmla="*/ 800 h 824"/>
                <a:gd name="T48" fmla="*/ 474 w 648"/>
                <a:gd name="T49" fmla="*/ 824 h 824"/>
                <a:gd name="T50" fmla="*/ 506 w 648"/>
                <a:gd name="T51" fmla="*/ 824 h 824"/>
                <a:gd name="T52" fmla="*/ 506 w 648"/>
                <a:gd name="T53" fmla="*/ 208 h 824"/>
                <a:gd name="T54" fmla="*/ 530 w 648"/>
                <a:gd name="T55" fmla="*/ 208 h 824"/>
                <a:gd name="T56" fmla="*/ 530 w 648"/>
                <a:gd name="T57" fmla="*/ 14 h 824"/>
                <a:gd name="T58" fmla="*/ 622 w 648"/>
                <a:gd name="T59" fmla="*/ 14 h 824"/>
                <a:gd name="T60" fmla="*/ 622 w 648"/>
                <a:gd name="T61" fmla="*/ 352 h 824"/>
                <a:gd name="T62" fmla="*/ 648 w 648"/>
                <a:gd name="T63" fmla="*/ 352 h 824"/>
                <a:gd name="T64" fmla="*/ 648 w 648"/>
                <a:gd name="T65" fmla="*/ 338 h 824"/>
                <a:gd name="T66" fmla="*/ 636 w 648"/>
                <a:gd name="T67" fmla="*/ 338 h 824"/>
                <a:gd name="T68" fmla="*/ 636 w 648"/>
                <a:gd name="T6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8" h="824">
                  <a:moveTo>
                    <a:pt x="636" y="0"/>
                  </a:moveTo>
                  <a:lnTo>
                    <a:pt x="492" y="0"/>
                  </a:lnTo>
                  <a:lnTo>
                    <a:pt x="492" y="792"/>
                  </a:lnTo>
                  <a:lnTo>
                    <a:pt x="488" y="792"/>
                  </a:lnTo>
                  <a:lnTo>
                    <a:pt x="488" y="786"/>
                  </a:lnTo>
                  <a:lnTo>
                    <a:pt x="478" y="786"/>
                  </a:lnTo>
                  <a:lnTo>
                    <a:pt x="478" y="0"/>
                  </a:lnTo>
                  <a:lnTo>
                    <a:pt x="150" y="0"/>
                  </a:lnTo>
                  <a:lnTo>
                    <a:pt x="150" y="202"/>
                  </a:lnTo>
                  <a:lnTo>
                    <a:pt x="72" y="202"/>
                  </a:lnTo>
                  <a:lnTo>
                    <a:pt x="72" y="194"/>
                  </a:lnTo>
                  <a:lnTo>
                    <a:pt x="54" y="194"/>
                  </a:lnTo>
                  <a:lnTo>
                    <a:pt x="54" y="0"/>
                  </a:lnTo>
                  <a:lnTo>
                    <a:pt x="0" y="0"/>
                  </a:lnTo>
                  <a:lnTo>
                    <a:pt x="0" y="14"/>
                  </a:lnTo>
                  <a:lnTo>
                    <a:pt x="40" y="14"/>
                  </a:lnTo>
                  <a:lnTo>
                    <a:pt x="40" y="208"/>
                  </a:lnTo>
                  <a:lnTo>
                    <a:pt x="58" y="208"/>
                  </a:lnTo>
                  <a:lnTo>
                    <a:pt x="58" y="216"/>
                  </a:lnTo>
                  <a:lnTo>
                    <a:pt x="164" y="216"/>
                  </a:lnTo>
                  <a:lnTo>
                    <a:pt x="164" y="14"/>
                  </a:lnTo>
                  <a:lnTo>
                    <a:pt x="464" y="14"/>
                  </a:lnTo>
                  <a:lnTo>
                    <a:pt x="464" y="800"/>
                  </a:lnTo>
                  <a:lnTo>
                    <a:pt x="474" y="800"/>
                  </a:lnTo>
                  <a:lnTo>
                    <a:pt x="474" y="824"/>
                  </a:lnTo>
                  <a:lnTo>
                    <a:pt x="506" y="824"/>
                  </a:lnTo>
                  <a:lnTo>
                    <a:pt x="506" y="208"/>
                  </a:lnTo>
                  <a:lnTo>
                    <a:pt x="530" y="208"/>
                  </a:lnTo>
                  <a:lnTo>
                    <a:pt x="530" y="14"/>
                  </a:lnTo>
                  <a:lnTo>
                    <a:pt x="622" y="14"/>
                  </a:lnTo>
                  <a:lnTo>
                    <a:pt x="622" y="352"/>
                  </a:lnTo>
                  <a:lnTo>
                    <a:pt x="648" y="352"/>
                  </a:lnTo>
                  <a:lnTo>
                    <a:pt x="648" y="338"/>
                  </a:lnTo>
                  <a:lnTo>
                    <a:pt x="636" y="338"/>
                  </a:lnTo>
                  <a:lnTo>
                    <a:pt x="636" y="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0" name="Freeform 79"/>
            <p:cNvSpPr>
              <a:spLocks/>
            </p:cNvSpPr>
            <p:nvPr/>
          </p:nvSpPr>
          <p:spPr bwMode="auto">
            <a:xfrm>
              <a:off x="6669088" y="1778000"/>
              <a:ext cx="31750" cy="558800"/>
            </a:xfrm>
            <a:custGeom>
              <a:avLst/>
              <a:gdLst>
                <a:gd name="T0" fmla="*/ 6 w 20"/>
                <a:gd name="T1" fmla="*/ 338 h 352"/>
                <a:gd name="T2" fmla="*/ 0 w 20"/>
                <a:gd name="T3" fmla="*/ 338 h 352"/>
                <a:gd name="T4" fmla="*/ 0 w 20"/>
                <a:gd name="T5" fmla="*/ 352 h 352"/>
                <a:gd name="T6" fmla="*/ 20 w 20"/>
                <a:gd name="T7" fmla="*/ 352 h 352"/>
                <a:gd name="T8" fmla="*/ 20 w 20"/>
                <a:gd name="T9" fmla="*/ 0 h 352"/>
                <a:gd name="T10" fmla="*/ 6 w 20"/>
                <a:gd name="T11" fmla="*/ 0 h 352"/>
                <a:gd name="T12" fmla="*/ 6 w 20"/>
                <a:gd name="T13" fmla="*/ 338 h 352"/>
              </a:gdLst>
              <a:ahLst/>
              <a:cxnLst>
                <a:cxn ang="0">
                  <a:pos x="T0" y="T1"/>
                </a:cxn>
                <a:cxn ang="0">
                  <a:pos x="T2" y="T3"/>
                </a:cxn>
                <a:cxn ang="0">
                  <a:pos x="T4" y="T5"/>
                </a:cxn>
                <a:cxn ang="0">
                  <a:pos x="T6" y="T7"/>
                </a:cxn>
                <a:cxn ang="0">
                  <a:pos x="T8" y="T9"/>
                </a:cxn>
                <a:cxn ang="0">
                  <a:pos x="T10" y="T11"/>
                </a:cxn>
                <a:cxn ang="0">
                  <a:pos x="T12" y="T13"/>
                </a:cxn>
              </a:cxnLst>
              <a:rect l="0" t="0" r="r" b="b"/>
              <a:pathLst>
                <a:path w="20" h="352">
                  <a:moveTo>
                    <a:pt x="6" y="338"/>
                  </a:moveTo>
                  <a:lnTo>
                    <a:pt x="0" y="338"/>
                  </a:lnTo>
                  <a:lnTo>
                    <a:pt x="0" y="352"/>
                  </a:lnTo>
                  <a:lnTo>
                    <a:pt x="20" y="352"/>
                  </a:lnTo>
                  <a:lnTo>
                    <a:pt x="20" y="0"/>
                  </a:lnTo>
                  <a:lnTo>
                    <a:pt x="6" y="0"/>
                  </a:lnTo>
                  <a:lnTo>
                    <a:pt x="6" y="338"/>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1" name="Rectangle 80"/>
            <p:cNvSpPr>
              <a:spLocks noChangeArrowheads="1"/>
            </p:cNvSpPr>
            <p:nvPr/>
          </p:nvSpPr>
          <p:spPr bwMode="auto">
            <a:xfrm>
              <a:off x="6710363" y="1778000"/>
              <a:ext cx="10477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2" name="Freeform 81"/>
            <p:cNvSpPr>
              <a:spLocks/>
            </p:cNvSpPr>
            <p:nvPr/>
          </p:nvSpPr>
          <p:spPr bwMode="auto">
            <a:xfrm>
              <a:off x="6834188" y="1778000"/>
              <a:ext cx="615950" cy="339725"/>
            </a:xfrm>
            <a:custGeom>
              <a:avLst/>
              <a:gdLst>
                <a:gd name="T0" fmla="*/ 0 w 388"/>
                <a:gd name="T1" fmla="*/ 14 h 214"/>
                <a:gd name="T2" fmla="*/ 32 w 388"/>
                <a:gd name="T3" fmla="*/ 14 h 214"/>
                <a:gd name="T4" fmla="*/ 32 w 388"/>
                <a:gd name="T5" fmla="*/ 214 h 214"/>
                <a:gd name="T6" fmla="*/ 52 w 388"/>
                <a:gd name="T7" fmla="*/ 214 h 214"/>
                <a:gd name="T8" fmla="*/ 52 w 388"/>
                <a:gd name="T9" fmla="*/ 14 h 214"/>
                <a:gd name="T10" fmla="*/ 178 w 388"/>
                <a:gd name="T11" fmla="*/ 14 h 214"/>
                <a:gd name="T12" fmla="*/ 178 w 388"/>
                <a:gd name="T13" fmla="*/ 214 h 214"/>
                <a:gd name="T14" fmla="*/ 196 w 388"/>
                <a:gd name="T15" fmla="*/ 214 h 214"/>
                <a:gd name="T16" fmla="*/ 196 w 388"/>
                <a:gd name="T17" fmla="*/ 14 h 214"/>
                <a:gd name="T18" fmla="*/ 388 w 388"/>
                <a:gd name="T19" fmla="*/ 14 h 214"/>
                <a:gd name="T20" fmla="*/ 388 w 388"/>
                <a:gd name="T21" fmla="*/ 0 h 214"/>
                <a:gd name="T22" fmla="*/ 0 w 388"/>
                <a:gd name="T23" fmla="*/ 0 h 214"/>
                <a:gd name="T24" fmla="*/ 0 w 388"/>
                <a:gd name="T25" fmla="*/ 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8" h="214">
                  <a:moveTo>
                    <a:pt x="0" y="14"/>
                  </a:moveTo>
                  <a:lnTo>
                    <a:pt x="32" y="14"/>
                  </a:lnTo>
                  <a:lnTo>
                    <a:pt x="32" y="214"/>
                  </a:lnTo>
                  <a:lnTo>
                    <a:pt x="52" y="214"/>
                  </a:lnTo>
                  <a:lnTo>
                    <a:pt x="52" y="14"/>
                  </a:lnTo>
                  <a:lnTo>
                    <a:pt x="178" y="14"/>
                  </a:lnTo>
                  <a:lnTo>
                    <a:pt x="178" y="214"/>
                  </a:lnTo>
                  <a:lnTo>
                    <a:pt x="196" y="214"/>
                  </a:lnTo>
                  <a:lnTo>
                    <a:pt x="196" y="14"/>
                  </a:lnTo>
                  <a:lnTo>
                    <a:pt x="388" y="14"/>
                  </a:lnTo>
                  <a:lnTo>
                    <a:pt x="388" y="0"/>
                  </a:lnTo>
                  <a:lnTo>
                    <a:pt x="0" y="0"/>
                  </a:lnTo>
                  <a:lnTo>
                    <a:pt x="0" y="14"/>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3" name="Freeform 82"/>
            <p:cNvSpPr>
              <a:spLocks/>
            </p:cNvSpPr>
            <p:nvPr/>
          </p:nvSpPr>
          <p:spPr bwMode="auto">
            <a:xfrm>
              <a:off x="7469188" y="1778000"/>
              <a:ext cx="209550" cy="339725"/>
            </a:xfrm>
            <a:custGeom>
              <a:avLst/>
              <a:gdLst>
                <a:gd name="T0" fmla="*/ 86 w 132"/>
                <a:gd name="T1" fmla="*/ 0 h 214"/>
                <a:gd name="T2" fmla="*/ 86 w 132"/>
                <a:gd name="T3" fmla="*/ 194 h 214"/>
                <a:gd name="T4" fmla="*/ 72 w 132"/>
                <a:gd name="T5" fmla="*/ 194 h 214"/>
                <a:gd name="T6" fmla="*/ 72 w 132"/>
                <a:gd name="T7" fmla="*/ 0 h 214"/>
                <a:gd name="T8" fmla="*/ 0 w 132"/>
                <a:gd name="T9" fmla="*/ 0 h 214"/>
                <a:gd name="T10" fmla="*/ 0 w 132"/>
                <a:gd name="T11" fmla="*/ 14 h 214"/>
                <a:gd name="T12" fmla="*/ 58 w 132"/>
                <a:gd name="T13" fmla="*/ 14 h 214"/>
                <a:gd name="T14" fmla="*/ 58 w 132"/>
                <a:gd name="T15" fmla="*/ 208 h 214"/>
                <a:gd name="T16" fmla="*/ 66 w 132"/>
                <a:gd name="T17" fmla="*/ 208 h 214"/>
                <a:gd name="T18" fmla="*/ 66 w 132"/>
                <a:gd name="T19" fmla="*/ 214 h 214"/>
                <a:gd name="T20" fmla="*/ 92 w 132"/>
                <a:gd name="T21" fmla="*/ 214 h 214"/>
                <a:gd name="T22" fmla="*/ 92 w 132"/>
                <a:gd name="T23" fmla="*/ 208 h 214"/>
                <a:gd name="T24" fmla="*/ 100 w 132"/>
                <a:gd name="T25" fmla="*/ 208 h 214"/>
                <a:gd name="T26" fmla="*/ 100 w 132"/>
                <a:gd name="T27" fmla="*/ 14 h 214"/>
                <a:gd name="T28" fmla="*/ 132 w 132"/>
                <a:gd name="T29" fmla="*/ 14 h 214"/>
                <a:gd name="T30" fmla="*/ 132 w 132"/>
                <a:gd name="T31" fmla="*/ 0 h 214"/>
                <a:gd name="T32" fmla="*/ 86 w 132"/>
                <a:gd name="T3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214">
                  <a:moveTo>
                    <a:pt x="86" y="0"/>
                  </a:moveTo>
                  <a:lnTo>
                    <a:pt x="86" y="194"/>
                  </a:lnTo>
                  <a:lnTo>
                    <a:pt x="72" y="194"/>
                  </a:lnTo>
                  <a:lnTo>
                    <a:pt x="72" y="0"/>
                  </a:lnTo>
                  <a:lnTo>
                    <a:pt x="0" y="0"/>
                  </a:lnTo>
                  <a:lnTo>
                    <a:pt x="0" y="14"/>
                  </a:lnTo>
                  <a:lnTo>
                    <a:pt x="58" y="14"/>
                  </a:lnTo>
                  <a:lnTo>
                    <a:pt x="58" y="208"/>
                  </a:lnTo>
                  <a:lnTo>
                    <a:pt x="66" y="208"/>
                  </a:lnTo>
                  <a:lnTo>
                    <a:pt x="66" y="214"/>
                  </a:lnTo>
                  <a:lnTo>
                    <a:pt x="92" y="214"/>
                  </a:lnTo>
                  <a:lnTo>
                    <a:pt x="92" y="208"/>
                  </a:lnTo>
                  <a:lnTo>
                    <a:pt x="100" y="208"/>
                  </a:lnTo>
                  <a:lnTo>
                    <a:pt x="100" y="14"/>
                  </a:lnTo>
                  <a:lnTo>
                    <a:pt x="132" y="14"/>
                  </a:lnTo>
                  <a:lnTo>
                    <a:pt x="132" y="0"/>
                  </a:lnTo>
                  <a:lnTo>
                    <a:pt x="86" y="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4" name="Rectangle 83"/>
            <p:cNvSpPr>
              <a:spLocks noChangeArrowheads="1"/>
            </p:cNvSpPr>
            <p:nvPr/>
          </p:nvSpPr>
          <p:spPr bwMode="auto">
            <a:xfrm>
              <a:off x="5284788" y="3873500"/>
              <a:ext cx="19050"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5" name="Rectangle 84"/>
            <p:cNvSpPr>
              <a:spLocks noChangeArrowheads="1"/>
            </p:cNvSpPr>
            <p:nvPr/>
          </p:nvSpPr>
          <p:spPr bwMode="auto">
            <a:xfrm>
              <a:off x="5240338" y="3873500"/>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6" name="Freeform 85"/>
            <p:cNvSpPr>
              <a:spLocks/>
            </p:cNvSpPr>
            <p:nvPr/>
          </p:nvSpPr>
          <p:spPr bwMode="auto">
            <a:xfrm>
              <a:off x="3262313" y="3251200"/>
              <a:ext cx="177800" cy="69850"/>
            </a:xfrm>
            <a:custGeom>
              <a:avLst/>
              <a:gdLst>
                <a:gd name="T0" fmla="*/ 92 w 112"/>
                <a:gd name="T1" fmla="*/ 0 h 44"/>
                <a:gd name="T2" fmla="*/ 80 w 112"/>
                <a:gd name="T3" fmla="*/ 0 h 44"/>
                <a:gd name="T4" fmla="*/ 76 w 112"/>
                <a:gd name="T5" fmla="*/ 0 h 44"/>
                <a:gd name="T6" fmla="*/ 20 w 112"/>
                <a:gd name="T7" fmla="*/ 0 h 44"/>
                <a:gd name="T8" fmla="*/ 20 w 112"/>
                <a:gd name="T9" fmla="*/ 30 h 44"/>
                <a:gd name="T10" fmla="*/ 0 w 112"/>
                <a:gd name="T11" fmla="*/ 30 h 44"/>
                <a:gd name="T12" fmla="*/ 0 w 112"/>
                <a:gd name="T13" fmla="*/ 44 h 44"/>
                <a:gd name="T14" fmla="*/ 34 w 112"/>
                <a:gd name="T15" fmla="*/ 44 h 44"/>
                <a:gd name="T16" fmla="*/ 34 w 112"/>
                <a:gd name="T17" fmla="*/ 14 h 44"/>
                <a:gd name="T18" fmla="*/ 66 w 112"/>
                <a:gd name="T19" fmla="*/ 14 h 44"/>
                <a:gd name="T20" fmla="*/ 66 w 112"/>
                <a:gd name="T21" fmla="*/ 44 h 44"/>
                <a:gd name="T22" fmla="*/ 112 w 112"/>
                <a:gd name="T23" fmla="*/ 44 h 44"/>
                <a:gd name="T24" fmla="*/ 112 w 112"/>
                <a:gd name="T25" fmla="*/ 30 h 44"/>
                <a:gd name="T26" fmla="*/ 92 w 112"/>
                <a:gd name="T27" fmla="*/ 30 h 44"/>
                <a:gd name="T28" fmla="*/ 92 w 112"/>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44">
                  <a:moveTo>
                    <a:pt x="92" y="0"/>
                  </a:moveTo>
                  <a:lnTo>
                    <a:pt x="80" y="0"/>
                  </a:lnTo>
                  <a:lnTo>
                    <a:pt x="76" y="0"/>
                  </a:lnTo>
                  <a:lnTo>
                    <a:pt x="20" y="0"/>
                  </a:lnTo>
                  <a:lnTo>
                    <a:pt x="20" y="30"/>
                  </a:lnTo>
                  <a:lnTo>
                    <a:pt x="0" y="30"/>
                  </a:lnTo>
                  <a:lnTo>
                    <a:pt x="0" y="44"/>
                  </a:lnTo>
                  <a:lnTo>
                    <a:pt x="34" y="44"/>
                  </a:lnTo>
                  <a:lnTo>
                    <a:pt x="34" y="14"/>
                  </a:lnTo>
                  <a:lnTo>
                    <a:pt x="66" y="14"/>
                  </a:lnTo>
                  <a:lnTo>
                    <a:pt x="66" y="44"/>
                  </a:lnTo>
                  <a:lnTo>
                    <a:pt x="112" y="44"/>
                  </a:lnTo>
                  <a:lnTo>
                    <a:pt x="112" y="30"/>
                  </a:lnTo>
                  <a:lnTo>
                    <a:pt x="92" y="30"/>
                  </a:lnTo>
                  <a:lnTo>
                    <a:pt x="92" y="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7" name="Rectangle 86"/>
            <p:cNvSpPr>
              <a:spLocks noChangeArrowheads="1"/>
            </p:cNvSpPr>
            <p:nvPr/>
          </p:nvSpPr>
          <p:spPr bwMode="auto">
            <a:xfrm>
              <a:off x="2855913" y="3241675"/>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8" name="Rectangle 87"/>
            <p:cNvSpPr>
              <a:spLocks noChangeArrowheads="1"/>
            </p:cNvSpPr>
            <p:nvPr/>
          </p:nvSpPr>
          <p:spPr bwMode="auto">
            <a:xfrm>
              <a:off x="2897188" y="3241675"/>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49" name="Rectangle 88"/>
            <p:cNvSpPr>
              <a:spLocks noChangeArrowheads="1"/>
            </p:cNvSpPr>
            <p:nvPr/>
          </p:nvSpPr>
          <p:spPr bwMode="auto">
            <a:xfrm>
              <a:off x="2941638" y="3241675"/>
              <a:ext cx="19050"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0" name="Freeform 89"/>
            <p:cNvSpPr>
              <a:spLocks/>
            </p:cNvSpPr>
            <p:nvPr/>
          </p:nvSpPr>
          <p:spPr bwMode="auto">
            <a:xfrm>
              <a:off x="1411288" y="2098675"/>
              <a:ext cx="755650" cy="1631950"/>
            </a:xfrm>
            <a:custGeom>
              <a:avLst/>
              <a:gdLst>
                <a:gd name="T0" fmla="*/ 418 w 476"/>
                <a:gd name="T1" fmla="*/ 870 h 1028"/>
                <a:gd name="T2" fmla="*/ 384 w 476"/>
                <a:gd name="T3" fmla="*/ 870 h 1028"/>
                <a:gd name="T4" fmla="*/ 384 w 476"/>
                <a:gd name="T5" fmla="*/ 1014 h 1028"/>
                <a:gd name="T6" fmla="*/ 222 w 476"/>
                <a:gd name="T7" fmla="*/ 1014 h 1028"/>
                <a:gd name="T8" fmla="*/ 222 w 476"/>
                <a:gd name="T9" fmla="*/ 178 h 1028"/>
                <a:gd name="T10" fmla="*/ 188 w 476"/>
                <a:gd name="T11" fmla="*/ 178 h 1028"/>
                <a:gd name="T12" fmla="*/ 188 w 476"/>
                <a:gd name="T13" fmla="*/ 962 h 1028"/>
                <a:gd name="T14" fmla="*/ 182 w 476"/>
                <a:gd name="T15" fmla="*/ 962 h 1028"/>
                <a:gd name="T16" fmla="*/ 182 w 476"/>
                <a:gd name="T17" fmla="*/ 184 h 1028"/>
                <a:gd name="T18" fmla="*/ 154 w 476"/>
                <a:gd name="T19" fmla="*/ 184 h 1028"/>
                <a:gd name="T20" fmla="*/ 154 w 476"/>
                <a:gd name="T21" fmla="*/ 220 h 1028"/>
                <a:gd name="T22" fmla="*/ 134 w 476"/>
                <a:gd name="T23" fmla="*/ 220 h 1028"/>
                <a:gd name="T24" fmla="*/ 134 w 476"/>
                <a:gd name="T25" fmla="*/ 234 h 1028"/>
                <a:gd name="T26" fmla="*/ 130 w 476"/>
                <a:gd name="T27" fmla="*/ 234 h 1028"/>
                <a:gd name="T28" fmla="*/ 130 w 476"/>
                <a:gd name="T29" fmla="*/ 0 h 1028"/>
                <a:gd name="T30" fmla="*/ 90 w 476"/>
                <a:gd name="T31" fmla="*/ 0 h 1028"/>
                <a:gd name="T32" fmla="*/ 90 w 476"/>
                <a:gd name="T33" fmla="*/ 176 h 1028"/>
                <a:gd name="T34" fmla="*/ 72 w 476"/>
                <a:gd name="T35" fmla="*/ 176 h 1028"/>
                <a:gd name="T36" fmla="*/ 72 w 476"/>
                <a:gd name="T37" fmla="*/ 1006 h 1028"/>
                <a:gd name="T38" fmla="*/ 64 w 476"/>
                <a:gd name="T39" fmla="*/ 1006 h 1028"/>
                <a:gd name="T40" fmla="*/ 64 w 476"/>
                <a:gd name="T41" fmla="*/ 176 h 1028"/>
                <a:gd name="T42" fmla="*/ 16 w 476"/>
                <a:gd name="T43" fmla="*/ 176 h 1028"/>
                <a:gd name="T44" fmla="*/ 16 w 476"/>
                <a:gd name="T45" fmla="*/ 254 h 1028"/>
                <a:gd name="T46" fmla="*/ 4 w 476"/>
                <a:gd name="T47" fmla="*/ 254 h 1028"/>
                <a:gd name="T48" fmla="*/ 4 w 476"/>
                <a:gd name="T49" fmla="*/ 278 h 1028"/>
                <a:gd name="T50" fmla="*/ 0 w 476"/>
                <a:gd name="T51" fmla="*/ 278 h 1028"/>
                <a:gd name="T52" fmla="*/ 0 w 476"/>
                <a:gd name="T53" fmla="*/ 292 h 1028"/>
                <a:gd name="T54" fmla="*/ 18 w 476"/>
                <a:gd name="T55" fmla="*/ 292 h 1028"/>
                <a:gd name="T56" fmla="*/ 18 w 476"/>
                <a:gd name="T57" fmla="*/ 268 h 1028"/>
                <a:gd name="T58" fmla="*/ 30 w 476"/>
                <a:gd name="T59" fmla="*/ 268 h 1028"/>
                <a:gd name="T60" fmla="*/ 30 w 476"/>
                <a:gd name="T61" fmla="*/ 190 h 1028"/>
                <a:gd name="T62" fmla="*/ 50 w 476"/>
                <a:gd name="T63" fmla="*/ 190 h 1028"/>
                <a:gd name="T64" fmla="*/ 50 w 476"/>
                <a:gd name="T65" fmla="*/ 1020 h 1028"/>
                <a:gd name="T66" fmla="*/ 86 w 476"/>
                <a:gd name="T67" fmla="*/ 1020 h 1028"/>
                <a:gd name="T68" fmla="*/ 86 w 476"/>
                <a:gd name="T69" fmla="*/ 190 h 1028"/>
                <a:gd name="T70" fmla="*/ 104 w 476"/>
                <a:gd name="T71" fmla="*/ 190 h 1028"/>
                <a:gd name="T72" fmla="*/ 104 w 476"/>
                <a:gd name="T73" fmla="*/ 14 h 1028"/>
                <a:gd name="T74" fmla="*/ 116 w 476"/>
                <a:gd name="T75" fmla="*/ 14 h 1028"/>
                <a:gd name="T76" fmla="*/ 116 w 476"/>
                <a:gd name="T77" fmla="*/ 248 h 1028"/>
                <a:gd name="T78" fmla="*/ 148 w 476"/>
                <a:gd name="T79" fmla="*/ 248 h 1028"/>
                <a:gd name="T80" fmla="*/ 148 w 476"/>
                <a:gd name="T81" fmla="*/ 234 h 1028"/>
                <a:gd name="T82" fmla="*/ 168 w 476"/>
                <a:gd name="T83" fmla="*/ 234 h 1028"/>
                <a:gd name="T84" fmla="*/ 168 w 476"/>
                <a:gd name="T85" fmla="*/ 976 h 1028"/>
                <a:gd name="T86" fmla="*/ 202 w 476"/>
                <a:gd name="T87" fmla="*/ 976 h 1028"/>
                <a:gd name="T88" fmla="*/ 202 w 476"/>
                <a:gd name="T89" fmla="*/ 192 h 1028"/>
                <a:gd name="T90" fmla="*/ 208 w 476"/>
                <a:gd name="T91" fmla="*/ 192 h 1028"/>
                <a:gd name="T92" fmla="*/ 208 w 476"/>
                <a:gd name="T93" fmla="*/ 1028 h 1028"/>
                <a:gd name="T94" fmla="*/ 398 w 476"/>
                <a:gd name="T95" fmla="*/ 1028 h 1028"/>
                <a:gd name="T96" fmla="*/ 398 w 476"/>
                <a:gd name="T97" fmla="*/ 884 h 1028"/>
                <a:gd name="T98" fmla="*/ 404 w 476"/>
                <a:gd name="T99" fmla="*/ 884 h 1028"/>
                <a:gd name="T100" fmla="*/ 404 w 476"/>
                <a:gd name="T101" fmla="*/ 1018 h 1028"/>
                <a:gd name="T102" fmla="*/ 404 w 476"/>
                <a:gd name="T103" fmla="*/ 1018 h 1028"/>
                <a:gd name="T104" fmla="*/ 404 w 476"/>
                <a:gd name="T105" fmla="*/ 1028 h 1028"/>
                <a:gd name="T106" fmla="*/ 432 w 476"/>
                <a:gd name="T107" fmla="*/ 1028 h 1028"/>
                <a:gd name="T108" fmla="*/ 432 w 476"/>
                <a:gd name="T109" fmla="*/ 1018 h 1028"/>
                <a:gd name="T110" fmla="*/ 476 w 476"/>
                <a:gd name="T111" fmla="*/ 1018 h 1028"/>
                <a:gd name="T112" fmla="*/ 476 w 476"/>
                <a:gd name="T113" fmla="*/ 1004 h 1028"/>
                <a:gd name="T114" fmla="*/ 418 w 476"/>
                <a:gd name="T115" fmla="*/ 1004 h 1028"/>
                <a:gd name="T116" fmla="*/ 418 w 476"/>
                <a:gd name="T117" fmla="*/ 87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6" h="1028">
                  <a:moveTo>
                    <a:pt x="418" y="870"/>
                  </a:moveTo>
                  <a:lnTo>
                    <a:pt x="384" y="870"/>
                  </a:lnTo>
                  <a:lnTo>
                    <a:pt x="384" y="1014"/>
                  </a:lnTo>
                  <a:lnTo>
                    <a:pt x="222" y="1014"/>
                  </a:lnTo>
                  <a:lnTo>
                    <a:pt x="222" y="178"/>
                  </a:lnTo>
                  <a:lnTo>
                    <a:pt x="188" y="178"/>
                  </a:lnTo>
                  <a:lnTo>
                    <a:pt x="188" y="962"/>
                  </a:lnTo>
                  <a:lnTo>
                    <a:pt x="182" y="962"/>
                  </a:lnTo>
                  <a:lnTo>
                    <a:pt x="182" y="184"/>
                  </a:lnTo>
                  <a:lnTo>
                    <a:pt x="154" y="184"/>
                  </a:lnTo>
                  <a:lnTo>
                    <a:pt x="154" y="220"/>
                  </a:lnTo>
                  <a:lnTo>
                    <a:pt x="134" y="220"/>
                  </a:lnTo>
                  <a:lnTo>
                    <a:pt x="134" y="234"/>
                  </a:lnTo>
                  <a:lnTo>
                    <a:pt x="130" y="234"/>
                  </a:lnTo>
                  <a:lnTo>
                    <a:pt x="130" y="0"/>
                  </a:lnTo>
                  <a:lnTo>
                    <a:pt x="90" y="0"/>
                  </a:lnTo>
                  <a:lnTo>
                    <a:pt x="90" y="176"/>
                  </a:lnTo>
                  <a:lnTo>
                    <a:pt x="72" y="176"/>
                  </a:lnTo>
                  <a:lnTo>
                    <a:pt x="72" y="1006"/>
                  </a:lnTo>
                  <a:lnTo>
                    <a:pt x="64" y="1006"/>
                  </a:lnTo>
                  <a:lnTo>
                    <a:pt x="64" y="176"/>
                  </a:lnTo>
                  <a:lnTo>
                    <a:pt x="16" y="176"/>
                  </a:lnTo>
                  <a:lnTo>
                    <a:pt x="16" y="254"/>
                  </a:lnTo>
                  <a:lnTo>
                    <a:pt x="4" y="254"/>
                  </a:lnTo>
                  <a:lnTo>
                    <a:pt x="4" y="278"/>
                  </a:lnTo>
                  <a:lnTo>
                    <a:pt x="0" y="278"/>
                  </a:lnTo>
                  <a:lnTo>
                    <a:pt x="0" y="292"/>
                  </a:lnTo>
                  <a:lnTo>
                    <a:pt x="18" y="292"/>
                  </a:lnTo>
                  <a:lnTo>
                    <a:pt x="18" y="268"/>
                  </a:lnTo>
                  <a:lnTo>
                    <a:pt x="30" y="268"/>
                  </a:lnTo>
                  <a:lnTo>
                    <a:pt x="30" y="190"/>
                  </a:lnTo>
                  <a:lnTo>
                    <a:pt x="50" y="190"/>
                  </a:lnTo>
                  <a:lnTo>
                    <a:pt x="50" y="1020"/>
                  </a:lnTo>
                  <a:lnTo>
                    <a:pt x="86" y="1020"/>
                  </a:lnTo>
                  <a:lnTo>
                    <a:pt x="86" y="190"/>
                  </a:lnTo>
                  <a:lnTo>
                    <a:pt x="104" y="190"/>
                  </a:lnTo>
                  <a:lnTo>
                    <a:pt x="104" y="14"/>
                  </a:lnTo>
                  <a:lnTo>
                    <a:pt x="116" y="14"/>
                  </a:lnTo>
                  <a:lnTo>
                    <a:pt x="116" y="248"/>
                  </a:lnTo>
                  <a:lnTo>
                    <a:pt x="148" y="248"/>
                  </a:lnTo>
                  <a:lnTo>
                    <a:pt x="148" y="234"/>
                  </a:lnTo>
                  <a:lnTo>
                    <a:pt x="168" y="234"/>
                  </a:lnTo>
                  <a:lnTo>
                    <a:pt x="168" y="976"/>
                  </a:lnTo>
                  <a:lnTo>
                    <a:pt x="202" y="976"/>
                  </a:lnTo>
                  <a:lnTo>
                    <a:pt x="202" y="192"/>
                  </a:lnTo>
                  <a:lnTo>
                    <a:pt x="208" y="192"/>
                  </a:lnTo>
                  <a:lnTo>
                    <a:pt x="208" y="1028"/>
                  </a:lnTo>
                  <a:lnTo>
                    <a:pt x="398" y="1028"/>
                  </a:lnTo>
                  <a:lnTo>
                    <a:pt x="398" y="884"/>
                  </a:lnTo>
                  <a:lnTo>
                    <a:pt x="404" y="884"/>
                  </a:lnTo>
                  <a:lnTo>
                    <a:pt x="404" y="1018"/>
                  </a:lnTo>
                  <a:lnTo>
                    <a:pt x="404" y="1018"/>
                  </a:lnTo>
                  <a:lnTo>
                    <a:pt x="404" y="1028"/>
                  </a:lnTo>
                  <a:lnTo>
                    <a:pt x="432" y="1028"/>
                  </a:lnTo>
                  <a:lnTo>
                    <a:pt x="432" y="1018"/>
                  </a:lnTo>
                  <a:lnTo>
                    <a:pt x="476" y="1018"/>
                  </a:lnTo>
                  <a:lnTo>
                    <a:pt x="476" y="1004"/>
                  </a:lnTo>
                  <a:lnTo>
                    <a:pt x="418" y="1004"/>
                  </a:lnTo>
                  <a:lnTo>
                    <a:pt x="418" y="87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1" name="Rectangle 90"/>
            <p:cNvSpPr>
              <a:spLocks noChangeArrowheads="1"/>
            </p:cNvSpPr>
            <p:nvPr/>
          </p:nvSpPr>
          <p:spPr bwMode="auto">
            <a:xfrm>
              <a:off x="2189163" y="3692525"/>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2" name="Freeform 91"/>
            <p:cNvSpPr>
              <a:spLocks/>
            </p:cNvSpPr>
            <p:nvPr/>
          </p:nvSpPr>
          <p:spPr bwMode="auto">
            <a:xfrm>
              <a:off x="2220913" y="2422525"/>
              <a:ext cx="615950" cy="1546225"/>
            </a:xfrm>
            <a:custGeom>
              <a:avLst/>
              <a:gdLst>
                <a:gd name="T0" fmla="*/ 340 w 388"/>
                <a:gd name="T1" fmla="*/ 552 h 974"/>
                <a:gd name="T2" fmla="*/ 276 w 388"/>
                <a:gd name="T3" fmla="*/ 552 h 974"/>
                <a:gd name="T4" fmla="*/ 276 w 388"/>
                <a:gd name="T5" fmla="*/ 358 h 974"/>
                <a:gd name="T6" fmla="*/ 250 w 388"/>
                <a:gd name="T7" fmla="*/ 358 h 974"/>
                <a:gd name="T8" fmla="*/ 250 w 388"/>
                <a:gd name="T9" fmla="*/ 0 h 974"/>
                <a:gd name="T10" fmla="*/ 184 w 388"/>
                <a:gd name="T11" fmla="*/ 0 h 974"/>
                <a:gd name="T12" fmla="*/ 184 w 388"/>
                <a:gd name="T13" fmla="*/ 960 h 974"/>
                <a:gd name="T14" fmla="*/ 164 w 388"/>
                <a:gd name="T15" fmla="*/ 960 h 974"/>
                <a:gd name="T16" fmla="*/ 164 w 388"/>
                <a:gd name="T17" fmla="*/ 908 h 974"/>
                <a:gd name="T18" fmla="*/ 126 w 388"/>
                <a:gd name="T19" fmla="*/ 908 h 974"/>
                <a:gd name="T20" fmla="*/ 126 w 388"/>
                <a:gd name="T21" fmla="*/ 888 h 974"/>
                <a:gd name="T22" fmla="*/ 100 w 388"/>
                <a:gd name="T23" fmla="*/ 888 h 974"/>
                <a:gd name="T24" fmla="*/ 100 w 388"/>
                <a:gd name="T25" fmla="*/ 816 h 974"/>
                <a:gd name="T26" fmla="*/ 86 w 388"/>
                <a:gd name="T27" fmla="*/ 816 h 974"/>
                <a:gd name="T28" fmla="*/ 86 w 388"/>
                <a:gd name="T29" fmla="*/ 800 h 974"/>
                <a:gd name="T30" fmla="*/ 68 w 388"/>
                <a:gd name="T31" fmla="*/ 800 h 974"/>
                <a:gd name="T32" fmla="*/ 68 w 388"/>
                <a:gd name="T33" fmla="*/ 716 h 974"/>
                <a:gd name="T34" fmla="*/ 34 w 388"/>
                <a:gd name="T35" fmla="*/ 716 h 974"/>
                <a:gd name="T36" fmla="*/ 34 w 388"/>
                <a:gd name="T37" fmla="*/ 656 h 974"/>
                <a:gd name="T38" fmla="*/ 8 w 388"/>
                <a:gd name="T39" fmla="*/ 656 h 974"/>
                <a:gd name="T40" fmla="*/ 8 w 388"/>
                <a:gd name="T41" fmla="*/ 800 h 974"/>
                <a:gd name="T42" fmla="*/ 0 w 388"/>
                <a:gd name="T43" fmla="*/ 800 h 974"/>
                <a:gd name="T44" fmla="*/ 0 w 388"/>
                <a:gd name="T45" fmla="*/ 814 h 974"/>
                <a:gd name="T46" fmla="*/ 22 w 388"/>
                <a:gd name="T47" fmla="*/ 814 h 974"/>
                <a:gd name="T48" fmla="*/ 22 w 388"/>
                <a:gd name="T49" fmla="*/ 730 h 974"/>
                <a:gd name="T50" fmla="*/ 54 w 388"/>
                <a:gd name="T51" fmla="*/ 730 h 974"/>
                <a:gd name="T52" fmla="*/ 54 w 388"/>
                <a:gd name="T53" fmla="*/ 814 h 974"/>
                <a:gd name="T54" fmla="*/ 72 w 388"/>
                <a:gd name="T55" fmla="*/ 814 h 974"/>
                <a:gd name="T56" fmla="*/ 72 w 388"/>
                <a:gd name="T57" fmla="*/ 830 h 974"/>
                <a:gd name="T58" fmla="*/ 86 w 388"/>
                <a:gd name="T59" fmla="*/ 830 h 974"/>
                <a:gd name="T60" fmla="*/ 86 w 388"/>
                <a:gd name="T61" fmla="*/ 902 h 974"/>
                <a:gd name="T62" fmla="*/ 112 w 388"/>
                <a:gd name="T63" fmla="*/ 902 h 974"/>
                <a:gd name="T64" fmla="*/ 112 w 388"/>
                <a:gd name="T65" fmla="*/ 922 h 974"/>
                <a:gd name="T66" fmla="*/ 150 w 388"/>
                <a:gd name="T67" fmla="*/ 922 h 974"/>
                <a:gd name="T68" fmla="*/ 150 w 388"/>
                <a:gd name="T69" fmla="*/ 974 h 974"/>
                <a:gd name="T70" fmla="*/ 198 w 388"/>
                <a:gd name="T71" fmla="*/ 974 h 974"/>
                <a:gd name="T72" fmla="*/ 198 w 388"/>
                <a:gd name="T73" fmla="*/ 14 h 974"/>
                <a:gd name="T74" fmla="*/ 236 w 388"/>
                <a:gd name="T75" fmla="*/ 14 h 974"/>
                <a:gd name="T76" fmla="*/ 236 w 388"/>
                <a:gd name="T77" fmla="*/ 372 h 974"/>
                <a:gd name="T78" fmla="*/ 262 w 388"/>
                <a:gd name="T79" fmla="*/ 372 h 974"/>
                <a:gd name="T80" fmla="*/ 262 w 388"/>
                <a:gd name="T81" fmla="*/ 566 h 974"/>
                <a:gd name="T82" fmla="*/ 354 w 388"/>
                <a:gd name="T83" fmla="*/ 566 h 974"/>
                <a:gd name="T84" fmla="*/ 354 w 388"/>
                <a:gd name="T85" fmla="*/ 520 h 974"/>
                <a:gd name="T86" fmla="*/ 374 w 388"/>
                <a:gd name="T87" fmla="*/ 520 h 974"/>
                <a:gd name="T88" fmla="*/ 374 w 388"/>
                <a:gd name="T89" fmla="*/ 530 h 974"/>
                <a:gd name="T90" fmla="*/ 388 w 388"/>
                <a:gd name="T91" fmla="*/ 530 h 974"/>
                <a:gd name="T92" fmla="*/ 388 w 388"/>
                <a:gd name="T93" fmla="*/ 506 h 974"/>
                <a:gd name="T94" fmla="*/ 340 w 388"/>
                <a:gd name="T95" fmla="*/ 506 h 974"/>
                <a:gd name="T96" fmla="*/ 340 w 388"/>
                <a:gd name="T97" fmla="*/ 552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8" h="974">
                  <a:moveTo>
                    <a:pt x="340" y="552"/>
                  </a:moveTo>
                  <a:lnTo>
                    <a:pt x="276" y="552"/>
                  </a:lnTo>
                  <a:lnTo>
                    <a:pt x="276" y="358"/>
                  </a:lnTo>
                  <a:lnTo>
                    <a:pt x="250" y="358"/>
                  </a:lnTo>
                  <a:lnTo>
                    <a:pt x="250" y="0"/>
                  </a:lnTo>
                  <a:lnTo>
                    <a:pt x="184" y="0"/>
                  </a:lnTo>
                  <a:lnTo>
                    <a:pt x="184" y="960"/>
                  </a:lnTo>
                  <a:lnTo>
                    <a:pt x="164" y="960"/>
                  </a:lnTo>
                  <a:lnTo>
                    <a:pt x="164" y="908"/>
                  </a:lnTo>
                  <a:lnTo>
                    <a:pt x="126" y="908"/>
                  </a:lnTo>
                  <a:lnTo>
                    <a:pt x="126" y="888"/>
                  </a:lnTo>
                  <a:lnTo>
                    <a:pt x="100" y="888"/>
                  </a:lnTo>
                  <a:lnTo>
                    <a:pt x="100" y="816"/>
                  </a:lnTo>
                  <a:lnTo>
                    <a:pt x="86" y="816"/>
                  </a:lnTo>
                  <a:lnTo>
                    <a:pt x="86" y="800"/>
                  </a:lnTo>
                  <a:lnTo>
                    <a:pt x="68" y="800"/>
                  </a:lnTo>
                  <a:lnTo>
                    <a:pt x="68" y="716"/>
                  </a:lnTo>
                  <a:lnTo>
                    <a:pt x="34" y="716"/>
                  </a:lnTo>
                  <a:lnTo>
                    <a:pt x="34" y="656"/>
                  </a:lnTo>
                  <a:lnTo>
                    <a:pt x="8" y="656"/>
                  </a:lnTo>
                  <a:lnTo>
                    <a:pt x="8" y="800"/>
                  </a:lnTo>
                  <a:lnTo>
                    <a:pt x="0" y="800"/>
                  </a:lnTo>
                  <a:lnTo>
                    <a:pt x="0" y="814"/>
                  </a:lnTo>
                  <a:lnTo>
                    <a:pt x="22" y="814"/>
                  </a:lnTo>
                  <a:lnTo>
                    <a:pt x="22" y="730"/>
                  </a:lnTo>
                  <a:lnTo>
                    <a:pt x="54" y="730"/>
                  </a:lnTo>
                  <a:lnTo>
                    <a:pt x="54" y="814"/>
                  </a:lnTo>
                  <a:lnTo>
                    <a:pt x="72" y="814"/>
                  </a:lnTo>
                  <a:lnTo>
                    <a:pt x="72" y="830"/>
                  </a:lnTo>
                  <a:lnTo>
                    <a:pt x="86" y="830"/>
                  </a:lnTo>
                  <a:lnTo>
                    <a:pt x="86" y="902"/>
                  </a:lnTo>
                  <a:lnTo>
                    <a:pt x="112" y="902"/>
                  </a:lnTo>
                  <a:lnTo>
                    <a:pt x="112" y="922"/>
                  </a:lnTo>
                  <a:lnTo>
                    <a:pt x="150" y="922"/>
                  </a:lnTo>
                  <a:lnTo>
                    <a:pt x="150" y="974"/>
                  </a:lnTo>
                  <a:lnTo>
                    <a:pt x="198" y="974"/>
                  </a:lnTo>
                  <a:lnTo>
                    <a:pt x="198" y="14"/>
                  </a:lnTo>
                  <a:lnTo>
                    <a:pt x="236" y="14"/>
                  </a:lnTo>
                  <a:lnTo>
                    <a:pt x="236" y="372"/>
                  </a:lnTo>
                  <a:lnTo>
                    <a:pt x="262" y="372"/>
                  </a:lnTo>
                  <a:lnTo>
                    <a:pt x="262" y="566"/>
                  </a:lnTo>
                  <a:lnTo>
                    <a:pt x="354" y="566"/>
                  </a:lnTo>
                  <a:lnTo>
                    <a:pt x="354" y="520"/>
                  </a:lnTo>
                  <a:lnTo>
                    <a:pt x="374" y="520"/>
                  </a:lnTo>
                  <a:lnTo>
                    <a:pt x="374" y="530"/>
                  </a:lnTo>
                  <a:lnTo>
                    <a:pt x="388" y="530"/>
                  </a:lnTo>
                  <a:lnTo>
                    <a:pt x="388" y="506"/>
                  </a:lnTo>
                  <a:lnTo>
                    <a:pt x="340" y="506"/>
                  </a:lnTo>
                  <a:lnTo>
                    <a:pt x="340" y="552"/>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3" name="Freeform 92"/>
            <p:cNvSpPr>
              <a:spLocks/>
            </p:cNvSpPr>
            <p:nvPr/>
          </p:nvSpPr>
          <p:spPr bwMode="auto">
            <a:xfrm>
              <a:off x="2970213" y="3228975"/>
              <a:ext cx="95250" cy="92075"/>
            </a:xfrm>
            <a:custGeom>
              <a:avLst/>
              <a:gdLst>
                <a:gd name="T0" fmla="*/ 32 w 60"/>
                <a:gd name="T1" fmla="*/ 44 h 58"/>
                <a:gd name="T2" fmla="*/ 28 w 60"/>
                <a:gd name="T3" fmla="*/ 44 h 58"/>
                <a:gd name="T4" fmla="*/ 28 w 60"/>
                <a:gd name="T5" fmla="*/ 0 h 58"/>
                <a:gd name="T6" fmla="*/ 14 w 60"/>
                <a:gd name="T7" fmla="*/ 0 h 58"/>
                <a:gd name="T8" fmla="*/ 14 w 60"/>
                <a:gd name="T9" fmla="*/ 0 h 58"/>
                <a:gd name="T10" fmla="*/ 8 w 60"/>
                <a:gd name="T11" fmla="*/ 0 h 58"/>
                <a:gd name="T12" fmla="*/ 8 w 60"/>
                <a:gd name="T13" fmla="*/ 8 h 58"/>
                <a:gd name="T14" fmla="*/ 0 w 60"/>
                <a:gd name="T15" fmla="*/ 8 h 58"/>
                <a:gd name="T16" fmla="*/ 0 w 60"/>
                <a:gd name="T17" fmla="*/ 22 h 58"/>
                <a:gd name="T18" fmla="*/ 14 w 60"/>
                <a:gd name="T19" fmla="*/ 22 h 58"/>
                <a:gd name="T20" fmla="*/ 14 w 60"/>
                <a:gd name="T21" fmla="*/ 58 h 58"/>
                <a:gd name="T22" fmla="*/ 46 w 60"/>
                <a:gd name="T23" fmla="*/ 58 h 58"/>
                <a:gd name="T24" fmla="*/ 46 w 60"/>
                <a:gd name="T25" fmla="*/ 14 h 58"/>
                <a:gd name="T26" fmla="*/ 60 w 60"/>
                <a:gd name="T27" fmla="*/ 14 h 58"/>
                <a:gd name="T28" fmla="*/ 60 w 60"/>
                <a:gd name="T29" fmla="*/ 0 h 58"/>
                <a:gd name="T30" fmla="*/ 32 w 60"/>
                <a:gd name="T31" fmla="*/ 0 h 58"/>
                <a:gd name="T32" fmla="*/ 32 w 60"/>
                <a:gd name="T33"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58">
                  <a:moveTo>
                    <a:pt x="32" y="44"/>
                  </a:moveTo>
                  <a:lnTo>
                    <a:pt x="28" y="44"/>
                  </a:lnTo>
                  <a:lnTo>
                    <a:pt x="28" y="0"/>
                  </a:lnTo>
                  <a:lnTo>
                    <a:pt x="14" y="0"/>
                  </a:lnTo>
                  <a:lnTo>
                    <a:pt x="14" y="0"/>
                  </a:lnTo>
                  <a:lnTo>
                    <a:pt x="8" y="0"/>
                  </a:lnTo>
                  <a:lnTo>
                    <a:pt x="8" y="8"/>
                  </a:lnTo>
                  <a:lnTo>
                    <a:pt x="0" y="8"/>
                  </a:lnTo>
                  <a:lnTo>
                    <a:pt x="0" y="22"/>
                  </a:lnTo>
                  <a:lnTo>
                    <a:pt x="14" y="22"/>
                  </a:lnTo>
                  <a:lnTo>
                    <a:pt x="14" y="58"/>
                  </a:lnTo>
                  <a:lnTo>
                    <a:pt x="46" y="58"/>
                  </a:lnTo>
                  <a:lnTo>
                    <a:pt x="46" y="14"/>
                  </a:lnTo>
                  <a:lnTo>
                    <a:pt x="60" y="14"/>
                  </a:lnTo>
                  <a:lnTo>
                    <a:pt x="60" y="0"/>
                  </a:lnTo>
                  <a:lnTo>
                    <a:pt x="32" y="0"/>
                  </a:lnTo>
                  <a:lnTo>
                    <a:pt x="32" y="44"/>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4" name="Freeform 93"/>
            <p:cNvSpPr>
              <a:spLocks/>
            </p:cNvSpPr>
            <p:nvPr/>
          </p:nvSpPr>
          <p:spPr bwMode="auto">
            <a:xfrm>
              <a:off x="3084513" y="3228975"/>
              <a:ext cx="158750" cy="92075"/>
            </a:xfrm>
            <a:custGeom>
              <a:avLst/>
              <a:gdLst>
                <a:gd name="T0" fmla="*/ 86 w 100"/>
                <a:gd name="T1" fmla="*/ 14 h 58"/>
                <a:gd name="T2" fmla="*/ 72 w 100"/>
                <a:gd name="T3" fmla="*/ 14 h 58"/>
                <a:gd name="T4" fmla="*/ 72 w 100"/>
                <a:gd name="T5" fmla="*/ 34 h 58"/>
                <a:gd name="T6" fmla="*/ 46 w 100"/>
                <a:gd name="T7" fmla="*/ 34 h 58"/>
                <a:gd name="T8" fmla="*/ 46 w 100"/>
                <a:gd name="T9" fmla="*/ 0 h 58"/>
                <a:gd name="T10" fmla="*/ 28 w 100"/>
                <a:gd name="T11" fmla="*/ 0 h 58"/>
                <a:gd name="T12" fmla="*/ 28 w 100"/>
                <a:gd name="T13" fmla="*/ 14 h 58"/>
                <a:gd name="T14" fmla="*/ 22 w 100"/>
                <a:gd name="T15" fmla="*/ 14 h 58"/>
                <a:gd name="T16" fmla="*/ 22 w 100"/>
                <a:gd name="T17" fmla="*/ 0 h 58"/>
                <a:gd name="T18" fmla="*/ 0 w 100"/>
                <a:gd name="T19" fmla="*/ 0 h 58"/>
                <a:gd name="T20" fmla="*/ 0 w 100"/>
                <a:gd name="T21" fmla="*/ 14 h 58"/>
                <a:gd name="T22" fmla="*/ 8 w 100"/>
                <a:gd name="T23" fmla="*/ 14 h 58"/>
                <a:gd name="T24" fmla="*/ 8 w 100"/>
                <a:gd name="T25" fmla="*/ 58 h 58"/>
                <a:gd name="T26" fmla="*/ 100 w 100"/>
                <a:gd name="T27" fmla="*/ 58 h 58"/>
                <a:gd name="T28" fmla="*/ 100 w 100"/>
                <a:gd name="T29" fmla="*/ 44 h 58"/>
                <a:gd name="T30" fmla="*/ 86 w 100"/>
                <a:gd name="T31" fmla="*/ 44 h 58"/>
                <a:gd name="T32" fmla="*/ 86 w 100"/>
                <a:gd name="T33"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58">
                  <a:moveTo>
                    <a:pt x="86" y="14"/>
                  </a:moveTo>
                  <a:lnTo>
                    <a:pt x="72" y="14"/>
                  </a:lnTo>
                  <a:lnTo>
                    <a:pt x="72" y="34"/>
                  </a:lnTo>
                  <a:lnTo>
                    <a:pt x="46" y="34"/>
                  </a:lnTo>
                  <a:lnTo>
                    <a:pt x="46" y="0"/>
                  </a:lnTo>
                  <a:lnTo>
                    <a:pt x="28" y="0"/>
                  </a:lnTo>
                  <a:lnTo>
                    <a:pt x="28" y="14"/>
                  </a:lnTo>
                  <a:lnTo>
                    <a:pt x="22" y="14"/>
                  </a:lnTo>
                  <a:lnTo>
                    <a:pt x="22" y="0"/>
                  </a:lnTo>
                  <a:lnTo>
                    <a:pt x="0" y="0"/>
                  </a:lnTo>
                  <a:lnTo>
                    <a:pt x="0" y="14"/>
                  </a:lnTo>
                  <a:lnTo>
                    <a:pt x="8" y="14"/>
                  </a:lnTo>
                  <a:lnTo>
                    <a:pt x="8" y="58"/>
                  </a:lnTo>
                  <a:lnTo>
                    <a:pt x="100" y="58"/>
                  </a:lnTo>
                  <a:lnTo>
                    <a:pt x="100" y="44"/>
                  </a:lnTo>
                  <a:lnTo>
                    <a:pt x="86" y="44"/>
                  </a:lnTo>
                  <a:lnTo>
                    <a:pt x="86" y="14"/>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Freeform 94"/>
            <p:cNvSpPr>
              <a:spLocks/>
            </p:cNvSpPr>
            <p:nvPr/>
          </p:nvSpPr>
          <p:spPr bwMode="auto">
            <a:xfrm>
              <a:off x="3462338" y="1778000"/>
              <a:ext cx="1758950" cy="2117725"/>
            </a:xfrm>
            <a:custGeom>
              <a:avLst/>
              <a:gdLst>
                <a:gd name="T0" fmla="*/ 1088 w 1108"/>
                <a:gd name="T1" fmla="*/ 1178 h 1334"/>
                <a:gd name="T2" fmla="*/ 1076 w 1108"/>
                <a:gd name="T3" fmla="*/ 964 h 1334"/>
                <a:gd name="T4" fmla="*/ 838 w 1108"/>
                <a:gd name="T5" fmla="*/ 0 h 1334"/>
                <a:gd name="T6" fmla="*/ 834 w 1108"/>
                <a:gd name="T7" fmla="*/ 1058 h 1334"/>
                <a:gd name="T8" fmla="*/ 826 w 1108"/>
                <a:gd name="T9" fmla="*/ 200 h 1334"/>
                <a:gd name="T10" fmla="*/ 486 w 1108"/>
                <a:gd name="T11" fmla="*/ 0 h 1334"/>
                <a:gd name="T12" fmla="*/ 32 w 1108"/>
                <a:gd name="T13" fmla="*/ 200 h 1334"/>
                <a:gd name="T14" fmla="*/ 24 w 1108"/>
                <a:gd name="T15" fmla="*/ 936 h 1334"/>
                <a:gd name="T16" fmla="*/ 6 w 1108"/>
                <a:gd name="T17" fmla="*/ 920 h 1334"/>
                <a:gd name="T18" fmla="*/ 0 w 1108"/>
                <a:gd name="T19" fmla="*/ 958 h 1334"/>
                <a:gd name="T20" fmla="*/ 46 w 1108"/>
                <a:gd name="T21" fmla="*/ 972 h 1334"/>
                <a:gd name="T22" fmla="*/ 500 w 1108"/>
                <a:gd name="T23" fmla="*/ 214 h 1334"/>
                <a:gd name="T24" fmla="*/ 642 w 1108"/>
                <a:gd name="T25" fmla="*/ 14 h 1334"/>
                <a:gd name="T26" fmla="*/ 656 w 1108"/>
                <a:gd name="T27" fmla="*/ 122 h 1334"/>
                <a:gd name="T28" fmla="*/ 694 w 1108"/>
                <a:gd name="T29" fmla="*/ 214 h 1334"/>
                <a:gd name="T30" fmla="*/ 714 w 1108"/>
                <a:gd name="T31" fmla="*/ 1220 h 1334"/>
                <a:gd name="T32" fmla="*/ 734 w 1108"/>
                <a:gd name="T33" fmla="*/ 1120 h 1334"/>
                <a:gd name="T34" fmla="*/ 748 w 1108"/>
                <a:gd name="T35" fmla="*/ 214 h 1334"/>
                <a:gd name="T36" fmla="*/ 754 w 1108"/>
                <a:gd name="T37" fmla="*/ 14 h 1334"/>
                <a:gd name="T38" fmla="*/ 760 w 1108"/>
                <a:gd name="T39" fmla="*/ 622 h 1334"/>
                <a:gd name="T40" fmla="*/ 780 w 1108"/>
                <a:gd name="T41" fmla="*/ 1120 h 1334"/>
                <a:gd name="T42" fmla="*/ 786 w 1108"/>
                <a:gd name="T43" fmla="*/ 14 h 1334"/>
                <a:gd name="T44" fmla="*/ 806 w 1108"/>
                <a:gd name="T45" fmla="*/ 214 h 1334"/>
                <a:gd name="T46" fmla="*/ 812 w 1108"/>
                <a:gd name="T47" fmla="*/ 14 h 1334"/>
                <a:gd name="T48" fmla="*/ 820 w 1108"/>
                <a:gd name="T49" fmla="*/ 214 h 1334"/>
                <a:gd name="T50" fmla="*/ 832 w 1108"/>
                <a:gd name="T51" fmla="*/ 1072 h 1334"/>
                <a:gd name="T52" fmla="*/ 852 w 1108"/>
                <a:gd name="T53" fmla="*/ 1120 h 1334"/>
                <a:gd name="T54" fmla="*/ 878 w 1108"/>
                <a:gd name="T55" fmla="*/ 14 h 1334"/>
                <a:gd name="T56" fmla="*/ 904 w 1108"/>
                <a:gd name="T57" fmla="*/ 1120 h 1334"/>
                <a:gd name="T58" fmla="*/ 1030 w 1108"/>
                <a:gd name="T59" fmla="*/ 14 h 1334"/>
                <a:gd name="T60" fmla="*/ 1048 w 1108"/>
                <a:gd name="T61" fmla="*/ 214 h 1334"/>
                <a:gd name="T62" fmla="*/ 1062 w 1108"/>
                <a:gd name="T63" fmla="*/ 14 h 1334"/>
                <a:gd name="T64" fmla="*/ 1074 w 1108"/>
                <a:gd name="T65" fmla="*/ 1120 h 1334"/>
                <a:gd name="T66" fmla="*/ 1088 w 1108"/>
                <a:gd name="T67" fmla="*/ 1192 h 1334"/>
                <a:gd name="T68" fmla="*/ 1108 w 1108"/>
                <a:gd name="T69" fmla="*/ 1334 h 1334"/>
                <a:gd name="T70" fmla="*/ 1102 w 1108"/>
                <a:gd name="T71" fmla="*/ 132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8" h="1334">
                  <a:moveTo>
                    <a:pt x="1102" y="1178"/>
                  </a:moveTo>
                  <a:lnTo>
                    <a:pt x="1088" y="1178"/>
                  </a:lnTo>
                  <a:lnTo>
                    <a:pt x="1088" y="964"/>
                  </a:lnTo>
                  <a:lnTo>
                    <a:pt x="1076" y="964"/>
                  </a:lnTo>
                  <a:lnTo>
                    <a:pt x="1076" y="0"/>
                  </a:lnTo>
                  <a:lnTo>
                    <a:pt x="838" y="0"/>
                  </a:lnTo>
                  <a:lnTo>
                    <a:pt x="838" y="1058"/>
                  </a:lnTo>
                  <a:lnTo>
                    <a:pt x="834" y="1058"/>
                  </a:lnTo>
                  <a:lnTo>
                    <a:pt x="834" y="200"/>
                  </a:lnTo>
                  <a:lnTo>
                    <a:pt x="826" y="200"/>
                  </a:lnTo>
                  <a:lnTo>
                    <a:pt x="826" y="0"/>
                  </a:lnTo>
                  <a:lnTo>
                    <a:pt x="486" y="0"/>
                  </a:lnTo>
                  <a:lnTo>
                    <a:pt x="486" y="200"/>
                  </a:lnTo>
                  <a:lnTo>
                    <a:pt x="32" y="200"/>
                  </a:lnTo>
                  <a:lnTo>
                    <a:pt x="32" y="936"/>
                  </a:lnTo>
                  <a:lnTo>
                    <a:pt x="24" y="936"/>
                  </a:lnTo>
                  <a:lnTo>
                    <a:pt x="24" y="920"/>
                  </a:lnTo>
                  <a:lnTo>
                    <a:pt x="6" y="920"/>
                  </a:lnTo>
                  <a:lnTo>
                    <a:pt x="6" y="958"/>
                  </a:lnTo>
                  <a:lnTo>
                    <a:pt x="0" y="958"/>
                  </a:lnTo>
                  <a:lnTo>
                    <a:pt x="0" y="972"/>
                  </a:lnTo>
                  <a:lnTo>
                    <a:pt x="46" y="972"/>
                  </a:lnTo>
                  <a:lnTo>
                    <a:pt x="46" y="214"/>
                  </a:lnTo>
                  <a:lnTo>
                    <a:pt x="500" y="214"/>
                  </a:lnTo>
                  <a:lnTo>
                    <a:pt x="500" y="14"/>
                  </a:lnTo>
                  <a:lnTo>
                    <a:pt x="642" y="14"/>
                  </a:lnTo>
                  <a:lnTo>
                    <a:pt x="642" y="122"/>
                  </a:lnTo>
                  <a:lnTo>
                    <a:pt x="656" y="122"/>
                  </a:lnTo>
                  <a:lnTo>
                    <a:pt x="656" y="214"/>
                  </a:lnTo>
                  <a:lnTo>
                    <a:pt x="694" y="214"/>
                  </a:lnTo>
                  <a:lnTo>
                    <a:pt x="694" y="1220"/>
                  </a:lnTo>
                  <a:lnTo>
                    <a:pt x="714" y="1220"/>
                  </a:lnTo>
                  <a:lnTo>
                    <a:pt x="714" y="1120"/>
                  </a:lnTo>
                  <a:lnTo>
                    <a:pt x="734" y="1120"/>
                  </a:lnTo>
                  <a:lnTo>
                    <a:pt x="734" y="214"/>
                  </a:lnTo>
                  <a:lnTo>
                    <a:pt x="748" y="214"/>
                  </a:lnTo>
                  <a:lnTo>
                    <a:pt x="748" y="14"/>
                  </a:lnTo>
                  <a:lnTo>
                    <a:pt x="754" y="14"/>
                  </a:lnTo>
                  <a:lnTo>
                    <a:pt x="754" y="622"/>
                  </a:lnTo>
                  <a:lnTo>
                    <a:pt x="760" y="622"/>
                  </a:lnTo>
                  <a:lnTo>
                    <a:pt x="760" y="1120"/>
                  </a:lnTo>
                  <a:lnTo>
                    <a:pt x="780" y="1120"/>
                  </a:lnTo>
                  <a:lnTo>
                    <a:pt x="780" y="14"/>
                  </a:lnTo>
                  <a:lnTo>
                    <a:pt x="786" y="14"/>
                  </a:lnTo>
                  <a:lnTo>
                    <a:pt x="786" y="214"/>
                  </a:lnTo>
                  <a:lnTo>
                    <a:pt x="806" y="214"/>
                  </a:lnTo>
                  <a:lnTo>
                    <a:pt x="806" y="14"/>
                  </a:lnTo>
                  <a:lnTo>
                    <a:pt x="812" y="14"/>
                  </a:lnTo>
                  <a:lnTo>
                    <a:pt x="812" y="214"/>
                  </a:lnTo>
                  <a:lnTo>
                    <a:pt x="820" y="214"/>
                  </a:lnTo>
                  <a:lnTo>
                    <a:pt x="820" y="1072"/>
                  </a:lnTo>
                  <a:lnTo>
                    <a:pt x="832" y="1072"/>
                  </a:lnTo>
                  <a:lnTo>
                    <a:pt x="832" y="1120"/>
                  </a:lnTo>
                  <a:lnTo>
                    <a:pt x="852" y="1120"/>
                  </a:lnTo>
                  <a:lnTo>
                    <a:pt x="852" y="14"/>
                  </a:lnTo>
                  <a:lnTo>
                    <a:pt x="878" y="14"/>
                  </a:lnTo>
                  <a:lnTo>
                    <a:pt x="878" y="1120"/>
                  </a:lnTo>
                  <a:lnTo>
                    <a:pt x="904" y="1120"/>
                  </a:lnTo>
                  <a:lnTo>
                    <a:pt x="904" y="14"/>
                  </a:lnTo>
                  <a:lnTo>
                    <a:pt x="1030" y="14"/>
                  </a:lnTo>
                  <a:lnTo>
                    <a:pt x="1030" y="214"/>
                  </a:lnTo>
                  <a:lnTo>
                    <a:pt x="1048" y="214"/>
                  </a:lnTo>
                  <a:lnTo>
                    <a:pt x="1048" y="14"/>
                  </a:lnTo>
                  <a:lnTo>
                    <a:pt x="1062" y="14"/>
                  </a:lnTo>
                  <a:lnTo>
                    <a:pt x="1062" y="1120"/>
                  </a:lnTo>
                  <a:lnTo>
                    <a:pt x="1074" y="1120"/>
                  </a:lnTo>
                  <a:lnTo>
                    <a:pt x="1074" y="1192"/>
                  </a:lnTo>
                  <a:lnTo>
                    <a:pt x="1088" y="1192"/>
                  </a:lnTo>
                  <a:lnTo>
                    <a:pt x="1088" y="1334"/>
                  </a:lnTo>
                  <a:lnTo>
                    <a:pt x="1108" y="1334"/>
                  </a:lnTo>
                  <a:lnTo>
                    <a:pt x="1108" y="1320"/>
                  </a:lnTo>
                  <a:lnTo>
                    <a:pt x="1102" y="1320"/>
                  </a:lnTo>
                  <a:lnTo>
                    <a:pt x="1102" y="1178"/>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6" name="Freeform 95"/>
            <p:cNvSpPr>
              <a:spLocks/>
            </p:cNvSpPr>
            <p:nvPr/>
          </p:nvSpPr>
          <p:spPr bwMode="auto">
            <a:xfrm>
              <a:off x="5326063" y="1778000"/>
              <a:ext cx="279400" cy="2117725"/>
            </a:xfrm>
            <a:custGeom>
              <a:avLst/>
              <a:gdLst>
                <a:gd name="T0" fmla="*/ 14 w 176"/>
                <a:gd name="T1" fmla="*/ 1320 h 1334"/>
                <a:gd name="T2" fmla="*/ 0 w 176"/>
                <a:gd name="T3" fmla="*/ 1320 h 1334"/>
                <a:gd name="T4" fmla="*/ 0 w 176"/>
                <a:gd name="T5" fmla="*/ 1334 h 1334"/>
                <a:gd name="T6" fmla="*/ 28 w 176"/>
                <a:gd name="T7" fmla="*/ 1334 h 1334"/>
                <a:gd name="T8" fmla="*/ 28 w 176"/>
                <a:gd name="T9" fmla="*/ 14 h 1334"/>
                <a:gd name="T10" fmla="*/ 176 w 176"/>
                <a:gd name="T11" fmla="*/ 14 h 1334"/>
                <a:gd name="T12" fmla="*/ 176 w 176"/>
                <a:gd name="T13" fmla="*/ 0 h 1334"/>
                <a:gd name="T14" fmla="*/ 14 w 176"/>
                <a:gd name="T15" fmla="*/ 0 h 1334"/>
                <a:gd name="T16" fmla="*/ 14 w 176"/>
                <a:gd name="T17" fmla="*/ 1320 h 1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34">
                  <a:moveTo>
                    <a:pt x="14" y="1320"/>
                  </a:moveTo>
                  <a:lnTo>
                    <a:pt x="0" y="1320"/>
                  </a:lnTo>
                  <a:lnTo>
                    <a:pt x="0" y="1334"/>
                  </a:lnTo>
                  <a:lnTo>
                    <a:pt x="28" y="1334"/>
                  </a:lnTo>
                  <a:lnTo>
                    <a:pt x="28" y="14"/>
                  </a:lnTo>
                  <a:lnTo>
                    <a:pt x="176" y="14"/>
                  </a:lnTo>
                  <a:lnTo>
                    <a:pt x="176" y="0"/>
                  </a:lnTo>
                  <a:lnTo>
                    <a:pt x="14" y="0"/>
                  </a:lnTo>
                  <a:lnTo>
                    <a:pt x="14" y="132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7" name="Freeform 96"/>
            <p:cNvSpPr>
              <a:spLocks/>
            </p:cNvSpPr>
            <p:nvPr/>
          </p:nvSpPr>
          <p:spPr bwMode="auto">
            <a:xfrm>
              <a:off x="5627688" y="1778000"/>
              <a:ext cx="1028700" cy="1308100"/>
            </a:xfrm>
            <a:custGeom>
              <a:avLst/>
              <a:gdLst>
                <a:gd name="T0" fmla="*/ 636 w 648"/>
                <a:gd name="T1" fmla="*/ 0 h 824"/>
                <a:gd name="T2" fmla="*/ 492 w 648"/>
                <a:gd name="T3" fmla="*/ 0 h 824"/>
                <a:gd name="T4" fmla="*/ 492 w 648"/>
                <a:gd name="T5" fmla="*/ 792 h 824"/>
                <a:gd name="T6" fmla="*/ 488 w 648"/>
                <a:gd name="T7" fmla="*/ 792 h 824"/>
                <a:gd name="T8" fmla="*/ 488 w 648"/>
                <a:gd name="T9" fmla="*/ 786 h 824"/>
                <a:gd name="T10" fmla="*/ 478 w 648"/>
                <a:gd name="T11" fmla="*/ 786 h 824"/>
                <a:gd name="T12" fmla="*/ 478 w 648"/>
                <a:gd name="T13" fmla="*/ 0 h 824"/>
                <a:gd name="T14" fmla="*/ 150 w 648"/>
                <a:gd name="T15" fmla="*/ 0 h 824"/>
                <a:gd name="T16" fmla="*/ 150 w 648"/>
                <a:gd name="T17" fmla="*/ 202 h 824"/>
                <a:gd name="T18" fmla="*/ 72 w 648"/>
                <a:gd name="T19" fmla="*/ 202 h 824"/>
                <a:gd name="T20" fmla="*/ 72 w 648"/>
                <a:gd name="T21" fmla="*/ 194 h 824"/>
                <a:gd name="T22" fmla="*/ 54 w 648"/>
                <a:gd name="T23" fmla="*/ 194 h 824"/>
                <a:gd name="T24" fmla="*/ 54 w 648"/>
                <a:gd name="T25" fmla="*/ 0 h 824"/>
                <a:gd name="T26" fmla="*/ 0 w 648"/>
                <a:gd name="T27" fmla="*/ 0 h 824"/>
                <a:gd name="T28" fmla="*/ 0 w 648"/>
                <a:gd name="T29" fmla="*/ 14 h 824"/>
                <a:gd name="T30" fmla="*/ 40 w 648"/>
                <a:gd name="T31" fmla="*/ 14 h 824"/>
                <a:gd name="T32" fmla="*/ 40 w 648"/>
                <a:gd name="T33" fmla="*/ 208 h 824"/>
                <a:gd name="T34" fmla="*/ 58 w 648"/>
                <a:gd name="T35" fmla="*/ 208 h 824"/>
                <a:gd name="T36" fmla="*/ 58 w 648"/>
                <a:gd name="T37" fmla="*/ 216 h 824"/>
                <a:gd name="T38" fmla="*/ 164 w 648"/>
                <a:gd name="T39" fmla="*/ 216 h 824"/>
                <a:gd name="T40" fmla="*/ 164 w 648"/>
                <a:gd name="T41" fmla="*/ 14 h 824"/>
                <a:gd name="T42" fmla="*/ 464 w 648"/>
                <a:gd name="T43" fmla="*/ 14 h 824"/>
                <a:gd name="T44" fmla="*/ 464 w 648"/>
                <a:gd name="T45" fmla="*/ 800 h 824"/>
                <a:gd name="T46" fmla="*/ 474 w 648"/>
                <a:gd name="T47" fmla="*/ 800 h 824"/>
                <a:gd name="T48" fmla="*/ 474 w 648"/>
                <a:gd name="T49" fmla="*/ 824 h 824"/>
                <a:gd name="T50" fmla="*/ 506 w 648"/>
                <a:gd name="T51" fmla="*/ 824 h 824"/>
                <a:gd name="T52" fmla="*/ 506 w 648"/>
                <a:gd name="T53" fmla="*/ 208 h 824"/>
                <a:gd name="T54" fmla="*/ 530 w 648"/>
                <a:gd name="T55" fmla="*/ 208 h 824"/>
                <a:gd name="T56" fmla="*/ 530 w 648"/>
                <a:gd name="T57" fmla="*/ 14 h 824"/>
                <a:gd name="T58" fmla="*/ 622 w 648"/>
                <a:gd name="T59" fmla="*/ 14 h 824"/>
                <a:gd name="T60" fmla="*/ 622 w 648"/>
                <a:gd name="T61" fmla="*/ 352 h 824"/>
                <a:gd name="T62" fmla="*/ 648 w 648"/>
                <a:gd name="T63" fmla="*/ 352 h 824"/>
                <a:gd name="T64" fmla="*/ 648 w 648"/>
                <a:gd name="T65" fmla="*/ 338 h 824"/>
                <a:gd name="T66" fmla="*/ 636 w 648"/>
                <a:gd name="T67" fmla="*/ 338 h 824"/>
                <a:gd name="T68" fmla="*/ 636 w 648"/>
                <a:gd name="T6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8" h="824">
                  <a:moveTo>
                    <a:pt x="636" y="0"/>
                  </a:moveTo>
                  <a:lnTo>
                    <a:pt x="492" y="0"/>
                  </a:lnTo>
                  <a:lnTo>
                    <a:pt x="492" y="792"/>
                  </a:lnTo>
                  <a:lnTo>
                    <a:pt x="488" y="792"/>
                  </a:lnTo>
                  <a:lnTo>
                    <a:pt x="488" y="786"/>
                  </a:lnTo>
                  <a:lnTo>
                    <a:pt x="478" y="786"/>
                  </a:lnTo>
                  <a:lnTo>
                    <a:pt x="478" y="0"/>
                  </a:lnTo>
                  <a:lnTo>
                    <a:pt x="150" y="0"/>
                  </a:lnTo>
                  <a:lnTo>
                    <a:pt x="150" y="202"/>
                  </a:lnTo>
                  <a:lnTo>
                    <a:pt x="72" y="202"/>
                  </a:lnTo>
                  <a:lnTo>
                    <a:pt x="72" y="194"/>
                  </a:lnTo>
                  <a:lnTo>
                    <a:pt x="54" y="194"/>
                  </a:lnTo>
                  <a:lnTo>
                    <a:pt x="54" y="0"/>
                  </a:lnTo>
                  <a:lnTo>
                    <a:pt x="0" y="0"/>
                  </a:lnTo>
                  <a:lnTo>
                    <a:pt x="0" y="14"/>
                  </a:lnTo>
                  <a:lnTo>
                    <a:pt x="40" y="14"/>
                  </a:lnTo>
                  <a:lnTo>
                    <a:pt x="40" y="208"/>
                  </a:lnTo>
                  <a:lnTo>
                    <a:pt x="58" y="208"/>
                  </a:lnTo>
                  <a:lnTo>
                    <a:pt x="58" y="216"/>
                  </a:lnTo>
                  <a:lnTo>
                    <a:pt x="164" y="216"/>
                  </a:lnTo>
                  <a:lnTo>
                    <a:pt x="164" y="14"/>
                  </a:lnTo>
                  <a:lnTo>
                    <a:pt x="464" y="14"/>
                  </a:lnTo>
                  <a:lnTo>
                    <a:pt x="464" y="800"/>
                  </a:lnTo>
                  <a:lnTo>
                    <a:pt x="474" y="800"/>
                  </a:lnTo>
                  <a:lnTo>
                    <a:pt x="474" y="824"/>
                  </a:lnTo>
                  <a:lnTo>
                    <a:pt x="506" y="824"/>
                  </a:lnTo>
                  <a:lnTo>
                    <a:pt x="506" y="208"/>
                  </a:lnTo>
                  <a:lnTo>
                    <a:pt x="530" y="208"/>
                  </a:lnTo>
                  <a:lnTo>
                    <a:pt x="530" y="14"/>
                  </a:lnTo>
                  <a:lnTo>
                    <a:pt x="622" y="14"/>
                  </a:lnTo>
                  <a:lnTo>
                    <a:pt x="622" y="352"/>
                  </a:lnTo>
                  <a:lnTo>
                    <a:pt x="648" y="352"/>
                  </a:lnTo>
                  <a:lnTo>
                    <a:pt x="648" y="338"/>
                  </a:lnTo>
                  <a:lnTo>
                    <a:pt x="636" y="338"/>
                  </a:lnTo>
                  <a:lnTo>
                    <a:pt x="636" y="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8" name="Freeform 97"/>
            <p:cNvSpPr>
              <a:spLocks/>
            </p:cNvSpPr>
            <p:nvPr/>
          </p:nvSpPr>
          <p:spPr bwMode="auto">
            <a:xfrm>
              <a:off x="6669088" y="1778000"/>
              <a:ext cx="31750" cy="558800"/>
            </a:xfrm>
            <a:custGeom>
              <a:avLst/>
              <a:gdLst>
                <a:gd name="T0" fmla="*/ 6 w 20"/>
                <a:gd name="T1" fmla="*/ 338 h 352"/>
                <a:gd name="T2" fmla="*/ 0 w 20"/>
                <a:gd name="T3" fmla="*/ 338 h 352"/>
                <a:gd name="T4" fmla="*/ 0 w 20"/>
                <a:gd name="T5" fmla="*/ 352 h 352"/>
                <a:gd name="T6" fmla="*/ 20 w 20"/>
                <a:gd name="T7" fmla="*/ 352 h 352"/>
                <a:gd name="T8" fmla="*/ 20 w 20"/>
                <a:gd name="T9" fmla="*/ 0 h 352"/>
                <a:gd name="T10" fmla="*/ 6 w 20"/>
                <a:gd name="T11" fmla="*/ 0 h 352"/>
                <a:gd name="T12" fmla="*/ 6 w 20"/>
                <a:gd name="T13" fmla="*/ 338 h 352"/>
              </a:gdLst>
              <a:ahLst/>
              <a:cxnLst>
                <a:cxn ang="0">
                  <a:pos x="T0" y="T1"/>
                </a:cxn>
                <a:cxn ang="0">
                  <a:pos x="T2" y="T3"/>
                </a:cxn>
                <a:cxn ang="0">
                  <a:pos x="T4" y="T5"/>
                </a:cxn>
                <a:cxn ang="0">
                  <a:pos x="T6" y="T7"/>
                </a:cxn>
                <a:cxn ang="0">
                  <a:pos x="T8" y="T9"/>
                </a:cxn>
                <a:cxn ang="0">
                  <a:pos x="T10" y="T11"/>
                </a:cxn>
                <a:cxn ang="0">
                  <a:pos x="T12" y="T13"/>
                </a:cxn>
              </a:cxnLst>
              <a:rect l="0" t="0" r="r" b="b"/>
              <a:pathLst>
                <a:path w="20" h="352">
                  <a:moveTo>
                    <a:pt x="6" y="338"/>
                  </a:moveTo>
                  <a:lnTo>
                    <a:pt x="0" y="338"/>
                  </a:lnTo>
                  <a:lnTo>
                    <a:pt x="0" y="352"/>
                  </a:lnTo>
                  <a:lnTo>
                    <a:pt x="20" y="352"/>
                  </a:lnTo>
                  <a:lnTo>
                    <a:pt x="20" y="0"/>
                  </a:lnTo>
                  <a:lnTo>
                    <a:pt x="6" y="0"/>
                  </a:lnTo>
                  <a:lnTo>
                    <a:pt x="6" y="338"/>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9" name="Rectangle 98"/>
            <p:cNvSpPr>
              <a:spLocks noChangeArrowheads="1"/>
            </p:cNvSpPr>
            <p:nvPr/>
          </p:nvSpPr>
          <p:spPr bwMode="auto">
            <a:xfrm>
              <a:off x="6710363" y="1778000"/>
              <a:ext cx="10477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0" name="Freeform 99"/>
            <p:cNvSpPr>
              <a:spLocks/>
            </p:cNvSpPr>
            <p:nvPr/>
          </p:nvSpPr>
          <p:spPr bwMode="auto">
            <a:xfrm>
              <a:off x="6834188" y="1778000"/>
              <a:ext cx="615950" cy="339725"/>
            </a:xfrm>
            <a:custGeom>
              <a:avLst/>
              <a:gdLst>
                <a:gd name="T0" fmla="*/ 0 w 388"/>
                <a:gd name="T1" fmla="*/ 14 h 214"/>
                <a:gd name="T2" fmla="*/ 32 w 388"/>
                <a:gd name="T3" fmla="*/ 14 h 214"/>
                <a:gd name="T4" fmla="*/ 32 w 388"/>
                <a:gd name="T5" fmla="*/ 214 h 214"/>
                <a:gd name="T6" fmla="*/ 52 w 388"/>
                <a:gd name="T7" fmla="*/ 214 h 214"/>
                <a:gd name="T8" fmla="*/ 52 w 388"/>
                <a:gd name="T9" fmla="*/ 14 h 214"/>
                <a:gd name="T10" fmla="*/ 178 w 388"/>
                <a:gd name="T11" fmla="*/ 14 h 214"/>
                <a:gd name="T12" fmla="*/ 178 w 388"/>
                <a:gd name="T13" fmla="*/ 214 h 214"/>
                <a:gd name="T14" fmla="*/ 196 w 388"/>
                <a:gd name="T15" fmla="*/ 214 h 214"/>
                <a:gd name="T16" fmla="*/ 196 w 388"/>
                <a:gd name="T17" fmla="*/ 14 h 214"/>
                <a:gd name="T18" fmla="*/ 388 w 388"/>
                <a:gd name="T19" fmla="*/ 14 h 214"/>
                <a:gd name="T20" fmla="*/ 388 w 388"/>
                <a:gd name="T21" fmla="*/ 0 h 214"/>
                <a:gd name="T22" fmla="*/ 0 w 388"/>
                <a:gd name="T23" fmla="*/ 0 h 214"/>
                <a:gd name="T24" fmla="*/ 0 w 388"/>
                <a:gd name="T25" fmla="*/ 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8" h="214">
                  <a:moveTo>
                    <a:pt x="0" y="14"/>
                  </a:moveTo>
                  <a:lnTo>
                    <a:pt x="32" y="14"/>
                  </a:lnTo>
                  <a:lnTo>
                    <a:pt x="32" y="214"/>
                  </a:lnTo>
                  <a:lnTo>
                    <a:pt x="52" y="214"/>
                  </a:lnTo>
                  <a:lnTo>
                    <a:pt x="52" y="14"/>
                  </a:lnTo>
                  <a:lnTo>
                    <a:pt x="178" y="14"/>
                  </a:lnTo>
                  <a:lnTo>
                    <a:pt x="178" y="214"/>
                  </a:lnTo>
                  <a:lnTo>
                    <a:pt x="196" y="214"/>
                  </a:lnTo>
                  <a:lnTo>
                    <a:pt x="196" y="14"/>
                  </a:lnTo>
                  <a:lnTo>
                    <a:pt x="388" y="14"/>
                  </a:lnTo>
                  <a:lnTo>
                    <a:pt x="388" y="0"/>
                  </a:lnTo>
                  <a:lnTo>
                    <a:pt x="0" y="0"/>
                  </a:lnTo>
                  <a:lnTo>
                    <a:pt x="0" y="14"/>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1" name="Freeform 100"/>
            <p:cNvSpPr>
              <a:spLocks/>
            </p:cNvSpPr>
            <p:nvPr/>
          </p:nvSpPr>
          <p:spPr bwMode="auto">
            <a:xfrm>
              <a:off x="7469188" y="1778000"/>
              <a:ext cx="209550" cy="339725"/>
            </a:xfrm>
            <a:custGeom>
              <a:avLst/>
              <a:gdLst>
                <a:gd name="T0" fmla="*/ 86 w 132"/>
                <a:gd name="T1" fmla="*/ 0 h 214"/>
                <a:gd name="T2" fmla="*/ 86 w 132"/>
                <a:gd name="T3" fmla="*/ 194 h 214"/>
                <a:gd name="T4" fmla="*/ 72 w 132"/>
                <a:gd name="T5" fmla="*/ 194 h 214"/>
                <a:gd name="T6" fmla="*/ 72 w 132"/>
                <a:gd name="T7" fmla="*/ 0 h 214"/>
                <a:gd name="T8" fmla="*/ 0 w 132"/>
                <a:gd name="T9" fmla="*/ 0 h 214"/>
                <a:gd name="T10" fmla="*/ 0 w 132"/>
                <a:gd name="T11" fmla="*/ 14 h 214"/>
                <a:gd name="T12" fmla="*/ 58 w 132"/>
                <a:gd name="T13" fmla="*/ 14 h 214"/>
                <a:gd name="T14" fmla="*/ 58 w 132"/>
                <a:gd name="T15" fmla="*/ 208 h 214"/>
                <a:gd name="T16" fmla="*/ 66 w 132"/>
                <a:gd name="T17" fmla="*/ 208 h 214"/>
                <a:gd name="T18" fmla="*/ 66 w 132"/>
                <a:gd name="T19" fmla="*/ 214 h 214"/>
                <a:gd name="T20" fmla="*/ 92 w 132"/>
                <a:gd name="T21" fmla="*/ 214 h 214"/>
                <a:gd name="T22" fmla="*/ 92 w 132"/>
                <a:gd name="T23" fmla="*/ 208 h 214"/>
                <a:gd name="T24" fmla="*/ 100 w 132"/>
                <a:gd name="T25" fmla="*/ 208 h 214"/>
                <a:gd name="T26" fmla="*/ 100 w 132"/>
                <a:gd name="T27" fmla="*/ 14 h 214"/>
                <a:gd name="T28" fmla="*/ 132 w 132"/>
                <a:gd name="T29" fmla="*/ 14 h 214"/>
                <a:gd name="T30" fmla="*/ 132 w 132"/>
                <a:gd name="T31" fmla="*/ 0 h 214"/>
                <a:gd name="T32" fmla="*/ 86 w 132"/>
                <a:gd name="T3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214">
                  <a:moveTo>
                    <a:pt x="86" y="0"/>
                  </a:moveTo>
                  <a:lnTo>
                    <a:pt x="86" y="194"/>
                  </a:lnTo>
                  <a:lnTo>
                    <a:pt x="72" y="194"/>
                  </a:lnTo>
                  <a:lnTo>
                    <a:pt x="72" y="0"/>
                  </a:lnTo>
                  <a:lnTo>
                    <a:pt x="0" y="0"/>
                  </a:lnTo>
                  <a:lnTo>
                    <a:pt x="0" y="14"/>
                  </a:lnTo>
                  <a:lnTo>
                    <a:pt x="58" y="14"/>
                  </a:lnTo>
                  <a:lnTo>
                    <a:pt x="58" y="208"/>
                  </a:lnTo>
                  <a:lnTo>
                    <a:pt x="66" y="208"/>
                  </a:lnTo>
                  <a:lnTo>
                    <a:pt x="66" y="214"/>
                  </a:lnTo>
                  <a:lnTo>
                    <a:pt x="92" y="214"/>
                  </a:lnTo>
                  <a:lnTo>
                    <a:pt x="92" y="208"/>
                  </a:lnTo>
                  <a:lnTo>
                    <a:pt x="100" y="208"/>
                  </a:lnTo>
                  <a:lnTo>
                    <a:pt x="100" y="14"/>
                  </a:lnTo>
                  <a:lnTo>
                    <a:pt x="132" y="14"/>
                  </a:lnTo>
                  <a:lnTo>
                    <a:pt x="132" y="0"/>
                  </a:lnTo>
                  <a:lnTo>
                    <a:pt x="86" y="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2" name="Rectangle 101"/>
            <p:cNvSpPr>
              <a:spLocks noChangeArrowheads="1"/>
            </p:cNvSpPr>
            <p:nvPr/>
          </p:nvSpPr>
          <p:spPr bwMode="auto">
            <a:xfrm>
              <a:off x="5284788" y="3873500"/>
              <a:ext cx="19050"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3" name="Rectangle 102"/>
            <p:cNvSpPr>
              <a:spLocks noChangeArrowheads="1"/>
            </p:cNvSpPr>
            <p:nvPr/>
          </p:nvSpPr>
          <p:spPr bwMode="auto">
            <a:xfrm>
              <a:off x="5240338" y="3873500"/>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4" name="Freeform 103"/>
            <p:cNvSpPr>
              <a:spLocks/>
            </p:cNvSpPr>
            <p:nvPr/>
          </p:nvSpPr>
          <p:spPr bwMode="auto">
            <a:xfrm>
              <a:off x="3262313" y="3251200"/>
              <a:ext cx="177800" cy="69850"/>
            </a:xfrm>
            <a:custGeom>
              <a:avLst/>
              <a:gdLst>
                <a:gd name="T0" fmla="*/ 92 w 112"/>
                <a:gd name="T1" fmla="*/ 0 h 44"/>
                <a:gd name="T2" fmla="*/ 80 w 112"/>
                <a:gd name="T3" fmla="*/ 0 h 44"/>
                <a:gd name="T4" fmla="*/ 76 w 112"/>
                <a:gd name="T5" fmla="*/ 0 h 44"/>
                <a:gd name="T6" fmla="*/ 20 w 112"/>
                <a:gd name="T7" fmla="*/ 0 h 44"/>
                <a:gd name="T8" fmla="*/ 20 w 112"/>
                <a:gd name="T9" fmla="*/ 30 h 44"/>
                <a:gd name="T10" fmla="*/ 0 w 112"/>
                <a:gd name="T11" fmla="*/ 30 h 44"/>
                <a:gd name="T12" fmla="*/ 0 w 112"/>
                <a:gd name="T13" fmla="*/ 44 h 44"/>
                <a:gd name="T14" fmla="*/ 34 w 112"/>
                <a:gd name="T15" fmla="*/ 44 h 44"/>
                <a:gd name="T16" fmla="*/ 34 w 112"/>
                <a:gd name="T17" fmla="*/ 14 h 44"/>
                <a:gd name="T18" fmla="*/ 66 w 112"/>
                <a:gd name="T19" fmla="*/ 14 h 44"/>
                <a:gd name="T20" fmla="*/ 66 w 112"/>
                <a:gd name="T21" fmla="*/ 44 h 44"/>
                <a:gd name="T22" fmla="*/ 112 w 112"/>
                <a:gd name="T23" fmla="*/ 44 h 44"/>
                <a:gd name="T24" fmla="*/ 112 w 112"/>
                <a:gd name="T25" fmla="*/ 30 h 44"/>
                <a:gd name="T26" fmla="*/ 92 w 112"/>
                <a:gd name="T27" fmla="*/ 30 h 44"/>
                <a:gd name="T28" fmla="*/ 92 w 112"/>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44">
                  <a:moveTo>
                    <a:pt x="92" y="0"/>
                  </a:moveTo>
                  <a:lnTo>
                    <a:pt x="80" y="0"/>
                  </a:lnTo>
                  <a:lnTo>
                    <a:pt x="76" y="0"/>
                  </a:lnTo>
                  <a:lnTo>
                    <a:pt x="20" y="0"/>
                  </a:lnTo>
                  <a:lnTo>
                    <a:pt x="20" y="30"/>
                  </a:lnTo>
                  <a:lnTo>
                    <a:pt x="0" y="30"/>
                  </a:lnTo>
                  <a:lnTo>
                    <a:pt x="0" y="44"/>
                  </a:lnTo>
                  <a:lnTo>
                    <a:pt x="34" y="44"/>
                  </a:lnTo>
                  <a:lnTo>
                    <a:pt x="34" y="14"/>
                  </a:lnTo>
                  <a:lnTo>
                    <a:pt x="66" y="14"/>
                  </a:lnTo>
                  <a:lnTo>
                    <a:pt x="66" y="44"/>
                  </a:lnTo>
                  <a:lnTo>
                    <a:pt x="112" y="44"/>
                  </a:lnTo>
                  <a:lnTo>
                    <a:pt x="112" y="30"/>
                  </a:lnTo>
                  <a:lnTo>
                    <a:pt x="92" y="30"/>
                  </a:lnTo>
                  <a:lnTo>
                    <a:pt x="92" y="0"/>
                  </a:lnTo>
                  <a:close/>
                </a:path>
              </a:pathLst>
            </a:custGeom>
            <a:solidFill>
              <a:srgbClr val="66ED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5" name="Rectangle 104"/>
            <p:cNvSpPr>
              <a:spLocks noChangeArrowheads="1"/>
            </p:cNvSpPr>
            <p:nvPr/>
          </p:nvSpPr>
          <p:spPr bwMode="auto">
            <a:xfrm>
              <a:off x="2855913" y="3241675"/>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6" name="Rectangle 105"/>
            <p:cNvSpPr>
              <a:spLocks noChangeArrowheads="1"/>
            </p:cNvSpPr>
            <p:nvPr/>
          </p:nvSpPr>
          <p:spPr bwMode="auto">
            <a:xfrm>
              <a:off x="2897188" y="3241675"/>
              <a:ext cx="22225"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7" name="Rectangle 106"/>
            <p:cNvSpPr>
              <a:spLocks noChangeArrowheads="1"/>
            </p:cNvSpPr>
            <p:nvPr/>
          </p:nvSpPr>
          <p:spPr bwMode="auto">
            <a:xfrm>
              <a:off x="2941638" y="3241675"/>
              <a:ext cx="19050" cy="22225"/>
            </a:xfrm>
            <a:prstGeom prst="rect">
              <a:avLst/>
            </a:prstGeom>
            <a:solidFill>
              <a:srgbClr val="66ED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68" name="TextBox 67"/>
            <p:cNvSpPr txBox="1"/>
            <p:nvPr/>
          </p:nvSpPr>
          <p:spPr>
            <a:xfrm>
              <a:off x="1243912" y="1370834"/>
              <a:ext cx="6139543" cy="369332"/>
            </a:xfrm>
            <a:prstGeom prst="rect">
              <a:avLst/>
            </a:prstGeom>
            <a:noFill/>
          </p:spPr>
          <p:txBody>
            <a:bodyPr wrap="none" rtlCol="0">
              <a:noAutofit/>
            </a:bodyPr>
            <a:lstStyle/>
            <a:p>
              <a:r>
                <a:rPr lang="en-US" sz="1200" dirty="0"/>
                <a:t>Ray-Ban Men’s ORB4165 Justin Polarized Sunglasses, Black Rubber, 55mm</a:t>
              </a:r>
            </a:p>
          </p:txBody>
        </p:sp>
        <p:sp>
          <p:nvSpPr>
            <p:cNvPr id="69" name="TextBox 68"/>
            <p:cNvSpPr txBox="1"/>
            <p:nvPr/>
          </p:nvSpPr>
          <p:spPr>
            <a:xfrm>
              <a:off x="4729518" y="1575173"/>
              <a:ext cx="3150225" cy="207132"/>
            </a:xfrm>
            <a:prstGeom prst="rect">
              <a:avLst/>
            </a:prstGeom>
            <a:noFill/>
          </p:spPr>
          <p:txBody>
            <a:bodyPr wrap="none" rtlCol="0">
              <a:noAutofit/>
            </a:bodyPr>
            <a:lstStyle/>
            <a:p>
              <a:r>
                <a:rPr lang="en-US" sz="1000" dirty="0">
                  <a:solidFill>
                    <a:schemeClr val="bg1">
                      <a:lumMod val="50000"/>
                    </a:schemeClr>
                  </a:solidFill>
                </a:rPr>
                <a:t>http://camelcamelcamel.com/product/B015EJWFZE</a:t>
              </a:r>
            </a:p>
          </p:txBody>
        </p:sp>
        <p:sp>
          <p:nvSpPr>
            <p:cNvPr id="70" name="TextBox 69"/>
            <p:cNvSpPr txBox="1"/>
            <p:nvPr/>
          </p:nvSpPr>
          <p:spPr>
            <a:xfrm>
              <a:off x="7631748" y="1678549"/>
              <a:ext cx="590104" cy="266488"/>
            </a:xfrm>
            <a:prstGeom prst="rect">
              <a:avLst/>
            </a:prstGeom>
            <a:noFill/>
          </p:spPr>
          <p:txBody>
            <a:bodyPr wrap="none" rtlCol="0">
              <a:noAutofit/>
            </a:bodyPr>
            <a:lstStyle/>
            <a:p>
              <a:r>
                <a:rPr lang="en-US" sz="1000" b="1" dirty="0">
                  <a:solidFill>
                    <a:srgbClr val="66ED66"/>
                  </a:solidFill>
                </a:rPr>
                <a:t>$160.00</a:t>
              </a:r>
            </a:p>
          </p:txBody>
        </p:sp>
        <p:sp>
          <p:nvSpPr>
            <p:cNvPr id="71" name="TextBox 70"/>
            <p:cNvSpPr txBox="1"/>
            <p:nvPr/>
          </p:nvSpPr>
          <p:spPr>
            <a:xfrm>
              <a:off x="7631747" y="2950734"/>
              <a:ext cx="597853" cy="249666"/>
            </a:xfrm>
            <a:prstGeom prst="rect">
              <a:avLst/>
            </a:prstGeom>
            <a:noFill/>
          </p:spPr>
          <p:txBody>
            <a:bodyPr wrap="none" rtlCol="0">
              <a:noAutofit/>
            </a:bodyPr>
            <a:lstStyle/>
            <a:p>
              <a:r>
                <a:rPr lang="en-US" sz="1000" b="1" dirty="0">
                  <a:solidFill>
                    <a:srgbClr val="5661EF"/>
                  </a:solidFill>
                </a:rPr>
                <a:t>$120.00</a:t>
              </a:r>
            </a:p>
          </p:txBody>
        </p:sp>
        <p:sp>
          <p:nvSpPr>
            <p:cNvPr id="72" name="TextBox 71"/>
            <p:cNvSpPr txBox="1"/>
            <p:nvPr/>
          </p:nvSpPr>
          <p:spPr>
            <a:xfrm>
              <a:off x="850539" y="1674993"/>
              <a:ext cx="533247" cy="249223"/>
            </a:xfrm>
            <a:prstGeom prst="rect">
              <a:avLst/>
            </a:prstGeom>
            <a:noFill/>
          </p:spPr>
          <p:txBody>
            <a:bodyPr wrap="none" rtlCol="0" anchor="ctr">
              <a:noAutofit/>
            </a:bodyPr>
            <a:lstStyle/>
            <a:p>
              <a:pPr algn="r"/>
              <a:r>
                <a:rPr lang="en-US" sz="1000" dirty="0"/>
                <a:t>$160</a:t>
              </a:r>
            </a:p>
          </p:txBody>
        </p:sp>
        <p:sp>
          <p:nvSpPr>
            <p:cNvPr id="73" name="TextBox 72"/>
            <p:cNvSpPr txBox="1"/>
            <p:nvPr/>
          </p:nvSpPr>
          <p:spPr>
            <a:xfrm>
              <a:off x="850539" y="1986763"/>
              <a:ext cx="533247" cy="249223"/>
            </a:xfrm>
            <a:prstGeom prst="rect">
              <a:avLst/>
            </a:prstGeom>
            <a:noFill/>
          </p:spPr>
          <p:txBody>
            <a:bodyPr wrap="none" rtlCol="0" anchor="ctr">
              <a:noAutofit/>
            </a:bodyPr>
            <a:lstStyle/>
            <a:p>
              <a:pPr algn="r"/>
              <a:r>
                <a:rPr lang="en-US" sz="1000" dirty="0"/>
                <a:t>$150</a:t>
              </a:r>
            </a:p>
          </p:txBody>
        </p:sp>
        <p:sp>
          <p:nvSpPr>
            <p:cNvPr id="74" name="TextBox 73"/>
            <p:cNvSpPr txBox="1"/>
            <p:nvPr/>
          </p:nvSpPr>
          <p:spPr>
            <a:xfrm>
              <a:off x="850539" y="2313788"/>
              <a:ext cx="533247" cy="249223"/>
            </a:xfrm>
            <a:prstGeom prst="rect">
              <a:avLst/>
            </a:prstGeom>
            <a:noFill/>
          </p:spPr>
          <p:txBody>
            <a:bodyPr wrap="none" rtlCol="0" anchor="ctr">
              <a:noAutofit/>
            </a:bodyPr>
            <a:lstStyle/>
            <a:p>
              <a:pPr algn="r"/>
              <a:r>
                <a:rPr lang="en-US" sz="1000" dirty="0"/>
                <a:t>$140</a:t>
              </a:r>
            </a:p>
          </p:txBody>
        </p:sp>
        <p:sp>
          <p:nvSpPr>
            <p:cNvPr id="75" name="TextBox 74"/>
            <p:cNvSpPr txBox="1"/>
            <p:nvPr/>
          </p:nvSpPr>
          <p:spPr>
            <a:xfrm>
              <a:off x="850539" y="2634463"/>
              <a:ext cx="533247" cy="249223"/>
            </a:xfrm>
            <a:prstGeom prst="rect">
              <a:avLst/>
            </a:prstGeom>
            <a:noFill/>
          </p:spPr>
          <p:txBody>
            <a:bodyPr wrap="none" rtlCol="0" anchor="ctr">
              <a:noAutofit/>
            </a:bodyPr>
            <a:lstStyle/>
            <a:p>
              <a:pPr algn="r"/>
              <a:r>
                <a:rPr lang="en-US" sz="1000" dirty="0"/>
                <a:t>$130</a:t>
              </a:r>
            </a:p>
          </p:txBody>
        </p:sp>
        <p:sp>
          <p:nvSpPr>
            <p:cNvPr id="76" name="TextBox 75"/>
            <p:cNvSpPr txBox="1"/>
            <p:nvPr/>
          </p:nvSpPr>
          <p:spPr>
            <a:xfrm>
              <a:off x="850539" y="2951963"/>
              <a:ext cx="533247" cy="249223"/>
            </a:xfrm>
            <a:prstGeom prst="rect">
              <a:avLst/>
            </a:prstGeom>
            <a:noFill/>
          </p:spPr>
          <p:txBody>
            <a:bodyPr wrap="none" rtlCol="0" anchor="ctr">
              <a:noAutofit/>
            </a:bodyPr>
            <a:lstStyle/>
            <a:p>
              <a:pPr algn="r"/>
              <a:r>
                <a:rPr lang="en-US" sz="1000" dirty="0"/>
                <a:t>$120</a:t>
              </a:r>
            </a:p>
          </p:txBody>
        </p:sp>
        <p:sp>
          <p:nvSpPr>
            <p:cNvPr id="77" name="TextBox 76"/>
            <p:cNvSpPr txBox="1"/>
            <p:nvPr/>
          </p:nvSpPr>
          <p:spPr>
            <a:xfrm>
              <a:off x="850539" y="3269463"/>
              <a:ext cx="533247" cy="249223"/>
            </a:xfrm>
            <a:prstGeom prst="rect">
              <a:avLst/>
            </a:prstGeom>
            <a:noFill/>
          </p:spPr>
          <p:txBody>
            <a:bodyPr wrap="none" rtlCol="0" anchor="ctr">
              <a:noAutofit/>
            </a:bodyPr>
            <a:lstStyle/>
            <a:p>
              <a:pPr algn="r"/>
              <a:r>
                <a:rPr lang="en-US" sz="1000" dirty="0"/>
                <a:t>$110</a:t>
              </a:r>
            </a:p>
          </p:txBody>
        </p:sp>
        <p:sp>
          <p:nvSpPr>
            <p:cNvPr id="78" name="TextBox 77"/>
            <p:cNvSpPr txBox="1"/>
            <p:nvPr/>
          </p:nvSpPr>
          <p:spPr>
            <a:xfrm>
              <a:off x="850539" y="3583788"/>
              <a:ext cx="533247" cy="249223"/>
            </a:xfrm>
            <a:prstGeom prst="rect">
              <a:avLst/>
            </a:prstGeom>
            <a:noFill/>
          </p:spPr>
          <p:txBody>
            <a:bodyPr wrap="none" rtlCol="0" anchor="ctr">
              <a:noAutofit/>
            </a:bodyPr>
            <a:lstStyle/>
            <a:p>
              <a:pPr algn="r"/>
              <a:r>
                <a:rPr lang="en-US" sz="1000" dirty="0"/>
                <a:t>$100</a:t>
              </a:r>
            </a:p>
          </p:txBody>
        </p:sp>
        <p:sp>
          <p:nvSpPr>
            <p:cNvPr id="79" name="TextBox 78"/>
            <p:cNvSpPr txBox="1"/>
            <p:nvPr/>
          </p:nvSpPr>
          <p:spPr>
            <a:xfrm>
              <a:off x="850539" y="3913988"/>
              <a:ext cx="533247" cy="249223"/>
            </a:xfrm>
            <a:prstGeom prst="rect">
              <a:avLst/>
            </a:prstGeom>
            <a:noFill/>
          </p:spPr>
          <p:txBody>
            <a:bodyPr wrap="none" rtlCol="0" anchor="ctr">
              <a:noAutofit/>
            </a:bodyPr>
            <a:lstStyle/>
            <a:p>
              <a:pPr algn="r"/>
              <a:r>
                <a:rPr lang="en-US" sz="1000" dirty="0"/>
                <a:t>$90</a:t>
              </a:r>
            </a:p>
          </p:txBody>
        </p:sp>
        <p:sp>
          <p:nvSpPr>
            <p:cNvPr id="80" name="TextBox 79"/>
            <p:cNvSpPr txBox="1"/>
            <p:nvPr/>
          </p:nvSpPr>
          <p:spPr>
            <a:xfrm>
              <a:off x="850539" y="4231488"/>
              <a:ext cx="533247" cy="249223"/>
            </a:xfrm>
            <a:prstGeom prst="rect">
              <a:avLst/>
            </a:prstGeom>
            <a:noFill/>
          </p:spPr>
          <p:txBody>
            <a:bodyPr wrap="none" rtlCol="0" anchor="ctr">
              <a:noAutofit/>
            </a:bodyPr>
            <a:lstStyle/>
            <a:p>
              <a:pPr algn="r"/>
              <a:r>
                <a:rPr lang="en-US" sz="1000" dirty="0"/>
                <a:t>$80</a:t>
              </a:r>
            </a:p>
          </p:txBody>
        </p:sp>
        <p:sp>
          <p:nvSpPr>
            <p:cNvPr id="81" name="TextBox 80"/>
            <p:cNvSpPr txBox="1"/>
            <p:nvPr/>
          </p:nvSpPr>
          <p:spPr>
            <a:xfrm>
              <a:off x="850539" y="4548988"/>
              <a:ext cx="533247" cy="249223"/>
            </a:xfrm>
            <a:prstGeom prst="rect">
              <a:avLst/>
            </a:prstGeom>
            <a:noFill/>
          </p:spPr>
          <p:txBody>
            <a:bodyPr wrap="none" rtlCol="0" anchor="ctr">
              <a:noAutofit/>
            </a:bodyPr>
            <a:lstStyle/>
            <a:p>
              <a:pPr algn="r"/>
              <a:r>
                <a:rPr lang="en-US" sz="1000" dirty="0"/>
                <a:t>$70</a:t>
              </a:r>
            </a:p>
          </p:txBody>
        </p:sp>
        <p:sp>
          <p:nvSpPr>
            <p:cNvPr id="82" name="TextBox 81"/>
            <p:cNvSpPr txBox="1"/>
            <p:nvPr/>
          </p:nvSpPr>
          <p:spPr>
            <a:xfrm>
              <a:off x="850539" y="4866488"/>
              <a:ext cx="533247" cy="249223"/>
            </a:xfrm>
            <a:prstGeom prst="rect">
              <a:avLst/>
            </a:prstGeom>
            <a:noFill/>
          </p:spPr>
          <p:txBody>
            <a:bodyPr wrap="none" rtlCol="0" anchor="ctr">
              <a:noAutofit/>
            </a:bodyPr>
            <a:lstStyle/>
            <a:p>
              <a:pPr algn="r"/>
              <a:r>
                <a:rPr lang="en-US" sz="1000" dirty="0"/>
                <a:t>$60</a:t>
              </a:r>
            </a:p>
          </p:txBody>
        </p:sp>
        <p:sp>
          <p:nvSpPr>
            <p:cNvPr id="83" name="TextBox 82"/>
            <p:cNvSpPr txBox="1"/>
            <p:nvPr/>
          </p:nvSpPr>
          <p:spPr>
            <a:xfrm>
              <a:off x="850539" y="5183988"/>
              <a:ext cx="533247" cy="249223"/>
            </a:xfrm>
            <a:prstGeom prst="rect">
              <a:avLst/>
            </a:prstGeom>
            <a:noFill/>
          </p:spPr>
          <p:txBody>
            <a:bodyPr wrap="none" rtlCol="0" anchor="ctr">
              <a:noAutofit/>
            </a:bodyPr>
            <a:lstStyle/>
            <a:p>
              <a:pPr algn="r"/>
              <a:r>
                <a:rPr lang="en-US" sz="1000" dirty="0"/>
                <a:t>$50</a:t>
              </a:r>
            </a:p>
          </p:txBody>
        </p:sp>
        <p:sp>
          <p:nvSpPr>
            <p:cNvPr id="84" name="TextBox 83"/>
            <p:cNvSpPr txBox="1"/>
            <p:nvPr/>
          </p:nvSpPr>
          <p:spPr>
            <a:xfrm>
              <a:off x="1132661" y="5385945"/>
              <a:ext cx="570274" cy="249223"/>
            </a:xfrm>
            <a:prstGeom prst="rect">
              <a:avLst/>
            </a:prstGeom>
            <a:noFill/>
          </p:spPr>
          <p:txBody>
            <a:bodyPr wrap="none" rtlCol="0" anchor="ctr">
              <a:noAutofit/>
            </a:bodyPr>
            <a:lstStyle/>
            <a:p>
              <a:pPr algn="ctr"/>
              <a:r>
                <a:rPr lang="en-US" sz="1000" dirty="0"/>
                <a:t>Dec 9</a:t>
              </a:r>
            </a:p>
          </p:txBody>
        </p:sp>
        <p:sp>
          <p:nvSpPr>
            <p:cNvPr id="85" name="TextBox 84"/>
            <p:cNvSpPr txBox="1"/>
            <p:nvPr/>
          </p:nvSpPr>
          <p:spPr>
            <a:xfrm>
              <a:off x="1737984" y="5385945"/>
              <a:ext cx="570274" cy="249223"/>
            </a:xfrm>
            <a:prstGeom prst="rect">
              <a:avLst/>
            </a:prstGeom>
            <a:noFill/>
          </p:spPr>
          <p:txBody>
            <a:bodyPr wrap="none" rtlCol="0" anchor="ctr">
              <a:noAutofit/>
            </a:bodyPr>
            <a:lstStyle/>
            <a:p>
              <a:pPr algn="ctr"/>
              <a:r>
                <a:rPr lang="en-US" sz="1000" dirty="0"/>
                <a:t>Feb 13</a:t>
              </a:r>
            </a:p>
          </p:txBody>
        </p:sp>
        <p:sp>
          <p:nvSpPr>
            <p:cNvPr id="86" name="TextBox 85"/>
            <p:cNvSpPr txBox="1"/>
            <p:nvPr/>
          </p:nvSpPr>
          <p:spPr>
            <a:xfrm>
              <a:off x="2372291" y="5385945"/>
              <a:ext cx="570274" cy="249223"/>
            </a:xfrm>
            <a:prstGeom prst="rect">
              <a:avLst/>
            </a:prstGeom>
            <a:noFill/>
          </p:spPr>
          <p:txBody>
            <a:bodyPr wrap="none" rtlCol="0" anchor="ctr">
              <a:noAutofit/>
            </a:bodyPr>
            <a:lstStyle/>
            <a:p>
              <a:pPr algn="ctr"/>
              <a:r>
                <a:rPr lang="en-US" sz="1000" dirty="0"/>
                <a:t>Apr 19</a:t>
              </a:r>
            </a:p>
          </p:txBody>
        </p:sp>
        <p:sp>
          <p:nvSpPr>
            <p:cNvPr id="87" name="TextBox 86"/>
            <p:cNvSpPr txBox="1"/>
            <p:nvPr/>
          </p:nvSpPr>
          <p:spPr>
            <a:xfrm>
              <a:off x="3006866" y="5385945"/>
              <a:ext cx="570274" cy="249223"/>
            </a:xfrm>
            <a:prstGeom prst="rect">
              <a:avLst/>
            </a:prstGeom>
            <a:noFill/>
          </p:spPr>
          <p:txBody>
            <a:bodyPr wrap="none" rtlCol="0" anchor="ctr">
              <a:noAutofit/>
            </a:bodyPr>
            <a:lstStyle/>
            <a:p>
              <a:pPr algn="ctr"/>
              <a:r>
                <a:rPr lang="en-US" sz="1000" dirty="0"/>
                <a:t>Jun 16</a:t>
              </a:r>
            </a:p>
          </p:txBody>
        </p:sp>
        <p:sp>
          <p:nvSpPr>
            <p:cNvPr id="88" name="TextBox 87"/>
            <p:cNvSpPr txBox="1"/>
            <p:nvPr/>
          </p:nvSpPr>
          <p:spPr>
            <a:xfrm>
              <a:off x="3636520" y="5385945"/>
              <a:ext cx="570274" cy="249223"/>
            </a:xfrm>
            <a:prstGeom prst="rect">
              <a:avLst/>
            </a:prstGeom>
            <a:noFill/>
          </p:spPr>
          <p:txBody>
            <a:bodyPr wrap="none" rtlCol="0" anchor="ctr">
              <a:noAutofit/>
            </a:bodyPr>
            <a:lstStyle/>
            <a:p>
              <a:pPr algn="ctr"/>
              <a:r>
                <a:rPr lang="en-US" sz="1000" dirty="0"/>
                <a:t>Aug 9</a:t>
              </a:r>
            </a:p>
          </p:txBody>
        </p:sp>
        <p:sp>
          <p:nvSpPr>
            <p:cNvPr id="89" name="TextBox 88"/>
            <p:cNvSpPr txBox="1"/>
            <p:nvPr/>
          </p:nvSpPr>
          <p:spPr>
            <a:xfrm>
              <a:off x="4252350" y="5385945"/>
              <a:ext cx="570274" cy="249223"/>
            </a:xfrm>
            <a:prstGeom prst="rect">
              <a:avLst/>
            </a:prstGeom>
            <a:noFill/>
          </p:spPr>
          <p:txBody>
            <a:bodyPr wrap="none" rtlCol="0" anchor="ctr">
              <a:noAutofit/>
            </a:bodyPr>
            <a:lstStyle/>
            <a:p>
              <a:pPr algn="ctr"/>
              <a:r>
                <a:rPr lang="en-US" sz="1000" dirty="0"/>
                <a:t>Oct 5</a:t>
              </a:r>
            </a:p>
          </p:txBody>
        </p:sp>
        <p:sp>
          <p:nvSpPr>
            <p:cNvPr id="90" name="TextBox 89"/>
            <p:cNvSpPr txBox="1"/>
            <p:nvPr/>
          </p:nvSpPr>
          <p:spPr>
            <a:xfrm>
              <a:off x="4882709" y="5385945"/>
              <a:ext cx="570274" cy="249223"/>
            </a:xfrm>
            <a:prstGeom prst="rect">
              <a:avLst/>
            </a:prstGeom>
            <a:noFill/>
          </p:spPr>
          <p:txBody>
            <a:bodyPr wrap="none" rtlCol="0" anchor="ctr">
              <a:noAutofit/>
            </a:bodyPr>
            <a:lstStyle/>
            <a:p>
              <a:pPr algn="ctr"/>
              <a:r>
                <a:rPr lang="en-US" sz="1000" dirty="0"/>
                <a:t>Nov 24</a:t>
              </a:r>
            </a:p>
          </p:txBody>
        </p:sp>
        <p:sp>
          <p:nvSpPr>
            <p:cNvPr id="91" name="TextBox 90"/>
            <p:cNvSpPr txBox="1"/>
            <p:nvPr/>
          </p:nvSpPr>
          <p:spPr>
            <a:xfrm>
              <a:off x="5517769" y="5385945"/>
              <a:ext cx="570274" cy="249223"/>
            </a:xfrm>
            <a:prstGeom prst="rect">
              <a:avLst/>
            </a:prstGeom>
            <a:noFill/>
          </p:spPr>
          <p:txBody>
            <a:bodyPr wrap="none" rtlCol="0" anchor="ctr">
              <a:noAutofit/>
            </a:bodyPr>
            <a:lstStyle/>
            <a:p>
              <a:pPr algn="ctr"/>
              <a:r>
                <a:rPr lang="en-US" sz="1000" dirty="0"/>
                <a:t>Jan 9</a:t>
              </a:r>
            </a:p>
          </p:txBody>
        </p:sp>
        <p:sp>
          <p:nvSpPr>
            <p:cNvPr id="92" name="TextBox 91"/>
            <p:cNvSpPr txBox="1"/>
            <p:nvPr/>
          </p:nvSpPr>
          <p:spPr>
            <a:xfrm>
              <a:off x="6150910" y="5385945"/>
              <a:ext cx="570274" cy="249223"/>
            </a:xfrm>
            <a:prstGeom prst="rect">
              <a:avLst/>
            </a:prstGeom>
            <a:noFill/>
          </p:spPr>
          <p:txBody>
            <a:bodyPr wrap="none" rtlCol="0" anchor="ctr">
              <a:noAutofit/>
            </a:bodyPr>
            <a:lstStyle/>
            <a:p>
              <a:pPr algn="ctr"/>
              <a:r>
                <a:rPr lang="en-US" sz="1000" dirty="0"/>
                <a:t>Mar 10</a:t>
              </a:r>
            </a:p>
          </p:txBody>
        </p:sp>
        <p:sp>
          <p:nvSpPr>
            <p:cNvPr id="93" name="TextBox 92"/>
            <p:cNvSpPr txBox="1"/>
            <p:nvPr/>
          </p:nvSpPr>
          <p:spPr>
            <a:xfrm>
              <a:off x="6776616" y="5385945"/>
              <a:ext cx="570274" cy="249223"/>
            </a:xfrm>
            <a:prstGeom prst="rect">
              <a:avLst/>
            </a:prstGeom>
            <a:noFill/>
          </p:spPr>
          <p:txBody>
            <a:bodyPr wrap="none" rtlCol="0" anchor="ctr">
              <a:noAutofit/>
            </a:bodyPr>
            <a:lstStyle/>
            <a:p>
              <a:pPr algn="ctr"/>
              <a:r>
                <a:rPr lang="en-US" sz="1000" dirty="0"/>
                <a:t>May 4</a:t>
              </a:r>
            </a:p>
          </p:txBody>
        </p:sp>
        <p:sp>
          <p:nvSpPr>
            <p:cNvPr id="94" name="TextBox 93"/>
            <p:cNvSpPr txBox="1"/>
            <p:nvPr/>
          </p:nvSpPr>
          <p:spPr>
            <a:xfrm>
              <a:off x="1272144" y="5568280"/>
              <a:ext cx="339678" cy="249223"/>
            </a:xfrm>
            <a:prstGeom prst="rect">
              <a:avLst/>
            </a:prstGeom>
            <a:noFill/>
          </p:spPr>
          <p:txBody>
            <a:bodyPr wrap="none" rtlCol="0" anchor="ctr">
              <a:noAutofit/>
            </a:bodyPr>
            <a:lstStyle/>
            <a:p>
              <a:r>
                <a:rPr lang="en-US" sz="800" dirty="0"/>
                <a:t>2015</a:t>
              </a:r>
            </a:p>
          </p:txBody>
        </p:sp>
        <p:sp>
          <p:nvSpPr>
            <p:cNvPr id="95" name="TextBox 94"/>
            <p:cNvSpPr txBox="1"/>
            <p:nvPr/>
          </p:nvSpPr>
          <p:spPr>
            <a:xfrm>
              <a:off x="1630193" y="5568280"/>
              <a:ext cx="392337" cy="249223"/>
            </a:xfrm>
            <a:prstGeom prst="rect">
              <a:avLst/>
            </a:prstGeom>
            <a:noFill/>
          </p:spPr>
          <p:txBody>
            <a:bodyPr wrap="none" rtlCol="0" anchor="ctr">
              <a:noAutofit/>
            </a:bodyPr>
            <a:lstStyle/>
            <a:p>
              <a:r>
                <a:rPr lang="en-US" sz="800" dirty="0"/>
                <a:t>2016</a:t>
              </a:r>
            </a:p>
          </p:txBody>
        </p:sp>
        <p:sp>
          <p:nvSpPr>
            <p:cNvPr id="96" name="TextBox 95"/>
            <p:cNvSpPr txBox="1"/>
            <p:nvPr/>
          </p:nvSpPr>
          <p:spPr>
            <a:xfrm>
              <a:off x="5602288" y="5568280"/>
              <a:ext cx="545327" cy="249223"/>
            </a:xfrm>
            <a:prstGeom prst="rect">
              <a:avLst/>
            </a:prstGeom>
            <a:noFill/>
          </p:spPr>
          <p:txBody>
            <a:bodyPr wrap="none" rtlCol="0" anchor="ctr">
              <a:noAutofit/>
            </a:bodyPr>
            <a:lstStyle/>
            <a:p>
              <a:r>
                <a:rPr lang="en-US" sz="800" dirty="0"/>
                <a:t>2017</a:t>
              </a:r>
            </a:p>
          </p:txBody>
        </p:sp>
      </p:grpSp>
      <p:graphicFrame>
        <p:nvGraphicFramePr>
          <p:cNvPr id="141" name="Table 140" descr="A complicated multiple line graph shows the dynamic pricing of a model of Men's Ray-Ban sunglasses over time. The price fluctuates rapidly in 3rd-party locations, and at Amazon."/>
          <p:cNvGraphicFramePr>
            <a:graphicFrameLocks noGrp="1"/>
          </p:cNvGraphicFramePr>
          <p:nvPr/>
        </p:nvGraphicFramePr>
        <p:xfrm>
          <a:off x="1421784" y="5826317"/>
          <a:ext cx="6256954" cy="731520"/>
        </p:xfrm>
        <a:graphic>
          <a:graphicData uri="http://schemas.openxmlformats.org/drawingml/2006/table">
            <a:tbl>
              <a:tblPr firstRow="1" bandRow="1">
                <a:tableStyleId>{5940675A-B579-460E-94D1-54222C63F5DA}</a:tableStyleId>
              </a:tblPr>
              <a:tblGrid>
                <a:gridCol w="1269504">
                  <a:extLst>
                    <a:ext uri="{9D8B030D-6E8A-4147-A177-3AD203B41FA5}">
                      <a16:colId xmlns:a16="http://schemas.microsoft.com/office/drawing/2014/main" val="20000"/>
                    </a:ext>
                  </a:extLst>
                </a:gridCol>
                <a:gridCol w="1643807">
                  <a:extLst>
                    <a:ext uri="{9D8B030D-6E8A-4147-A177-3AD203B41FA5}">
                      <a16:colId xmlns:a16="http://schemas.microsoft.com/office/drawing/2014/main" val="20001"/>
                    </a:ext>
                  </a:extLst>
                </a:gridCol>
                <a:gridCol w="3343643">
                  <a:extLst>
                    <a:ext uri="{9D8B030D-6E8A-4147-A177-3AD203B41FA5}">
                      <a16:colId xmlns:a16="http://schemas.microsoft.com/office/drawing/2014/main" val="20002"/>
                    </a:ext>
                  </a:extLst>
                </a:gridCol>
              </a:tblGrid>
              <a:tr h="0">
                <a:tc>
                  <a:txBody>
                    <a:bodyPr/>
                    <a:lstStyle/>
                    <a:p>
                      <a:r>
                        <a:rPr lang="en-US" sz="1000" dirty="0"/>
                        <a:t>Price type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000" dirty="0"/>
                        <a:t>Lowest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000" dirty="0"/>
                        <a:t>Highest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en-US" sz="1000" dirty="0"/>
                        <a:t>Amazon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000" dirty="0"/>
                        <a:t>$92.47</a:t>
                      </a:r>
                      <a:r>
                        <a:rPr lang="en-US" sz="1000" baseline="0" dirty="0"/>
                        <a:t> (Apr 4, 2016)</a:t>
                      </a: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000" dirty="0"/>
                        <a:t>$160 (Jul 3, 2017)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0">
                <a:tc>
                  <a:txBody>
                    <a:bodyPr/>
                    <a:lstStyle/>
                    <a:p>
                      <a:r>
                        <a:rPr lang="en-US" sz="1000" dirty="0"/>
                        <a:t>3</a:t>
                      </a:r>
                      <a:r>
                        <a:rPr lang="en-US" sz="1000" baseline="0" dirty="0"/>
                        <a:t>rd party new</a:t>
                      </a:r>
                      <a:endParaRPr lang="en-US" sz="1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000" dirty="0"/>
                        <a:t>$55 (Jun 20, 2016)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000" dirty="0"/>
                        <a:t>$160 (Jun 28,2017)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42" name="Rectangle 141" descr="A complicated multiple line graph shows the dynamic pricing of a model of Men's Ray-Ban sunglasses over time. The price fluctuates rapidly in 3rd-party locations, and at Amazon."/>
          <p:cNvSpPr>
            <a:spLocks noChangeAspect="1"/>
          </p:cNvSpPr>
          <p:nvPr/>
        </p:nvSpPr>
        <p:spPr>
          <a:xfrm>
            <a:off x="1236796" y="6120664"/>
            <a:ext cx="139099" cy="137160"/>
          </a:xfrm>
          <a:prstGeom prst="rect">
            <a:avLst/>
          </a:prstGeom>
          <a:solidFill>
            <a:srgbClr val="66ED66"/>
          </a:solidFill>
          <a:ln w="25400">
            <a:noFill/>
          </a:ln>
        </p:spPr>
        <p:style>
          <a:lnRef idx="1">
            <a:schemeClr val="accent2"/>
          </a:lnRef>
          <a:fillRef idx="0">
            <a:schemeClr val="accent2"/>
          </a:fillRef>
          <a:effectRef idx="0">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Rectangle 142" descr="A complicated multiple line graph shows the dynamic pricing of a model of Men's Ray-Ban sunglasses over time. The price fluctuates rapidly in 3rd-party locations, and at Amazon."/>
          <p:cNvSpPr>
            <a:spLocks noChangeAspect="1"/>
          </p:cNvSpPr>
          <p:nvPr/>
        </p:nvSpPr>
        <p:spPr>
          <a:xfrm>
            <a:off x="1236796" y="6367507"/>
            <a:ext cx="139099" cy="137160"/>
          </a:xfrm>
          <a:prstGeom prst="rect">
            <a:avLst/>
          </a:prstGeom>
          <a:solidFill>
            <a:srgbClr val="5661EF"/>
          </a:solidFill>
          <a:ln w="25400">
            <a:noFill/>
          </a:ln>
        </p:spPr>
        <p:style>
          <a:lnRef idx="1">
            <a:schemeClr val="accent2"/>
          </a:lnRef>
          <a:fillRef idx="0">
            <a:schemeClr val="accent2"/>
          </a:fillRef>
          <a:effectRef idx="0">
            <a:schemeClr val="accent2"/>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0852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Issue of Fairness in Dynamic Pricing</a:t>
            </a:r>
          </a:p>
        </p:txBody>
      </p:sp>
      <p:sp>
        <p:nvSpPr>
          <p:cNvPr id="4" name="Content Placeholder 3">
            <a:extLst>
              <a:ext uri="{FF2B5EF4-FFF2-40B4-BE49-F238E27FC236}">
                <a16:creationId xmlns:a16="http://schemas.microsoft.com/office/drawing/2014/main" id="{C23F4651-39B0-4A83-999B-6D93A38F0B3F}"/>
              </a:ext>
            </a:extLst>
          </p:cNvPr>
          <p:cNvSpPr>
            <a:spLocks noGrp="1"/>
          </p:cNvSpPr>
          <p:nvPr>
            <p:ph idx="1"/>
          </p:nvPr>
        </p:nvSpPr>
        <p:spPr>
          <a:xfrm>
            <a:off x="457200" y="1600200"/>
            <a:ext cx="5410200" cy="4525963"/>
          </a:xfrm>
        </p:spPr>
        <p:txBody>
          <a:bodyPr/>
          <a:lstStyle/>
          <a:p>
            <a:pPr marL="0" indent="0">
              <a:buNone/>
            </a:pPr>
            <a:r>
              <a:rPr lang="en-IN" dirty="0"/>
              <a:t>“Coca-Cola has quietly begun testing vending machines that can automatically raise prices for its drinks in hot weather.”</a:t>
            </a:r>
          </a:p>
          <a:p>
            <a:pPr marL="0" indent="0" algn="r">
              <a:buNone/>
            </a:pPr>
            <a:r>
              <a:rPr lang="en-IN" sz="2400" dirty="0"/>
              <a:t>—The New York Times, Oct 28, 1999</a:t>
            </a:r>
          </a:p>
        </p:txBody>
      </p:sp>
      <p:pic>
        <p:nvPicPr>
          <p:cNvPr id="7" name="Picture 6" descr="A photograph of a Coca Cola vending machine." title="Vending machine">
            <a:extLst>
              <a:ext uri="{FF2B5EF4-FFF2-40B4-BE49-F238E27FC236}">
                <a16:creationId xmlns:a16="http://schemas.microsoft.com/office/drawing/2014/main" id="{1A79F6B2-C052-C24F-AE8A-8CE0C74076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7096" y="2008762"/>
            <a:ext cx="2649704" cy="3974556"/>
          </a:xfrm>
          <a:prstGeom prst="rect">
            <a:avLst/>
          </a:prstGeom>
        </p:spPr>
      </p:pic>
    </p:spTree>
    <p:extLst>
      <p:ext uri="{BB962C8B-B14F-4D97-AF65-F5344CB8AC3E}">
        <p14:creationId xmlns:p14="http://schemas.microsoft.com/office/powerpoint/2010/main" val="395238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Nonlinear Pricing</a:t>
            </a:r>
          </a:p>
        </p:txBody>
      </p:sp>
      <p:grpSp>
        <p:nvGrpSpPr>
          <p:cNvPr id="3" name="Group 2">
            <a:extLst>
              <a:ext uri="{FF2B5EF4-FFF2-40B4-BE49-F238E27FC236}">
                <a16:creationId xmlns:a16="http://schemas.microsoft.com/office/drawing/2014/main" id="{8423AED1-A672-40D1-899A-D3533CD37A17}"/>
              </a:ext>
            </a:extLst>
          </p:cNvPr>
          <p:cNvGrpSpPr/>
          <p:nvPr/>
        </p:nvGrpSpPr>
        <p:grpSpPr>
          <a:xfrm>
            <a:off x="1274400" y="1878241"/>
            <a:ext cx="2209800" cy="1885890"/>
            <a:chOff x="969600" y="1600200"/>
            <a:chExt cx="2209800" cy="1885890"/>
          </a:xfrm>
        </p:grpSpPr>
        <p:cxnSp>
          <p:nvCxnSpPr>
            <p:cNvPr id="24" name="Straight Connector 23">
              <a:extLst>
                <a:ext uri="{FF2B5EF4-FFF2-40B4-BE49-F238E27FC236}">
                  <a16:creationId xmlns:a16="http://schemas.microsoft.com/office/drawing/2014/main" id="{82E58114-B00A-4248-96A2-24E417D7B47F}"/>
                </a:ext>
              </a:extLst>
            </p:cNvPr>
            <p:cNvCxnSpPr/>
            <p:nvPr/>
          </p:nvCxnSpPr>
          <p:spPr>
            <a:xfrm flipV="1">
              <a:off x="1004958" y="2322823"/>
              <a:ext cx="1752600" cy="1143000"/>
            </a:xfrm>
            <a:prstGeom prst="line">
              <a:avLst/>
            </a:prstGeom>
            <a:ln w="19050"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251BA44-805F-2645-833B-BAEAA273D882}"/>
                </a:ext>
              </a:extLst>
            </p:cNvPr>
            <p:cNvCxnSpPr>
              <a:cxnSpLocks/>
            </p:cNvCxnSpPr>
            <p:nvPr/>
          </p:nvCxnSpPr>
          <p:spPr>
            <a:xfrm>
              <a:off x="969600" y="3482372"/>
              <a:ext cx="2209800" cy="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9C00FF9-023A-1B4C-BCE4-594C055996F8}"/>
                </a:ext>
              </a:extLst>
            </p:cNvPr>
            <p:cNvCxnSpPr>
              <a:cxnSpLocks/>
            </p:cNvCxnSpPr>
            <p:nvPr/>
          </p:nvCxnSpPr>
          <p:spPr>
            <a:xfrm flipV="1">
              <a:off x="991200" y="1600200"/>
              <a:ext cx="0" cy="188589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8C53DAFB-7D23-0642-B3A6-7DD6370024AC}"/>
              </a:ext>
            </a:extLst>
          </p:cNvPr>
          <p:cNvSpPr txBox="1"/>
          <p:nvPr/>
        </p:nvSpPr>
        <p:spPr>
          <a:xfrm>
            <a:off x="2988599" y="3749380"/>
            <a:ext cx="364202" cy="369332"/>
          </a:xfrm>
          <a:prstGeom prst="rect">
            <a:avLst/>
          </a:prstGeom>
          <a:noFill/>
        </p:spPr>
        <p:txBody>
          <a:bodyPr wrap="none" rtlCol="0">
            <a:noAutofit/>
          </a:bodyPr>
          <a:lstStyle/>
          <a:p>
            <a:r>
              <a:rPr lang="en-US" dirty="0"/>
              <a:t>Q</a:t>
            </a:r>
          </a:p>
        </p:txBody>
      </p:sp>
      <p:sp>
        <p:nvSpPr>
          <p:cNvPr id="26" name="TextBox 25">
            <a:extLst>
              <a:ext uri="{FF2B5EF4-FFF2-40B4-BE49-F238E27FC236}">
                <a16:creationId xmlns:a16="http://schemas.microsoft.com/office/drawing/2014/main" id="{03069381-6A09-744A-BC2F-DDA2E67FB526}"/>
              </a:ext>
            </a:extLst>
          </p:cNvPr>
          <p:cNvSpPr txBox="1"/>
          <p:nvPr/>
        </p:nvSpPr>
        <p:spPr>
          <a:xfrm>
            <a:off x="547157" y="1861720"/>
            <a:ext cx="672043" cy="646331"/>
          </a:xfrm>
          <a:prstGeom prst="rect">
            <a:avLst/>
          </a:prstGeom>
          <a:noFill/>
        </p:spPr>
        <p:txBody>
          <a:bodyPr wrap="none" rtlCol="0">
            <a:noAutofit/>
          </a:bodyPr>
          <a:lstStyle/>
          <a:p>
            <a:r>
              <a:rPr lang="en-US" dirty="0"/>
              <a:t>Total</a:t>
            </a:r>
          </a:p>
          <a:p>
            <a:r>
              <a:rPr lang="en-US" dirty="0"/>
              <a:t>cost</a:t>
            </a:r>
          </a:p>
        </p:txBody>
      </p:sp>
      <p:sp>
        <p:nvSpPr>
          <p:cNvPr id="27" name="TextBox 26">
            <a:extLst>
              <a:ext uri="{FF2B5EF4-FFF2-40B4-BE49-F238E27FC236}">
                <a16:creationId xmlns:a16="http://schemas.microsoft.com/office/drawing/2014/main" id="{4D7819EC-41AD-9548-A31E-BB9F5F8470E1}"/>
              </a:ext>
            </a:extLst>
          </p:cNvPr>
          <p:cNvSpPr txBox="1"/>
          <p:nvPr/>
        </p:nvSpPr>
        <p:spPr>
          <a:xfrm>
            <a:off x="1295397" y="1535668"/>
            <a:ext cx="2209800" cy="369332"/>
          </a:xfrm>
          <a:prstGeom prst="rect">
            <a:avLst/>
          </a:prstGeom>
          <a:noFill/>
        </p:spPr>
        <p:txBody>
          <a:bodyPr wrap="square" rtlCol="0">
            <a:noAutofit/>
          </a:bodyPr>
          <a:lstStyle/>
          <a:p>
            <a:r>
              <a:rPr lang="en-US" b="1" dirty="0"/>
              <a:t>Uniform pricing</a:t>
            </a:r>
          </a:p>
        </p:txBody>
      </p:sp>
      <p:sp>
        <p:nvSpPr>
          <p:cNvPr id="31" name="TextBox 30">
            <a:extLst>
              <a:ext uri="{FF2B5EF4-FFF2-40B4-BE49-F238E27FC236}">
                <a16:creationId xmlns:a16="http://schemas.microsoft.com/office/drawing/2014/main" id="{FFD361B4-0B67-D04C-91E7-9CB32A3F8116}"/>
              </a:ext>
            </a:extLst>
          </p:cNvPr>
          <p:cNvSpPr txBox="1"/>
          <p:nvPr/>
        </p:nvSpPr>
        <p:spPr>
          <a:xfrm>
            <a:off x="2988599" y="6225160"/>
            <a:ext cx="364202" cy="369332"/>
          </a:xfrm>
          <a:prstGeom prst="rect">
            <a:avLst/>
          </a:prstGeom>
          <a:noFill/>
        </p:spPr>
        <p:txBody>
          <a:bodyPr wrap="none" rtlCol="0">
            <a:noAutofit/>
          </a:bodyPr>
          <a:lstStyle/>
          <a:p>
            <a:r>
              <a:rPr lang="en-US" dirty="0"/>
              <a:t>Q</a:t>
            </a:r>
          </a:p>
        </p:txBody>
      </p:sp>
      <p:sp>
        <p:nvSpPr>
          <p:cNvPr id="32" name="TextBox 31">
            <a:extLst>
              <a:ext uri="{FF2B5EF4-FFF2-40B4-BE49-F238E27FC236}">
                <a16:creationId xmlns:a16="http://schemas.microsoft.com/office/drawing/2014/main" id="{7F875B48-8543-FD4E-8B35-F78CF3E0CCC9}"/>
              </a:ext>
            </a:extLst>
          </p:cNvPr>
          <p:cNvSpPr txBox="1"/>
          <p:nvPr/>
        </p:nvSpPr>
        <p:spPr>
          <a:xfrm>
            <a:off x="572363" y="4419600"/>
            <a:ext cx="672043" cy="646331"/>
          </a:xfrm>
          <a:prstGeom prst="rect">
            <a:avLst/>
          </a:prstGeom>
          <a:noFill/>
        </p:spPr>
        <p:txBody>
          <a:bodyPr wrap="none" rtlCol="0">
            <a:noAutofit/>
          </a:bodyPr>
          <a:lstStyle/>
          <a:p>
            <a:r>
              <a:rPr lang="en-US" dirty="0"/>
              <a:t>Total</a:t>
            </a:r>
          </a:p>
          <a:p>
            <a:r>
              <a:rPr lang="en-US" dirty="0"/>
              <a:t>cost</a:t>
            </a:r>
          </a:p>
        </p:txBody>
      </p:sp>
      <p:cxnSp>
        <p:nvCxnSpPr>
          <p:cNvPr id="34" name="Straight Connector 33">
            <a:extLst>
              <a:ext uri="{FF2B5EF4-FFF2-40B4-BE49-F238E27FC236}">
                <a16:creationId xmlns:a16="http://schemas.microsoft.com/office/drawing/2014/main" id="{07EF0BE8-65DC-1543-B102-E1279BA38490}"/>
              </a:ext>
            </a:extLst>
          </p:cNvPr>
          <p:cNvCxnSpPr/>
          <p:nvPr/>
        </p:nvCxnSpPr>
        <p:spPr>
          <a:xfrm>
            <a:off x="1250345" y="5257800"/>
            <a:ext cx="2116802"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D45B08-DC24-B645-9EEC-E9F58A11D7FF}"/>
              </a:ext>
            </a:extLst>
          </p:cNvPr>
          <p:cNvSpPr txBox="1"/>
          <p:nvPr/>
        </p:nvSpPr>
        <p:spPr>
          <a:xfrm>
            <a:off x="1346931" y="4105779"/>
            <a:ext cx="1174298" cy="369323"/>
          </a:xfrm>
          <a:prstGeom prst="rect">
            <a:avLst/>
          </a:prstGeom>
          <a:noFill/>
        </p:spPr>
        <p:txBody>
          <a:bodyPr wrap="square" rtlCol="0">
            <a:noAutofit/>
          </a:bodyPr>
          <a:lstStyle/>
          <a:p>
            <a:r>
              <a:rPr lang="en-US" b="1" dirty="0"/>
              <a:t>Flat fee</a:t>
            </a:r>
          </a:p>
        </p:txBody>
      </p:sp>
      <p:sp>
        <p:nvSpPr>
          <p:cNvPr id="39" name="TextBox 38">
            <a:extLst>
              <a:ext uri="{FF2B5EF4-FFF2-40B4-BE49-F238E27FC236}">
                <a16:creationId xmlns:a16="http://schemas.microsoft.com/office/drawing/2014/main" id="{AD9BC13E-E722-3E43-94ED-4279190503F5}"/>
              </a:ext>
            </a:extLst>
          </p:cNvPr>
          <p:cNvSpPr txBox="1"/>
          <p:nvPr/>
        </p:nvSpPr>
        <p:spPr>
          <a:xfrm>
            <a:off x="7255798" y="3744036"/>
            <a:ext cx="364202" cy="369332"/>
          </a:xfrm>
          <a:prstGeom prst="rect">
            <a:avLst/>
          </a:prstGeom>
          <a:noFill/>
        </p:spPr>
        <p:txBody>
          <a:bodyPr wrap="none" rtlCol="0">
            <a:noAutofit/>
          </a:bodyPr>
          <a:lstStyle/>
          <a:p>
            <a:r>
              <a:rPr lang="en-US" dirty="0"/>
              <a:t>Q</a:t>
            </a:r>
          </a:p>
        </p:txBody>
      </p:sp>
      <p:sp>
        <p:nvSpPr>
          <p:cNvPr id="40" name="TextBox 39">
            <a:extLst>
              <a:ext uri="{FF2B5EF4-FFF2-40B4-BE49-F238E27FC236}">
                <a16:creationId xmlns:a16="http://schemas.microsoft.com/office/drawing/2014/main" id="{E702F4A2-EFCB-D144-9880-9E38F9BA4949}"/>
              </a:ext>
            </a:extLst>
          </p:cNvPr>
          <p:cNvSpPr txBox="1"/>
          <p:nvPr/>
        </p:nvSpPr>
        <p:spPr>
          <a:xfrm>
            <a:off x="4814356" y="1876861"/>
            <a:ext cx="672043" cy="646331"/>
          </a:xfrm>
          <a:prstGeom prst="rect">
            <a:avLst/>
          </a:prstGeom>
          <a:noFill/>
        </p:spPr>
        <p:txBody>
          <a:bodyPr wrap="none" rtlCol="0">
            <a:noAutofit/>
          </a:bodyPr>
          <a:lstStyle/>
          <a:p>
            <a:r>
              <a:rPr lang="en-US" dirty="0"/>
              <a:t>Total</a:t>
            </a:r>
          </a:p>
          <a:p>
            <a:r>
              <a:rPr lang="en-US" dirty="0"/>
              <a:t>cost</a:t>
            </a:r>
          </a:p>
        </p:txBody>
      </p:sp>
      <p:sp>
        <p:nvSpPr>
          <p:cNvPr id="41" name="TextBox 40">
            <a:extLst>
              <a:ext uri="{FF2B5EF4-FFF2-40B4-BE49-F238E27FC236}">
                <a16:creationId xmlns:a16="http://schemas.microsoft.com/office/drawing/2014/main" id="{3A3A3FC4-44CC-6747-95F4-A48F3D592221}"/>
              </a:ext>
            </a:extLst>
          </p:cNvPr>
          <p:cNvSpPr txBox="1"/>
          <p:nvPr/>
        </p:nvSpPr>
        <p:spPr>
          <a:xfrm>
            <a:off x="5458609" y="1535668"/>
            <a:ext cx="3228191" cy="369332"/>
          </a:xfrm>
          <a:prstGeom prst="rect">
            <a:avLst/>
          </a:prstGeom>
          <a:noFill/>
        </p:spPr>
        <p:txBody>
          <a:bodyPr wrap="none" rtlCol="0">
            <a:noAutofit/>
          </a:bodyPr>
          <a:lstStyle/>
          <a:p>
            <a:r>
              <a:rPr lang="en-US" b="1" dirty="0"/>
              <a:t>Two-part tariff: decreasing</a:t>
            </a:r>
          </a:p>
        </p:txBody>
      </p:sp>
      <p:cxnSp>
        <p:nvCxnSpPr>
          <p:cNvPr id="49" name="Straight Connector 48">
            <a:extLst>
              <a:ext uri="{FF2B5EF4-FFF2-40B4-BE49-F238E27FC236}">
                <a16:creationId xmlns:a16="http://schemas.microsoft.com/office/drawing/2014/main" id="{A62FC320-F7CF-514F-94C0-676EF3ABBEF0}"/>
              </a:ext>
            </a:extLst>
          </p:cNvPr>
          <p:cNvCxnSpPr>
            <a:cxnSpLocks/>
          </p:cNvCxnSpPr>
          <p:nvPr/>
        </p:nvCxnSpPr>
        <p:spPr>
          <a:xfrm flipV="1">
            <a:off x="5548843" y="2894864"/>
            <a:ext cx="990600" cy="83819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6186C60-3421-6F45-8939-3942B28E583F}"/>
              </a:ext>
            </a:extLst>
          </p:cNvPr>
          <p:cNvCxnSpPr>
            <a:cxnSpLocks/>
          </p:cNvCxnSpPr>
          <p:nvPr/>
        </p:nvCxnSpPr>
        <p:spPr>
          <a:xfrm flipV="1">
            <a:off x="6539443" y="2590061"/>
            <a:ext cx="1126202" cy="304802"/>
          </a:xfrm>
          <a:prstGeom prst="line">
            <a:avLst/>
          </a:prstGeom>
          <a:ln w="19050" cap="rnd">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CCEB114-30B2-E846-8965-013078C239E3}"/>
              </a:ext>
            </a:extLst>
          </p:cNvPr>
          <p:cNvSpPr txBox="1"/>
          <p:nvPr/>
        </p:nvSpPr>
        <p:spPr>
          <a:xfrm>
            <a:off x="7255798" y="6305490"/>
            <a:ext cx="364202" cy="369332"/>
          </a:xfrm>
          <a:prstGeom prst="rect">
            <a:avLst/>
          </a:prstGeom>
          <a:noFill/>
        </p:spPr>
        <p:txBody>
          <a:bodyPr wrap="none" rtlCol="0">
            <a:noAutofit/>
          </a:bodyPr>
          <a:lstStyle/>
          <a:p>
            <a:r>
              <a:rPr lang="en-US" dirty="0"/>
              <a:t>Q</a:t>
            </a:r>
          </a:p>
        </p:txBody>
      </p:sp>
      <p:sp>
        <p:nvSpPr>
          <p:cNvPr id="58" name="TextBox 57">
            <a:extLst>
              <a:ext uri="{FF2B5EF4-FFF2-40B4-BE49-F238E27FC236}">
                <a16:creationId xmlns:a16="http://schemas.microsoft.com/office/drawing/2014/main" id="{3EB18999-D22D-3142-A484-D6E95DF97E45}"/>
              </a:ext>
            </a:extLst>
          </p:cNvPr>
          <p:cNvSpPr txBox="1"/>
          <p:nvPr/>
        </p:nvSpPr>
        <p:spPr>
          <a:xfrm>
            <a:off x="4863435" y="4451820"/>
            <a:ext cx="672043" cy="646331"/>
          </a:xfrm>
          <a:prstGeom prst="rect">
            <a:avLst/>
          </a:prstGeom>
          <a:noFill/>
        </p:spPr>
        <p:txBody>
          <a:bodyPr wrap="none" rtlCol="0">
            <a:noAutofit/>
          </a:bodyPr>
          <a:lstStyle/>
          <a:p>
            <a:r>
              <a:rPr lang="en-US" dirty="0"/>
              <a:t>Total</a:t>
            </a:r>
          </a:p>
          <a:p>
            <a:r>
              <a:rPr lang="en-US" dirty="0"/>
              <a:t>cost</a:t>
            </a:r>
          </a:p>
        </p:txBody>
      </p:sp>
      <p:sp>
        <p:nvSpPr>
          <p:cNvPr id="59" name="TextBox 58">
            <a:extLst>
              <a:ext uri="{FF2B5EF4-FFF2-40B4-BE49-F238E27FC236}">
                <a16:creationId xmlns:a16="http://schemas.microsoft.com/office/drawing/2014/main" id="{B607F676-CE40-1A49-9801-6F5027403E95}"/>
              </a:ext>
            </a:extLst>
          </p:cNvPr>
          <p:cNvSpPr txBox="1"/>
          <p:nvPr/>
        </p:nvSpPr>
        <p:spPr>
          <a:xfrm>
            <a:off x="5503492" y="4082488"/>
            <a:ext cx="3138423" cy="369332"/>
          </a:xfrm>
          <a:prstGeom prst="rect">
            <a:avLst/>
          </a:prstGeom>
          <a:noFill/>
        </p:spPr>
        <p:txBody>
          <a:bodyPr wrap="none" rtlCol="0">
            <a:noAutofit/>
          </a:bodyPr>
          <a:lstStyle/>
          <a:p>
            <a:r>
              <a:rPr lang="en-US" b="1" dirty="0"/>
              <a:t>Two-part tariff: increasing</a:t>
            </a:r>
          </a:p>
        </p:txBody>
      </p:sp>
      <p:cxnSp>
        <p:nvCxnSpPr>
          <p:cNvPr id="60" name="Straight Connector 59">
            <a:extLst>
              <a:ext uri="{FF2B5EF4-FFF2-40B4-BE49-F238E27FC236}">
                <a16:creationId xmlns:a16="http://schemas.microsoft.com/office/drawing/2014/main" id="{029E5230-9797-FB4A-ABB2-B2E062DFBF64}"/>
              </a:ext>
            </a:extLst>
          </p:cNvPr>
          <p:cNvCxnSpPr>
            <a:cxnSpLocks/>
          </p:cNvCxnSpPr>
          <p:nvPr/>
        </p:nvCxnSpPr>
        <p:spPr>
          <a:xfrm flipV="1">
            <a:off x="5535478" y="5658743"/>
            <a:ext cx="1143000" cy="6096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B40F87-2B76-D24C-951D-610FEFCA7F71}"/>
              </a:ext>
            </a:extLst>
          </p:cNvPr>
          <p:cNvCxnSpPr>
            <a:cxnSpLocks/>
          </p:cNvCxnSpPr>
          <p:nvPr/>
        </p:nvCxnSpPr>
        <p:spPr>
          <a:xfrm flipV="1">
            <a:off x="6678478" y="4820543"/>
            <a:ext cx="762000" cy="838201"/>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D90687B-D206-47E3-B0B5-275A1768A4BE}"/>
              </a:ext>
            </a:extLst>
          </p:cNvPr>
          <p:cNvGrpSpPr/>
          <p:nvPr/>
        </p:nvGrpSpPr>
        <p:grpSpPr>
          <a:xfrm>
            <a:off x="5548843" y="1863490"/>
            <a:ext cx="2209800" cy="1885890"/>
            <a:chOff x="976843" y="1600200"/>
            <a:chExt cx="2209800" cy="1885890"/>
          </a:xfrm>
        </p:grpSpPr>
        <p:cxnSp>
          <p:nvCxnSpPr>
            <p:cNvPr id="42" name="Straight Arrow Connector 41">
              <a:extLst>
                <a:ext uri="{FF2B5EF4-FFF2-40B4-BE49-F238E27FC236}">
                  <a16:creationId xmlns:a16="http://schemas.microsoft.com/office/drawing/2014/main" id="{54B5AB51-39D6-4792-8112-409470668640}"/>
                </a:ext>
              </a:extLst>
            </p:cNvPr>
            <p:cNvCxnSpPr>
              <a:cxnSpLocks/>
            </p:cNvCxnSpPr>
            <p:nvPr/>
          </p:nvCxnSpPr>
          <p:spPr>
            <a:xfrm>
              <a:off x="976843" y="3468886"/>
              <a:ext cx="2209800" cy="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E82897-0C1C-4D6E-B696-D35EE8176A75}"/>
                </a:ext>
              </a:extLst>
            </p:cNvPr>
            <p:cNvCxnSpPr>
              <a:cxnSpLocks/>
            </p:cNvCxnSpPr>
            <p:nvPr/>
          </p:nvCxnSpPr>
          <p:spPr>
            <a:xfrm flipV="1">
              <a:off x="990600" y="1600200"/>
              <a:ext cx="0" cy="188589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4948A468-F992-4446-BC85-4B00E13394E5}"/>
              </a:ext>
            </a:extLst>
          </p:cNvPr>
          <p:cNvGrpSpPr/>
          <p:nvPr/>
        </p:nvGrpSpPr>
        <p:grpSpPr>
          <a:xfrm>
            <a:off x="1250345" y="4370013"/>
            <a:ext cx="2209800" cy="1885890"/>
            <a:chOff x="976843" y="1600200"/>
            <a:chExt cx="2209800" cy="1885890"/>
          </a:xfrm>
        </p:grpSpPr>
        <p:cxnSp>
          <p:nvCxnSpPr>
            <p:cNvPr id="45" name="Straight Arrow Connector 44">
              <a:extLst>
                <a:ext uri="{FF2B5EF4-FFF2-40B4-BE49-F238E27FC236}">
                  <a16:creationId xmlns:a16="http://schemas.microsoft.com/office/drawing/2014/main" id="{BE58A982-0F6F-4299-91ED-7188043A73D0}"/>
                </a:ext>
              </a:extLst>
            </p:cNvPr>
            <p:cNvCxnSpPr>
              <a:cxnSpLocks/>
            </p:cNvCxnSpPr>
            <p:nvPr/>
          </p:nvCxnSpPr>
          <p:spPr>
            <a:xfrm>
              <a:off x="976843" y="3468886"/>
              <a:ext cx="2209800" cy="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2A02FC-3049-4C3B-B868-8A5B4273AEB8}"/>
                </a:ext>
              </a:extLst>
            </p:cNvPr>
            <p:cNvCxnSpPr>
              <a:cxnSpLocks/>
            </p:cNvCxnSpPr>
            <p:nvPr/>
          </p:nvCxnSpPr>
          <p:spPr>
            <a:xfrm flipV="1">
              <a:off x="990600" y="1600200"/>
              <a:ext cx="0" cy="188589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8AEB63EA-2D3D-47EE-93D6-C394E42670E1}"/>
              </a:ext>
            </a:extLst>
          </p:cNvPr>
          <p:cNvGrpSpPr/>
          <p:nvPr/>
        </p:nvGrpSpPr>
        <p:grpSpPr>
          <a:xfrm>
            <a:off x="5535478" y="4419600"/>
            <a:ext cx="2209800" cy="1885890"/>
            <a:chOff x="976843" y="1600200"/>
            <a:chExt cx="2209800" cy="1885890"/>
          </a:xfrm>
        </p:grpSpPr>
        <p:cxnSp>
          <p:nvCxnSpPr>
            <p:cNvPr id="48" name="Straight Arrow Connector 47">
              <a:extLst>
                <a:ext uri="{FF2B5EF4-FFF2-40B4-BE49-F238E27FC236}">
                  <a16:creationId xmlns:a16="http://schemas.microsoft.com/office/drawing/2014/main" id="{0323D1EF-1A2F-4836-A91A-C4233D306125}"/>
                </a:ext>
              </a:extLst>
            </p:cNvPr>
            <p:cNvCxnSpPr>
              <a:cxnSpLocks/>
            </p:cNvCxnSpPr>
            <p:nvPr/>
          </p:nvCxnSpPr>
          <p:spPr>
            <a:xfrm>
              <a:off x="976843" y="3468886"/>
              <a:ext cx="2209800" cy="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6D0EA74-801D-43AA-9806-20CF85D77DFC}"/>
                </a:ext>
              </a:extLst>
            </p:cNvPr>
            <p:cNvCxnSpPr>
              <a:cxnSpLocks/>
            </p:cNvCxnSpPr>
            <p:nvPr/>
          </p:nvCxnSpPr>
          <p:spPr>
            <a:xfrm flipV="1">
              <a:off x="990600" y="1600200"/>
              <a:ext cx="0" cy="188589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787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6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Pricing</a:t>
            </a:r>
          </a:p>
        </p:txBody>
      </p:sp>
      <p:sp>
        <p:nvSpPr>
          <p:cNvPr id="3" name="Content Placeholder 2"/>
          <p:cNvSpPr>
            <a:spLocks noGrp="1"/>
          </p:cNvSpPr>
          <p:nvPr>
            <p:ph idx="1"/>
          </p:nvPr>
        </p:nvSpPr>
        <p:spPr>
          <a:xfrm>
            <a:off x="457200" y="1600200"/>
            <a:ext cx="8229600" cy="4648200"/>
          </a:xfrm>
        </p:spPr>
        <p:txBody>
          <a:bodyPr/>
          <a:lstStyle/>
          <a:p>
            <a:r>
              <a:rPr lang="en-US" sz="2800" dirty="0"/>
              <a:t>Reasons for using nonlinear pricing</a:t>
            </a:r>
          </a:p>
          <a:p>
            <a:pPr lvl="1"/>
            <a:r>
              <a:rPr lang="en-US" sz="2400" dirty="0"/>
              <a:t>Encourage or discourage consumption</a:t>
            </a:r>
          </a:p>
          <a:p>
            <a:pPr lvl="1"/>
            <a:r>
              <a:rPr lang="en-US" sz="2400" dirty="0"/>
              <a:t>Price discrimination</a:t>
            </a:r>
          </a:p>
          <a:p>
            <a:pPr lvl="1"/>
            <a:r>
              <a:rPr lang="en-US" sz="2400" dirty="0"/>
              <a:t>Quantity discounts</a:t>
            </a:r>
          </a:p>
          <a:p>
            <a:pPr lvl="1"/>
            <a:r>
              <a:rPr lang="en-US" sz="2400" dirty="0"/>
              <a:t>Cost considerations</a:t>
            </a:r>
          </a:p>
          <a:p>
            <a:pPr lvl="1"/>
            <a:r>
              <a:rPr lang="en-US" sz="2400" dirty="0"/>
              <a:t>Competitive pressures</a:t>
            </a:r>
          </a:p>
          <a:p>
            <a:r>
              <a:rPr lang="en-US" sz="2800" dirty="0"/>
              <a:t>Examples</a:t>
            </a:r>
          </a:p>
          <a:p>
            <a:pPr lvl="1"/>
            <a:r>
              <a:rPr lang="en-US" sz="2400" dirty="0"/>
              <a:t>Data plans</a:t>
            </a:r>
          </a:p>
          <a:p>
            <a:pPr lvl="1"/>
            <a:r>
              <a:rPr lang="en-US" sz="2400" dirty="0"/>
              <a:t>Water bills</a:t>
            </a:r>
          </a:p>
          <a:p>
            <a:pPr lvl="1"/>
            <a:r>
              <a:rPr lang="en-US" sz="2400" dirty="0"/>
              <a:t>B2B pricing</a:t>
            </a:r>
          </a:p>
        </p:txBody>
      </p:sp>
      <p:sp>
        <p:nvSpPr>
          <p:cNvPr id="6" name="Rectangle 5">
            <a:extLst>
              <a:ext uri="{FF2B5EF4-FFF2-40B4-BE49-F238E27FC236}">
                <a16:creationId xmlns:a16="http://schemas.microsoft.com/office/drawing/2014/main" id="{14E54C4A-229C-4D6B-941F-B9E9C48BA5AC}"/>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Raghuram Iyengar and Sunil Gupta, “Nonlinear Pricing,” </a:t>
            </a:r>
            <a:r>
              <a:rPr lang="en-US" sz="1000" i="1" dirty="0">
                <a:solidFill>
                  <a:schemeClr val="bg1">
                    <a:lumMod val="50000"/>
                  </a:schemeClr>
                </a:solidFill>
              </a:rPr>
              <a:t>Handbook of Pricing Research in Marketing, </a:t>
            </a:r>
            <a:r>
              <a:rPr lang="en-US" sz="1000" dirty="0">
                <a:solidFill>
                  <a:schemeClr val="bg1">
                    <a:lumMod val="50000"/>
                  </a:schemeClr>
                </a:solidFill>
              </a:rPr>
              <a:t>ed. Vithala Rao, 2010.</a:t>
            </a:r>
          </a:p>
        </p:txBody>
      </p:sp>
    </p:spTree>
    <p:extLst>
      <p:ext uri="{BB962C8B-B14F-4D97-AF65-F5344CB8AC3E}">
        <p14:creationId xmlns:p14="http://schemas.microsoft.com/office/powerpoint/2010/main" val="1498416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Freemium Pricing</a:t>
            </a:r>
          </a:p>
        </p:txBody>
      </p:sp>
      <p:sp>
        <p:nvSpPr>
          <p:cNvPr id="3" name="Content Placeholder 2"/>
          <p:cNvSpPr>
            <a:spLocks noGrp="1"/>
          </p:cNvSpPr>
          <p:nvPr>
            <p:ph idx="1"/>
          </p:nvPr>
        </p:nvSpPr>
        <p:spPr>
          <a:xfrm>
            <a:off x="457200" y="1600200"/>
            <a:ext cx="8229600" cy="990599"/>
          </a:xfrm>
        </p:spPr>
        <p:txBody>
          <a:bodyPr/>
          <a:lstStyle/>
          <a:p>
            <a:r>
              <a:rPr lang="en-US" sz="2800" dirty="0"/>
              <a:t>Basic version of a product is offered free forever and customers pay for a premium version</a:t>
            </a:r>
          </a:p>
        </p:txBody>
      </p:sp>
      <p:grpSp>
        <p:nvGrpSpPr>
          <p:cNvPr id="10" name="Group 9" descr="Several company logos for Dropbox, New York Times, Spotify, King, LinkedIn, and Skype." title="Logos for companies"/>
          <p:cNvGrpSpPr/>
          <p:nvPr/>
        </p:nvGrpSpPr>
        <p:grpSpPr>
          <a:xfrm>
            <a:off x="888111" y="2856804"/>
            <a:ext cx="7467600" cy="3501704"/>
            <a:chOff x="888111" y="2856804"/>
            <a:chExt cx="7467600" cy="3501704"/>
          </a:xfrm>
        </p:grpSpPr>
        <p:pic>
          <p:nvPicPr>
            <p:cNvPr id="4" name="Picture 3">
              <a:extLst>
                <a:ext uri="{FF2B5EF4-FFF2-40B4-BE49-F238E27FC236}">
                  <a16:creationId xmlns:a16="http://schemas.microsoft.com/office/drawing/2014/main" id="{73F8C09A-5488-9545-917D-CF68DD3EF329}"/>
                </a:ext>
              </a:extLst>
            </p:cNvPr>
            <p:cNvPicPr>
              <a:picLocks noChangeAspect="1"/>
            </p:cNvPicPr>
            <p:nvPr/>
          </p:nvPicPr>
          <p:blipFill>
            <a:blip r:embed="rId3"/>
            <a:stretch>
              <a:fillRect/>
            </a:stretch>
          </p:blipFill>
          <p:spPr>
            <a:xfrm>
              <a:off x="888111" y="2856804"/>
              <a:ext cx="1428750" cy="1428750"/>
            </a:xfrm>
            <a:prstGeom prst="rect">
              <a:avLst/>
            </a:prstGeom>
          </p:spPr>
        </p:pic>
        <p:pic>
          <p:nvPicPr>
            <p:cNvPr id="5" name="Picture 4">
              <a:extLst>
                <a:ext uri="{FF2B5EF4-FFF2-40B4-BE49-F238E27FC236}">
                  <a16:creationId xmlns:a16="http://schemas.microsoft.com/office/drawing/2014/main" id="{979A5765-3D4D-B14A-9F38-B40FC4E46E07}"/>
                </a:ext>
              </a:extLst>
            </p:cNvPr>
            <p:cNvPicPr>
              <a:picLocks noChangeAspect="1"/>
            </p:cNvPicPr>
            <p:nvPr/>
          </p:nvPicPr>
          <p:blipFill>
            <a:blip r:embed="rId4"/>
            <a:stretch>
              <a:fillRect/>
            </a:stretch>
          </p:blipFill>
          <p:spPr>
            <a:xfrm>
              <a:off x="2920746" y="2856804"/>
              <a:ext cx="1706880" cy="1219200"/>
            </a:xfrm>
            <a:prstGeom prst="rect">
              <a:avLst/>
            </a:prstGeom>
          </p:spPr>
        </p:pic>
        <p:pic>
          <p:nvPicPr>
            <p:cNvPr id="6" name="Picture 5">
              <a:extLst>
                <a:ext uri="{FF2B5EF4-FFF2-40B4-BE49-F238E27FC236}">
                  <a16:creationId xmlns:a16="http://schemas.microsoft.com/office/drawing/2014/main" id="{513EEB3F-B73C-3A4F-B03D-C32BE4913734}"/>
                </a:ext>
              </a:extLst>
            </p:cNvPr>
            <p:cNvPicPr>
              <a:picLocks noChangeAspect="1"/>
            </p:cNvPicPr>
            <p:nvPr/>
          </p:nvPicPr>
          <p:blipFill rotWithShape="1">
            <a:blip r:embed="rId5"/>
            <a:srcRect l="6364" t="23770" r="4183" b="27049"/>
            <a:stretch/>
          </p:blipFill>
          <p:spPr>
            <a:xfrm>
              <a:off x="5231511" y="2856804"/>
              <a:ext cx="3124200" cy="1143000"/>
            </a:xfrm>
            <a:prstGeom prst="rect">
              <a:avLst/>
            </a:prstGeom>
          </p:spPr>
        </p:pic>
        <p:pic>
          <p:nvPicPr>
            <p:cNvPr id="7" name="Picture 6">
              <a:extLst>
                <a:ext uri="{FF2B5EF4-FFF2-40B4-BE49-F238E27FC236}">
                  <a16:creationId xmlns:a16="http://schemas.microsoft.com/office/drawing/2014/main" id="{626488B9-E4EB-0E4C-9B14-E8237F89842E}"/>
                </a:ext>
              </a:extLst>
            </p:cNvPr>
            <p:cNvPicPr>
              <a:picLocks noChangeAspect="1"/>
            </p:cNvPicPr>
            <p:nvPr/>
          </p:nvPicPr>
          <p:blipFill>
            <a:blip r:embed="rId6"/>
            <a:stretch>
              <a:fillRect/>
            </a:stretch>
          </p:blipFill>
          <p:spPr>
            <a:xfrm>
              <a:off x="888111" y="4566284"/>
              <a:ext cx="1752600" cy="1752600"/>
            </a:xfrm>
            <a:prstGeom prst="rect">
              <a:avLst/>
            </a:prstGeom>
          </p:spPr>
        </p:pic>
        <p:pic>
          <p:nvPicPr>
            <p:cNvPr id="8" name="Picture 7">
              <a:extLst>
                <a:ext uri="{FF2B5EF4-FFF2-40B4-BE49-F238E27FC236}">
                  <a16:creationId xmlns:a16="http://schemas.microsoft.com/office/drawing/2014/main" id="{62B013D9-715F-CF42-95D0-8EC1110FF701}"/>
                </a:ext>
              </a:extLst>
            </p:cNvPr>
            <p:cNvPicPr>
              <a:picLocks noChangeAspect="1"/>
            </p:cNvPicPr>
            <p:nvPr/>
          </p:nvPicPr>
          <p:blipFill>
            <a:blip r:embed="rId7"/>
            <a:stretch>
              <a:fillRect/>
            </a:stretch>
          </p:blipFill>
          <p:spPr>
            <a:xfrm>
              <a:off x="3712083" y="4566284"/>
              <a:ext cx="1792224" cy="1792224"/>
            </a:xfrm>
            <a:prstGeom prst="rect">
              <a:avLst/>
            </a:prstGeom>
          </p:spPr>
        </p:pic>
        <p:pic>
          <p:nvPicPr>
            <p:cNvPr id="9" name="Picture 8">
              <a:extLst>
                <a:ext uri="{FF2B5EF4-FFF2-40B4-BE49-F238E27FC236}">
                  <a16:creationId xmlns:a16="http://schemas.microsoft.com/office/drawing/2014/main" id="{35674AB0-597C-4346-88E5-C83994B7D2CB}"/>
                </a:ext>
              </a:extLst>
            </p:cNvPr>
            <p:cNvPicPr>
              <a:picLocks noChangeAspect="1"/>
            </p:cNvPicPr>
            <p:nvPr/>
          </p:nvPicPr>
          <p:blipFill rotWithShape="1">
            <a:blip r:embed="rId8"/>
            <a:srcRect l="8035" t="7190" r="7784" b="8052"/>
            <a:stretch/>
          </p:blipFill>
          <p:spPr>
            <a:xfrm>
              <a:off x="6575679" y="4566284"/>
              <a:ext cx="1780032" cy="1792224"/>
            </a:xfrm>
            <a:prstGeom prst="rect">
              <a:avLst/>
            </a:prstGeom>
          </p:spPr>
        </p:pic>
      </p:grpSp>
    </p:spTree>
    <p:extLst>
      <p:ext uri="{BB962C8B-B14F-4D97-AF65-F5344CB8AC3E}">
        <p14:creationId xmlns:p14="http://schemas.microsoft.com/office/powerpoint/2010/main" val="2436600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19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Profit Levers</a:t>
            </a:r>
          </a:p>
        </p:txBody>
      </p:sp>
      <p:sp>
        <p:nvSpPr>
          <p:cNvPr id="7" name="Rectangle 4">
            <a:extLst>
              <a:ext uri="{FF2B5EF4-FFF2-40B4-BE49-F238E27FC236}">
                <a16:creationId xmlns:a16="http://schemas.microsoft.com/office/drawing/2014/main" id="{0A735791-85C8-2A46-9092-728A57A812AF}"/>
              </a:ext>
            </a:extLst>
          </p:cNvPr>
          <p:cNvSpPr>
            <a:spLocks noChangeArrowheads="1"/>
          </p:cNvSpPr>
          <p:nvPr/>
        </p:nvSpPr>
        <p:spPr bwMode="auto">
          <a:xfrm>
            <a:off x="457200" y="1600200"/>
            <a:ext cx="2660985" cy="400752"/>
          </a:xfrm>
          <a:prstGeom prst="rect">
            <a:avLst/>
          </a:prstGeom>
          <a:noFill/>
          <a:ln w="9525">
            <a:noFill/>
            <a:miter lim="800000"/>
            <a:headEnd/>
            <a:tailEnd/>
          </a:ln>
          <a:effectLst/>
        </p:spPr>
        <p:txBody>
          <a:bodyPr wrap="none" lIns="92075" tIns="46038" rIns="92075" bIns="46038">
            <a:noAutofit/>
          </a:bodyPr>
          <a:lstStyle/>
          <a:p>
            <a:r>
              <a:rPr lang="en-US" sz="2000" dirty="0"/>
              <a:t>1% improvement in...</a:t>
            </a:r>
          </a:p>
        </p:txBody>
      </p:sp>
      <p:sp>
        <p:nvSpPr>
          <p:cNvPr id="8" name="Rectangle 5">
            <a:extLst>
              <a:ext uri="{FF2B5EF4-FFF2-40B4-BE49-F238E27FC236}">
                <a16:creationId xmlns:a16="http://schemas.microsoft.com/office/drawing/2014/main" id="{1ABF5F40-EB81-214A-A216-2C0AB1010784}"/>
              </a:ext>
            </a:extLst>
          </p:cNvPr>
          <p:cNvSpPr>
            <a:spLocks noChangeArrowheads="1"/>
          </p:cNvSpPr>
          <p:nvPr/>
        </p:nvSpPr>
        <p:spPr bwMode="auto">
          <a:xfrm>
            <a:off x="3581400" y="1600200"/>
            <a:ext cx="5105400" cy="400752"/>
          </a:xfrm>
          <a:prstGeom prst="rect">
            <a:avLst/>
          </a:prstGeom>
          <a:noFill/>
          <a:ln w="9525">
            <a:noFill/>
            <a:miter lim="800000"/>
            <a:headEnd/>
            <a:tailEnd/>
          </a:ln>
          <a:effectLst/>
        </p:spPr>
        <p:txBody>
          <a:bodyPr wrap="square" lIns="92075" tIns="46038" rIns="92075" bIns="46038">
            <a:noAutofit/>
          </a:bodyPr>
          <a:lstStyle/>
          <a:p>
            <a:r>
              <a:rPr lang="en-US" sz="2000" dirty="0"/>
              <a:t>…creates operating profit improvement of</a:t>
            </a:r>
          </a:p>
        </p:txBody>
      </p:sp>
      <p:sp>
        <p:nvSpPr>
          <p:cNvPr id="10" name="Rectangle 9">
            <a:extLst>
              <a:ext uri="{FF2B5EF4-FFF2-40B4-BE49-F238E27FC236}">
                <a16:creationId xmlns:a16="http://schemas.microsoft.com/office/drawing/2014/main" id="{25E75CA6-6677-4FBE-940A-84A4ADA78C7C}"/>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latin typeface="+mj-lt"/>
              </a:rPr>
              <a:t>Source: McKinsey &amp; Co., based on average economics of 2,463 companies</a:t>
            </a:r>
          </a:p>
        </p:txBody>
      </p:sp>
      <p:graphicFrame>
        <p:nvGraphicFramePr>
          <p:cNvPr id="11" name="Object 3" descr="A simple bar graph shows how a 1 percent change in various factors results in some percentage of profit. Price is the most significant such that a 1 percent improvement results in 11 percent profit improvement." title="Comparison of Profit Levers">
            <a:extLst>
              <a:ext uri="{FF2B5EF4-FFF2-40B4-BE49-F238E27FC236}">
                <a16:creationId xmlns:a16="http://schemas.microsoft.com/office/drawing/2014/main" id="{4F5DBEF2-F38F-4AB3-B2F9-E7BA1BEBBFE7}"/>
              </a:ext>
            </a:extLst>
          </p:cNvPr>
          <p:cNvGraphicFramePr>
            <a:graphicFrameLocks/>
          </p:cNvGraphicFramePr>
          <p:nvPr>
            <p:extLst>
              <p:ext uri="{D42A27DB-BD31-4B8C-83A1-F6EECF244321}">
                <p14:modId xmlns:p14="http://schemas.microsoft.com/office/powerpoint/2010/main" val="2596860823"/>
              </p:ext>
            </p:extLst>
          </p:nvPr>
        </p:nvGraphicFramePr>
        <p:xfrm>
          <a:off x="1520825" y="2189163"/>
          <a:ext cx="6084888" cy="4059237"/>
        </p:xfrm>
        <a:graphic>
          <a:graphicData uri="http://schemas.openxmlformats.org/presentationml/2006/ole">
            <mc:AlternateContent xmlns:mc="http://schemas.openxmlformats.org/markup-compatibility/2006">
              <mc:Choice xmlns:v="urn:schemas-microsoft-com:vml" Requires="v">
                <p:oleObj spid="_x0000_s1209" name="Chart" r:id="rId4" imgW="6096000" imgH="4076700" progId="MSGraph.Chart.8">
                  <p:embed followColorScheme="full"/>
                </p:oleObj>
              </mc:Choice>
              <mc:Fallback>
                <p:oleObj name="Chart" r:id="rId4" imgW="6096000" imgH="4076700" progId="MSGraph.Chart.8">
                  <p:embed followColorScheme="full"/>
                  <p:pic>
                    <p:nvPicPr>
                      <p:cNvPr id="6" name="Object 3">
                        <a:extLst>
                          <a:ext uri="{FF2B5EF4-FFF2-40B4-BE49-F238E27FC236}">
                            <a16:creationId xmlns:a16="http://schemas.microsoft.com/office/drawing/2014/main" id="{0023B602-F2C2-094B-8871-0047B3D6E3F9}"/>
                          </a:ext>
                        </a:extLst>
                      </p:cNvPr>
                      <p:cNvPicPr>
                        <a:picLocks noChangeArrowheads="1"/>
                      </p:cNvPicPr>
                      <p:nvPr/>
                    </p:nvPicPr>
                    <p:blipFill>
                      <a:blip r:embed="rId5"/>
                      <a:srcRect/>
                      <a:stretch>
                        <a:fillRect/>
                      </a:stretch>
                    </p:blipFill>
                    <p:spPr bwMode="auto">
                      <a:xfrm>
                        <a:off x="1520825" y="2189163"/>
                        <a:ext cx="6084888" cy="4059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4046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Freemium Pricing</a:t>
            </a:r>
          </a:p>
        </p:txBody>
      </p:sp>
      <p:sp>
        <p:nvSpPr>
          <p:cNvPr id="3" name="Content Placeholder 2"/>
          <p:cNvSpPr>
            <a:spLocks noGrp="1"/>
          </p:cNvSpPr>
          <p:nvPr>
            <p:ph idx="1"/>
          </p:nvPr>
        </p:nvSpPr>
        <p:spPr>
          <a:xfrm>
            <a:off x="457200" y="1600200"/>
            <a:ext cx="8229600" cy="5029200"/>
          </a:xfrm>
        </p:spPr>
        <p:txBody>
          <a:bodyPr/>
          <a:lstStyle/>
          <a:p>
            <a:r>
              <a:rPr lang="en-US" sz="2800" dirty="0"/>
              <a:t>Reasons for using freemium pricing</a:t>
            </a:r>
          </a:p>
          <a:p>
            <a:pPr lvl="1"/>
            <a:r>
              <a:rPr lang="en-US" sz="2400" dirty="0"/>
              <a:t>Low or no customer acquisition cost</a:t>
            </a:r>
          </a:p>
          <a:p>
            <a:pPr lvl="1"/>
            <a:r>
              <a:rPr lang="en-US" sz="2400" dirty="0"/>
              <a:t>Low or no marginal cost for digital products</a:t>
            </a:r>
          </a:p>
          <a:p>
            <a:pPr lvl="1"/>
            <a:r>
              <a:rPr lang="en-US" sz="2400" dirty="0"/>
              <a:t>Benefit of network effects</a:t>
            </a:r>
          </a:p>
          <a:p>
            <a:pPr lvl="1"/>
            <a:r>
              <a:rPr lang="en-US" sz="2400" dirty="0"/>
              <a:t>Good for experience products</a:t>
            </a:r>
          </a:p>
          <a:p>
            <a:pPr lvl="1"/>
            <a:r>
              <a:rPr lang="en-US" sz="2400" dirty="0"/>
              <a:t>Customer feedback</a:t>
            </a:r>
          </a:p>
          <a:p>
            <a:pPr lvl="1"/>
            <a:r>
              <a:rPr lang="en-US" sz="2400" dirty="0"/>
              <a:t>Creating habit of usage</a:t>
            </a:r>
          </a:p>
          <a:p>
            <a:r>
              <a:rPr lang="en-US" sz="2800" dirty="0"/>
              <a:t>Determining freemium strategy</a:t>
            </a:r>
          </a:p>
          <a:p>
            <a:pPr lvl="1"/>
            <a:r>
              <a:rPr lang="en-US" sz="2400" dirty="0"/>
              <a:t>Which features to include in the free version</a:t>
            </a:r>
          </a:p>
          <a:p>
            <a:pPr lvl="1"/>
            <a:r>
              <a:rPr lang="en-US" sz="2400" dirty="0"/>
              <a:t>Price for premium version</a:t>
            </a:r>
          </a:p>
          <a:p>
            <a:pPr lvl="1"/>
            <a:r>
              <a:rPr lang="en-US" sz="2400" dirty="0"/>
              <a:t>Potential incentive for referrals</a:t>
            </a:r>
          </a:p>
        </p:txBody>
      </p:sp>
      <p:sp>
        <p:nvSpPr>
          <p:cNvPr id="6" name="Rectangle 5">
            <a:extLst>
              <a:ext uri="{FF2B5EF4-FFF2-40B4-BE49-F238E27FC236}">
                <a16:creationId xmlns:a16="http://schemas.microsoft.com/office/drawing/2014/main" id="{D3182FF5-2690-4CF3-9A21-8F73AC88C67A}"/>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Sunil Gupta, </a:t>
            </a:r>
            <a:r>
              <a:rPr lang="en-US" sz="1000" i="1" dirty="0">
                <a:solidFill>
                  <a:schemeClr val="bg1">
                    <a:lumMod val="50000"/>
                  </a:schemeClr>
                </a:solidFill>
              </a:rPr>
              <a:t>Driving Digital Strategy, </a:t>
            </a:r>
            <a:r>
              <a:rPr lang="en-US" sz="1000" dirty="0">
                <a:solidFill>
                  <a:schemeClr val="bg1">
                    <a:lumMod val="50000"/>
                  </a:schemeClr>
                </a:solidFill>
              </a:rPr>
              <a:t>HBR Press, 2018</a:t>
            </a:r>
          </a:p>
        </p:txBody>
      </p:sp>
    </p:spTree>
    <p:extLst>
      <p:ext uri="{BB962C8B-B14F-4D97-AF65-F5344CB8AC3E}">
        <p14:creationId xmlns:p14="http://schemas.microsoft.com/office/powerpoint/2010/main" val="695385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113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Pricing Tactics</a:t>
            </a:r>
          </a:p>
        </p:txBody>
      </p:sp>
      <p:sp>
        <p:nvSpPr>
          <p:cNvPr id="3" name="Subtitle 2">
            <a:extLst>
              <a:ext uri="{FF2B5EF4-FFF2-40B4-BE49-F238E27FC236}">
                <a16:creationId xmlns:a16="http://schemas.microsoft.com/office/drawing/2014/main" id="{F653554C-D27D-4E36-B88B-2D328CF2012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6769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Issues in Pricing</a:t>
            </a:r>
          </a:p>
        </p:txBody>
      </p:sp>
      <p:grpSp>
        <p:nvGrpSpPr>
          <p:cNvPr id="14" name="Group 13">
            <a:extLst>
              <a:ext uri="{FF2B5EF4-FFF2-40B4-BE49-F238E27FC236}">
                <a16:creationId xmlns:a16="http://schemas.microsoft.com/office/drawing/2014/main" id="{98FB3B9D-BFD7-4F5D-8824-917019179CBA}"/>
              </a:ext>
            </a:extLst>
          </p:cNvPr>
          <p:cNvGrpSpPr/>
          <p:nvPr/>
        </p:nvGrpSpPr>
        <p:grpSpPr>
          <a:xfrm>
            <a:off x="2590800" y="1676400"/>
            <a:ext cx="3962400" cy="4572000"/>
            <a:chOff x="2438400" y="1600200"/>
            <a:chExt cx="3962400" cy="4572000"/>
          </a:xfrm>
        </p:grpSpPr>
        <p:sp>
          <p:nvSpPr>
            <p:cNvPr id="15" name="Rounded Rectangle 6">
              <a:extLst>
                <a:ext uri="{FF2B5EF4-FFF2-40B4-BE49-F238E27FC236}">
                  <a16:creationId xmlns:a16="http://schemas.microsoft.com/office/drawing/2014/main" id="{73D6F2A6-E2BD-4F04-85BF-C4F0105080F4}"/>
                </a:ext>
              </a:extLst>
            </p:cNvPr>
            <p:cNvSpPr/>
            <p:nvPr/>
          </p:nvSpPr>
          <p:spPr>
            <a:xfrm>
              <a:off x="2438400" y="16002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Importance of pricing</a:t>
              </a:r>
              <a:endParaRPr lang="en-US" sz="2400" dirty="0"/>
            </a:p>
          </p:txBody>
        </p:sp>
        <p:sp>
          <p:nvSpPr>
            <p:cNvPr id="16" name="Rounded Rectangle 7">
              <a:extLst>
                <a:ext uri="{FF2B5EF4-FFF2-40B4-BE49-F238E27FC236}">
                  <a16:creationId xmlns:a16="http://schemas.microsoft.com/office/drawing/2014/main" id="{D8B702A0-1646-4A46-B1FA-5D314BD79D25}"/>
                </a:ext>
              </a:extLst>
            </p:cNvPr>
            <p:cNvSpPr/>
            <p:nvPr/>
          </p:nvSpPr>
          <p:spPr>
            <a:xfrm>
              <a:off x="2438400" y="28956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 Determinants of pricing</a:t>
              </a:r>
              <a:endParaRPr lang="en-US" sz="2400" dirty="0"/>
            </a:p>
          </p:txBody>
        </p:sp>
        <p:sp>
          <p:nvSpPr>
            <p:cNvPr id="17" name="Rounded Rectangle 8">
              <a:extLst>
                <a:ext uri="{FF2B5EF4-FFF2-40B4-BE49-F238E27FC236}">
                  <a16:creationId xmlns:a16="http://schemas.microsoft.com/office/drawing/2014/main" id="{0F8D7D48-D469-4BB3-9F6A-D7304DBEB6A7}"/>
                </a:ext>
              </a:extLst>
            </p:cNvPr>
            <p:cNvSpPr/>
            <p:nvPr/>
          </p:nvSpPr>
          <p:spPr>
            <a:xfrm>
              <a:off x="2438400" y="4191000"/>
              <a:ext cx="3962400" cy="6858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strategies</a:t>
              </a:r>
              <a:endParaRPr lang="en-US" sz="2400" dirty="0"/>
            </a:p>
          </p:txBody>
        </p:sp>
        <p:sp>
          <p:nvSpPr>
            <p:cNvPr id="18" name="Rounded Rectangle 9">
              <a:extLst>
                <a:ext uri="{FF2B5EF4-FFF2-40B4-BE49-F238E27FC236}">
                  <a16:creationId xmlns:a16="http://schemas.microsoft.com/office/drawing/2014/main" id="{D405ECF5-20D3-4C95-8FB0-51F5210DCFF0}"/>
                </a:ext>
              </a:extLst>
            </p:cNvPr>
            <p:cNvSpPr/>
            <p:nvPr/>
          </p:nvSpPr>
          <p:spPr>
            <a:xfrm>
              <a:off x="2438400" y="5486400"/>
              <a:ext cx="3962400" cy="6858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400" dirty="0">
                  <a:solidFill>
                    <a:schemeClr val="tx1"/>
                  </a:solidFill>
                </a:rPr>
                <a:t>Pricing tactics</a:t>
              </a:r>
              <a:endParaRPr lang="en-US" sz="2400" dirty="0"/>
            </a:p>
          </p:txBody>
        </p:sp>
        <p:sp>
          <p:nvSpPr>
            <p:cNvPr id="19" name="Down Arrow 10">
              <a:extLst>
                <a:ext uri="{FF2B5EF4-FFF2-40B4-BE49-F238E27FC236}">
                  <a16:creationId xmlns:a16="http://schemas.microsoft.com/office/drawing/2014/main" id="{4B74B3ED-9EE5-4FA5-9329-30A3604647AD}"/>
                </a:ext>
              </a:extLst>
            </p:cNvPr>
            <p:cNvSpPr/>
            <p:nvPr/>
          </p:nvSpPr>
          <p:spPr>
            <a:xfrm>
              <a:off x="4140200" y="22860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Down Arrow 11">
              <a:extLst>
                <a:ext uri="{FF2B5EF4-FFF2-40B4-BE49-F238E27FC236}">
                  <a16:creationId xmlns:a16="http://schemas.microsoft.com/office/drawing/2014/main" id="{F6D7B4B6-71C8-4F59-A1EA-A7D5F0388883}"/>
                </a:ext>
              </a:extLst>
            </p:cNvPr>
            <p:cNvSpPr/>
            <p:nvPr/>
          </p:nvSpPr>
          <p:spPr>
            <a:xfrm>
              <a:off x="4140200" y="35814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Down Arrow 12">
              <a:extLst>
                <a:ext uri="{FF2B5EF4-FFF2-40B4-BE49-F238E27FC236}">
                  <a16:creationId xmlns:a16="http://schemas.microsoft.com/office/drawing/2014/main" id="{45F76F18-1B18-4B2E-A452-979B2E45FFC3}"/>
                </a:ext>
              </a:extLst>
            </p:cNvPr>
            <p:cNvSpPr/>
            <p:nvPr/>
          </p:nvSpPr>
          <p:spPr>
            <a:xfrm>
              <a:off x="4140200" y="4876800"/>
              <a:ext cx="508000" cy="609600"/>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Tree>
    <p:extLst>
      <p:ext uri="{BB962C8B-B14F-4D97-AF65-F5344CB8AC3E}">
        <p14:creationId xmlns:p14="http://schemas.microsoft.com/office/powerpoint/2010/main" val="1418054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Discounting</a:t>
            </a:r>
          </a:p>
        </p:txBody>
      </p:sp>
      <p:sp>
        <p:nvSpPr>
          <p:cNvPr id="3" name="Content Placeholder 2"/>
          <p:cNvSpPr>
            <a:spLocks noGrp="1"/>
          </p:cNvSpPr>
          <p:nvPr>
            <p:ph idx="1"/>
          </p:nvPr>
        </p:nvSpPr>
        <p:spPr>
          <a:xfrm>
            <a:off x="457200" y="1600200"/>
            <a:ext cx="8229600" cy="5105400"/>
          </a:xfrm>
        </p:spPr>
        <p:txBody>
          <a:bodyPr/>
          <a:lstStyle/>
          <a:p>
            <a:r>
              <a:rPr lang="en-US" dirty="0"/>
              <a:t>Discounts or markdowns are used in almost every industry</a:t>
            </a:r>
          </a:p>
          <a:p>
            <a:pPr lvl="1"/>
            <a:r>
              <a:rPr lang="en-US" dirty="0"/>
              <a:t>To increase sales and market share</a:t>
            </a:r>
          </a:p>
          <a:p>
            <a:pPr lvl="1"/>
            <a:r>
              <a:rPr lang="en-US" dirty="0"/>
              <a:t>To get rid of seasonal products</a:t>
            </a:r>
          </a:p>
          <a:p>
            <a:pPr lvl="1"/>
            <a:r>
              <a:rPr lang="en-US" dirty="0"/>
              <a:t>As a response to competition</a:t>
            </a:r>
          </a:p>
          <a:p>
            <a:r>
              <a:rPr lang="en-US" dirty="0"/>
              <a:t>Key questions</a:t>
            </a:r>
          </a:p>
          <a:p>
            <a:pPr lvl="1"/>
            <a:r>
              <a:rPr lang="en-US" dirty="0"/>
              <a:t>When to offer a discount, if any</a:t>
            </a:r>
          </a:p>
          <a:p>
            <a:pPr lvl="1"/>
            <a:r>
              <a:rPr lang="en-US" dirty="0"/>
              <a:t>To whom</a:t>
            </a:r>
          </a:p>
          <a:p>
            <a:pPr lvl="1"/>
            <a:r>
              <a:rPr lang="en-US" dirty="0"/>
              <a:t>How much</a:t>
            </a:r>
          </a:p>
          <a:p>
            <a:pPr lvl="1"/>
            <a:r>
              <a:rPr lang="en-US" dirty="0"/>
              <a:t>For how long and how often</a:t>
            </a:r>
          </a:p>
        </p:txBody>
      </p:sp>
    </p:spTree>
    <p:extLst>
      <p:ext uri="{BB962C8B-B14F-4D97-AF65-F5344CB8AC3E}">
        <p14:creationId xmlns:p14="http://schemas.microsoft.com/office/powerpoint/2010/main" val="2129301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Discounting in Grocery Industry</a:t>
            </a:r>
          </a:p>
        </p:txBody>
      </p:sp>
      <p:pic>
        <p:nvPicPr>
          <p:cNvPr id="7" name="Picture 3" descr="Two line graphs atop one another showing market share and price on different occasions for products. Points are denoted that involve feature pricing, displays of products, and store coupons." title="Price Discounting in Grocery Store Industry">
            <a:extLst>
              <a:ext uri="{FF2B5EF4-FFF2-40B4-BE49-F238E27FC236}">
                <a16:creationId xmlns:a16="http://schemas.microsoft.com/office/drawing/2014/main" id="{88AF8346-FF02-3D4F-8C22-DA67E65EA245}"/>
              </a:ext>
            </a:extLst>
          </p:cNvPr>
          <p:cNvPicPr>
            <a:picLocks noChangeAspect="1" noChangeArrowheads="1"/>
          </p:cNvPicPr>
          <p:nvPr/>
        </p:nvPicPr>
        <p:blipFill>
          <a:blip r:embed="rId3"/>
          <a:stretch>
            <a:fillRect/>
          </a:stretch>
        </p:blipFill>
        <p:spPr bwMode="auto">
          <a:xfrm>
            <a:off x="819150" y="1676400"/>
            <a:ext cx="7505700" cy="4722033"/>
          </a:xfrm>
          <a:prstGeom prst="rect">
            <a:avLst/>
          </a:prstGeom>
        </p:spPr>
      </p:pic>
    </p:spTree>
    <p:extLst>
      <p:ext uri="{BB962C8B-B14F-4D97-AF65-F5344CB8AC3E}">
        <p14:creationId xmlns:p14="http://schemas.microsoft.com/office/powerpoint/2010/main" val="3065916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Price Discounting in Grocery Industry</a:t>
            </a:r>
          </a:p>
        </p:txBody>
      </p:sp>
      <p:grpSp>
        <p:nvGrpSpPr>
          <p:cNvPr id="4" name="Group 3" descr="Price Discounting in Grocery Store Industry&#10;&#10;Two line graphs atop one another showing market share and price on different occasions for products. Points are denoted that involve feature pricing, displays of products, and store coupons."/>
          <p:cNvGrpSpPr/>
          <p:nvPr/>
        </p:nvGrpSpPr>
        <p:grpSpPr>
          <a:xfrm>
            <a:off x="893778" y="1667440"/>
            <a:ext cx="7232768" cy="4768257"/>
            <a:chOff x="893778" y="1667440"/>
            <a:chExt cx="7232768" cy="4768257"/>
          </a:xfrm>
        </p:grpSpPr>
        <p:sp>
          <p:nvSpPr>
            <p:cNvPr id="5" name="Freeform 4"/>
            <p:cNvSpPr/>
            <p:nvPr/>
          </p:nvSpPr>
          <p:spPr>
            <a:xfrm>
              <a:off x="2018995" y="1828800"/>
              <a:ext cx="5186477" cy="3723437"/>
            </a:xfrm>
            <a:custGeom>
              <a:avLst/>
              <a:gdLst>
                <a:gd name="connsiteX0" fmla="*/ 0 w 5186477"/>
                <a:gd name="connsiteY0" fmla="*/ 0 h 3723437"/>
                <a:gd name="connsiteX1" fmla="*/ 0 w 5186477"/>
                <a:gd name="connsiteY1" fmla="*/ 3723437 h 3723437"/>
                <a:gd name="connsiteX2" fmla="*/ 5186477 w 5186477"/>
                <a:gd name="connsiteY2" fmla="*/ 3723437 h 3723437"/>
              </a:gdLst>
              <a:ahLst/>
              <a:cxnLst>
                <a:cxn ang="0">
                  <a:pos x="connsiteX0" y="connsiteY0"/>
                </a:cxn>
                <a:cxn ang="0">
                  <a:pos x="connsiteX1" y="connsiteY1"/>
                </a:cxn>
                <a:cxn ang="0">
                  <a:pos x="connsiteX2" y="connsiteY2"/>
                </a:cxn>
              </a:cxnLst>
              <a:rect l="l" t="t" r="r" b="b"/>
              <a:pathLst>
                <a:path w="5186477" h="3723437">
                  <a:moveTo>
                    <a:pt x="0" y="0"/>
                  </a:moveTo>
                  <a:lnTo>
                    <a:pt x="0" y="3723437"/>
                  </a:lnTo>
                  <a:lnTo>
                    <a:pt x="5186477" y="3723437"/>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6" name="Straight Connector 5"/>
            <p:cNvCxnSpPr/>
            <p:nvPr/>
          </p:nvCxnSpPr>
          <p:spPr>
            <a:xfrm flipV="1">
              <a:off x="7205472" y="1805940"/>
              <a:ext cx="0" cy="37462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961997" y="182880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21343" y="1690300"/>
              <a:ext cx="448841" cy="276999"/>
            </a:xfrm>
            <a:prstGeom prst="rect">
              <a:avLst/>
            </a:prstGeom>
            <a:noFill/>
          </p:spPr>
          <p:txBody>
            <a:bodyPr wrap="none" lIns="0" tIns="0" rIns="0" bIns="0" rtlCol="0" anchor="ctr">
              <a:noAutofit/>
            </a:bodyPr>
            <a:lstStyle/>
            <a:p>
              <a:pPr algn="r"/>
              <a:r>
                <a:rPr lang="en-US" sz="1400" dirty="0"/>
                <a:t>1.00</a:t>
              </a:r>
            </a:p>
          </p:txBody>
        </p:sp>
        <p:cxnSp>
          <p:nvCxnSpPr>
            <p:cNvPr id="10" name="Straight Connector 9"/>
            <p:cNvCxnSpPr/>
            <p:nvPr/>
          </p:nvCxnSpPr>
          <p:spPr>
            <a:xfrm flipH="1">
              <a:off x="1961997" y="220980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21343" y="2071300"/>
              <a:ext cx="448841" cy="276999"/>
            </a:xfrm>
            <a:prstGeom prst="rect">
              <a:avLst/>
            </a:prstGeom>
            <a:noFill/>
          </p:spPr>
          <p:txBody>
            <a:bodyPr wrap="none" lIns="0" tIns="0" rIns="0" bIns="0" rtlCol="0" anchor="ctr">
              <a:noAutofit/>
            </a:bodyPr>
            <a:lstStyle/>
            <a:p>
              <a:pPr algn="r"/>
              <a:r>
                <a:rPr lang="en-US" sz="1400" dirty="0"/>
                <a:t>.90</a:t>
              </a:r>
            </a:p>
          </p:txBody>
        </p:sp>
        <p:cxnSp>
          <p:nvCxnSpPr>
            <p:cNvPr id="12" name="Straight Connector 11"/>
            <p:cNvCxnSpPr/>
            <p:nvPr/>
          </p:nvCxnSpPr>
          <p:spPr>
            <a:xfrm flipH="1">
              <a:off x="1961997" y="2577089"/>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21343" y="2438589"/>
              <a:ext cx="448841" cy="276999"/>
            </a:xfrm>
            <a:prstGeom prst="rect">
              <a:avLst/>
            </a:prstGeom>
            <a:noFill/>
          </p:spPr>
          <p:txBody>
            <a:bodyPr wrap="none" lIns="0" tIns="0" rIns="0" bIns="0" rtlCol="0" anchor="ctr">
              <a:noAutofit/>
            </a:bodyPr>
            <a:lstStyle/>
            <a:p>
              <a:pPr algn="r"/>
              <a:r>
                <a:rPr lang="en-US" sz="1400" dirty="0"/>
                <a:t>.80</a:t>
              </a:r>
            </a:p>
          </p:txBody>
        </p:sp>
        <p:cxnSp>
          <p:nvCxnSpPr>
            <p:cNvPr id="14" name="Straight Connector 13"/>
            <p:cNvCxnSpPr/>
            <p:nvPr/>
          </p:nvCxnSpPr>
          <p:spPr>
            <a:xfrm flipH="1">
              <a:off x="1961997" y="295032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21343" y="2811824"/>
              <a:ext cx="448841" cy="276999"/>
            </a:xfrm>
            <a:prstGeom prst="rect">
              <a:avLst/>
            </a:prstGeom>
            <a:noFill/>
          </p:spPr>
          <p:txBody>
            <a:bodyPr wrap="none" lIns="0" tIns="0" rIns="0" bIns="0" rtlCol="0" anchor="ctr">
              <a:noAutofit/>
            </a:bodyPr>
            <a:lstStyle/>
            <a:p>
              <a:pPr algn="r"/>
              <a:r>
                <a:rPr lang="en-US" sz="1400" dirty="0"/>
                <a:t>.70</a:t>
              </a:r>
            </a:p>
          </p:txBody>
        </p:sp>
        <p:cxnSp>
          <p:nvCxnSpPr>
            <p:cNvPr id="16" name="Straight Connector 15"/>
            <p:cNvCxnSpPr/>
            <p:nvPr/>
          </p:nvCxnSpPr>
          <p:spPr>
            <a:xfrm flipH="1">
              <a:off x="1961997" y="3324675"/>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21343" y="3186175"/>
              <a:ext cx="448841" cy="276999"/>
            </a:xfrm>
            <a:prstGeom prst="rect">
              <a:avLst/>
            </a:prstGeom>
            <a:noFill/>
          </p:spPr>
          <p:txBody>
            <a:bodyPr wrap="none" lIns="0" tIns="0" rIns="0" bIns="0" rtlCol="0" anchor="ctr">
              <a:noAutofit/>
            </a:bodyPr>
            <a:lstStyle/>
            <a:p>
              <a:pPr algn="r"/>
              <a:r>
                <a:rPr lang="en-US" sz="1400" dirty="0"/>
                <a:t>.60</a:t>
              </a:r>
            </a:p>
          </p:txBody>
        </p:sp>
        <p:cxnSp>
          <p:nvCxnSpPr>
            <p:cNvPr id="18" name="Straight Connector 17"/>
            <p:cNvCxnSpPr/>
            <p:nvPr/>
          </p:nvCxnSpPr>
          <p:spPr>
            <a:xfrm flipH="1">
              <a:off x="1961997" y="369051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421343" y="3552018"/>
              <a:ext cx="448841" cy="276999"/>
            </a:xfrm>
            <a:prstGeom prst="rect">
              <a:avLst/>
            </a:prstGeom>
            <a:noFill/>
          </p:spPr>
          <p:txBody>
            <a:bodyPr wrap="none" lIns="0" tIns="0" rIns="0" bIns="0" rtlCol="0" anchor="ctr">
              <a:noAutofit/>
            </a:bodyPr>
            <a:lstStyle/>
            <a:p>
              <a:pPr algn="r"/>
              <a:r>
                <a:rPr lang="en-US" sz="1400" dirty="0"/>
                <a:t>.50</a:t>
              </a:r>
            </a:p>
          </p:txBody>
        </p:sp>
        <p:cxnSp>
          <p:nvCxnSpPr>
            <p:cNvPr id="20" name="Straight Connector 19"/>
            <p:cNvCxnSpPr/>
            <p:nvPr/>
          </p:nvCxnSpPr>
          <p:spPr>
            <a:xfrm flipH="1">
              <a:off x="1961997" y="406793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21343" y="3929438"/>
              <a:ext cx="448841" cy="276999"/>
            </a:xfrm>
            <a:prstGeom prst="rect">
              <a:avLst/>
            </a:prstGeom>
            <a:noFill/>
          </p:spPr>
          <p:txBody>
            <a:bodyPr wrap="none" lIns="0" tIns="0" rIns="0" bIns="0" rtlCol="0" anchor="ctr">
              <a:noAutofit/>
            </a:bodyPr>
            <a:lstStyle/>
            <a:p>
              <a:pPr algn="r"/>
              <a:r>
                <a:rPr lang="en-US" sz="1400" dirty="0"/>
                <a:t>.40</a:t>
              </a:r>
            </a:p>
          </p:txBody>
        </p:sp>
        <p:cxnSp>
          <p:nvCxnSpPr>
            <p:cNvPr id="22" name="Straight Connector 21"/>
            <p:cNvCxnSpPr/>
            <p:nvPr/>
          </p:nvCxnSpPr>
          <p:spPr>
            <a:xfrm flipH="1">
              <a:off x="1961997" y="443922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21343" y="4300721"/>
              <a:ext cx="448841" cy="276999"/>
            </a:xfrm>
            <a:prstGeom prst="rect">
              <a:avLst/>
            </a:prstGeom>
            <a:noFill/>
          </p:spPr>
          <p:txBody>
            <a:bodyPr wrap="none" lIns="0" tIns="0" rIns="0" bIns="0" rtlCol="0" anchor="ctr">
              <a:noAutofit/>
            </a:bodyPr>
            <a:lstStyle/>
            <a:p>
              <a:pPr algn="r"/>
              <a:r>
                <a:rPr lang="en-US" sz="1400" dirty="0"/>
                <a:t>.30</a:t>
              </a:r>
            </a:p>
          </p:txBody>
        </p:sp>
        <p:cxnSp>
          <p:nvCxnSpPr>
            <p:cNvPr id="24" name="Straight Connector 23"/>
            <p:cNvCxnSpPr/>
            <p:nvPr/>
          </p:nvCxnSpPr>
          <p:spPr>
            <a:xfrm flipH="1">
              <a:off x="1961997" y="4807436"/>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21343" y="4668936"/>
              <a:ext cx="448841" cy="276999"/>
            </a:xfrm>
            <a:prstGeom prst="rect">
              <a:avLst/>
            </a:prstGeom>
            <a:noFill/>
          </p:spPr>
          <p:txBody>
            <a:bodyPr wrap="none" lIns="0" tIns="0" rIns="0" bIns="0" rtlCol="0" anchor="ctr">
              <a:noAutofit/>
            </a:bodyPr>
            <a:lstStyle/>
            <a:p>
              <a:pPr algn="r"/>
              <a:r>
                <a:rPr lang="en-US" sz="1400" dirty="0"/>
                <a:t>.20</a:t>
              </a:r>
            </a:p>
          </p:txBody>
        </p:sp>
        <p:cxnSp>
          <p:nvCxnSpPr>
            <p:cNvPr id="26" name="Straight Connector 25"/>
            <p:cNvCxnSpPr/>
            <p:nvPr/>
          </p:nvCxnSpPr>
          <p:spPr>
            <a:xfrm flipH="1">
              <a:off x="1961997" y="518178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21343" y="5043288"/>
              <a:ext cx="448841" cy="276999"/>
            </a:xfrm>
            <a:prstGeom prst="rect">
              <a:avLst/>
            </a:prstGeom>
            <a:noFill/>
          </p:spPr>
          <p:txBody>
            <a:bodyPr wrap="none" lIns="0" tIns="0" rIns="0" bIns="0" rtlCol="0" anchor="ctr">
              <a:noAutofit/>
            </a:bodyPr>
            <a:lstStyle/>
            <a:p>
              <a:pPr algn="r"/>
              <a:r>
                <a:rPr lang="en-US" sz="1400" dirty="0"/>
                <a:t>.10</a:t>
              </a:r>
            </a:p>
          </p:txBody>
        </p:sp>
        <p:cxnSp>
          <p:nvCxnSpPr>
            <p:cNvPr id="28" name="Straight Connector 27"/>
            <p:cNvCxnSpPr/>
            <p:nvPr/>
          </p:nvCxnSpPr>
          <p:spPr>
            <a:xfrm flipH="1">
              <a:off x="7205771" y="18059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322655" y="1667440"/>
              <a:ext cx="448841" cy="276999"/>
            </a:xfrm>
            <a:prstGeom prst="rect">
              <a:avLst/>
            </a:prstGeom>
            <a:noFill/>
          </p:spPr>
          <p:txBody>
            <a:bodyPr wrap="none" lIns="0" tIns="0" rIns="0" bIns="0" rtlCol="0" anchor="ctr">
              <a:noAutofit/>
            </a:bodyPr>
            <a:lstStyle/>
            <a:p>
              <a:r>
                <a:rPr lang="en-US" sz="1400" dirty="0"/>
                <a:t>$2.56</a:t>
              </a:r>
            </a:p>
          </p:txBody>
        </p:sp>
        <p:cxnSp>
          <p:nvCxnSpPr>
            <p:cNvPr id="30" name="Straight Connector 29"/>
            <p:cNvCxnSpPr/>
            <p:nvPr/>
          </p:nvCxnSpPr>
          <p:spPr>
            <a:xfrm flipH="1">
              <a:off x="7205771" y="21869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22655" y="2048440"/>
              <a:ext cx="448841" cy="276999"/>
            </a:xfrm>
            <a:prstGeom prst="rect">
              <a:avLst/>
            </a:prstGeom>
            <a:noFill/>
          </p:spPr>
          <p:txBody>
            <a:bodyPr wrap="none" lIns="0" tIns="0" rIns="0" bIns="0" rtlCol="0" anchor="ctr">
              <a:noAutofit/>
            </a:bodyPr>
            <a:lstStyle/>
            <a:p>
              <a:r>
                <a:rPr lang="en-US" sz="1400" dirty="0"/>
                <a:t>$2.30</a:t>
              </a:r>
            </a:p>
          </p:txBody>
        </p:sp>
        <p:cxnSp>
          <p:nvCxnSpPr>
            <p:cNvPr id="32" name="Straight Connector 31"/>
            <p:cNvCxnSpPr/>
            <p:nvPr/>
          </p:nvCxnSpPr>
          <p:spPr>
            <a:xfrm flipH="1">
              <a:off x="7205771" y="2554229"/>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22655" y="2415729"/>
              <a:ext cx="448841" cy="276999"/>
            </a:xfrm>
            <a:prstGeom prst="rect">
              <a:avLst/>
            </a:prstGeom>
            <a:noFill/>
          </p:spPr>
          <p:txBody>
            <a:bodyPr wrap="none" lIns="0" tIns="0" rIns="0" bIns="0" rtlCol="0" anchor="ctr">
              <a:noAutofit/>
            </a:bodyPr>
            <a:lstStyle/>
            <a:p>
              <a:r>
                <a:rPr lang="en-US" sz="1400" dirty="0"/>
                <a:t>$2.05</a:t>
              </a:r>
            </a:p>
          </p:txBody>
        </p:sp>
        <p:cxnSp>
          <p:nvCxnSpPr>
            <p:cNvPr id="34" name="Straight Connector 33"/>
            <p:cNvCxnSpPr/>
            <p:nvPr/>
          </p:nvCxnSpPr>
          <p:spPr>
            <a:xfrm flipH="1">
              <a:off x="7205771" y="292746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22655" y="2788964"/>
              <a:ext cx="448841" cy="276999"/>
            </a:xfrm>
            <a:prstGeom prst="rect">
              <a:avLst/>
            </a:prstGeom>
            <a:noFill/>
          </p:spPr>
          <p:txBody>
            <a:bodyPr wrap="none" lIns="0" tIns="0" rIns="0" bIns="0" rtlCol="0" anchor="ctr">
              <a:noAutofit/>
            </a:bodyPr>
            <a:lstStyle/>
            <a:p>
              <a:r>
                <a:rPr lang="en-US" sz="1400" dirty="0"/>
                <a:t>$1.79</a:t>
              </a:r>
            </a:p>
          </p:txBody>
        </p:sp>
        <p:cxnSp>
          <p:nvCxnSpPr>
            <p:cNvPr id="36" name="Straight Connector 35"/>
            <p:cNvCxnSpPr/>
            <p:nvPr/>
          </p:nvCxnSpPr>
          <p:spPr>
            <a:xfrm flipH="1">
              <a:off x="7205771" y="3301815"/>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22655" y="3163315"/>
              <a:ext cx="448841" cy="276999"/>
            </a:xfrm>
            <a:prstGeom prst="rect">
              <a:avLst/>
            </a:prstGeom>
            <a:noFill/>
          </p:spPr>
          <p:txBody>
            <a:bodyPr wrap="none" lIns="0" tIns="0" rIns="0" bIns="0" rtlCol="0" anchor="ctr">
              <a:noAutofit/>
            </a:bodyPr>
            <a:lstStyle/>
            <a:p>
              <a:r>
                <a:rPr lang="en-US" sz="1400" dirty="0"/>
                <a:t>$1.54</a:t>
              </a:r>
            </a:p>
          </p:txBody>
        </p:sp>
        <p:cxnSp>
          <p:nvCxnSpPr>
            <p:cNvPr id="38" name="Straight Connector 37"/>
            <p:cNvCxnSpPr/>
            <p:nvPr/>
          </p:nvCxnSpPr>
          <p:spPr>
            <a:xfrm flipH="1">
              <a:off x="7205771" y="366765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22655" y="3529158"/>
              <a:ext cx="448841" cy="276999"/>
            </a:xfrm>
            <a:prstGeom prst="rect">
              <a:avLst/>
            </a:prstGeom>
            <a:noFill/>
          </p:spPr>
          <p:txBody>
            <a:bodyPr wrap="none" lIns="0" tIns="0" rIns="0" bIns="0" rtlCol="0" anchor="ctr">
              <a:noAutofit/>
            </a:bodyPr>
            <a:lstStyle/>
            <a:p>
              <a:r>
                <a:rPr lang="en-US" sz="1400" dirty="0"/>
                <a:t>$1.28</a:t>
              </a:r>
            </a:p>
          </p:txBody>
        </p:sp>
        <p:cxnSp>
          <p:nvCxnSpPr>
            <p:cNvPr id="40" name="Straight Connector 39"/>
            <p:cNvCxnSpPr/>
            <p:nvPr/>
          </p:nvCxnSpPr>
          <p:spPr>
            <a:xfrm flipH="1">
              <a:off x="7205771" y="404507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322655" y="3906578"/>
              <a:ext cx="448841" cy="276999"/>
            </a:xfrm>
            <a:prstGeom prst="rect">
              <a:avLst/>
            </a:prstGeom>
            <a:noFill/>
          </p:spPr>
          <p:txBody>
            <a:bodyPr wrap="none" lIns="0" tIns="0" rIns="0" bIns="0" rtlCol="0" anchor="ctr">
              <a:noAutofit/>
            </a:bodyPr>
            <a:lstStyle/>
            <a:p>
              <a:r>
                <a:rPr lang="en-US" sz="1400" dirty="0"/>
                <a:t>$1.02</a:t>
              </a:r>
            </a:p>
          </p:txBody>
        </p:sp>
        <p:cxnSp>
          <p:nvCxnSpPr>
            <p:cNvPr id="42" name="Straight Connector 41"/>
            <p:cNvCxnSpPr/>
            <p:nvPr/>
          </p:nvCxnSpPr>
          <p:spPr>
            <a:xfrm flipH="1">
              <a:off x="7205771" y="441636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22655" y="4277861"/>
              <a:ext cx="448841" cy="276999"/>
            </a:xfrm>
            <a:prstGeom prst="rect">
              <a:avLst/>
            </a:prstGeom>
            <a:noFill/>
          </p:spPr>
          <p:txBody>
            <a:bodyPr wrap="none" lIns="0" tIns="0" rIns="0" bIns="0" rtlCol="0" anchor="ctr">
              <a:noAutofit/>
            </a:bodyPr>
            <a:lstStyle/>
            <a:p>
              <a:r>
                <a:rPr lang="en-US" sz="1400" dirty="0"/>
                <a:t>$.77</a:t>
              </a:r>
            </a:p>
          </p:txBody>
        </p:sp>
        <p:cxnSp>
          <p:nvCxnSpPr>
            <p:cNvPr id="44" name="Straight Connector 43"/>
            <p:cNvCxnSpPr/>
            <p:nvPr/>
          </p:nvCxnSpPr>
          <p:spPr>
            <a:xfrm flipH="1">
              <a:off x="7205771" y="4784576"/>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322655" y="4646076"/>
              <a:ext cx="448841" cy="276999"/>
            </a:xfrm>
            <a:prstGeom prst="rect">
              <a:avLst/>
            </a:prstGeom>
            <a:noFill/>
          </p:spPr>
          <p:txBody>
            <a:bodyPr wrap="none" lIns="0" tIns="0" rIns="0" bIns="0" rtlCol="0" anchor="ctr">
              <a:noAutofit/>
            </a:bodyPr>
            <a:lstStyle/>
            <a:p>
              <a:r>
                <a:rPr lang="en-US" sz="1400" dirty="0"/>
                <a:t>$.51</a:t>
              </a:r>
            </a:p>
          </p:txBody>
        </p:sp>
        <p:cxnSp>
          <p:nvCxnSpPr>
            <p:cNvPr id="46" name="Straight Connector 45"/>
            <p:cNvCxnSpPr/>
            <p:nvPr/>
          </p:nvCxnSpPr>
          <p:spPr>
            <a:xfrm flipH="1">
              <a:off x="7205771" y="515892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22655" y="5020428"/>
              <a:ext cx="448841" cy="276999"/>
            </a:xfrm>
            <a:prstGeom prst="rect">
              <a:avLst/>
            </a:prstGeom>
            <a:noFill/>
          </p:spPr>
          <p:txBody>
            <a:bodyPr wrap="none" lIns="0" tIns="0" rIns="0" bIns="0" rtlCol="0" anchor="ctr">
              <a:noAutofit/>
            </a:bodyPr>
            <a:lstStyle/>
            <a:p>
              <a:r>
                <a:rPr lang="en-US" sz="1400" dirty="0"/>
                <a:t>$.26</a:t>
              </a:r>
            </a:p>
          </p:txBody>
        </p:sp>
        <p:cxnSp>
          <p:nvCxnSpPr>
            <p:cNvPr id="48" name="Straight Connector 47"/>
            <p:cNvCxnSpPr/>
            <p:nvPr/>
          </p:nvCxnSpPr>
          <p:spPr>
            <a:xfrm rot="16200000" flipH="1">
              <a:off x="2102457" y="5580738"/>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2197845" y="5580739"/>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2296522"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2395197" y="5580739"/>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2490585"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2589262"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684648" y="5580739"/>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2780036"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2878713"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977388"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3072776"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3171453"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70127" y="5580739"/>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3365515"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464192"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3562867"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3658255"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3756932"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3852318"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H="1">
              <a:off x="3947706"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4046383"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145058"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4240446"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4339123"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4437797" y="5580740"/>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4533185"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4631862"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4730537"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4825925"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4924602"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5019988"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5115376"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5214053"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312728"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5408116"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5506793" y="558074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5602178" y="5580741"/>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5697566"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flipH="1">
              <a:off x="5796243"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5894918"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5990306"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6200000" flipH="1">
              <a:off x="6088983" y="558074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6184369" y="5580742"/>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6200000" flipH="1">
              <a:off x="6279757"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6200000" flipH="1">
              <a:off x="6378434" y="558074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6477109" y="5580743"/>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6572497" y="558074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a:off x="6671174" y="5580745"/>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flipH="1">
              <a:off x="6766562" y="5580745"/>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6200000" flipH="1">
              <a:off x="6865237" y="5580744"/>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6200000" flipH="1">
              <a:off x="6960625" y="5580745"/>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6200000" flipH="1">
              <a:off x="7059302" y="5580746"/>
              <a:ext cx="569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374840" y="502847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a:p>
              <a:pPr algn="ctr">
                <a:lnSpc>
                  <a:spcPts val="1200"/>
                </a:lnSpc>
              </a:pPr>
              <a:r>
                <a:rPr lang="en-US" sz="1200" dirty="0">
                  <a:solidFill>
                    <a:srgbClr val="3B0900"/>
                  </a:solidFill>
                </a:rPr>
                <a:t>C</a:t>
              </a:r>
            </a:p>
          </p:txBody>
        </p:sp>
        <p:sp>
          <p:nvSpPr>
            <p:cNvPr id="101" name="TextBox 100"/>
            <p:cNvSpPr txBox="1"/>
            <p:nvPr/>
          </p:nvSpPr>
          <p:spPr>
            <a:xfrm>
              <a:off x="2614470" y="5604219"/>
              <a:ext cx="388130" cy="276999"/>
            </a:xfrm>
            <a:prstGeom prst="rect">
              <a:avLst/>
            </a:prstGeom>
            <a:noFill/>
          </p:spPr>
          <p:txBody>
            <a:bodyPr wrap="none" lIns="0" tIns="0" rIns="0" bIns="0" rtlCol="0" anchor="ctr">
              <a:noAutofit/>
            </a:bodyPr>
            <a:lstStyle/>
            <a:p>
              <a:pPr algn="ctr"/>
              <a:r>
                <a:rPr lang="en-US" sz="1400" dirty="0"/>
                <a:t>8</a:t>
              </a:r>
            </a:p>
          </p:txBody>
        </p:sp>
        <p:sp>
          <p:nvSpPr>
            <p:cNvPr id="102" name="TextBox 101"/>
            <p:cNvSpPr txBox="1"/>
            <p:nvPr/>
          </p:nvSpPr>
          <p:spPr>
            <a:xfrm>
              <a:off x="3005887" y="5604219"/>
              <a:ext cx="388130" cy="276999"/>
            </a:xfrm>
            <a:prstGeom prst="rect">
              <a:avLst/>
            </a:prstGeom>
            <a:noFill/>
          </p:spPr>
          <p:txBody>
            <a:bodyPr wrap="none" lIns="0" tIns="0" rIns="0" bIns="0" rtlCol="0" anchor="ctr">
              <a:noAutofit/>
            </a:bodyPr>
            <a:lstStyle/>
            <a:p>
              <a:pPr algn="ctr"/>
              <a:r>
                <a:rPr lang="en-US" sz="1400" dirty="0"/>
                <a:t>12</a:t>
              </a:r>
            </a:p>
          </p:txBody>
        </p:sp>
        <p:sp>
          <p:nvSpPr>
            <p:cNvPr id="103" name="TextBox 102"/>
            <p:cNvSpPr txBox="1"/>
            <p:nvPr/>
          </p:nvSpPr>
          <p:spPr>
            <a:xfrm>
              <a:off x="3397302" y="5604219"/>
              <a:ext cx="388130" cy="276999"/>
            </a:xfrm>
            <a:prstGeom prst="rect">
              <a:avLst/>
            </a:prstGeom>
            <a:noFill/>
          </p:spPr>
          <p:txBody>
            <a:bodyPr wrap="none" lIns="0" tIns="0" rIns="0" bIns="0" rtlCol="0" anchor="ctr">
              <a:noAutofit/>
            </a:bodyPr>
            <a:lstStyle/>
            <a:p>
              <a:pPr algn="ctr"/>
              <a:r>
                <a:rPr lang="en-US" sz="1400" dirty="0"/>
                <a:t>16</a:t>
              </a:r>
            </a:p>
          </p:txBody>
        </p:sp>
        <p:sp>
          <p:nvSpPr>
            <p:cNvPr id="104" name="TextBox 103"/>
            <p:cNvSpPr txBox="1"/>
            <p:nvPr/>
          </p:nvSpPr>
          <p:spPr>
            <a:xfrm>
              <a:off x="3782140" y="5604219"/>
              <a:ext cx="388130" cy="276999"/>
            </a:xfrm>
            <a:prstGeom prst="rect">
              <a:avLst/>
            </a:prstGeom>
            <a:noFill/>
          </p:spPr>
          <p:txBody>
            <a:bodyPr wrap="none" lIns="0" tIns="0" rIns="0" bIns="0" rtlCol="0" anchor="ctr">
              <a:noAutofit/>
            </a:bodyPr>
            <a:lstStyle/>
            <a:p>
              <a:pPr algn="ctr"/>
              <a:r>
                <a:rPr lang="en-US" sz="1400" dirty="0"/>
                <a:t>20</a:t>
              </a:r>
            </a:p>
          </p:txBody>
        </p:sp>
        <p:sp>
          <p:nvSpPr>
            <p:cNvPr id="105" name="TextBox 104"/>
            <p:cNvSpPr txBox="1"/>
            <p:nvPr/>
          </p:nvSpPr>
          <p:spPr>
            <a:xfrm>
              <a:off x="4173557" y="5604219"/>
              <a:ext cx="388130" cy="276999"/>
            </a:xfrm>
            <a:prstGeom prst="rect">
              <a:avLst/>
            </a:prstGeom>
            <a:noFill/>
          </p:spPr>
          <p:txBody>
            <a:bodyPr wrap="none" lIns="0" tIns="0" rIns="0" bIns="0" rtlCol="0" anchor="ctr">
              <a:noAutofit/>
            </a:bodyPr>
            <a:lstStyle/>
            <a:p>
              <a:pPr algn="ctr"/>
              <a:r>
                <a:rPr lang="en-US" sz="1400" dirty="0"/>
                <a:t>24</a:t>
              </a:r>
            </a:p>
          </p:txBody>
        </p:sp>
        <p:sp>
          <p:nvSpPr>
            <p:cNvPr id="106" name="TextBox 105"/>
            <p:cNvSpPr txBox="1"/>
            <p:nvPr/>
          </p:nvSpPr>
          <p:spPr>
            <a:xfrm>
              <a:off x="4564972" y="5604219"/>
              <a:ext cx="388130" cy="276999"/>
            </a:xfrm>
            <a:prstGeom prst="rect">
              <a:avLst/>
            </a:prstGeom>
            <a:noFill/>
          </p:spPr>
          <p:txBody>
            <a:bodyPr wrap="none" lIns="0" tIns="0" rIns="0" bIns="0" rtlCol="0" anchor="ctr">
              <a:noAutofit/>
            </a:bodyPr>
            <a:lstStyle/>
            <a:p>
              <a:pPr algn="ctr"/>
              <a:r>
                <a:rPr lang="en-US" sz="1400" dirty="0"/>
                <a:t>28</a:t>
              </a:r>
            </a:p>
          </p:txBody>
        </p:sp>
        <p:sp>
          <p:nvSpPr>
            <p:cNvPr id="107" name="TextBox 106"/>
            <p:cNvSpPr txBox="1"/>
            <p:nvPr/>
          </p:nvSpPr>
          <p:spPr>
            <a:xfrm>
              <a:off x="4949810" y="5604219"/>
              <a:ext cx="388130" cy="276999"/>
            </a:xfrm>
            <a:prstGeom prst="rect">
              <a:avLst/>
            </a:prstGeom>
            <a:noFill/>
          </p:spPr>
          <p:txBody>
            <a:bodyPr wrap="none" lIns="0" tIns="0" rIns="0" bIns="0" rtlCol="0" anchor="ctr">
              <a:noAutofit/>
            </a:bodyPr>
            <a:lstStyle/>
            <a:p>
              <a:pPr algn="ctr"/>
              <a:r>
                <a:rPr lang="en-US" sz="1400" dirty="0"/>
                <a:t>32</a:t>
              </a:r>
            </a:p>
          </p:txBody>
        </p:sp>
        <p:sp>
          <p:nvSpPr>
            <p:cNvPr id="108" name="TextBox 107"/>
            <p:cNvSpPr txBox="1"/>
            <p:nvPr/>
          </p:nvSpPr>
          <p:spPr>
            <a:xfrm>
              <a:off x="5341228" y="5604219"/>
              <a:ext cx="388130" cy="276999"/>
            </a:xfrm>
            <a:prstGeom prst="rect">
              <a:avLst/>
            </a:prstGeom>
            <a:noFill/>
          </p:spPr>
          <p:txBody>
            <a:bodyPr wrap="none" lIns="0" tIns="0" rIns="0" bIns="0" rtlCol="0" anchor="ctr">
              <a:noAutofit/>
            </a:bodyPr>
            <a:lstStyle/>
            <a:p>
              <a:pPr algn="ctr"/>
              <a:r>
                <a:rPr lang="en-US" sz="1400" dirty="0"/>
                <a:t>36</a:t>
              </a:r>
            </a:p>
          </p:txBody>
        </p:sp>
        <p:sp>
          <p:nvSpPr>
            <p:cNvPr id="109" name="TextBox 108"/>
            <p:cNvSpPr txBox="1"/>
            <p:nvPr/>
          </p:nvSpPr>
          <p:spPr>
            <a:xfrm>
              <a:off x="5729353" y="5604219"/>
              <a:ext cx="388130" cy="276999"/>
            </a:xfrm>
            <a:prstGeom prst="rect">
              <a:avLst/>
            </a:prstGeom>
            <a:noFill/>
          </p:spPr>
          <p:txBody>
            <a:bodyPr wrap="none" lIns="0" tIns="0" rIns="0" bIns="0" rtlCol="0" anchor="ctr">
              <a:noAutofit/>
            </a:bodyPr>
            <a:lstStyle/>
            <a:p>
              <a:pPr algn="ctr"/>
              <a:r>
                <a:rPr lang="en-US" sz="1400" dirty="0"/>
                <a:t>40</a:t>
              </a:r>
            </a:p>
          </p:txBody>
        </p:sp>
        <p:sp>
          <p:nvSpPr>
            <p:cNvPr id="110" name="TextBox 109"/>
            <p:cNvSpPr txBox="1"/>
            <p:nvPr/>
          </p:nvSpPr>
          <p:spPr>
            <a:xfrm>
              <a:off x="6114191" y="5604219"/>
              <a:ext cx="388130" cy="276999"/>
            </a:xfrm>
            <a:prstGeom prst="rect">
              <a:avLst/>
            </a:prstGeom>
            <a:noFill/>
          </p:spPr>
          <p:txBody>
            <a:bodyPr wrap="none" lIns="0" tIns="0" rIns="0" bIns="0" rtlCol="0" anchor="ctr">
              <a:noAutofit/>
            </a:bodyPr>
            <a:lstStyle/>
            <a:p>
              <a:pPr algn="ctr"/>
              <a:r>
                <a:rPr lang="en-US" sz="1400" dirty="0"/>
                <a:t>44</a:t>
              </a:r>
            </a:p>
          </p:txBody>
        </p:sp>
        <p:sp>
          <p:nvSpPr>
            <p:cNvPr id="111" name="TextBox 110"/>
            <p:cNvSpPr txBox="1"/>
            <p:nvPr/>
          </p:nvSpPr>
          <p:spPr>
            <a:xfrm>
              <a:off x="6505609" y="5604219"/>
              <a:ext cx="388130" cy="276999"/>
            </a:xfrm>
            <a:prstGeom prst="rect">
              <a:avLst/>
            </a:prstGeom>
            <a:noFill/>
          </p:spPr>
          <p:txBody>
            <a:bodyPr wrap="none" lIns="0" tIns="0" rIns="0" bIns="0" rtlCol="0" anchor="ctr">
              <a:noAutofit/>
            </a:bodyPr>
            <a:lstStyle/>
            <a:p>
              <a:pPr algn="ctr"/>
              <a:r>
                <a:rPr lang="en-US" sz="1400" dirty="0"/>
                <a:t>48</a:t>
              </a:r>
            </a:p>
          </p:txBody>
        </p:sp>
        <p:sp>
          <p:nvSpPr>
            <p:cNvPr id="112" name="TextBox 111"/>
            <p:cNvSpPr txBox="1"/>
            <p:nvPr/>
          </p:nvSpPr>
          <p:spPr>
            <a:xfrm>
              <a:off x="6893736" y="5604219"/>
              <a:ext cx="388130" cy="276999"/>
            </a:xfrm>
            <a:prstGeom prst="rect">
              <a:avLst/>
            </a:prstGeom>
            <a:noFill/>
          </p:spPr>
          <p:txBody>
            <a:bodyPr wrap="none" lIns="0" tIns="0" rIns="0" bIns="0" rtlCol="0" anchor="ctr">
              <a:noAutofit/>
            </a:bodyPr>
            <a:lstStyle/>
            <a:p>
              <a:pPr algn="ctr"/>
              <a:r>
                <a:rPr lang="en-US" sz="1400" dirty="0"/>
                <a:t>52</a:t>
              </a:r>
            </a:p>
          </p:txBody>
        </p:sp>
        <p:sp>
          <p:nvSpPr>
            <p:cNvPr id="113" name="TextBox 112"/>
            <p:cNvSpPr txBox="1"/>
            <p:nvPr/>
          </p:nvSpPr>
          <p:spPr>
            <a:xfrm>
              <a:off x="3686752" y="5890124"/>
              <a:ext cx="1850962" cy="276999"/>
            </a:xfrm>
            <a:prstGeom prst="rect">
              <a:avLst/>
            </a:prstGeom>
            <a:noFill/>
          </p:spPr>
          <p:txBody>
            <a:bodyPr wrap="none" lIns="0" tIns="0" rIns="0" bIns="0" rtlCol="0" anchor="ctr">
              <a:noAutofit/>
            </a:bodyPr>
            <a:lstStyle/>
            <a:p>
              <a:pPr algn="ctr"/>
              <a:r>
                <a:rPr lang="en-US" sz="1400" dirty="0"/>
                <a:t>Occasion</a:t>
              </a:r>
            </a:p>
          </p:txBody>
        </p:sp>
        <p:sp>
          <p:nvSpPr>
            <p:cNvPr id="114" name="TextBox 113"/>
            <p:cNvSpPr txBox="1"/>
            <p:nvPr/>
          </p:nvSpPr>
          <p:spPr>
            <a:xfrm rot="16200000">
              <a:off x="208221" y="3552019"/>
              <a:ext cx="1850962" cy="276999"/>
            </a:xfrm>
            <a:prstGeom prst="rect">
              <a:avLst/>
            </a:prstGeom>
            <a:noFill/>
          </p:spPr>
          <p:txBody>
            <a:bodyPr wrap="none" lIns="0" tIns="0" rIns="0" bIns="0" rtlCol="0" anchor="ctr">
              <a:noAutofit/>
            </a:bodyPr>
            <a:lstStyle/>
            <a:p>
              <a:pPr algn="ctr"/>
              <a:r>
                <a:rPr lang="en-US" sz="1400" dirty="0"/>
                <a:t>Market Share</a:t>
              </a:r>
            </a:p>
          </p:txBody>
        </p:sp>
        <p:sp>
          <p:nvSpPr>
            <p:cNvPr id="115" name="TextBox 114"/>
            <p:cNvSpPr txBox="1"/>
            <p:nvPr/>
          </p:nvSpPr>
          <p:spPr>
            <a:xfrm rot="5400000">
              <a:off x="7062566" y="3552021"/>
              <a:ext cx="1850962" cy="276999"/>
            </a:xfrm>
            <a:prstGeom prst="rect">
              <a:avLst/>
            </a:prstGeom>
            <a:noFill/>
          </p:spPr>
          <p:txBody>
            <a:bodyPr wrap="none" lIns="0" tIns="0" rIns="0" bIns="0" rtlCol="0" anchor="ctr">
              <a:noAutofit/>
            </a:bodyPr>
            <a:lstStyle/>
            <a:p>
              <a:pPr algn="ctr"/>
              <a:r>
                <a:rPr lang="en-US" sz="1400" dirty="0"/>
                <a:t>Price</a:t>
              </a:r>
            </a:p>
          </p:txBody>
        </p:sp>
        <p:sp>
          <p:nvSpPr>
            <p:cNvPr id="116" name="Freeform 115"/>
            <p:cNvSpPr/>
            <p:nvPr/>
          </p:nvSpPr>
          <p:spPr>
            <a:xfrm>
              <a:off x="2123488" y="2777869"/>
              <a:ext cx="4966362" cy="2604523"/>
            </a:xfrm>
            <a:custGeom>
              <a:avLst/>
              <a:gdLst>
                <a:gd name="connsiteX0" fmla="*/ 0 w 4966362"/>
                <a:gd name="connsiteY0" fmla="*/ 2604523 h 2604523"/>
                <a:gd name="connsiteX1" fmla="*/ 99674 w 4966362"/>
                <a:gd name="connsiteY1" fmla="*/ 2067151 h 2604523"/>
                <a:gd name="connsiteX2" fmla="*/ 203682 w 4966362"/>
                <a:gd name="connsiteY2" fmla="*/ 2067151 h 2604523"/>
                <a:gd name="connsiteX3" fmla="*/ 307689 w 4966362"/>
                <a:gd name="connsiteY3" fmla="*/ 2101820 h 2604523"/>
                <a:gd name="connsiteX4" fmla="*/ 385695 w 4966362"/>
                <a:gd name="connsiteY4" fmla="*/ 247018 h 2604523"/>
                <a:gd name="connsiteX5" fmla="*/ 498370 w 4966362"/>
                <a:gd name="connsiteY5" fmla="*/ 2036815 h 2604523"/>
                <a:gd name="connsiteX6" fmla="*/ 598044 w 4966362"/>
                <a:gd name="connsiteY6" fmla="*/ 2032482 h 2604523"/>
                <a:gd name="connsiteX7" fmla="*/ 684717 w 4966362"/>
                <a:gd name="connsiteY7" fmla="*/ 2435511 h 2604523"/>
                <a:gd name="connsiteX8" fmla="*/ 780057 w 4966362"/>
                <a:gd name="connsiteY8" fmla="*/ 2140823 h 2604523"/>
                <a:gd name="connsiteX9" fmla="*/ 884065 w 4966362"/>
                <a:gd name="connsiteY9" fmla="*/ 1984812 h 2604523"/>
                <a:gd name="connsiteX10" fmla="*/ 966404 w 4966362"/>
                <a:gd name="connsiteY10" fmla="*/ 234017 h 2604523"/>
                <a:gd name="connsiteX11" fmla="*/ 1083412 w 4966362"/>
                <a:gd name="connsiteY11" fmla="*/ 1958810 h 2604523"/>
                <a:gd name="connsiteX12" fmla="*/ 1261092 w 4966362"/>
                <a:gd name="connsiteY12" fmla="*/ 1950142 h 2604523"/>
                <a:gd name="connsiteX13" fmla="*/ 1369433 w 4966362"/>
                <a:gd name="connsiteY13" fmla="*/ 2097486 h 2604523"/>
                <a:gd name="connsiteX14" fmla="*/ 1460440 w 4966362"/>
                <a:gd name="connsiteY14" fmla="*/ 1993479 h 2604523"/>
                <a:gd name="connsiteX15" fmla="*/ 1568781 w 4966362"/>
                <a:gd name="connsiteY15" fmla="*/ 2396508 h 2604523"/>
                <a:gd name="connsiteX16" fmla="*/ 1746461 w 4966362"/>
                <a:gd name="connsiteY16" fmla="*/ 2023814 h 2604523"/>
                <a:gd name="connsiteX17" fmla="*/ 1859136 w 4966362"/>
                <a:gd name="connsiteY17" fmla="*/ 2504849 h 2604523"/>
                <a:gd name="connsiteX18" fmla="*/ 1950142 w 4966362"/>
                <a:gd name="connsiteY18" fmla="*/ 2470180 h 2604523"/>
                <a:gd name="connsiteX19" fmla="*/ 2045483 w 4966362"/>
                <a:gd name="connsiteY19" fmla="*/ 307689 h 2604523"/>
                <a:gd name="connsiteX20" fmla="*/ 2140823 w 4966362"/>
                <a:gd name="connsiteY20" fmla="*/ 2543852 h 2604523"/>
                <a:gd name="connsiteX21" fmla="*/ 2236163 w 4966362"/>
                <a:gd name="connsiteY21" fmla="*/ 719386 h 2604523"/>
                <a:gd name="connsiteX22" fmla="*/ 2335837 w 4966362"/>
                <a:gd name="connsiteY22" fmla="*/ 2015147 h 2604523"/>
                <a:gd name="connsiteX23" fmla="*/ 2431177 w 4966362"/>
                <a:gd name="connsiteY23" fmla="*/ 1846135 h 2604523"/>
                <a:gd name="connsiteX24" fmla="*/ 2535185 w 4966362"/>
                <a:gd name="connsiteY24" fmla="*/ 1911140 h 2604523"/>
                <a:gd name="connsiteX25" fmla="*/ 2626192 w 4966362"/>
                <a:gd name="connsiteY25" fmla="*/ 121342 h 2604523"/>
                <a:gd name="connsiteX26" fmla="*/ 2725866 w 4966362"/>
                <a:gd name="connsiteY26" fmla="*/ 2465847 h 2604523"/>
                <a:gd name="connsiteX27" fmla="*/ 2816872 w 4966362"/>
                <a:gd name="connsiteY27" fmla="*/ 533039 h 2604523"/>
                <a:gd name="connsiteX28" fmla="*/ 2920880 w 4966362"/>
                <a:gd name="connsiteY28" fmla="*/ 1716125 h 2604523"/>
                <a:gd name="connsiteX29" fmla="*/ 3016220 w 4966362"/>
                <a:gd name="connsiteY29" fmla="*/ 2426844 h 2604523"/>
                <a:gd name="connsiteX30" fmla="*/ 3107227 w 4966362"/>
                <a:gd name="connsiteY30" fmla="*/ 2387841 h 2604523"/>
                <a:gd name="connsiteX31" fmla="*/ 3206901 w 4966362"/>
                <a:gd name="connsiteY31" fmla="*/ 1971811 h 2604523"/>
                <a:gd name="connsiteX32" fmla="*/ 3302241 w 4966362"/>
                <a:gd name="connsiteY32" fmla="*/ 273020 h 2604523"/>
                <a:gd name="connsiteX33" fmla="*/ 3406248 w 4966362"/>
                <a:gd name="connsiteY33" fmla="*/ 1768129 h 2604523"/>
                <a:gd name="connsiteX34" fmla="*/ 3505922 w 4966362"/>
                <a:gd name="connsiteY34" fmla="*/ 2361839 h 2604523"/>
                <a:gd name="connsiteX35" fmla="*/ 3601263 w 4966362"/>
                <a:gd name="connsiteY35" fmla="*/ 1759462 h 2604523"/>
                <a:gd name="connsiteX36" fmla="*/ 3696603 w 4966362"/>
                <a:gd name="connsiteY36" fmla="*/ 2314169 h 2604523"/>
                <a:gd name="connsiteX37" fmla="*/ 3800611 w 4966362"/>
                <a:gd name="connsiteY37" fmla="*/ 1755128 h 2604523"/>
                <a:gd name="connsiteX38" fmla="*/ 3891617 w 4966362"/>
                <a:gd name="connsiteY38" fmla="*/ 1763795 h 2604523"/>
                <a:gd name="connsiteX39" fmla="*/ 3986957 w 4966362"/>
                <a:gd name="connsiteY39" fmla="*/ 1490776 h 2604523"/>
                <a:gd name="connsiteX40" fmla="*/ 4077964 w 4966362"/>
                <a:gd name="connsiteY40" fmla="*/ 0 h 2604523"/>
                <a:gd name="connsiteX41" fmla="*/ 4181972 w 4966362"/>
                <a:gd name="connsiteY41" fmla="*/ 2344504 h 2604523"/>
                <a:gd name="connsiteX42" fmla="*/ 4281646 w 4966362"/>
                <a:gd name="connsiteY42" fmla="*/ 1898139 h 2604523"/>
                <a:gd name="connsiteX43" fmla="*/ 4363985 w 4966362"/>
                <a:gd name="connsiteY43" fmla="*/ 1906806 h 2604523"/>
                <a:gd name="connsiteX44" fmla="*/ 4476660 w 4966362"/>
                <a:gd name="connsiteY44" fmla="*/ 1863469 h 2604523"/>
                <a:gd name="connsiteX45" fmla="*/ 4572000 w 4966362"/>
                <a:gd name="connsiteY45" fmla="*/ 1863469 h 2604523"/>
                <a:gd name="connsiteX46" fmla="*/ 4667340 w 4966362"/>
                <a:gd name="connsiteY46" fmla="*/ 2236163 h 2604523"/>
                <a:gd name="connsiteX47" fmla="*/ 4767014 w 4966362"/>
                <a:gd name="connsiteY47" fmla="*/ 1902472 h 2604523"/>
                <a:gd name="connsiteX48" fmla="*/ 4862355 w 4966362"/>
                <a:gd name="connsiteY48" fmla="*/ 970738 h 2604523"/>
                <a:gd name="connsiteX49" fmla="*/ 4966362 w 4966362"/>
                <a:gd name="connsiteY49" fmla="*/ 1937141 h 26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966362" h="2604523">
                  <a:moveTo>
                    <a:pt x="0" y="2604523"/>
                  </a:moveTo>
                  <a:lnTo>
                    <a:pt x="99674" y="2067151"/>
                  </a:lnTo>
                  <a:lnTo>
                    <a:pt x="203682" y="2067151"/>
                  </a:lnTo>
                  <a:lnTo>
                    <a:pt x="307689" y="2101820"/>
                  </a:lnTo>
                  <a:lnTo>
                    <a:pt x="385695" y="247018"/>
                  </a:lnTo>
                  <a:lnTo>
                    <a:pt x="498370" y="2036815"/>
                  </a:lnTo>
                  <a:lnTo>
                    <a:pt x="598044" y="2032482"/>
                  </a:lnTo>
                  <a:lnTo>
                    <a:pt x="684717" y="2435511"/>
                  </a:lnTo>
                  <a:lnTo>
                    <a:pt x="780057" y="2140823"/>
                  </a:lnTo>
                  <a:lnTo>
                    <a:pt x="884065" y="1984812"/>
                  </a:lnTo>
                  <a:lnTo>
                    <a:pt x="966404" y="234017"/>
                  </a:lnTo>
                  <a:lnTo>
                    <a:pt x="1083412" y="1958810"/>
                  </a:lnTo>
                  <a:lnTo>
                    <a:pt x="1261092" y="1950142"/>
                  </a:lnTo>
                  <a:lnTo>
                    <a:pt x="1369433" y="2097486"/>
                  </a:lnTo>
                  <a:lnTo>
                    <a:pt x="1460440" y="1993479"/>
                  </a:lnTo>
                  <a:lnTo>
                    <a:pt x="1568781" y="2396508"/>
                  </a:lnTo>
                  <a:lnTo>
                    <a:pt x="1746461" y="2023814"/>
                  </a:lnTo>
                  <a:lnTo>
                    <a:pt x="1859136" y="2504849"/>
                  </a:lnTo>
                  <a:lnTo>
                    <a:pt x="1950142" y="2470180"/>
                  </a:lnTo>
                  <a:lnTo>
                    <a:pt x="2045483" y="307689"/>
                  </a:lnTo>
                  <a:lnTo>
                    <a:pt x="2140823" y="2543852"/>
                  </a:lnTo>
                  <a:lnTo>
                    <a:pt x="2236163" y="719386"/>
                  </a:lnTo>
                  <a:lnTo>
                    <a:pt x="2335837" y="2015147"/>
                  </a:lnTo>
                  <a:lnTo>
                    <a:pt x="2431177" y="1846135"/>
                  </a:lnTo>
                  <a:lnTo>
                    <a:pt x="2535185" y="1911140"/>
                  </a:lnTo>
                  <a:lnTo>
                    <a:pt x="2626192" y="121342"/>
                  </a:lnTo>
                  <a:lnTo>
                    <a:pt x="2725866" y="2465847"/>
                  </a:lnTo>
                  <a:lnTo>
                    <a:pt x="2816872" y="533039"/>
                  </a:lnTo>
                  <a:lnTo>
                    <a:pt x="2920880" y="1716125"/>
                  </a:lnTo>
                  <a:lnTo>
                    <a:pt x="3016220" y="2426844"/>
                  </a:lnTo>
                  <a:lnTo>
                    <a:pt x="3107227" y="2387841"/>
                  </a:lnTo>
                  <a:lnTo>
                    <a:pt x="3206901" y="1971811"/>
                  </a:lnTo>
                  <a:lnTo>
                    <a:pt x="3302241" y="273020"/>
                  </a:lnTo>
                  <a:lnTo>
                    <a:pt x="3406248" y="1768129"/>
                  </a:lnTo>
                  <a:lnTo>
                    <a:pt x="3505922" y="2361839"/>
                  </a:lnTo>
                  <a:lnTo>
                    <a:pt x="3601263" y="1759462"/>
                  </a:lnTo>
                  <a:lnTo>
                    <a:pt x="3696603" y="2314169"/>
                  </a:lnTo>
                  <a:lnTo>
                    <a:pt x="3800611" y="1755128"/>
                  </a:lnTo>
                  <a:lnTo>
                    <a:pt x="3891617" y="1763795"/>
                  </a:lnTo>
                  <a:lnTo>
                    <a:pt x="3986957" y="1490776"/>
                  </a:lnTo>
                  <a:lnTo>
                    <a:pt x="4077964" y="0"/>
                  </a:lnTo>
                  <a:lnTo>
                    <a:pt x="4181972" y="2344504"/>
                  </a:lnTo>
                  <a:lnTo>
                    <a:pt x="4281646" y="1898139"/>
                  </a:lnTo>
                  <a:lnTo>
                    <a:pt x="4363985" y="1906806"/>
                  </a:lnTo>
                  <a:lnTo>
                    <a:pt x="4476660" y="1863469"/>
                  </a:lnTo>
                  <a:lnTo>
                    <a:pt x="4572000" y="1863469"/>
                  </a:lnTo>
                  <a:lnTo>
                    <a:pt x="4667340" y="2236163"/>
                  </a:lnTo>
                  <a:lnTo>
                    <a:pt x="4767014" y="1902472"/>
                  </a:lnTo>
                  <a:lnTo>
                    <a:pt x="4862355" y="970738"/>
                  </a:lnTo>
                  <a:lnTo>
                    <a:pt x="4966362" y="1937141"/>
                  </a:lnTo>
                </a:path>
              </a:pathLst>
            </a:custGeom>
            <a:noFill/>
            <a:ln w="12700">
              <a:solidFill>
                <a:srgbClr val="F456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7" name="TextBox 116"/>
            <p:cNvSpPr txBox="1"/>
            <p:nvPr/>
          </p:nvSpPr>
          <p:spPr>
            <a:xfrm>
              <a:off x="2959221" y="502847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a:p>
              <a:pPr algn="ctr">
                <a:lnSpc>
                  <a:spcPts val="1200"/>
                </a:lnSpc>
              </a:pPr>
              <a:r>
                <a:rPr lang="en-US" sz="1200" dirty="0">
                  <a:solidFill>
                    <a:srgbClr val="3B0900"/>
                  </a:solidFill>
                </a:rPr>
                <a:t>C</a:t>
              </a:r>
            </a:p>
          </p:txBody>
        </p:sp>
        <p:sp>
          <p:nvSpPr>
            <p:cNvPr id="118" name="TextBox 117"/>
            <p:cNvSpPr txBox="1"/>
            <p:nvPr/>
          </p:nvSpPr>
          <p:spPr>
            <a:xfrm>
              <a:off x="4223971" y="5259413"/>
              <a:ext cx="243964" cy="205325"/>
            </a:xfrm>
            <a:prstGeom prst="rect">
              <a:avLst/>
            </a:prstGeom>
            <a:noFill/>
          </p:spPr>
          <p:txBody>
            <a:bodyPr wrap="none" lIns="0" tIns="0" rIns="0" bIns="0" rtlCol="0" anchor="ctr">
              <a:noAutofit/>
            </a:bodyPr>
            <a:lstStyle/>
            <a:p>
              <a:pPr algn="ctr">
                <a:lnSpc>
                  <a:spcPts val="1200"/>
                </a:lnSpc>
              </a:pPr>
              <a:r>
                <a:rPr lang="en-US" sz="1200" dirty="0">
                  <a:solidFill>
                    <a:srgbClr val="17899E"/>
                  </a:solidFill>
                </a:rPr>
                <a:t>D</a:t>
              </a:r>
            </a:p>
            <a:p>
              <a:pPr algn="ctr">
                <a:lnSpc>
                  <a:spcPts val="1200"/>
                </a:lnSpc>
              </a:pPr>
              <a:r>
                <a:rPr lang="en-US" sz="1200" dirty="0">
                  <a:solidFill>
                    <a:srgbClr val="3B0900"/>
                  </a:solidFill>
                </a:rPr>
                <a:t>C</a:t>
              </a:r>
            </a:p>
          </p:txBody>
        </p:sp>
        <p:sp>
          <p:nvSpPr>
            <p:cNvPr id="119" name="TextBox 118"/>
            <p:cNvSpPr txBox="1"/>
            <p:nvPr/>
          </p:nvSpPr>
          <p:spPr>
            <a:xfrm>
              <a:off x="4332370" y="5259413"/>
              <a:ext cx="243964" cy="205325"/>
            </a:xfrm>
            <a:prstGeom prst="rect">
              <a:avLst/>
            </a:prstGeom>
            <a:noFill/>
          </p:spPr>
          <p:txBody>
            <a:bodyPr wrap="none" lIns="0" tIns="0" rIns="0" bIns="0" rtlCol="0" anchor="ctr">
              <a:noAutofit/>
            </a:bodyPr>
            <a:lstStyle/>
            <a:p>
              <a:pPr algn="ctr">
                <a:lnSpc>
                  <a:spcPts val="1200"/>
                </a:lnSpc>
              </a:pPr>
              <a:r>
                <a:rPr lang="en-US" sz="1200" dirty="0"/>
                <a:t> </a:t>
              </a:r>
            </a:p>
            <a:p>
              <a:pPr algn="ctr">
                <a:lnSpc>
                  <a:spcPts val="1200"/>
                </a:lnSpc>
              </a:pPr>
              <a:r>
                <a:rPr lang="en-US" sz="1200" dirty="0">
                  <a:solidFill>
                    <a:srgbClr val="3B0900"/>
                  </a:solidFill>
                </a:rPr>
                <a:t>C</a:t>
              </a:r>
            </a:p>
          </p:txBody>
        </p:sp>
        <p:sp>
          <p:nvSpPr>
            <p:cNvPr id="120" name="TextBox 119"/>
            <p:cNvSpPr txBox="1"/>
            <p:nvPr/>
          </p:nvSpPr>
          <p:spPr>
            <a:xfrm>
              <a:off x="4801909" y="502847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a:p>
              <a:pPr algn="ctr">
                <a:lnSpc>
                  <a:spcPts val="1200"/>
                </a:lnSpc>
              </a:pPr>
              <a:r>
                <a:rPr lang="en-US" sz="1200" dirty="0">
                  <a:solidFill>
                    <a:srgbClr val="3B0900"/>
                  </a:solidFill>
                </a:rPr>
                <a:t>C</a:t>
              </a:r>
            </a:p>
          </p:txBody>
        </p:sp>
        <p:sp>
          <p:nvSpPr>
            <p:cNvPr id="121" name="TextBox 120"/>
            <p:cNvSpPr txBox="1"/>
            <p:nvPr/>
          </p:nvSpPr>
          <p:spPr>
            <a:xfrm>
              <a:off x="5291328" y="502847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a:p>
              <a:pPr algn="ctr">
                <a:lnSpc>
                  <a:spcPts val="1200"/>
                </a:lnSpc>
              </a:pPr>
              <a:r>
                <a:rPr lang="en-US" sz="1200" dirty="0">
                  <a:solidFill>
                    <a:srgbClr val="3B0900"/>
                  </a:solidFill>
                </a:rPr>
                <a:t>C</a:t>
              </a:r>
            </a:p>
          </p:txBody>
        </p:sp>
        <p:sp>
          <p:nvSpPr>
            <p:cNvPr id="122" name="TextBox 121"/>
            <p:cNvSpPr txBox="1"/>
            <p:nvPr/>
          </p:nvSpPr>
          <p:spPr>
            <a:xfrm>
              <a:off x="6072270" y="502847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a:p>
              <a:pPr algn="ctr">
                <a:lnSpc>
                  <a:spcPts val="1200"/>
                </a:lnSpc>
              </a:pPr>
              <a:r>
                <a:rPr lang="en-US" sz="1200" dirty="0">
                  <a:solidFill>
                    <a:srgbClr val="3B0900"/>
                  </a:solidFill>
                </a:rPr>
                <a:t>C</a:t>
              </a:r>
            </a:p>
          </p:txBody>
        </p:sp>
        <p:sp>
          <p:nvSpPr>
            <p:cNvPr id="123" name="TextBox 122"/>
            <p:cNvSpPr txBox="1"/>
            <p:nvPr/>
          </p:nvSpPr>
          <p:spPr>
            <a:xfrm>
              <a:off x="5960829" y="496346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p:txBody>
        </p:sp>
        <p:sp>
          <p:nvSpPr>
            <p:cNvPr id="124" name="TextBox 123"/>
            <p:cNvSpPr txBox="1"/>
            <p:nvPr/>
          </p:nvSpPr>
          <p:spPr>
            <a:xfrm>
              <a:off x="6834068" y="496346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p:txBody>
        </p:sp>
        <p:sp>
          <p:nvSpPr>
            <p:cNvPr id="125" name="TextBox 124"/>
            <p:cNvSpPr txBox="1"/>
            <p:nvPr/>
          </p:nvSpPr>
          <p:spPr>
            <a:xfrm>
              <a:off x="4607854" y="496346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p:txBody>
        </p:sp>
        <p:sp>
          <p:nvSpPr>
            <p:cNvPr id="126" name="TextBox 125"/>
            <p:cNvSpPr txBox="1"/>
            <p:nvPr/>
          </p:nvSpPr>
          <p:spPr>
            <a:xfrm>
              <a:off x="4023111" y="4963460"/>
              <a:ext cx="243964" cy="512852"/>
            </a:xfrm>
            <a:prstGeom prst="rect">
              <a:avLst/>
            </a:prstGeom>
            <a:noFill/>
          </p:spPr>
          <p:txBody>
            <a:bodyPr wrap="none" lIns="0" tIns="0" rIns="0" bIns="0" rtlCol="0" anchor="ctr">
              <a:noAutofit/>
            </a:bodyPr>
            <a:lstStyle/>
            <a:p>
              <a:pPr algn="ctr">
                <a:lnSpc>
                  <a:spcPts val="1200"/>
                </a:lnSpc>
              </a:pPr>
              <a:r>
                <a:rPr lang="en-US" sz="1200" dirty="0">
                  <a:solidFill>
                    <a:srgbClr val="4FB673"/>
                  </a:solidFill>
                </a:rPr>
                <a:t>F</a:t>
              </a:r>
            </a:p>
            <a:p>
              <a:pPr algn="ctr">
                <a:lnSpc>
                  <a:spcPts val="1200"/>
                </a:lnSpc>
              </a:pPr>
              <a:r>
                <a:rPr lang="en-US" sz="1200" dirty="0">
                  <a:solidFill>
                    <a:srgbClr val="17899E"/>
                  </a:solidFill>
                </a:rPr>
                <a:t>D</a:t>
              </a:r>
            </a:p>
          </p:txBody>
        </p:sp>
        <p:sp>
          <p:nvSpPr>
            <p:cNvPr id="127" name="TextBox 126"/>
            <p:cNvSpPr txBox="1"/>
            <p:nvPr/>
          </p:nvSpPr>
          <p:spPr>
            <a:xfrm>
              <a:off x="893778" y="5753091"/>
              <a:ext cx="1358019" cy="682606"/>
            </a:xfrm>
            <a:prstGeom prst="rect">
              <a:avLst/>
            </a:prstGeom>
            <a:noFill/>
          </p:spPr>
          <p:txBody>
            <a:bodyPr wrap="none" lIns="0" tIns="0" rIns="0" bIns="0" rtlCol="0" anchor="ctr">
              <a:noAutofit/>
            </a:bodyPr>
            <a:lstStyle/>
            <a:p>
              <a:r>
                <a:rPr lang="en-US" sz="1400" dirty="0">
                  <a:solidFill>
                    <a:srgbClr val="4FB673"/>
                  </a:solidFill>
                </a:rPr>
                <a:t>F - Feature </a:t>
              </a:r>
            </a:p>
            <a:p>
              <a:r>
                <a:rPr lang="en-US" sz="1400" dirty="0">
                  <a:solidFill>
                    <a:srgbClr val="17899E"/>
                  </a:solidFill>
                </a:rPr>
                <a:t>D - Display</a:t>
              </a:r>
            </a:p>
            <a:p>
              <a:r>
                <a:rPr lang="en-US" sz="1400" dirty="0">
                  <a:solidFill>
                    <a:srgbClr val="3B0900"/>
                  </a:solidFill>
                </a:rPr>
                <a:t>C - Store Coupon</a:t>
              </a:r>
            </a:p>
          </p:txBody>
        </p:sp>
        <p:sp>
          <p:nvSpPr>
            <p:cNvPr id="128" name="Freeform 127"/>
            <p:cNvSpPr/>
            <p:nvPr/>
          </p:nvSpPr>
          <p:spPr>
            <a:xfrm>
              <a:off x="2110154" y="1816387"/>
              <a:ext cx="4973343" cy="1394357"/>
            </a:xfrm>
            <a:custGeom>
              <a:avLst/>
              <a:gdLst>
                <a:gd name="connsiteX0" fmla="*/ 0 w 4973343"/>
                <a:gd name="connsiteY0" fmla="*/ 57926 h 1394357"/>
                <a:gd name="connsiteX1" fmla="*/ 99301 w 4973343"/>
                <a:gd name="connsiteY1" fmla="*/ 74476 h 1394357"/>
                <a:gd name="connsiteX2" fmla="*/ 190327 w 4973343"/>
                <a:gd name="connsiteY2" fmla="*/ 57926 h 1394357"/>
                <a:gd name="connsiteX3" fmla="*/ 302041 w 4973343"/>
                <a:gd name="connsiteY3" fmla="*/ 57926 h 1394357"/>
                <a:gd name="connsiteX4" fmla="*/ 397205 w 4973343"/>
                <a:gd name="connsiteY4" fmla="*/ 1146103 h 1394357"/>
                <a:gd name="connsiteX5" fmla="*/ 496507 w 4973343"/>
                <a:gd name="connsiteY5" fmla="*/ 53789 h 1394357"/>
                <a:gd name="connsiteX6" fmla="*/ 889575 w 4973343"/>
                <a:gd name="connsiteY6" fmla="*/ 57926 h 1394357"/>
                <a:gd name="connsiteX7" fmla="*/ 980601 w 4973343"/>
                <a:gd name="connsiteY7" fmla="*/ 1075765 h 1394357"/>
                <a:gd name="connsiteX8" fmla="*/ 1088177 w 4973343"/>
                <a:gd name="connsiteY8" fmla="*/ 53789 h 1394357"/>
                <a:gd name="connsiteX9" fmla="*/ 1948789 w 4973343"/>
                <a:gd name="connsiteY9" fmla="*/ 53789 h 1394357"/>
                <a:gd name="connsiteX10" fmla="*/ 2052228 w 4973343"/>
                <a:gd name="connsiteY10" fmla="*/ 798549 h 1394357"/>
                <a:gd name="connsiteX11" fmla="*/ 2147392 w 4973343"/>
                <a:gd name="connsiteY11" fmla="*/ 53789 h 1394357"/>
                <a:gd name="connsiteX12" fmla="*/ 2242556 w 4973343"/>
                <a:gd name="connsiteY12" fmla="*/ 1141966 h 1394357"/>
                <a:gd name="connsiteX13" fmla="*/ 2449433 w 4973343"/>
                <a:gd name="connsiteY13" fmla="*/ 45513 h 1394357"/>
                <a:gd name="connsiteX14" fmla="*/ 2540460 w 4973343"/>
                <a:gd name="connsiteY14" fmla="*/ 45513 h 1394357"/>
                <a:gd name="connsiteX15" fmla="*/ 2643898 w 4973343"/>
                <a:gd name="connsiteY15" fmla="*/ 827512 h 1394357"/>
                <a:gd name="connsiteX16" fmla="*/ 2734925 w 4973343"/>
                <a:gd name="connsiteY16" fmla="*/ 53789 h 1394357"/>
                <a:gd name="connsiteX17" fmla="*/ 2830089 w 4973343"/>
                <a:gd name="connsiteY17" fmla="*/ 1199892 h 1394357"/>
                <a:gd name="connsiteX18" fmla="*/ 2929390 w 4973343"/>
                <a:gd name="connsiteY18" fmla="*/ 28963 h 1394357"/>
                <a:gd name="connsiteX19" fmla="*/ 3036966 w 4973343"/>
                <a:gd name="connsiteY19" fmla="*/ 8275 h 1394357"/>
                <a:gd name="connsiteX20" fmla="*/ 3127993 w 4973343"/>
                <a:gd name="connsiteY20" fmla="*/ 16551 h 1394357"/>
                <a:gd name="connsiteX21" fmla="*/ 3223156 w 4973343"/>
                <a:gd name="connsiteY21" fmla="*/ 0 h 1394357"/>
                <a:gd name="connsiteX22" fmla="*/ 3314183 w 4973343"/>
                <a:gd name="connsiteY22" fmla="*/ 1013702 h 1394357"/>
                <a:gd name="connsiteX23" fmla="*/ 3409346 w 4973343"/>
                <a:gd name="connsiteY23" fmla="*/ 16551 h 1394357"/>
                <a:gd name="connsiteX24" fmla="*/ 3698975 w 4973343"/>
                <a:gd name="connsiteY24" fmla="*/ 8275 h 1394357"/>
                <a:gd name="connsiteX25" fmla="*/ 3794139 w 4973343"/>
                <a:gd name="connsiteY25" fmla="*/ 33101 h 1394357"/>
                <a:gd name="connsiteX26" fmla="*/ 3893441 w 4973343"/>
                <a:gd name="connsiteY26" fmla="*/ 12413 h 1394357"/>
                <a:gd name="connsiteX27" fmla="*/ 4092043 w 4973343"/>
                <a:gd name="connsiteY27" fmla="*/ 1394357 h 1394357"/>
                <a:gd name="connsiteX28" fmla="*/ 4183070 w 4973343"/>
                <a:gd name="connsiteY28" fmla="*/ 66201 h 1394357"/>
                <a:gd name="connsiteX29" fmla="*/ 4294784 w 4973343"/>
                <a:gd name="connsiteY29" fmla="*/ 41376 h 1394357"/>
                <a:gd name="connsiteX30" fmla="*/ 4774740 w 4973343"/>
                <a:gd name="connsiteY30" fmla="*/ 37238 h 1394357"/>
                <a:gd name="connsiteX31" fmla="*/ 4874041 w 4973343"/>
                <a:gd name="connsiteY31" fmla="*/ 339280 h 1394357"/>
                <a:gd name="connsiteX32" fmla="*/ 4973343 w 4973343"/>
                <a:gd name="connsiteY32" fmla="*/ 24826 h 139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973343" h="1394357">
                  <a:moveTo>
                    <a:pt x="0" y="57926"/>
                  </a:moveTo>
                  <a:lnTo>
                    <a:pt x="99301" y="74476"/>
                  </a:lnTo>
                  <a:lnTo>
                    <a:pt x="190327" y="57926"/>
                  </a:lnTo>
                  <a:lnTo>
                    <a:pt x="302041" y="57926"/>
                  </a:lnTo>
                  <a:lnTo>
                    <a:pt x="397205" y="1146103"/>
                  </a:lnTo>
                  <a:lnTo>
                    <a:pt x="496507" y="53789"/>
                  </a:lnTo>
                  <a:lnTo>
                    <a:pt x="889575" y="57926"/>
                  </a:lnTo>
                  <a:lnTo>
                    <a:pt x="980601" y="1075765"/>
                  </a:lnTo>
                  <a:lnTo>
                    <a:pt x="1088177" y="53789"/>
                  </a:lnTo>
                  <a:lnTo>
                    <a:pt x="1948789" y="53789"/>
                  </a:lnTo>
                  <a:lnTo>
                    <a:pt x="2052228" y="798549"/>
                  </a:lnTo>
                  <a:lnTo>
                    <a:pt x="2147392" y="53789"/>
                  </a:lnTo>
                  <a:lnTo>
                    <a:pt x="2242556" y="1141966"/>
                  </a:lnTo>
                  <a:lnTo>
                    <a:pt x="2449433" y="45513"/>
                  </a:lnTo>
                  <a:lnTo>
                    <a:pt x="2540460" y="45513"/>
                  </a:lnTo>
                  <a:lnTo>
                    <a:pt x="2643898" y="827512"/>
                  </a:lnTo>
                  <a:lnTo>
                    <a:pt x="2734925" y="53789"/>
                  </a:lnTo>
                  <a:lnTo>
                    <a:pt x="2830089" y="1199892"/>
                  </a:lnTo>
                  <a:lnTo>
                    <a:pt x="2929390" y="28963"/>
                  </a:lnTo>
                  <a:lnTo>
                    <a:pt x="3036966" y="8275"/>
                  </a:lnTo>
                  <a:lnTo>
                    <a:pt x="3127993" y="16551"/>
                  </a:lnTo>
                  <a:lnTo>
                    <a:pt x="3223156" y="0"/>
                  </a:lnTo>
                  <a:lnTo>
                    <a:pt x="3314183" y="1013702"/>
                  </a:lnTo>
                  <a:lnTo>
                    <a:pt x="3409346" y="16551"/>
                  </a:lnTo>
                  <a:lnTo>
                    <a:pt x="3698975" y="8275"/>
                  </a:lnTo>
                  <a:lnTo>
                    <a:pt x="3794139" y="33101"/>
                  </a:lnTo>
                  <a:lnTo>
                    <a:pt x="3893441" y="12413"/>
                  </a:lnTo>
                  <a:lnTo>
                    <a:pt x="4092043" y="1394357"/>
                  </a:lnTo>
                  <a:lnTo>
                    <a:pt x="4183070" y="66201"/>
                  </a:lnTo>
                  <a:lnTo>
                    <a:pt x="4294784" y="41376"/>
                  </a:lnTo>
                  <a:lnTo>
                    <a:pt x="4774740" y="37238"/>
                  </a:lnTo>
                  <a:lnTo>
                    <a:pt x="4874041" y="339280"/>
                  </a:lnTo>
                  <a:lnTo>
                    <a:pt x="4973343" y="24826"/>
                  </a:lnTo>
                </a:path>
              </a:pathLst>
            </a:cu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9" name="TextBox 128"/>
            <p:cNvSpPr txBox="1"/>
            <p:nvPr/>
          </p:nvSpPr>
          <p:spPr>
            <a:xfrm>
              <a:off x="2220648" y="5604219"/>
              <a:ext cx="388130" cy="276999"/>
            </a:xfrm>
            <a:prstGeom prst="rect">
              <a:avLst/>
            </a:prstGeom>
            <a:noFill/>
          </p:spPr>
          <p:txBody>
            <a:bodyPr wrap="none" lIns="0" tIns="0" rIns="0" bIns="0" rtlCol="0" anchor="ctr">
              <a:noAutofit/>
            </a:bodyPr>
            <a:lstStyle/>
            <a:p>
              <a:pPr algn="ctr"/>
              <a:r>
                <a:rPr lang="en-US" sz="1400" dirty="0"/>
                <a:t>4</a:t>
              </a:r>
            </a:p>
          </p:txBody>
        </p:sp>
      </p:grpSp>
    </p:spTree>
    <p:extLst>
      <p:ext uri="{BB962C8B-B14F-4D97-AF65-F5344CB8AC3E}">
        <p14:creationId xmlns:p14="http://schemas.microsoft.com/office/powerpoint/2010/main" val="700911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715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Price Discounting</a:t>
            </a:r>
          </a:p>
        </p:txBody>
      </p:sp>
      <p:sp>
        <p:nvSpPr>
          <p:cNvPr id="3" name="Content Placeholder 2"/>
          <p:cNvSpPr>
            <a:spLocks noGrp="1"/>
          </p:cNvSpPr>
          <p:nvPr>
            <p:ph idx="1"/>
          </p:nvPr>
        </p:nvSpPr>
        <p:spPr>
          <a:xfrm>
            <a:off x="457200" y="1600200"/>
            <a:ext cx="8229600" cy="4953000"/>
          </a:xfrm>
        </p:spPr>
        <p:txBody>
          <a:bodyPr/>
          <a:lstStyle/>
          <a:p>
            <a:pPr>
              <a:spcBef>
                <a:spcPts val="1200"/>
              </a:spcBef>
            </a:pPr>
            <a:r>
              <a:rPr lang="en-US" dirty="0"/>
              <a:t>Baseline and incremental sales</a:t>
            </a:r>
          </a:p>
          <a:p>
            <a:pPr>
              <a:spcBef>
                <a:spcPts val="1200"/>
              </a:spcBef>
            </a:pPr>
            <a:r>
              <a:rPr lang="en-US" dirty="0"/>
              <a:t>Stockpiling and borrowed sales</a:t>
            </a:r>
          </a:p>
          <a:p>
            <a:pPr>
              <a:spcBef>
                <a:spcPts val="1200"/>
              </a:spcBef>
            </a:pPr>
            <a:r>
              <a:rPr lang="en-US" dirty="0"/>
              <a:t>Competitive reactions</a:t>
            </a:r>
          </a:p>
          <a:p>
            <a:pPr>
              <a:spcBef>
                <a:spcPts val="1200"/>
              </a:spcBef>
            </a:pPr>
            <a:r>
              <a:rPr lang="en-US" dirty="0"/>
              <a:t>Retailer reaction and pass through</a:t>
            </a:r>
          </a:p>
          <a:p>
            <a:pPr>
              <a:spcBef>
                <a:spcPts val="1200"/>
              </a:spcBef>
            </a:pPr>
            <a:r>
              <a:rPr lang="en-US" dirty="0"/>
              <a:t>Trade-off between advertising and discounting</a:t>
            </a:r>
          </a:p>
          <a:p>
            <a:pPr>
              <a:spcBef>
                <a:spcPts val="1200"/>
              </a:spcBef>
            </a:pPr>
            <a:r>
              <a:rPr lang="en-US" dirty="0"/>
              <a:t>Long term impact</a:t>
            </a:r>
          </a:p>
        </p:txBody>
      </p:sp>
    </p:spTree>
    <p:extLst>
      <p:ext uri="{BB962C8B-B14F-4D97-AF65-F5344CB8AC3E}">
        <p14:creationId xmlns:p14="http://schemas.microsoft.com/office/powerpoint/2010/main" val="977519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Waterfall and Pocket Price</a:t>
            </a:r>
          </a:p>
        </p:txBody>
      </p:sp>
      <p:pic>
        <p:nvPicPr>
          <p:cNvPr id="5" name="Picture 5" descr="Two complicated bar graphs." title="Price Waterfall and Pocket Price">
            <a:extLst>
              <a:ext uri="{FF2B5EF4-FFF2-40B4-BE49-F238E27FC236}">
                <a16:creationId xmlns:a16="http://schemas.microsoft.com/office/drawing/2014/main" id="{55656A9B-3CE6-8C46-A644-2D5F5594442C}"/>
              </a:ext>
            </a:extLst>
          </p:cNvPr>
          <p:cNvPicPr>
            <a:picLocks noChangeAspect="1" noChangeArrowheads="1"/>
          </p:cNvPicPr>
          <p:nvPr/>
        </p:nvPicPr>
        <p:blipFill rotWithShape="1">
          <a:blip r:embed="rId3"/>
          <a:srcRect l="16902" t="32417" r="12402" b="15275"/>
          <a:stretch/>
        </p:blipFill>
        <p:spPr bwMode="auto">
          <a:xfrm>
            <a:off x="495300" y="1767839"/>
            <a:ext cx="8153400" cy="4383083"/>
          </a:xfrm>
          <a:prstGeom prst="rect">
            <a:avLst/>
          </a:prstGeom>
        </p:spPr>
      </p:pic>
      <p:sp>
        <p:nvSpPr>
          <p:cNvPr id="7" name="Rectangle 6">
            <a:extLst>
              <a:ext uri="{FF2B5EF4-FFF2-40B4-BE49-F238E27FC236}">
                <a16:creationId xmlns:a16="http://schemas.microsoft.com/office/drawing/2014/main" id="{FF928897-B031-4CE5-84AB-DFE98F6990A9}"/>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cs typeface="Calibri"/>
              </a:rPr>
              <a:t>Exhibit from “The power of pricing”, February 2003, McKinsey Quarterly, </a:t>
            </a:r>
            <a:r>
              <a:rPr lang="en-US" sz="1000" dirty="0" err="1">
                <a:solidFill>
                  <a:schemeClr val="bg1">
                    <a:lumMod val="50000"/>
                  </a:schemeClr>
                </a:solidFill>
                <a:cs typeface="Calibri"/>
              </a:rPr>
              <a:t>www.mckinsey.com</a:t>
            </a:r>
            <a:r>
              <a:rPr lang="en-US" sz="1000" dirty="0">
                <a:solidFill>
                  <a:schemeClr val="bg1">
                    <a:lumMod val="50000"/>
                  </a:schemeClr>
                </a:solidFill>
                <a:cs typeface="Calibri"/>
              </a:rPr>
              <a:t>. </a:t>
            </a:r>
            <a:br>
              <a:rPr lang="en-US" sz="1000" dirty="0">
                <a:solidFill>
                  <a:schemeClr val="bg1">
                    <a:lumMod val="50000"/>
                  </a:schemeClr>
                </a:solidFill>
                <a:cs typeface="Calibri"/>
              </a:rPr>
            </a:br>
            <a:r>
              <a:rPr lang="en-US" sz="1000" dirty="0">
                <a:solidFill>
                  <a:schemeClr val="bg1">
                    <a:lumMod val="50000"/>
                  </a:schemeClr>
                </a:solidFill>
                <a:cs typeface="Calibri"/>
              </a:rPr>
              <a:t>Copyright (c) 2019 McKinsey &amp; Company. All rights reserved. Reprinted by permission.</a:t>
            </a:r>
          </a:p>
        </p:txBody>
      </p:sp>
    </p:spTree>
    <p:extLst>
      <p:ext uri="{BB962C8B-B14F-4D97-AF65-F5344CB8AC3E}">
        <p14:creationId xmlns:p14="http://schemas.microsoft.com/office/powerpoint/2010/main" val="225240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Cut vs. Price Increase</a:t>
            </a:r>
          </a:p>
        </p:txBody>
      </p:sp>
      <p:graphicFrame>
        <p:nvGraphicFramePr>
          <p:cNvPr id="6" name="Table 5">
            <a:extLst>
              <a:ext uri="{FF2B5EF4-FFF2-40B4-BE49-F238E27FC236}">
                <a16:creationId xmlns:a16="http://schemas.microsoft.com/office/drawing/2014/main" id="{EF25D06D-C351-D747-8726-6E2F878AB6A1}"/>
              </a:ext>
            </a:extLst>
          </p:cNvPr>
          <p:cNvGraphicFramePr>
            <a:graphicFrameLocks noGrp="1"/>
          </p:cNvGraphicFramePr>
          <p:nvPr>
            <p:extLst>
              <p:ext uri="{D42A27DB-BD31-4B8C-83A1-F6EECF244321}">
                <p14:modId xmlns:p14="http://schemas.microsoft.com/office/powerpoint/2010/main" val="1361513402"/>
              </p:ext>
            </p:extLst>
          </p:nvPr>
        </p:nvGraphicFramePr>
        <p:xfrm>
          <a:off x="457200" y="1625600"/>
          <a:ext cx="8153400" cy="4699000"/>
        </p:xfrm>
        <a:graphic>
          <a:graphicData uri="http://schemas.openxmlformats.org/drawingml/2006/table">
            <a:tbl>
              <a:tblPr firstRow="1" bandRow="1">
                <a:tableStyleId>{21E4AEA4-8DFA-4A89-87EB-49C32662AFE0}</a:tableStyleId>
              </a:tblPr>
              <a:tblGrid>
                <a:gridCol w="1358900">
                  <a:extLst>
                    <a:ext uri="{9D8B030D-6E8A-4147-A177-3AD203B41FA5}">
                      <a16:colId xmlns:a16="http://schemas.microsoft.com/office/drawing/2014/main" val="189527881"/>
                    </a:ext>
                  </a:extLst>
                </a:gridCol>
                <a:gridCol w="1358900">
                  <a:extLst>
                    <a:ext uri="{9D8B030D-6E8A-4147-A177-3AD203B41FA5}">
                      <a16:colId xmlns:a16="http://schemas.microsoft.com/office/drawing/2014/main" val="295065833"/>
                    </a:ext>
                  </a:extLst>
                </a:gridCol>
                <a:gridCol w="1358900">
                  <a:extLst>
                    <a:ext uri="{9D8B030D-6E8A-4147-A177-3AD203B41FA5}">
                      <a16:colId xmlns:a16="http://schemas.microsoft.com/office/drawing/2014/main" val="3799314791"/>
                    </a:ext>
                  </a:extLst>
                </a:gridCol>
                <a:gridCol w="1358900">
                  <a:extLst>
                    <a:ext uri="{9D8B030D-6E8A-4147-A177-3AD203B41FA5}">
                      <a16:colId xmlns:a16="http://schemas.microsoft.com/office/drawing/2014/main" val="2422376438"/>
                    </a:ext>
                  </a:extLst>
                </a:gridCol>
                <a:gridCol w="1358900">
                  <a:extLst>
                    <a:ext uri="{9D8B030D-6E8A-4147-A177-3AD203B41FA5}">
                      <a16:colId xmlns:a16="http://schemas.microsoft.com/office/drawing/2014/main" val="2680109301"/>
                    </a:ext>
                  </a:extLst>
                </a:gridCol>
                <a:gridCol w="1358900">
                  <a:extLst>
                    <a:ext uri="{9D8B030D-6E8A-4147-A177-3AD203B41FA5}">
                      <a16:colId xmlns:a16="http://schemas.microsoft.com/office/drawing/2014/main" val="3220322207"/>
                    </a:ext>
                  </a:extLst>
                </a:gridCol>
              </a:tblGrid>
              <a:tr h="939800">
                <a:tc>
                  <a:txBody>
                    <a:bodyPr/>
                    <a:lstStyle/>
                    <a:p>
                      <a:pPr algn="ctr"/>
                      <a:endParaRPr lang="en-US" sz="2400" dirty="0">
                        <a:solidFill>
                          <a:schemeClr val="bg1"/>
                        </a:solidFill>
                      </a:endParaRPr>
                    </a:p>
                  </a:txBody>
                  <a:tcPr anchor="ctr"/>
                </a:tc>
                <a:tc>
                  <a:txBody>
                    <a:bodyPr/>
                    <a:lstStyle/>
                    <a:p>
                      <a:pPr algn="ctr"/>
                      <a:r>
                        <a:rPr lang="en-US" sz="1800" b="1" kern="1200" dirty="0">
                          <a:solidFill>
                            <a:schemeClr val="lt1"/>
                          </a:solidFill>
                          <a:latin typeface="+mn-lt"/>
                          <a:ea typeface="+mn-ea"/>
                          <a:cs typeface="+mn-cs"/>
                        </a:rPr>
                        <a:t>–</a:t>
                      </a:r>
                      <a:r>
                        <a:rPr lang="en-US" sz="2400" dirty="0"/>
                        <a:t>20%</a:t>
                      </a:r>
                    </a:p>
                  </a:txBody>
                  <a:tcPr anchor="ctr"/>
                </a:tc>
                <a:tc>
                  <a:txBody>
                    <a:bodyPr/>
                    <a:lstStyle/>
                    <a:p>
                      <a:pPr algn="ctr"/>
                      <a:r>
                        <a:rPr lang="en-US" sz="1800" b="1" kern="1200" dirty="0">
                          <a:solidFill>
                            <a:schemeClr val="lt1"/>
                          </a:solidFill>
                          <a:latin typeface="+mn-lt"/>
                          <a:ea typeface="+mn-ea"/>
                          <a:cs typeface="+mn-cs"/>
                        </a:rPr>
                        <a:t>–</a:t>
                      </a:r>
                      <a:r>
                        <a:rPr lang="en-US" sz="2400" dirty="0"/>
                        <a:t>10%</a:t>
                      </a:r>
                    </a:p>
                  </a:txBody>
                  <a:tcPr anchor="ctr"/>
                </a:tc>
                <a:tc>
                  <a:txBody>
                    <a:bodyPr/>
                    <a:lstStyle/>
                    <a:p>
                      <a:pPr algn="ctr"/>
                      <a:r>
                        <a:rPr lang="en-US" sz="2400" dirty="0"/>
                        <a:t>Current</a:t>
                      </a:r>
                    </a:p>
                  </a:txBody>
                  <a:tcPr anchor="ctr"/>
                </a:tc>
                <a:tc>
                  <a:txBody>
                    <a:bodyPr/>
                    <a:lstStyle/>
                    <a:p>
                      <a:pPr algn="ctr"/>
                      <a:r>
                        <a:rPr lang="en-US" sz="2400" dirty="0"/>
                        <a:t>+10%</a:t>
                      </a:r>
                    </a:p>
                  </a:txBody>
                  <a:tcPr anchor="ctr"/>
                </a:tc>
                <a:tc>
                  <a:txBody>
                    <a:bodyPr/>
                    <a:lstStyle/>
                    <a:p>
                      <a:pPr algn="ctr"/>
                      <a:r>
                        <a:rPr lang="en-US" sz="2400" dirty="0"/>
                        <a:t>+20%</a:t>
                      </a:r>
                    </a:p>
                  </a:txBody>
                  <a:tcPr anchor="ctr"/>
                </a:tc>
                <a:extLst>
                  <a:ext uri="{0D108BD9-81ED-4DB2-BD59-A6C34878D82A}">
                    <a16:rowId xmlns:a16="http://schemas.microsoft.com/office/drawing/2014/main" val="3716513272"/>
                  </a:ext>
                </a:extLst>
              </a:tr>
              <a:tr h="939800">
                <a:tc>
                  <a:txBody>
                    <a:bodyPr/>
                    <a:lstStyle/>
                    <a:p>
                      <a:pPr algn="ctr"/>
                      <a:r>
                        <a:rPr lang="en-US" sz="2400" dirty="0"/>
                        <a:t>Price</a:t>
                      </a:r>
                    </a:p>
                  </a:txBody>
                  <a:tcPr anchor="ctr"/>
                </a:tc>
                <a:tc>
                  <a:txBody>
                    <a:bodyPr/>
                    <a:lstStyle/>
                    <a:p>
                      <a:pPr algn="ctr"/>
                      <a:r>
                        <a:rPr lang="en-US" sz="2400" dirty="0"/>
                        <a:t>$80</a:t>
                      </a:r>
                    </a:p>
                  </a:txBody>
                  <a:tcPr anchor="ctr"/>
                </a:tc>
                <a:tc>
                  <a:txBody>
                    <a:bodyPr/>
                    <a:lstStyle/>
                    <a:p>
                      <a:pPr algn="ctr"/>
                      <a:r>
                        <a:rPr lang="en-US" sz="2400" dirty="0"/>
                        <a:t>$90</a:t>
                      </a:r>
                    </a:p>
                  </a:txBody>
                  <a:tcPr anchor="ctr"/>
                </a:tc>
                <a:tc>
                  <a:txBody>
                    <a:bodyPr/>
                    <a:lstStyle/>
                    <a:p>
                      <a:pPr algn="ctr"/>
                      <a:r>
                        <a:rPr lang="en-US" sz="2400" dirty="0"/>
                        <a:t>$100</a:t>
                      </a:r>
                    </a:p>
                  </a:txBody>
                  <a:tcPr anchor="ctr"/>
                </a:tc>
                <a:tc>
                  <a:txBody>
                    <a:bodyPr/>
                    <a:lstStyle/>
                    <a:p>
                      <a:pPr algn="ctr"/>
                      <a:r>
                        <a:rPr lang="en-US" sz="2400" dirty="0"/>
                        <a:t>$110</a:t>
                      </a:r>
                    </a:p>
                  </a:txBody>
                  <a:tcPr anchor="ctr"/>
                </a:tc>
                <a:tc>
                  <a:txBody>
                    <a:bodyPr/>
                    <a:lstStyle/>
                    <a:p>
                      <a:pPr algn="ctr"/>
                      <a:r>
                        <a:rPr lang="en-US" sz="2400" dirty="0"/>
                        <a:t>$120</a:t>
                      </a:r>
                    </a:p>
                  </a:txBody>
                  <a:tcPr anchor="ctr"/>
                </a:tc>
                <a:extLst>
                  <a:ext uri="{0D108BD9-81ED-4DB2-BD59-A6C34878D82A}">
                    <a16:rowId xmlns:a16="http://schemas.microsoft.com/office/drawing/2014/main" val="841964940"/>
                  </a:ext>
                </a:extLst>
              </a:tr>
              <a:tr h="939800">
                <a:tc>
                  <a:txBody>
                    <a:bodyPr/>
                    <a:lstStyle/>
                    <a:p>
                      <a:pPr algn="ctr"/>
                      <a:r>
                        <a:rPr lang="en-US" sz="2400" dirty="0"/>
                        <a:t>Cost</a:t>
                      </a:r>
                    </a:p>
                  </a:txBody>
                  <a:tcPr anchor="ctr"/>
                </a:tc>
                <a:tc>
                  <a:txBody>
                    <a:bodyPr/>
                    <a:lstStyle/>
                    <a:p>
                      <a:pPr algn="ctr"/>
                      <a:r>
                        <a:rPr lang="en-US" sz="2400" dirty="0"/>
                        <a:t>$60</a:t>
                      </a:r>
                    </a:p>
                  </a:txBody>
                  <a:tcPr anchor="ctr"/>
                </a:tc>
                <a:tc>
                  <a:txBody>
                    <a:bodyPr/>
                    <a:lstStyle/>
                    <a:p>
                      <a:pPr algn="ctr"/>
                      <a:r>
                        <a:rPr lang="en-US" sz="2400" dirty="0"/>
                        <a:t>$60</a:t>
                      </a:r>
                    </a:p>
                  </a:txBody>
                  <a:tcPr anchor="ctr"/>
                </a:tc>
                <a:tc>
                  <a:txBody>
                    <a:bodyPr/>
                    <a:lstStyle/>
                    <a:p>
                      <a:pPr algn="ctr"/>
                      <a:r>
                        <a:rPr lang="en-US" sz="2400" dirty="0"/>
                        <a:t>$60</a:t>
                      </a:r>
                    </a:p>
                  </a:txBody>
                  <a:tcPr anchor="ctr"/>
                </a:tc>
                <a:tc>
                  <a:txBody>
                    <a:bodyPr/>
                    <a:lstStyle/>
                    <a:p>
                      <a:pPr algn="ctr"/>
                      <a:r>
                        <a:rPr lang="en-US" sz="2400" dirty="0"/>
                        <a:t>$60</a:t>
                      </a:r>
                    </a:p>
                  </a:txBody>
                  <a:tcPr anchor="ctr"/>
                </a:tc>
                <a:tc>
                  <a:txBody>
                    <a:bodyPr/>
                    <a:lstStyle/>
                    <a:p>
                      <a:pPr algn="ctr"/>
                      <a:r>
                        <a:rPr lang="en-US" sz="2400" dirty="0"/>
                        <a:t>$60</a:t>
                      </a:r>
                    </a:p>
                  </a:txBody>
                  <a:tcPr anchor="ctr"/>
                </a:tc>
                <a:extLst>
                  <a:ext uri="{0D108BD9-81ED-4DB2-BD59-A6C34878D82A}">
                    <a16:rowId xmlns:a16="http://schemas.microsoft.com/office/drawing/2014/main" val="679711818"/>
                  </a:ext>
                </a:extLst>
              </a:tr>
              <a:tr h="939800">
                <a:tc>
                  <a:txBody>
                    <a:bodyPr/>
                    <a:lstStyle/>
                    <a:p>
                      <a:pPr algn="ctr"/>
                      <a:r>
                        <a:rPr lang="en-US" sz="2400" dirty="0"/>
                        <a:t>Margin</a:t>
                      </a:r>
                    </a:p>
                  </a:txBody>
                  <a:tcPr anchor="ctr"/>
                </a:tc>
                <a:tc>
                  <a:txBody>
                    <a:bodyPr/>
                    <a:lstStyle/>
                    <a:p>
                      <a:pPr algn="ctr"/>
                      <a:r>
                        <a:rPr lang="en-US" sz="2400" dirty="0"/>
                        <a:t>$20</a:t>
                      </a:r>
                    </a:p>
                  </a:txBody>
                  <a:tcPr anchor="ctr"/>
                </a:tc>
                <a:tc>
                  <a:txBody>
                    <a:bodyPr/>
                    <a:lstStyle/>
                    <a:p>
                      <a:pPr algn="ctr"/>
                      <a:r>
                        <a:rPr lang="en-US" sz="2400" dirty="0"/>
                        <a:t>$30</a:t>
                      </a:r>
                    </a:p>
                  </a:txBody>
                  <a:tcPr anchor="ctr"/>
                </a:tc>
                <a:tc>
                  <a:txBody>
                    <a:bodyPr/>
                    <a:lstStyle/>
                    <a:p>
                      <a:pPr algn="ctr"/>
                      <a:r>
                        <a:rPr lang="en-US" sz="2400" dirty="0"/>
                        <a:t>$40</a:t>
                      </a:r>
                    </a:p>
                  </a:txBody>
                  <a:tcPr anchor="ctr"/>
                </a:tc>
                <a:tc>
                  <a:txBody>
                    <a:bodyPr/>
                    <a:lstStyle/>
                    <a:p>
                      <a:pPr algn="ctr"/>
                      <a:r>
                        <a:rPr lang="en-US" sz="2400" dirty="0"/>
                        <a:t>$50</a:t>
                      </a:r>
                    </a:p>
                  </a:txBody>
                  <a:tcPr anchor="ctr"/>
                </a:tc>
                <a:tc>
                  <a:txBody>
                    <a:bodyPr/>
                    <a:lstStyle/>
                    <a:p>
                      <a:pPr algn="ctr"/>
                      <a:r>
                        <a:rPr lang="en-US" sz="2400" dirty="0"/>
                        <a:t>$60</a:t>
                      </a:r>
                    </a:p>
                  </a:txBody>
                  <a:tcPr anchor="ctr"/>
                </a:tc>
                <a:extLst>
                  <a:ext uri="{0D108BD9-81ED-4DB2-BD59-A6C34878D82A}">
                    <a16:rowId xmlns:a16="http://schemas.microsoft.com/office/drawing/2014/main" val="3585083484"/>
                  </a:ext>
                </a:extLst>
              </a:tr>
              <a:tr h="939800">
                <a:tc>
                  <a:txBody>
                    <a:bodyPr/>
                    <a:lstStyle/>
                    <a:p>
                      <a:pPr algn="ctr"/>
                      <a:r>
                        <a:rPr lang="en-US" sz="2400" dirty="0"/>
                        <a:t>BE Volume</a:t>
                      </a:r>
                    </a:p>
                  </a:txBody>
                  <a:tcPr anchor="ctr"/>
                </a:tc>
                <a:tc>
                  <a:txBody>
                    <a:bodyPr/>
                    <a:lstStyle/>
                    <a:p>
                      <a:pPr algn="ctr"/>
                      <a:r>
                        <a:rPr lang="en-US" sz="2400" dirty="0"/>
                        <a:t>2</a:t>
                      </a:r>
                    </a:p>
                  </a:txBody>
                  <a:tcPr anchor="ctr"/>
                </a:tc>
                <a:tc>
                  <a:txBody>
                    <a:bodyPr/>
                    <a:lstStyle/>
                    <a:p>
                      <a:pPr algn="ctr"/>
                      <a:r>
                        <a:rPr lang="en-US" sz="2400" dirty="0"/>
                        <a:t>1.33</a:t>
                      </a:r>
                    </a:p>
                  </a:txBody>
                  <a:tcPr anchor="ctr"/>
                </a:tc>
                <a:tc>
                  <a:txBody>
                    <a:bodyPr/>
                    <a:lstStyle/>
                    <a:p>
                      <a:pPr algn="ctr"/>
                      <a:r>
                        <a:rPr lang="en-US" sz="2400" dirty="0"/>
                        <a:t>1</a:t>
                      </a:r>
                    </a:p>
                  </a:txBody>
                  <a:tcPr anchor="ctr"/>
                </a:tc>
                <a:tc>
                  <a:txBody>
                    <a:bodyPr/>
                    <a:lstStyle/>
                    <a:p>
                      <a:pPr algn="ctr"/>
                      <a:r>
                        <a:rPr lang="en-US" sz="2400" dirty="0"/>
                        <a:t>0.8</a:t>
                      </a:r>
                    </a:p>
                  </a:txBody>
                  <a:tcPr anchor="ctr"/>
                </a:tc>
                <a:tc>
                  <a:txBody>
                    <a:bodyPr/>
                    <a:lstStyle/>
                    <a:p>
                      <a:pPr algn="ctr"/>
                      <a:r>
                        <a:rPr lang="en-US" sz="2400" dirty="0"/>
                        <a:t>0.67</a:t>
                      </a:r>
                    </a:p>
                  </a:txBody>
                  <a:tcPr anchor="ctr"/>
                </a:tc>
                <a:extLst>
                  <a:ext uri="{0D108BD9-81ED-4DB2-BD59-A6C34878D82A}">
                    <a16:rowId xmlns:a16="http://schemas.microsoft.com/office/drawing/2014/main" val="2411961326"/>
                  </a:ext>
                </a:extLst>
              </a:tr>
            </a:tbl>
          </a:graphicData>
        </a:graphic>
      </p:graphicFrame>
    </p:spTree>
    <p:extLst>
      <p:ext uri="{BB962C8B-B14F-4D97-AF65-F5344CB8AC3E}">
        <p14:creationId xmlns:p14="http://schemas.microsoft.com/office/powerpoint/2010/main" val="364085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own Arrow 10">
            <a:extLst>
              <a:ext uri="{FF2B5EF4-FFF2-40B4-BE49-F238E27FC236}">
                <a16:creationId xmlns:a16="http://schemas.microsoft.com/office/drawing/2014/main" id="{CEC78517-3A28-4BA6-90F7-238C222D2900}"/>
              </a:ext>
            </a:extLst>
          </p:cNvPr>
          <p:cNvSpPr/>
          <p:nvPr/>
        </p:nvSpPr>
        <p:spPr>
          <a:xfrm rot="16200000">
            <a:off x="4411591" y="1682035"/>
            <a:ext cx="318632" cy="533401"/>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p:nvPr>
        </p:nvSpPr>
        <p:spPr/>
        <p:txBody>
          <a:bodyPr>
            <a:noAutofit/>
          </a:bodyPr>
          <a:lstStyle/>
          <a:p>
            <a:r>
              <a:rPr lang="en-US" dirty="0"/>
              <a:t>Summary</a:t>
            </a:r>
          </a:p>
        </p:txBody>
      </p:sp>
      <p:sp>
        <p:nvSpPr>
          <p:cNvPr id="8" name="Rounded Rectangle 7">
            <a:extLst>
              <a:ext uri="{FF2B5EF4-FFF2-40B4-BE49-F238E27FC236}">
                <a16:creationId xmlns:a16="http://schemas.microsoft.com/office/drawing/2014/main" id="{2B0C8CB5-897C-FF4F-ACAE-0F2C85C5F487}"/>
              </a:ext>
            </a:extLst>
          </p:cNvPr>
          <p:cNvSpPr/>
          <p:nvPr/>
        </p:nvSpPr>
        <p:spPr>
          <a:xfrm>
            <a:off x="2667000" y="1600200"/>
            <a:ext cx="1638296" cy="6699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Determinants of pricing</a:t>
            </a:r>
            <a:endParaRPr lang="en-US" dirty="0"/>
          </a:p>
        </p:txBody>
      </p:sp>
      <p:sp>
        <p:nvSpPr>
          <p:cNvPr id="5" name="TextBox 4">
            <a:extLst>
              <a:ext uri="{FF2B5EF4-FFF2-40B4-BE49-F238E27FC236}">
                <a16:creationId xmlns:a16="http://schemas.microsoft.com/office/drawing/2014/main" id="{71CEDB73-8465-C947-A435-1F5757F2B900}"/>
              </a:ext>
            </a:extLst>
          </p:cNvPr>
          <p:cNvSpPr txBox="1"/>
          <p:nvPr/>
        </p:nvSpPr>
        <p:spPr>
          <a:xfrm>
            <a:off x="457200" y="3049012"/>
            <a:ext cx="1828800" cy="3046988"/>
          </a:xfrm>
          <a:prstGeom prst="rect">
            <a:avLst/>
          </a:prstGeom>
          <a:solidFill>
            <a:schemeClr val="accent2">
              <a:lumMod val="20000"/>
              <a:lumOff val="80000"/>
            </a:schemeClr>
          </a:solidFill>
          <a:ln w="38100">
            <a:noFill/>
          </a:ln>
        </p:spPr>
        <p:txBody>
          <a:bodyPr wrap="square" rtlCol="0">
            <a:noAutofit/>
          </a:bodyPr>
          <a:lstStyle/>
          <a:p>
            <a:r>
              <a:rPr lang="en-US" sz="2000" dirty="0"/>
              <a:t>1% Price</a:t>
            </a:r>
          </a:p>
          <a:p>
            <a:pPr>
              <a:spcBef>
                <a:spcPts val="3000"/>
              </a:spcBef>
            </a:pPr>
            <a:r>
              <a:rPr lang="en-US" sz="2000" dirty="0"/>
              <a:t>11% Profit</a:t>
            </a:r>
          </a:p>
          <a:p>
            <a:pPr>
              <a:spcBef>
                <a:spcPts val="3000"/>
              </a:spcBef>
            </a:pPr>
            <a:r>
              <a:rPr lang="en-US" sz="2000" dirty="0"/>
              <a:t>BE price elasticity more than three</a:t>
            </a:r>
          </a:p>
        </p:txBody>
      </p:sp>
      <p:sp>
        <p:nvSpPr>
          <p:cNvPr id="6" name="Down Arrow 5">
            <a:extLst>
              <a:ext uri="{FF2B5EF4-FFF2-40B4-BE49-F238E27FC236}">
                <a16:creationId xmlns:a16="http://schemas.microsoft.com/office/drawing/2014/main" id="{69A07E3E-FEF2-044F-AB96-5913F1D01FF4}"/>
              </a:ext>
            </a:extLst>
          </p:cNvPr>
          <p:cNvSpPr/>
          <p:nvPr/>
        </p:nvSpPr>
        <p:spPr>
          <a:xfrm>
            <a:off x="1005374" y="3423299"/>
            <a:ext cx="290026" cy="386701"/>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TextBox 15">
            <a:extLst>
              <a:ext uri="{FF2B5EF4-FFF2-40B4-BE49-F238E27FC236}">
                <a16:creationId xmlns:a16="http://schemas.microsoft.com/office/drawing/2014/main" id="{5385D6BF-D63F-EF47-8BF9-C6B064E3C758}"/>
              </a:ext>
            </a:extLst>
          </p:cNvPr>
          <p:cNvSpPr txBox="1"/>
          <p:nvPr/>
        </p:nvSpPr>
        <p:spPr>
          <a:xfrm>
            <a:off x="2564661" y="3048000"/>
            <a:ext cx="1828800" cy="3046988"/>
          </a:xfrm>
          <a:prstGeom prst="rect">
            <a:avLst/>
          </a:prstGeom>
          <a:solidFill>
            <a:schemeClr val="accent2">
              <a:lumMod val="20000"/>
              <a:lumOff val="80000"/>
            </a:schemeClr>
          </a:solidFill>
          <a:ln w="38100">
            <a:noFill/>
          </a:ln>
        </p:spPr>
        <p:txBody>
          <a:bodyPr wrap="square" rtlCol="0">
            <a:noAutofit/>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7" name="TextBox 16">
            <a:extLst>
              <a:ext uri="{FF2B5EF4-FFF2-40B4-BE49-F238E27FC236}">
                <a16:creationId xmlns:a16="http://schemas.microsoft.com/office/drawing/2014/main" id="{DA6AA2A8-65B0-E742-9CC0-705A060E8C20}"/>
              </a:ext>
            </a:extLst>
          </p:cNvPr>
          <p:cNvSpPr txBox="1"/>
          <p:nvPr/>
        </p:nvSpPr>
        <p:spPr>
          <a:xfrm>
            <a:off x="4724400" y="3053972"/>
            <a:ext cx="1828800" cy="3042028"/>
          </a:xfrm>
          <a:prstGeom prst="rect">
            <a:avLst/>
          </a:prstGeom>
          <a:solidFill>
            <a:schemeClr val="accent2">
              <a:lumMod val="20000"/>
              <a:lumOff val="80000"/>
            </a:schemeClr>
          </a:solidFill>
          <a:ln w="38100">
            <a:noFill/>
          </a:ln>
        </p:spPr>
        <p:txBody>
          <a:bodyPr wrap="square" rtlCol="0">
            <a:noAutofit/>
          </a:bodyPr>
          <a:lstStyle/>
          <a:p>
            <a:pPr>
              <a:spcBef>
                <a:spcPts val="2400"/>
              </a:spcBef>
            </a:pPr>
            <a:r>
              <a:rPr lang="en-US" sz="2000" dirty="0"/>
              <a:t>Price discount</a:t>
            </a:r>
          </a:p>
          <a:p>
            <a:pPr>
              <a:spcBef>
                <a:spcPts val="2400"/>
              </a:spcBef>
            </a:pPr>
            <a:r>
              <a:rPr lang="en-US" sz="2000" dirty="0"/>
              <a:t>Bundling</a:t>
            </a:r>
          </a:p>
          <a:p>
            <a:pPr>
              <a:spcBef>
                <a:spcPts val="2400"/>
              </a:spcBef>
            </a:pPr>
            <a:r>
              <a:rPr lang="en-US" sz="2000" dirty="0"/>
              <a:t>Dynamic</a:t>
            </a:r>
          </a:p>
          <a:p>
            <a:pPr>
              <a:spcBef>
                <a:spcPts val="2400"/>
              </a:spcBef>
            </a:pPr>
            <a:r>
              <a:rPr lang="en-US" sz="2000" dirty="0"/>
              <a:t>Nonlinear</a:t>
            </a:r>
          </a:p>
          <a:p>
            <a:pPr>
              <a:spcBef>
                <a:spcPts val="2400"/>
              </a:spcBef>
            </a:pPr>
            <a:r>
              <a:rPr lang="en-US" sz="2000" dirty="0"/>
              <a:t>Freemium</a:t>
            </a:r>
          </a:p>
        </p:txBody>
      </p:sp>
      <p:sp>
        <p:nvSpPr>
          <p:cNvPr id="18" name="TextBox 17">
            <a:extLst>
              <a:ext uri="{FF2B5EF4-FFF2-40B4-BE49-F238E27FC236}">
                <a16:creationId xmlns:a16="http://schemas.microsoft.com/office/drawing/2014/main" id="{F0C8B8DC-1D38-CF44-B858-A6D3A6FFEDD6}"/>
              </a:ext>
            </a:extLst>
          </p:cNvPr>
          <p:cNvSpPr txBox="1"/>
          <p:nvPr/>
        </p:nvSpPr>
        <p:spPr>
          <a:xfrm>
            <a:off x="6858000" y="3049012"/>
            <a:ext cx="1828800" cy="3042028"/>
          </a:xfrm>
          <a:prstGeom prst="rect">
            <a:avLst/>
          </a:prstGeom>
          <a:solidFill>
            <a:schemeClr val="accent2">
              <a:lumMod val="20000"/>
              <a:lumOff val="80000"/>
            </a:schemeClr>
          </a:solidFill>
          <a:ln w="38100">
            <a:noFill/>
          </a:ln>
        </p:spPr>
        <p:txBody>
          <a:bodyPr wrap="square" rtlCol="0">
            <a:noAutofit/>
          </a:bodyPr>
          <a:lstStyle/>
          <a:p>
            <a:r>
              <a:rPr lang="en-US" sz="2000" dirty="0"/>
              <a:t>Discounts</a:t>
            </a:r>
          </a:p>
          <a:p>
            <a:pPr>
              <a:spcBef>
                <a:spcPts val="3000"/>
              </a:spcBef>
            </a:pPr>
            <a:r>
              <a:rPr lang="en-US" sz="2000" dirty="0"/>
              <a:t>Price </a:t>
            </a:r>
            <a:br>
              <a:rPr lang="en-US" sz="2000" dirty="0"/>
            </a:br>
            <a:r>
              <a:rPr lang="en-US" sz="2000" dirty="0"/>
              <a:t>waterfall </a:t>
            </a:r>
            <a:br>
              <a:rPr lang="en-US" sz="2000" dirty="0"/>
            </a:br>
            <a:r>
              <a:rPr lang="en-US" sz="2000" dirty="0"/>
              <a:t>and pocket price</a:t>
            </a:r>
          </a:p>
        </p:txBody>
      </p:sp>
      <p:grpSp>
        <p:nvGrpSpPr>
          <p:cNvPr id="34" name="Group 33">
            <a:extLst>
              <a:ext uri="{FF2B5EF4-FFF2-40B4-BE49-F238E27FC236}">
                <a16:creationId xmlns:a16="http://schemas.microsoft.com/office/drawing/2014/main" id="{683D871D-6603-2C42-BF6B-5AED66B9D0D4}"/>
              </a:ext>
            </a:extLst>
          </p:cNvPr>
          <p:cNvGrpSpPr/>
          <p:nvPr/>
        </p:nvGrpSpPr>
        <p:grpSpPr>
          <a:xfrm>
            <a:off x="2618232" y="3125212"/>
            <a:ext cx="914400" cy="2895600"/>
            <a:chOff x="3429000" y="1676400"/>
            <a:chExt cx="1066800" cy="4572000"/>
          </a:xfrm>
        </p:grpSpPr>
        <p:sp>
          <p:nvSpPr>
            <p:cNvPr id="29" name="Up Arrow 28">
              <a:extLst>
                <a:ext uri="{FF2B5EF4-FFF2-40B4-BE49-F238E27FC236}">
                  <a16:creationId xmlns:a16="http://schemas.microsoft.com/office/drawing/2014/main" id="{E088AA55-0CDA-794D-B992-EEADFA3DCF07}"/>
                </a:ext>
              </a:extLst>
            </p:cNvPr>
            <p:cNvSpPr/>
            <p:nvPr/>
          </p:nvSpPr>
          <p:spPr>
            <a:xfrm>
              <a:off x="3733800" y="1676400"/>
              <a:ext cx="381000" cy="4572000"/>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30" name="Straight Connector 29">
              <a:extLst>
                <a:ext uri="{FF2B5EF4-FFF2-40B4-BE49-F238E27FC236}">
                  <a16:creationId xmlns:a16="http://schemas.microsoft.com/office/drawing/2014/main" id="{E2E39322-FC6A-2149-872A-CC4FCEFA2AD3}"/>
                </a:ext>
              </a:extLst>
            </p:cNvPr>
            <p:cNvCxnSpPr/>
            <p:nvPr/>
          </p:nvCxnSpPr>
          <p:spPr>
            <a:xfrm>
              <a:off x="3429000" y="52578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EFEC7D8-BCCD-6D4C-9AF4-2E58F6734A98}"/>
                </a:ext>
              </a:extLst>
            </p:cNvPr>
            <p:cNvCxnSpPr/>
            <p:nvPr/>
          </p:nvCxnSpPr>
          <p:spPr>
            <a:xfrm>
              <a:off x="3429000" y="38862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F60DC4-670E-1044-AA02-0C5ABF0919FE}"/>
                </a:ext>
              </a:extLst>
            </p:cNvPr>
            <p:cNvCxnSpPr/>
            <p:nvPr/>
          </p:nvCxnSpPr>
          <p:spPr>
            <a:xfrm>
              <a:off x="3429000" y="25908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9DE2EE9-4C6A-4746-98A0-037A1BC29C6E}"/>
                </a:ext>
              </a:extLst>
            </p:cNvPr>
            <p:cNvCxnSpPr/>
            <p:nvPr/>
          </p:nvCxnSpPr>
          <p:spPr>
            <a:xfrm>
              <a:off x="3429000" y="6248400"/>
              <a:ext cx="1066800" cy="0"/>
            </a:xfrm>
            <a:prstGeom prst="line">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77EA7850-CE38-4E41-B7FE-1AD83DE0BCFE}"/>
              </a:ext>
            </a:extLst>
          </p:cNvPr>
          <p:cNvSpPr txBox="1"/>
          <p:nvPr/>
        </p:nvSpPr>
        <p:spPr>
          <a:xfrm>
            <a:off x="3520440" y="3468975"/>
            <a:ext cx="939681" cy="2169825"/>
          </a:xfrm>
          <a:prstGeom prst="rect">
            <a:avLst/>
          </a:prstGeom>
          <a:noFill/>
        </p:spPr>
        <p:txBody>
          <a:bodyPr wrap="none" rtlCol="0">
            <a:noAutofit/>
          </a:bodyPr>
          <a:lstStyle/>
          <a:p>
            <a:pPr>
              <a:spcBef>
                <a:spcPts val="3600"/>
              </a:spcBef>
            </a:pPr>
            <a:r>
              <a:rPr lang="en-US" sz="2000" dirty="0"/>
              <a:t>WTP</a:t>
            </a:r>
          </a:p>
          <a:p>
            <a:pPr>
              <a:spcBef>
                <a:spcPts val="4200"/>
              </a:spcBef>
            </a:pPr>
            <a:r>
              <a:rPr lang="en-US" sz="2000" dirty="0"/>
              <a:t>Comp.</a:t>
            </a:r>
          </a:p>
          <a:p>
            <a:pPr>
              <a:spcBef>
                <a:spcPts val="4600"/>
              </a:spcBef>
            </a:pPr>
            <a:r>
              <a:rPr lang="en-US" sz="2000" dirty="0"/>
              <a:t>Cost</a:t>
            </a:r>
          </a:p>
        </p:txBody>
      </p:sp>
      <p:cxnSp>
        <p:nvCxnSpPr>
          <p:cNvPr id="38" name="Straight Arrow Connector 37">
            <a:extLst>
              <a:ext uri="{FF2B5EF4-FFF2-40B4-BE49-F238E27FC236}">
                <a16:creationId xmlns:a16="http://schemas.microsoft.com/office/drawing/2014/main" id="{B65B2078-A5EF-4945-9EAC-5699C7685BA6}"/>
              </a:ext>
            </a:extLst>
          </p:cNvPr>
          <p:cNvCxnSpPr/>
          <p:nvPr/>
        </p:nvCxnSpPr>
        <p:spPr>
          <a:xfrm>
            <a:off x="3479061" y="2270199"/>
            <a:ext cx="0" cy="757846"/>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B424B49-EBDD-0742-81B3-18471824E3CB}"/>
              </a:ext>
            </a:extLst>
          </p:cNvPr>
          <p:cNvCxnSpPr/>
          <p:nvPr/>
        </p:nvCxnSpPr>
        <p:spPr>
          <a:xfrm>
            <a:off x="5695945" y="2270199"/>
            <a:ext cx="0" cy="757846"/>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2A87A29-5040-8944-812B-3B94C82DAF23}"/>
              </a:ext>
            </a:extLst>
          </p:cNvPr>
          <p:cNvCxnSpPr/>
          <p:nvPr/>
        </p:nvCxnSpPr>
        <p:spPr>
          <a:xfrm>
            <a:off x="7864725" y="2270199"/>
            <a:ext cx="0" cy="757846"/>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7">
            <a:extLst>
              <a:ext uri="{FF2B5EF4-FFF2-40B4-BE49-F238E27FC236}">
                <a16:creationId xmlns:a16="http://schemas.microsoft.com/office/drawing/2014/main" id="{2C61556F-1A0E-41AA-85E7-3F8BF410387A}"/>
              </a:ext>
            </a:extLst>
          </p:cNvPr>
          <p:cNvSpPr/>
          <p:nvPr/>
        </p:nvSpPr>
        <p:spPr>
          <a:xfrm>
            <a:off x="476254" y="1600200"/>
            <a:ext cx="1638296" cy="6699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Importance of pricing</a:t>
            </a:r>
            <a:endParaRPr lang="en-US" dirty="0"/>
          </a:p>
        </p:txBody>
      </p:sp>
      <p:sp>
        <p:nvSpPr>
          <p:cNvPr id="36" name="Rounded Rectangle 7">
            <a:extLst>
              <a:ext uri="{FF2B5EF4-FFF2-40B4-BE49-F238E27FC236}">
                <a16:creationId xmlns:a16="http://schemas.microsoft.com/office/drawing/2014/main" id="{1BC8BC2E-78F0-497B-BD25-F7B06241D131}"/>
              </a:ext>
            </a:extLst>
          </p:cNvPr>
          <p:cNvSpPr/>
          <p:nvPr/>
        </p:nvSpPr>
        <p:spPr>
          <a:xfrm>
            <a:off x="4876797" y="1600200"/>
            <a:ext cx="1638296" cy="6699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Pricing strategies</a:t>
            </a:r>
            <a:endParaRPr lang="en-US" dirty="0"/>
          </a:p>
        </p:txBody>
      </p:sp>
      <p:sp>
        <p:nvSpPr>
          <p:cNvPr id="41" name="Rounded Rectangle 7">
            <a:extLst>
              <a:ext uri="{FF2B5EF4-FFF2-40B4-BE49-F238E27FC236}">
                <a16:creationId xmlns:a16="http://schemas.microsoft.com/office/drawing/2014/main" id="{9189792B-AC82-4316-946A-8C329BC5AD68}"/>
              </a:ext>
            </a:extLst>
          </p:cNvPr>
          <p:cNvSpPr/>
          <p:nvPr/>
        </p:nvSpPr>
        <p:spPr>
          <a:xfrm>
            <a:off x="7048504" y="1600200"/>
            <a:ext cx="1638296" cy="6699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dirty="0">
                <a:solidFill>
                  <a:schemeClr val="tx1"/>
                </a:solidFill>
              </a:rPr>
              <a:t>Pricing tactics</a:t>
            </a:r>
            <a:endParaRPr lang="en-US" dirty="0"/>
          </a:p>
        </p:txBody>
      </p:sp>
      <p:sp>
        <p:nvSpPr>
          <p:cNvPr id="42" name="Down Arrow 10">
            <a:extLst>
              <a:ext uri="{FF2B5EF4-FFF2-40B4-BE49-F238E27FC236}">
                <a16:creationId xmlns:a16="http://schemas.microsoft.com/office/drawing/2014/main" id="{B04E5D55-61B9-42FA-9EC9-B912EDF46BFA}"/>
              </a:ext>
            </a:extLst>
          </p:cNvPr>
          <p:cNvSpPr/>
          <p:nvPr/>
        </p:nvSpPr>
        <p:spPr>
          <a:xfrm rot="16200000">
            <a:off x="2221945" y="1707583"/>
            <a:ext cx="318632" cy="533401"/>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Down Arrow 10">
            <a:extLst>
              <a:ext uri="{FF2B5EF4-FFF2-40B4-BE49-F238E27FC236}">
                <a16:creationId xmlns:a16="http://schemas.microsoft.com/office/drawing/2014/main" id="{568609B1-BE3A-4695-834F-2E0AF9439FA6}"/>
              </a:ext>
            </a:extLst>
          </p:cNvPr>
          <p:cNvSpPr/>
          <p:nvPr/>
        </p:nvSpPr>
        <p:spPr>
          <a:xfrm rot="16200000">
            <a:off x="6622488" y="1682035"/>
            <a:ext cx="318632" cy="533401"/>
          </a:xfrm>
          <a:prstGeom prst="down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5" name="Straight Arrow Connector 44">
            <a:extLst>
              <a:ext uri="{FF2B5EF4-FFF2-40B4-BE49-F238E27FC236}">
                <a16:creationId xmlns:a16="http://schemas.microsoft.com/office/drawing/2014/main" id="{87AB46FA-1187-4FE8-BA4E-95E81794583D}"/>
              </a:ext>
            </a:extLst>
          </p:cNvPr>
          <p:cNvCxnSpPr/>
          <p:nvPr/>
        </p:nvCxnSpPr>
        <p:spPr>
          <a:xfrm>
            <a:off x="1295400" y="2270199"/>
            <a:ext cx="0" cy="757846"/>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201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8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Change in Sales for Same Profits</a:t>
            </a:r>
          </a:p>
        </p:txBody>
      </p:sp>
      <p:sp>
        <p:nvSpPr>
          <p:cNvPr id="9" name="Rectangle 8">
            <a:extLst>
              <a:ext uri="{FF2B5EF4-FFF2-40B4-BE49-F238E27FC236}">
                <a16:creationId xmlns:a16="http://schemas.microsoft.com/office/drawing/2014/main" id="{B605DC14-85D0-4423-A7B6-6C556896983D}"/>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Robert Dolan and Hermann Simon, </a:t>
            </a:r>
            <a:r>
              <a:rPr lang="en-US" sz="1000" i="1" dirty="0">
                <a:solidFill>
                  <a:schemeClr val="bg1">
                    <a:lumMod val="50000"/>
                  </a:schemeClr>
                </a:solidFill>
              </a:rPr>
              <a:t>Power Pricing: How Managing Price Transforms the Bottom Line, </a:t>
            </a:r>
            <a:r>
              <a:rPr lang="en-US" sz="1000" dirty="0">
                <a:solidFill>
                  <a:schemeClr val="bg1">
                    <a:lumMod val="50000"/>
                  </a:schemeClr>
                </a:solidFill>
              </a:rPr>
              <a:t>Free Press, 1997</a:t>
            </a:r>
          </a:p>
        </p:txBody>
      </p:sp>
      <p:sp>
        <p:nvSpPr>
          <p:cNvPr id="5" name="TextBox 4"/>
          <p:cNvSpPr txBox="1"/>
          <p:nvPr/>
        </p:nvSpPr>
        <p:spPr>
          <a:xfrm>
            <a:off x="457200" y="1422748"/>
            <a:ext cx="6378669" cy="369332"/>
          </a:xfrm>
          <a:prstGeom prst="rect">
            <a:avLst/>
          </a:prstGeom>
          <a:noFill/>
        </p:spPr>
        <p:txBody>
          <a:bodyPr wrap="none" rtlCol="0">
            <a:noAutofit/>
          </a:bodyPr>
          <a:lstStyle/>
          <a:p>
            <a:r>
              <a:rPr lang="en-US" b="1" dirty="0"/>
              <a:t>Increases and decreases in sales to return same profit</a:t>
            </a:r>
          </a:p>
        </p:txBody>
      </p:sp>
      <p:sp>
        <p:nvSpPr>
          <p:cNvPr id="6" name="TextBox 5"/>
          <p:cNvSpPr txBox="1"/>
          <p:nvPr/>
        </p:nvSpPr>
        <p:spPr>
          <a:xfrm>
            <a:off x="464793" y="6000689"/>
            <a:ext cx="8222007" cy="520373"/>
          </a:xfrm>
          <a:prstGeom prst="rect">
            <a:avLst/>
          </a:prstGeom>
          <a:noFill/>
        </p:spPr>
        <p:txBody>
          <a:bodyPr wrap="square" rtlCol="0">
            <a:noAutofit/>
          </a:bodyPr>
          <a:lstStyle/>
          <a:p>
            <a:r>
              <a:rPr lang="en-US" sz="1400" dirty="0"/>
              <a:t>To be read as follows: with variable units cost of 60%, a 20% price decrease requires a 100% volume increase (Point A); a 10% price decrease requires only a 33% volume increase (Point B)</a:t>
            </a:r>
          </a:p>
        </p:txBody>
      </p:sp>
      <p:grpSp>
        <p:nvGrpSpPr>
          <p:cNvPr id="8" name="Group 7" descr="A complicated multiple line graph relates variable unit cost to required increase in sales volume for four instances of price decrease and increase. " title="Change in Sales for Same Profits"/>
          <p:cNvGrpSpPr/>
          <p:nvPr/>
        </p:nvGrpSpPr>
        <p:grpSpPr>
          <a:xfrm>
            <a:off x="1564849" y="1872881"/>
            <a:ext cx="6014302" cy="4103352"/>
            <a:chOff x="1676400" y="1749335"/>
            <a:chExt cx="6014302" cy="4103352"/>
          </a:xfrm>
        </p:grpSpPr>
        <p:cxnSp>
          <p:nvCxnSpPr>
            <p:cNvPr id="10" name="Straight Connector 9"/>
            <p:cNvCxnSpPr/>
            <p:nvPr/>
          </p:nvCxnSpPr>
          <p:spPr>
            <a:xfrm>
              <a:off x="4419600" y="1828800"/>
              <a:ext cx="0" cy="3962400"/>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376738" y="2100259"/>
              <a:ext cx="91440" cy="3163888"/>
              <a:chOff x="4348163" y="2100259"/>
              <a:chExt cx="137160" cy="3163888"/>
            </a:xfrm>
          </p:grpSpPr>
          <p:cxnSp>
            <p:nvCxnSpPr>
              <p:cNvPr id="70" name="Straight Connector 69"/>
              <p:cNvCxnSpPr/>
              <p:nvPr/>
            </p:nvCxnSpPr>
            <p:spPr>
              <a:xfrm>
                <a:off x="4348163" y="2100259"/>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348163" y="2545553"/>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348163" y="2990847"/>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348163" y="3436141"/>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4348163" y="3886197"/>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348163" y="4800597"/>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348163" y="5264147"/>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2514600" y="4352922"/>
              <a:ext cx="3840480"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3002280" y="4290060"/>
              <a:ext cx="2833687" cy="91440"/>
              <a:chOff x="3002280" y="4284341"/>
              <a:chExt cx="2833687" cy="137161"/>
            </a:xfrm>
          </p:grpSpPr>
          <p:cxnSp>
            <p:nvCxnSpPr>
              <p:cNvPr id="66" name="Straight Connector 65"/>
              <p:cNvCxnSpPr/>
              <p:nvPr/>
            </p:nvCxnSpPr>
            <p:spPr>
              <a:xfrm rot="16200000">
                <a:off x="2933700" y="4352921"/>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a:off x="3881438" y="4352921"/>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a:off x="4829175" y="4352922"/>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a:off x="5767387" y="4352922"/>
                <a:ext cx="1371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847035" y="4100985"/>
              <a:ext cx="3164180" cy="246221"/>
              <a:chOff x="2847035" y="4072410"/>
              <a:chExt cx="3164180" cy="246221"/>
            </a:xfrm>
          </p:grpSpPr>
          <p:sp>
            <p:nvSpPr>
              <p:cNvPr id="62" name="TextBox 61"/>
              <p:cNvSpPr txBox="1"/>
              <p:nvPr/>
            </p:nvSpPr>
            <p:spPr>
              <a:xfrm>
                <a:off x="2847035" y="4072410"/>
                <a:ext cx="325730" cy="246221"/>
              </a:xfrm>
              <a:prstGeom prst="rect">
                <a:avLst/>
              </a:prstGeom>
              <a:noFill/>
            </p:spPr>
            <p:txBody>
              <a:bodyPr wrap="none" rtlCol="0">
                <a:noAutofit/>
              </a:bodyPr>
              <a:lstStyle/>
              <a:p>
                <a:r>
                  <a:rPr lang="en-US" sz="1000" dirty="0"/>
                  <a:t>20</a:t>
                </a:r>
              </a:p>
            </p:txBody>
          </p:sp>
          <p:sp>
            <p:nvSpPr>
              <p:cNvPr id="63" name="TextBox 62"/>
              <p:cNvSpPr txBox="1"/>
              <p:nvPr/>
            </p:nvSpPr>
            <p:spPr>
              <a:xfrm>
                <a:off x="3799535" y="4072410"/>
                <a:ext cx="325730" cy="246221"/>
              </a:xfrm>
              <a:prstGeom prst="rect">
                <a:avLst/>
              </a:prstGeom>
              <a:noFill/>
            </p:spPr>
            <p:txBody>
              <a:bodyPr wrap="none" rtlCol="0">
                <a:noAutofit/>
              </a:bodyPr>
              <a:lstStyle/>
              <a:p>
                <a:r>
                  <a:rPr lang="en-US" sz="1000" dirty="0"/>
                  <a:t>40</a:t>
                </a:r>
              </a:p>
            </p:txBody>
          </p:sp>
          <p:sp>
            <p:nvSpPr>
              <p:cNvPr id="64" name="TextBox 63"/>
              <p:cNvSpPr txBox="1"/>
              <p:nvPr/>
            </p:nvSpPr>
            <p:spPr>
              <a:xfrm>
                <a:off x="4732985" y="4072410"/>
                <a:ext cx="325730" cy="246221"/>
              </a:xfrm>
              <a:prstGeom prst="rect">
                <a:avLst/>
              </a:prstGeom>
              <a:noFill/>
            </p:spPr>
            <p:txBody>
              <a:bodyPr wrap="none" rtlCol="0">
                <a:noAutofit/>
              </a:bodyPr>
              <a:lstStyle/>
              <a:p>
                <a:r>
                  <a:rPr lang="en-US" sz="1000" dirty="0"/>
                  <a:t>60</a:t>
                </a:r>
              </a:p>
            </p:txBody>
          </p:sp>
          <p:sp>
            <p:nvSpPr>
              <p:cNvPr id="65" name="TextBox 64"/>
              <p:cNvSpPr txBox="1"/>
              <p:nvPr/>
            </p:nvSpPr>
            <p:spPr>
              <a:xfrm>
                <a:off x="5685485" y="4072410"/>
                <a:ext cx="325730" cy="246221"/>
              </a:xfrm>
              <a:prstGeom prst="rect">
                <a:avLst/>
              </a:prstGeom>
              <a:noFill/>
            </p:spPr>
            <p:txBody>
              <a:bodyPr wrap="none" rtlCol="0">
                <a:noAutofit/>
              </a:bodyPr>
              <a:lstStyle/>
              <a:p>
                <a:r>
                  <a:rPr lang="en-US" sz="1000" dirty="0"/>
                  <a:t>80</a:t>
                </a:r>
              </a:p>
            </p:txBody>
          </p:sp>
        </p:grpSp>
        <p:grpSp>
          <p:nvGrpSpPr>
            <p:cNvPr id="15" name="Group 14"/>
            <p:cNvGrpSpPr/>
            <p:nvPr/>
          </p:nvGrpSpPr>
          <p:grpSpPr>
            <a:xfrm>
              <a:off x="4442472" y="1981672"/>
              <a:ext cx="396262" cy="3413284"/>
              <a:chOff x="4480572" y="1981672"/>
              <a:chExt cx="396262" cy="3413284"/>
            </a:xfrm>
          </p:grpSpPr>
          <p:sp>
            <p:nvSpPr>
              <p:cNvPr id="54" name="TextBox 53"/>
              <p:cNvSpPr txBox="1"/>
              <p:nvPr/>
            </p:nvSpPr>
            <p:spPr>
              <a:xfrm>
                <a:off x="4480572" y="4734397"/>
                <a:ext cx="369012" cy="246221"/>
              </a:xfrm>
              <a:prstGeom prst="rect">
                <a:avLst/>
              </a:prstGeom>
              <a:noFill/>
            </p:spPr>
            <p:txBody>
              <a:bodyPr wrap="none" rtlCol="0">
                <a:noAutofit/>
              </a:bodyPr>
              <a:lstStyle/>
              <a:p>
                <a:r>
                  <a:rPr lang="en-US" sz="1000" dirty="0"/>
                  <a:t>-20</a:t>
                </a:r>
              </a:p>
            </p:txBody>
          </p:sp>
          <p:sp>
            <p:nvSpPr>
              <p:cNvPr id="55" name="TextBox 54"/>
              <p:cNvSpPr txBox="1"/>
              <p:nvPr/>
            </p:nvSpPr>
            <p:spPr>
              <a:xfrm>
                <a:off x="4480572" y="5148735"/>
                <a:ext cx="369012" cy="246221"/>
              </a:xfrm>
              <a:prstGeom prst="rect">
                <a:avLst/>
              </a:prstGeom>
              <a:noFill/>
            </p:spPr>
            <p:txBody>
              <a:bodyPr wrap="none" rtlCol="0">
                <a:noAutofit/>
              </a:bodyPr>
              <a:lstStyle/>
              <a:p>
                <a:r>
                  <a:rPr lang="en-US" sz="1000" dirty="0"/>
                  <a:t>-40</a:t>
                </a:r>
              </a:p>
            </p:txBody>
          </p:sp>
          <p:sp>
            <p:nvSpPr>
              <p:cNvPr id="56" name="TextBox 55"/>
              <p:cNvSpPr txBox="1"/>
              <p:nvPr/>
            </p:nvSpPr>
            <p:spPr>
              <a:xfrm>
                <a:off x="4480572" y="3324697"/>
                <a:ext cx="325730" cy="246221"/>
              </a:xfrm>
              <a:prstGeom prst="rect">
                <a:avLst/>
              </a:prstGeom>
              <a:noFill/>
            </p:spPr>
            <p:txBody>
              <a:bodyPr wrap="none" rtlCol="0">
                <a:noAutofit/>
              </a:bodyPr>
              <a:lstStyle/>
              <a:p>
                <a:r>
                  <a:rPr lang="en-US" sz="1000" dirty="0"/>
                  <a:t>40</a:t>
                </a:r>
              </a:p>
            </p:txBody>
          </p:sp>
          <p:sp>
            <p:nvSpPr>
              <p:cNvPr id="57" name="TextBox 56"/>
              <p:cNvSpPr txBox="1"/>
              <p:nvPr/>
            </p:nvSpPr>
            <p:spPr>
              <a:xfrm>
                <a:off x="4480572" y="3767612"/>
                <a:ext cx="325730" cy="246221"/>
              </a:xfrm>
              <a:prstGeom prst="rect">
                <a:avLst/>
              </a:prstGeom>
              <a:noFill/>
            </p:spPr>
            <p:txBody>
              <a:bodyPr wrap="none" rtlCol="0">
                <a:noAutofit/>
              </a:bodyPr>
              <a:lstStyle/>
              <a:p>
                <a:r>
                  <a:rPr lang="en-US" sz="1000" dirty="0"/>
                  <a:t>20</a:t>
                </a:r>
              </a:p>
            </p:txBody>
          </p:sp>
          <p:sp>
            <p:nvSpPr>
              <p:cNvPr id="58" name="TextBox 57"/>
              <p:cNvSpPr txBox="1"/>
              <p:nvPr/>
            </p:nvSpPr>
            <p:spPr>
              <a:xfrm>
                <a:off x="4480572" y="2867497"/>
                <a:ext cx="325730" cy="246221"/>
              </a:xfrm>
              <a:prstGeom prst="rect">
                <a:avLst/>
              </a:prstGeom>
              <a:noFill/>
            </p:spPr>
            <p:txBody>
              <a:bodyPr wrap="none" rtlCol="0">
                <a:noAutofit/>
              </a:bodyPr>
              <a:lstStyle/>
              <a:p>
                <a:r>
                  <a:rPr lang="en-US" sz="1000" dirty="0"/>
                  <a:t>60</a:t>
                </a:r>
              </a:p>
            </p:txBody>
          </p:sp>
          <p:sp>
            <p:nvSpPr>
              <p:cNvPr id="59" name="TextBox 58"/>
              <p:cNvSpPr txBox="1"/>
              <p:nvPr/>
            </p:nvSpPr>
            <p:spPr>
              <a:xfrm>
                <a:off x="4480572" y="2410297"/>
                <a:ext cx="325730" cy="246221"/>
              </a:xfrm>
              <a:prstGeom prst="rect">
                <a:avLst/>
              </a:prstGeom>
              <a:noFill/>
            </p:spPr>
            <p:txBody>
              <a:bodyPr wrap="none" rtlCol="0">
                <a:noAutofit/>
              </a:bodyPr>
              <a:lstStyle/>
              <a:p>
                <a:r>
                  <a:rPr lang="en-US" sz="1000" dirty="0"/>
                  <a:t>80</a:t>
                </a:r>
              </a:p>
            </p:txBody>
          </p:sp>
          <p:sp>
            <p:nvSpPr>
              <p:cNvPr id="60" name="TextBox 59"/>
              <p:cNvSpPr txBox="1"/>
              <p:nvPr/>
            </p:nvSpPr>
            <p:spPr>
              <a:xfrm>
                <a:off x="4480572" y="1981672"/>
                <a:ext cx="396262" cy="246221"/>
              </a:xfrm>
              <a:prstGeom prst="rect">
                <a:avLst/>
              </a:prstGeom>
              <a:noFill/>
            </p:spPr>
            <p:txBody>
              <a:bodyPr wrap="none" rtlCol="0">
                <a:noAutofit/>
              </a:bodyPr>
              <a:lstStyle/>
              <a:p>
                <a:r>
                  <a:rPr lang="en-US" sz="1000" dirty="0"/>
                  <a:t>100</a:t>
                </a:r>
              </a:p>
            </p:txBody>
          </p:sp>
        </p:grpSp>
        <p:grpSp>
          <p:nvGrpSpPr>
            <p:cNvPr id="16" name="Group 15"/>
            <p:cNvGrpSpPr/>
            <p:nvPr/>
          </p:nvGrpSpPr>
          <p:grpSpPr>
            <a:xfrm>
              <a:off x="2984500" y="2120900"/>
              <a:ext cx="2882900" cy="3371850"/>
              <a:chOff x="2984500" y="2120900"/>
              <a:chExt cx="2882900" cy="3371850"/>
            </a:xfrm>
          </p:grpSpPr>
          <p:sp>
            <p:nvSpPr>
              <p:cNvPr id="50" name="Freeform 49"/>
              <p:cNvSpPr/>
              <p:nvPr/>
            </p:nvSpPr>
            <p:spPr>
              <a:xfrm>
                <a:off x="3003550" y="2133600"/>
                <a:ext cx="1879600" cy="1689100"/>
              </a:xfrm>
              <a:custGeom>
                <a:avLst/>
                <a:gdLst>
                  <a:gd name="connsiteX0" fmla="*/ 0 w 1879600"/>
                  <a:gd name="connsiteY0" fmla="*/ 1689100 h 1689100"/>
                  <a:gd name="connsiteX1" fmla="*/ 952500 w 1879600"/>
                  <a:gd name="connsiteY1" fmla="*/ 1117600 h 1689100"/>
                  <a:gd name="connsiteX2" fmla="*/ 1511300 w 1879600"/>
                  <a:gd name="connsiteY2" fmla="*/ 615950 h 1689100"/>
                  <a:gd name="connsiteX3" fmla="*/ 1879600 w 1879600"/>
                  <a:gd name="connsiteY3" fmla="*/ 0 h 1689100"/>
                </a:gdLst>
                <a:ahLst/>
                <a:cxnLst>
                  <a:cxn ang="0">
                    <a:pos x="connsiteX0" y="connsiteY0"/>
                  </a:cxn>
                  <a:cxn ang="0">
                    <a:pos x="connsiteX1" y="connsiteY1"/>
                  </a:cxn>
                  <a:cxn ang="0">
                    <a:pos x="connsiteX2" y="connsiteY2"/>
                  </a:cxn>
                  <a:cxn ang="0">
                    <a:pos x="connsiteX3" y="connsiteY3"/>
                  </a:cxn>
                </a:cxnLst>
                <a:rect l="l" t="t" r="r" b="b"/>
                <a:pathLst>
                  <a:path w="1879600" h="1689100">
                    <a:moveTo>
                      <a:pt x="0" y="1689100"/>
                    </a:moveTo>
                    <a:cubicBezTo>
                      <a:pt x="350308" y="1492779"/>
                      <a:pt x="700617" y="1296458"/>
                      <a:pt x="952500" y="1117600"/>
                    </a:cubicBezTo>
                    <a:cubicBezTo>
                      <a:pt x="1204383" y="938742"/>
                      <a:pt x="1356783" y="802217"/>
                      <a:pt x="1511300" y="615950"/>
                    </a:cubicBezTo>
                    <a:cubicBezTo>
                      <a:pt x="1665817" y="429683"/>
                      <a:pt x="1772708" y="214841"/>
                      <a:pt x="1879600"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1" name="Freeform 50"/>
              <p:cNvSpPr/>
              <p:nvPr/>
            </p:nvSpPr>
            <p:spPr>
              <a:xfrm>
                <a:off x="3009900" y="2120900"/>
                <a:ext cx="2838450" cy="1968500"/>
              </a:xfrm>
              <a:custGeom>
                <a:avLst/>
                <a:gdLst>
                  <a:gd name="connsiteX0" fmla="*/ 0 w 2838450"/>
                  <a:gd name="connsiteY0" fmla="*/ 1968500 h 1968500"/>
                  <a:gd name="connsiteX1" fmla="*/ 1377950 w 2838450"/>
                  <a:gd name="connsiteY1" fmla="*/ 1758950 h 1968500"/>
                  <a:gd name="connsiteX2" fmla="*/ 2063750 w 2838450"/>
                  <a:gd name="connsiteY2" fmla="*/ 1473200 h 1968500"/>
                  <a:gd name="connsiteX3" fmla="*/ 2508250 w 2838450"/>
                  <a:gd name="connsiteY3" fmla="*/ 901700 h 1968500"/>
                  <a:gd name="connsiteX4" fmla="*/ 2838450 w 2838450"/>
                  <a:gd name="connsiteY4" fmla="*/ 0 h 196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8450" h="1968500">
                    <a:moveTo>
                      <a:pt x="0" y="1968500"/>
                    </a:moveTo>
                    <a:cubicBezTo>
                      <a:pt x="516996" y="1905000"/>
                      <a:pt x="1033992" y="1841500"/>
                      <a:pt x="1377950" y="1758950"/>
                    </a:cubicBezTo>
                    <a:cubicBezTo>
                      <a:pt x="1721908" y="1676400"/>
                      <a:pt x="1875367" y="1616075"/>
                      <a:pt x="2063750" y="1473200"/>
                    </a:cubicBezTo>
                    <a:cubicBezTo>
                      <a:pt x="2252133" y="1330325"/>
                      <a:pt x="2379133" y="1147233"/>
                      <a:pt x="2508250" y="901700"/>
                    </a:cubicBezTo>
                    <a:cubicBezTo>
                      <a:pt x="2637367" y="656167"/>
                      <a:pt x="2737908" y="328083"/>
                      <a:pt x="2838450"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2" name="Freeform 51"/>
              <p:cNvSpPr/>
              <p:nvPr/>
            </p:nvSpPr>
            <p:spPr>
              <a:xfrm>
                <a:off x="2990850" y="4591050"/>
                <a:ext cx="2876550" cy="527050"/>
              </a:xfrm>
              <a:custGeom>
                <a:avLst/>
                <a:gdLst>
                  <a:gd name="connsiteX0" fmla="*/ 0 w 2876550"/>
                  <a:gd name="connsiteY0" fmla="*/ 0 h 527050"/>
                  <a:gd name="connsiteX1" fmla="*/ 1752600 w 2876550"/>
                  <a:gd name="connsiteY1" fmla="*/ 196850 h 527050"/>
                  <a:gd name="connsiteX2" fmla="*/ 2876550 w 2876550"/>
                  <a:gd name="connsiteY2" fmla="*/ 527050 h 527050"/>
                </a:gdLst>
                <a:ahLst/>
                <a:cxnLst>
                  <a:cxn ang="0">
                    <a:pos x="connsiteX0" y="connsiteY0"/>
                  </a:cxn>
                  <a:cxn ang="0">
                    <a:pos x="connsiteX1" y="connsiteY1"/>
                  </a:cxn>
                  <a:cxn ang="0">
                    <a:pos x="connsiteX2" y="connsiteY2"/>
                  </a:cxn>
                </a:cxnLst>
                <a:rect l="l" t="t" r="r" b="b"/>
                <a:pathLst>
                  <a:path w="2876550" h="527050">
                    <a:moveTo>
                      <a:pt x="0" y="0"/>
                    </a:moveTo>
                    <a:cubicBezTo>
                      <a:pt x="636587" y="54504"/>
                      <a:pt x="1273175" y="109008"/>
                      <a:pt x="1752600" y="196850"/>
                    </a:cubicBezTo>
                    <a:cubicBezTo>
                      <a:pt x="2232025" y="284692"/>
                      <a:pt x="2554287" y="405871"/>
                      <a:pt x="2876550" y="52705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52"/>
              <p:cNvSpPr/>
              <p:nvPr/>
            </p:nvSpPr>
            <p:spPr>
              <a:xfrm>
                <a:off x="2984500" y="4826000"/>
                <a:ext cx="2882900" cy="666750"/>
              </a:xfrm>
              <a:custGeom>
                <a:avLst/>
                <a:gdLst>
                  <a:gd name="connsiteX0" fmla="*/ 0 w 2882900"/>
                  <a:gd name="connsiteY0" fmla="*/ 0 h 666750"/>
                  <a:gd name="connsiteX1" fmla="*/ 1828800 w 2882900"/>
                  <a:gd name="connsiteY1" fmla="*/ 247650 h 666750"/>
                  <a:gd name="connsiteX2" fmla="*/ 2882900 w 2882900"/>
                  <a:gd name="connsiteY2" fmla="*/ 666750 h 666750"/>
                </a:gdLst>
                <a:ahLst/>
                <a:cxnLst>
                  <a:cxn ang="0">
                    <a:pos x="connsiteX0" y="connsiteY0"/>
                  </a:cxn>
                  <a:cxn ang="0">
                    <a:pos x="connsiteX1" y="connsiteY1"/>
                  </a:cxn>
                  <a:cxn ang="0">
                    <a:pos x="connsiteX2" y="connsiteY2"/>
                  </a:cxn>
                </a:cxnLst>
                <a:rect l="l" t="t" r="r" b="b"/>
                <a:pathLst>
                  <a:path w="2882900" h="666750">
                    <a:moveTo>
                      <a:pt x="0" y="0"/>
                    </a:moveTo>
                    <a:cubicBezTo>
                      <a:pt x="674158" y="68262"/>
                      <a:pt x="1348317" y="136525"/>
                      <a:pt x="1828800" y="247650"/>
                    </a:cubicBezTo>
                    <a:cubicBezTo>
                      <a:pt x="2309283" y="358775"/>
                      <a:pt x="2596091" y="512762"/>
                      <a:pt x="2882900" y="66675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grpSp>
          <p:nvGrpSpPr>
            <p:cNvPr id="17" name="Group 16"/>
            <p:cNvGrpSpPr/>
            <p:nvPr/>
          </p:nvGrpSpPr>
          <p:grpSpPr>
            <a:xfrm>
              <a:off x="2954184" y="2076450"/>
              <a:ext cx="2939415" cy="3451860"/>
              <a:chOff x="2954184" y="2076450"/>
              <a:chExt cx="2939415" cy="3451860"/>
            </a:xfrm>
          </p:grpSpPr>
          <p:sp>
            <p:nvSpPr>
              <p:cNvPr id="28" name="Oval 27"/>
              <p:cNvSpPr/>
              <p:nvPr/>
            </p:nvSpPr>
            <p:spPr>
              <a:xfrm>
                <a:off x="5791200" y="207645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Oval 28"/>
              <p:cNvSpPr/>
              <p:nvPr/>
            </p:nvSpPr>
            <p:spPr>
              <a:xfrm>
                <a:off x="5307011" y="325374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0" name="Oval 29"/>
              <p:cNvSpPr/>
              <p:nvPr/>
            </p:nvSpPr>
            <p:spPr>
              <a:xfrm>
                <a:off x="4830609" y="3669983"/>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Oval 30"/>
              <p:cNvSpPr/>
              <p:nvPr/>
            </p:nvSpPr>
            <p:spPr>
              <a:xfrm>
                <a:off x="4373409" y="3821745"/>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2" name="Oval 31"/>
              <p:cNvSpPr/>
              <p:nvPr/>
            </p:nvSpPr>
            <p:spPr>
              <a:xfrm>
                <a:off x="3884459" y="39192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3" name="Oval 32"/>
              <p:cNvSpPr/>
              <p:nvPr/>
            </p:nvSpPr>
            <p:spPr>
              <a:xfrm>
                <a:off x="2954184" y="40462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p:cNvSpPr/>
              <p:nvPr/>
            </p:nvSpPr>
            <p:spPr>
              <a:xfrm>
                <a:off x="2954184" y="377317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5" name="Oval 34"/>
              <p:cNvSpPr/>
              <p:nvPr/>
            </p:nvSpPr>
            <p:spPr>
              <a:xfrm>
                <a:off x="3865409" y="322707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Oval 35"/>
              <p:cNvSpPr/>
              <p:nvPr/>
            </p:nvSpPr>
            <p:spPr>
              <a:xfrm>
                <a:off x="4373409" y="2809076"/>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7" name="Oval 36"/>
              <p:cNvSpPr/>
              <p:nvPr/>
            </p:nvSpPr>
            <p:spPr>
              <a:xfrm>
                <a:off x="4830292" y="2086131"/>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8" name="Oval 37"/>
              <p:cNvSpPr/>
              <p:nvPr/>
            </p:nvSpPr>
            <p:spPr>
              <a:xfrm>
                <a:off x="2954184" y="45415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9" name="Oval 38"/>
              <p:cNvSpPr/>
              <p:nvPr/>
            </p:nvSpPr>
            <p:spPr>
              <a:xfrm>
                <a:off x="3897159" y="46304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0" name="Oval 39"/>
              <p:cNvSpPr/>
              <p:nvPr/>
            </p:nvSpPr>
            <p:spPr>
              <a:xfrm>
                <a:off x="4373409" y="468757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1" name="Oval 40"/>
              <p:cNvSpPr/>
              <p:nvPr/>
            </p:nvSpPr>
            <p:spPr>
              <a:xfrm>
                <a:off x="4856009" y="47701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2" name="Oval 41"/>
              <p:cNvSpPr/>
              <p:nvPr/>
            </p:nvSpPr>
            <p:spPr>
              <a:xfrm>
                <a:off x="5325909" y="4893946"/>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Oval 42"/>
              <p:cNvSpPr/>
              <p:nvPr/>
            </p:nvSpPr>
            <p:spPr>
              <a:xfrm>
                <a:off x="5802159" y="50622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Oval 43"/>
              <p:cNvSpPr/>
              <p:nvPr/>
            </p:nvSpPr>
            <p:spPr>
              <a:xfrm>
                <a:off x="5795809" y="543687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Oval 44"/>
              <p:cNvSpPr/>
              <p:nvPr/>
            </p:nvSpPr>
            <p:spPr>
              <a:xfrm>
                <a:off x="5325909" y="5205094"/>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Oval 45"/>
              <p:cNvSpPr/>
              <p:nvPr/>
            </p:nvSpPr>
            <p:spPr>
              <a:xfrm>
                <a:off x="4856009" y="5047933"/>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Oval 46"/>
              <p:cNvSpPr/>
              <p:nvPr/>
            </p:nvSpPr>
            <p:spPr>
              <a:xfrm>
                <a:off x="4373409" y="495427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Oval 47"/>
              <p:cNvSpPr/>
              <p:nvPr/>
            </p:nvSpPr>
            <p:spPr>
              <a:xfrm>
                <a:off x="3916209" y="48844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9" name="Oval 48"/>
              <p:cNvSpPr/>
              <p:nvPr/>
            </p:nvSpPr>
            <p:spPr>
              <a:xfrm>
                <a:off x="2954184" y="4770120"/>
                <a:ext cx="91440" cy="91440"/>
              </a:xfrm>
              <a:prstGeom prst="ellipse">
                <a:avLst/>
              </a:prstGeom>
              <a:solidFill>
                <a:srgbClr val="A4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sp>
          <p:nvSpPr>
            <p:cNvPr id="18" name="TextBox 17"/>
            <p:cNvSpPr txBox="1"/>
            <p:nvPr/>
          </p:nvSpPr>
          <p:spPr>
            <a:xfrm>
              <a:off x="3033031" y="1749335"/>
              <a:ext cx="1383712" cy="400110"/>
            </a:xfrm>
            <a:prstGeom prst="rect">
              <a:avLst/>
            </a:prstGeom>
            <a:noFill/>
          </p:spPr>
          <p:txBody>
            <a:bodyPr wrap="none" rtlCol="0">
              <a:noAutofit/>
            </a:bodyPr>
            <a:lstStyle/>
            <a:p>
              <a:pPr algn="r"/>
              <a:r>
                <a:rPr lang="en-US" sz="1000" dirty="0"/>
                <a:t>Required increase</a:t>
              </a:r>
              <a:br>
                <a:rPr lang="en-US" sz="1000" dirty="0"/>
              </a:br>
              <a:r>
                <a:rPr lang="en-US" sz="1000" dirty="0"/>
                <a:t>in sales volume (%)</a:t>
              </a:r>
            </a:p>
          </p:txBody>
        </p:sp>
        <p:sp>
          <p:nvSpPr>
            <p:cNvPr id="19" name="TextBox 18"/>
            <p:cNvSpPr txBox="1"/>
            <p:nvPr/>
          </p:nvSpPr>
          <p:spPr>
            <a:xfrm>
              <a:off x="6342256" y="4152866"/>
              <a:ext cx="1348446" cy="400110"/>
            </a:xfrm>
            <a:prstGeom prst="rect">
              <a:avLst/>
            </a:prstGeom>
            <a:noFill/>
          </p:spPr>
          <p:txBody>
            <a:bodyPr wrap="none" rtlCol="0">
              <a:noAutofit/>
            </a:bodyPr>
            <a:lstStyle/>
            <a:p>
              <a:r>
                <a:rPr lang="en-US" sz="1000" dirty="0"/>
                <a:t>Variable unit cost in</a:t>
              </a:r>
              <a:br>
                <a:rPr lang="en-US" sz="1000" dirty="0"/>
              </a:br>
              <a:r>
                <a:rPr lang="en-US" sz="1000" dirty="0"/>
                <a:t>% of current price</a:t>
              </a:r>
            </a:p>
          </p:txBody>
        </p:sp>
        <p:sp>
          <p:nvSpPr>
            <p:cNvPr id="20" name="TextBox 19"/>
            <p:cNvSpPr txBox="1"/>
            <p:nvPr/>
          </p:nvSpPr>
          <p:spPr>
            <a:xfrm>
              <a:off x="1676400" y="3694233"/>
              <a:ext cx="1311578" cy="246221"/>
            </a:xfrm>
            <a:prstGeom prst="rect">
              <a:avLst/>
            </a:prstGeom>
            <a:noFill/>
          </p:spPr>
          <p:txBody>
            <a:bodyPr wrap="none" rtlCol="0">
              <a:noAutofit/>
            </a:bodyPr>
            <a:lstStyle/>
            <a:p>
              <a:r>
                <a:rPr lang="en-US" sz="1000" dirty="0"/>
                <a:t>20% price decrease</a:t>
              </a:r>
            </a:p>
          </p:txBody>
        </p:sp>
        <p:sp>
          <p:nvSpPr>
            <p:cNvPr id="21" name="TextBox 20"/>
            <p:cNvSpPr txBox="1"/>
            <p:nvPr/>
          </p:nvSpPr>
          <p:spPr>
            <a:xfrm>
              <a:off x="1676400" y="3976372"/>
              <a:ext cx="1311578" cy="246221"/>
            </a:xfrm>
            <a:prstGeom prst="rect">
              <a:avLst/>
            </a:prstGeom>
            <a:noFill/>
          </p:spPr>
          <p:txBody>
            <a:bodyPr wrap="none" rtlCol="0">
              <a:noAutofit/>
            </a:bodyPr>
            <a:lstStyle/>
            <a:p>
              <a:r>
                <a:rPr lang="en-US" sz="1000" dirty="0"/>
                <a:t>10% price decrease</a:t>
              </a:r>
            </a:p>
          </p:txBody>
        </p:sp>
        <p:sp>
          <p:nvSpPr>
            <p:cNvPr id="22" name="TextBox 21"/>
            <p:cNvSpPr txBox="1"/>
            <p:nvPr/>
          </p:nvSpPr>
          <p:spPr>
            <a:xfrm>
              <a:off x="1676400" y="4450795"/>
              <a:ext cx="1269899" cy="246221"/>
            </a:xfrm>
            <a:prstGeom prst="rect">
              <a:avLst/>
            </a:prstGeom>
            <a:noFill/>
          </p:spPr>
          <p:txBody>
            <a:bodyPr wrap="none" rtlCol="0">
              <a:noAutofit/>
            </a:bodyPr>
            <a:lstStyle/>
            <a:p>
              <a:r>
                <a:rPr lang="en-US" sz="1000" dirty="0"/>
                <a:t>10% price increase</a:t>
              </a:r>
            </a:p>
          </p:txBody>
        </p:sp>
        <p:sp>
          <p:nvSpPr>
            <p:cNvPr id="23" name="TextBox 22"/>
            <p:cNvSpPr txBox="1"/>
            <p:nvPr/>
          </p:nvSpPr>
          <p:spPr>
            <a:xfrm>
              <a:off x="1676400" y="4679395"/>
              <a:ext cx="1340432" cy="246221"/>
            </a:xfrm>
            <a:prstGeom prst="rect">
              <a:avLst/>
            </a:prstGeom>
            <a:noFill/>
          </p:spPr>
          <p:txBody>
            <a:bodyPr wrap="none" rtlCol="0">
              <a:noAutofit/>
            </a:bodyPr>
            <a:lstStyle/>
            <a:p>
              <a:r>
                <a:rPr lang="en-US" sz="1000" dirty="0"/>
                <a:t>20% price </a:t>
              </a:r>
              <a:r>
                <a:rPr lang="en-US" sz="1000" dirty="0" smtClean="0"/>
                <a:t>incr</a:t>
              </a:r>
              <a:r>
                <a:rPr lang="en-US" sz="1000" dirty="0" smtClean="0"/>
                <a:t>ease</a:t>
              </a:r>
              <a:endParaRPr lang="en-US" sz="1000" dirty="0"/>
            </a:p>
          </p:txBody>
        </p:sp>
        <p:sp>
          <p:nvSpPr>
            <p:cNvPr id="24" name="TextBox 23"/>
            <p:cNvSpPr txBox="1"/>
            <p:nvPr/>
          </p:nvSpPr>
          <p:spPr>
            <a:xfrm>
              <a:off x="3011734" y="5452577"/>
              <a:ext cx="1396601" cy="400110"/>
            </a:xfrm>
            <a:prstGeom prst="rect">
              <a:avLst/>
            </a:prstGeom>
            <a:noFill/>
          </p:spPr>
          <p:txBody>
            <a:bodyPr wrap="none" rtlCol="0">
              <a:noAutofit/>
            </a:bodyPr>
            <a:lstStyle/>
            <a:p>
              <a:pPr algn="r"/>
              <a:r>
                <a:rPr lang="en-US" sz="1000" dirty="0"/>
                <a:t>Acceptable decrease</a:t>
              </a:r>
              <a:br>
                <a:rPr lang="en-US" sz="1000" dirty="0"/>
              </a:br>
              <a:r>
                <a:rPr lang="en-US" sz="1000" dirty="0"/>
                <a:t>in sales volume (%)</a:t>
              </a:r>
            </a:p>
          </p:txBody>
        </p:sp>
        <p:sp>
          <p:nvSpPr>
            <p:cNvPr id="25" name="TextBox 24"/>
            <p:cNvSpPr txBox="1"/>
            <p:nvPr/>
          </p:nvSpPr>
          <p:spPr>
            <a:xfrm>
              <a:off x="4912151" y="2031659"/>
              <a:ext cx="287258" cy="276999"/>
            </a:xfrm>
            <a:prstGeom prst="rect">
              <a:avLst/>
            </a:prstGeom>
            <a:noFill/>
          </p:spPr>
          <p:txBody>
            <a:bodyPr wrap="none" rtlCol="0">
              <a:noAutofit/>
            </a:bodyPr>
            <a:lstStyle/>
            <a:p>
              <a:r>
                <a:rPr lang="en-US" sz="1200" dirty="0"/>
                <a:t>A</a:t>
              </a:r>
            </a:p>
          </p:txBody>
        </p:sp>
        <p:sp>
          <p:nvSpPr>
            <p:cNvPr id="26" name="TextBox 25"/>
            <p:cNvSpPr txBox="1"/>
            <p:nvPr/>
          </p:nvSpPr>
          <p:spPr>
            <a:xfrm>
              <a:off x="5902751" y="2010054"/>
              <a:ext cx="295274" cy="276999"/>
            </a:xfrm>
            <a:prstGeom prst="rect">
              <a:avLst/>
            </a:prstGeom>
            <a:noFill/>
          </p:spPr>
          <p:txBody>
            <a:bodyPr wrap="none" rtlCol="0">
              <a:noAutofit/>
            </a:bodyPr>
            <a:lstStyle/>
            <a:p>
              <a:r>
                <a:rPr lang="en-US" sz="1200" dirty="0"/>
                <a:t>C</a:t>
              </a:r>
            </a:p>
          </p:txBody>
        </p:sp>
        <p:sp>
          <p:nvSpPr>
            <p:cNvPr id="27" name="TextBox 26"/>
            <p:cNvSpPr txBox="1"/>
            <p:nvPr/>
          </p:nvSpPr>
          <p:spPr>
            <a:xfrm>
              <a:off x="4862846" y="3762654"/>
              <a:ext cx="287258" cy="276999"/>
            </a:xfrm>
            <a:prstGeom prst="rect">
              <a:avLst/>
            </a:prstGeom>
            <a:noFill/>
          </p:spPr>
          <p:txBody>
            <a:bodyPr wrap="none" rtlCol="0">
              <a:noAutofit/>
            </a:bodyPr>
            <a:lstStyle/>
            <a:p>
              <a:r>
                <a:rPr lang="en-US" sz="1200" dirty="0"/>
                <a:t>B</a:t>
              </a:r>
            </a:p>
          </p:txBody>
        </p:sp>
      </p:grpSp>
    </p:spTree>
    <p:extLst>
      <p:ext uri="{BB962C8B-B14F-4D97-AF65-F5344CB8AC3E}">
        <p14:creationId xmlns:p14="http://schemas.microsoft.com/office/powerpoint/2010/main" val="267893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Price Impact in Practice</a:t>
            </a:r>
          </a:p>
        </p:txBody>
      </p:sp>
      <p:graphicFrame>
        <p:nvGraphicFramePr>
          <p:cNvPr id="5" name="Object 3" descr="A bar graph showing how, for different companies, a 1 percent price improvement changes income. For Philips it improves income by 28.7 percent. For Coke, only 6.4 percent." title="Impact of 1 percent price improvement on net income">
            <a:extLst>
              <a:ext uri="{FF2B5EF4-FFF2-40B4-BE49-F238E27FC236}">
                <a16:creationId xmlns:a16="http://schemas.microsoft.com/office/drawing/2014/main" id="{BFDB7BB8-3BE6-B74F-BBE6-015679A859A8}"/>
              </a:ext>
            </a:extLst>
          </p:cNvPr>
          <p:cNvGraphicFramePr>
            <a:graphicFrameLocks noChangeAspect="1"/>
          </p:cNvGraphicFramePr>
          <p:nvPr>
            <p:extLst>
              <p:ext uri="{D42A27DB-BD31-4B8C-83A1-F6EECF244321}">
                <p14:modId xmlns:p14="http://schemas.microsoft.com/office/powerpoint/2010/main" val="2282706637"/>
              </p:ext>
            </p:extLst>
          </p:nvPr>
        </p:nvGraphicFramePr>
        <p:xfrm>
          <a:off x="685800" y="1657350"/>
          <a:ext cx="7772400" cy="4743450"/>
        </p:xfrm>
        <a:graphic>
          <a:graphicData uri="http://schemas.openxmlformats.org/presentationml/2006/ole">
            <mc:AlternateContent xmlns:mc="http://schemas.openxmlformats.org/markup-compatibility/2006">
              <mc:Choice xmlns:v="urn:schemas-microsoft-com:vml" Requires="v">
                <p:oleObj spid="_x0000_s2233" name="Chart" r:id="rId4" imgW="7772400" imgH="4743450" progId="MSGraph.Chart.8">
                  <p:embed followColorScheme="full"/>
                </p:oleObj>
              </mc:Choice>
              <mc:Fallback>
                <p:oleObj name="Chart" r:id="rId4" imgW="7772400" imgH="4743450" progId="MSGraph.Chart.8">
                  <p:embed followColorScheme="full"/>
                  <p:pic>
                    <p:nvPicPr>
                      <p:cNvPr id="5" name="Object 3">
                        <a:extLst>
                          <a:ext uri="{FF2B5EF4-FFF2-40B4-BE49-F238E27FC236}">
                            <a16:creationId xmlns:a16="http://schemas.microsoft.com/office/drawing/2014/main" id="{BFDB7BB8-3BE6-B74F-BBE6-015679A859A8}"/>
                          </a:ext>
                        </a:extLst>
                      </p:cNvPr>
                      <p:cNvPicPr>
                        <a:picLocks noChangeAspect="1" noChangeArrowheads="1"/>
                      </p:cNvPicPr>
                      <p:nvPr/>
                    </p:nvPicPr>
                    <p:blipFill>
                      <a:blip r:embed="rId5"/>
                      <a:srcRect/>
                      <a:stretch>
                        <a:fillRect/>
                      </a:stretch>
                    </p:blipFill>
                    <p:spPr bwMode="auto">
                      <a:xfrm>
                        <a:off x="685800" y="1657350"/>
                        <a:ext cx="7772400" cy="47434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a:extLst>
              <a:ext uri="{FF2B5EF4-FFF2-40B4-BE49-F238E27FC236}">
                <a16:creationId xmlns:a16="http://schemas.microsoft.com/office/drawing/2014/main" id="{5CF136CF-8841-B94E-B2D2-0D4AB5009673}"/>
              </a:ext>
            </a:extLst>
          </p:cNvPr>
          <p:cNvSpPr txBox="1"/>
          <p:nvPr/>
        </p:nvSpPr>
        <p:spPr>
          <a:xfrm>
            <a:off x="1790700" y="1380699"/>
            <a:ext cx="5562600" cy="400110"/>
          </a:xfrm>
          <a:prstGeom prst="rect">
            <a:avLst/>
          </a:prstGeom>
          <a:noFill/>
        </p:spPr>
        <p:txBody>
          <a:bodyPr wrap="square" rtlCol="0">
            <a:noAutofit/>
          </a:bodyPr>
          <a:lstStyle/>
          <a:p>
            <a:r>
              <a:rPr lang="en-US" sz="2000" dirty="0"/>
              <a:t>Impact of 1% price improvement on net income</a:t>
            </a:r>
          </a:p>
        </p:txBody>
      </p:sp>
      <p:sp>
        <p:nvSpPr>
          <p:cNvPr id="9" name="Rectangle 8">
            <a:extLst>
              <a:ext uri="{FF2B5EF4-FFF2-40B4-BE49-F238E27FC236}">
                <a16:creationId xmlns:a16="http://schemas.microsoft.com/office/drawing/2014/main" id="{DBE14A0A-B06A-481C-9A76-E9878E6DF48C}"/>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Robert Dolan and Hermann Simon, </a:t>
            </a:r>
            <a:r>
              <a:rPr lang="en-US" sz="1000" i="1" dirty="0">
                <a:solidFill>
                  <a:schemeClr val="bg1">
                    <a:lumMod val="50000"/>
                  </a:schemeClr>
                </a:solidFill>
              </a:rPr>
              <a:t>Power Pricing: How Managing Price Transforms the Bottom Line, </a:t>
            </a:r>
            <a:r>
              <a:rPr lang="en-US" sz="1000" dirty="0">
                <a:solidFill>
                  <a:schemeClr val="bg1">
                    <a:lumMod val="50000"/>
                  </a:schemeClr>
                </a:solidFill>
              </a:rPr>
              <a:t>Free Press, 1997</a:t>
            </a:r>
          </a:p>
        </p:txBody>
      </p:sp>
    </p:spTree>
    <p:extLst>
      <p:ext uri="{BB962C8B-B14F-4D97-AF65-F5344CB8AC3E}">
        <p14:creationId xmlns:p14="http://schemas.microsoft.com/office/powerpoint/2010/main" val="168174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in Practice</a:t>
            </a:r>
          </a:p>
        </p:txBody>
      </p:sp>
      <p:sp>
        <p:nvSpPr>
          <p:cNvPr id="4" name="Content Placeholder 3">
            <a:extLst>
              <a:ext uri="{FF2B5EF4-FFF2-40B4-BE49-F238E27FC236}">
                <a16:creationId xmlns:a16="http://schemas.microsoft.com/office/drawing/2014/main" id="{89BB3502-7DF0-44B4-88CF-E3DB2C678C49}"/>
              </a:ext>
            </a:extLst>
          </p:cNvPr>
          <p:cNvSpPr>
            <a:spLocks noGrp="1"/>
          </p:cNvSpPr>
          <p:nvPr>
            <p:ph idx="1"/>
          </p:nvPr>
        </p:nvSpPr>
        <p:spPr/>
        <p:txBody>
          <a:bodyPr/>
          <a:lstStyle/>
          <a:p>
            <a:pPr marL="0" indent="0">
              <a:buNone/>
            </a:pPr>
            <a:r>
              <a:rPr lang="en-IN" sz="2400" dirty="0"/>
              <a:t>“…an analysis of our pricing in appliances [revealed] that about </a:t>
            </a:r>
            <a:r>
              <a:rPr lang="en-IN" sz="2400" b="1" dirty="0"/>
              <a:t>$5 billion </a:t>
            </a:r>
            <a:r>
              <a:rPr lang="en-IN" sz="2400" dirty="0"/>
              <a:t>of it is </a:t>
            </a:r>
            <a:r>
              <a:rPr lang="en-IN" sz="2400" b="1" dirty="0"/>
              <a:t>discretionary</a:t>
            </a:r>
            <a:r>
              <a:rPr lang="en-IN" sz="2400" dirty="0"/>
              <a:t>. Given all the decisions that sales reps can make on their own, that’s how much is in play. It was the most astounding number I’d have heard—and that’s just in appliances. Extrapolating across our businesses, there may be </a:t>
            </a:r>
            <a:r>
              <a:rPr lang="en-IN" sz="2400" b="1" dirty="0"/>
              <a:t>$50 billion </a:t>
            </a:r>
            <a:r>
              <a:rPr lang="en-IN" sz="2400" dirty="0"/>
              <a:t>that few people are tracking or accountable for…When it comes to the prices we pay, we study them, we map them, we work them. </a:t>
            </a:r>
            <a:r>
              <a:rPr lang="en-IN" sz="2400" b="1" dirty="0"/>
              <a:t>But with prices we charge, we’re too sloppy</a:t>
            </a:r>
            <a:r>
              <a:rPr lang="en-IN" sz="2400" dirty="0"/>
              <a:t>.”</a:t>
            </a:r>
          </a:p>
          <a:p>
            <a:pPr marL="0" indent="0" algn="r">
              <a:buNone/>
            </a:pPr>
            <a:r>
              <a:rPr lang="en-IN" sz="2000" dirty="0"/>
              <a:t>—Jeffrey R. Immelt, former CEO of GE</a:t>
            </a:r>
          </a:p>
        </p:txBody>
      </p:sp>
      <p:sp>
        <p:nvSpPr>
          <p:cNvPr id="8" name="Rectangle 7">
            <a:extLst>
              <a:ext uri="{FF2B5EF4-FFF2-40B4-BE49-F238E27FC236}">
                <a16:creationId xmlns:a16="http://schemas.microsoft.com/office/drawing/2014/main" id="{6C8036FB-EF1A-4C05-BAF6-27C80CB172A5}"/>
              </a:ext>
            </a:extLst>
          </p:cNvPr>
          <p:cNvSpPr/>
          <p:nvPr/>
        </p:nvSpPr>
        <p:spPr>
          <a:xfrm>
            <a:off x="457200" y="6504801"/>
            <a:ext cx="8229600" cy="276999"/>
          </a:xfrm>
          <a:prstGeom prst="rect">
            <a:avLst/>
          </a:prstGeom>
          <a:noFill/>
        </p:spPr>
        <p:txBody>
          <a:bodyPr wrap="none" anchor="b">
            <a:noAutofit/>
          </a:bodyPr>
          <a:lstStyle/>
          <a:p>
            <a:pPr algn="r"/>
            <a:r>
              <a:rPr lang="en-US" sz="1000" dirty="0">
                <a:solidFill>
                  <a:schemeClr val="bg1">
                    <a:lumMod val="50000"/>
                  </a:schemeClr>
                </a:solidFill>
              </a:rPr>
              <a:t>Source: “Growth as a Process: An Interview with Jeffrey R. Immelt,” </a:t>
            </a:r>
            <a:r>
              <a:rPr lang="en-US" sz="1000" i="1" dirty="0">
                <a:solidFill>
                  <a:schemeClr val="bg1">
                    <a:lumMod val="50000"/>
                  </a:schemeClr>
                </a:solidFill>
              </a:rPr>
              <a:t>Harvard Business Review, </a:t>
            </a:r>
            <a:r>
              <a:rPr lang="en-US" sz="1000" dirty="0">
                <a:solidFill>
                  <a:schemeClr val="bg1">
                    <a:lumMod val="50000"/>
                  </a:schemeClr>
                </a:solidFill>
              </a:rPr>
              <a:t>June 2006, 1-10.</a:t>
            </a:r>
          </a:p>
        </p:txBody>
      </p:sp>
    </p:spTree>
    <p:extLst>
      <p:ext uri="{BB962C8B-B14F-4D97-AF65-F5344CB8AC3E}">
        <p14:creationId xmlns:p14="http://schemas.microsoft.com/office/powerpoint/2010/main" val="2358614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47"/>
  <p:tag name="MMPROD_UIDATA" val="&lt;database version=&quot;11.0&quot;&gt;&lt;object type=&quot;1&quot; unique_id=&quot;10001&quot;&gt;&lt;object type=&quot;2&quot; unique_id=&quot;46629&quot;&gt;&lt;object type=&quot;3&quot; unique_id=&quot;46630&quot;&gt;&lt;property id=&quot;20148&quot; value=&quot;5&quot;/&gt;&lt;property id=&quot;20300&quot; value=&quot;Slide 1 - &amp;quot;Insert Title Here&amp;quot;&quot;/&gt;&lt;property id=&quot;20307&quot; value=&quot;269&quot;/&gt;&lt;/object&gt;&lt;object type=&quot;3&quot; unique_id=&quot;46631&quot;&gt;&lt;property id=&quot;20148&quot; value=&quot;5&quot;/&gt;&lt;property id=&quot;20300&quot; value=&quot;Slide 2 - &amp;quot;Header&amp;quot;&quot;/&gt;&lt;property id=&quot;20307&quot; value=&quot;266&quot;/&gt;&lt;/object&gt;&lt;object type=&quot;3&quot; unique_id=&quot;46632&quot;&gt;&lt;property id=&quot;20148&quot; value=&quot;5&quot;/&gt;&lt;property id=&quot;20300&quot; value=&quot;Slide 7&quot;/&gt;&lt;property id=&quot;20307&quot; value=&quot;267&quot;/&gt;&lt;/object&gt;&lt;object type=&quot;3&quot; unique_id=&quot;46663&quot;&gt;&lt;property id=&quot;20148&quot; value=&quot;5&quot;/&gt;&lt;property id=&quot;20300&quot; value=&quot;Slide 3&quot;/&gt;&lt;property id=&quot;20307&quot; value=&quot;270&quot;/&gt;&lt;/object&gt;&lt;object type=&quot;3&quot; unique_id=&quot;46664&quot;&gt;&lt;property id=&quot;20148&quot; value=&quot;5&quot;/&gt;&lt;property id=&quot;20300&quot; value=&quot;Slide 4&quot;/&gt;&lt;property id=&quot;20307&quot; value=&quot;271&quot;/&gt;&lt;/object&gt;&lt;object type=&quot;3&quot; unique_id=&quot;46665&quot;&gt;&lt;property id=&quot;20148&quot; value=&quot;5&quot;/&gt;&lt;property id=&quot;20300&quot; value=&quot;Slide 5&quot;/&gt;&lt;property id=&quot;20307&quot; value=&quot;272&quot;/&gt;&lt;/object&gt;&lt;object type=&quot;3&quot; unique_id=&quot;46666&quot;&gt;&lt;property id=&quot;20148&quot; value=&quot;5&quot;/&gt;&lt;property id=&quot;20300&quot; value=&quot;Slide 6&quot;/&gt;&lt;property id=&quot;20307&quot; value=&quot;273&quot;/&gt;&lt;/object&gt;&lt;/object&gt;&lt;object type=&quot;8&quot; unique_id=&quot;46637&quot;&gt;&lt;/object&gt;&lt;/object&gt;&lt;/database&gt;"/>
  <p:tag name="SECTOMILLISECCONVERTED" val="1"/>
</p:tagLst>
</file>

<file path=ppt/theme/theme1.xml><?xml version="1.0" encoding="utf-8"?>
<a:theme xmlns:a="http://schemas.openxmlformats.org/drawingml/2006/main" name="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2271</TotalTime>
  <Words>1725</Words>
  <Application>Microsoft Office PowerPoint</Application>
  <PresentationFormat>On-screen Show (4:3)</PresentationFormat>
  <Paragraphs>517</Paragraphs>
  <Slides>61</Slides>
  <Notes>48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5" baseType="lpstr">
      <vt:lpstr>Arial</vt:lpstr>
      <vt:lpstr>Calibri</vt:lpstr>
      <vt:lpstr>Body Slides</vt:lpstr>
      <vt:lpstr>Chart</vt:lpstr>
      <vt:lpstr>Pricing Strategy and Tactics</vt:lpstr>
      <vt:lpstr>Issues in Pricing</vt:lpstr>
      <vt:lpstr>PowerPoint Presentation</vt:lpstr>
      <vt:lpstr>Importance of Pricing</vt:lpstr>
      <vt:lpstr>Comparison of Profit Levers</vt:lpstr>
      <vt:lpstr>Price Cut vs. Price Increase</vt:lpstr>
      <vt:lpstr>Change in Sales for Same Profits</vt:lpstr>
      <vt:lpstr>Price Impact in Practice</vt:lpstr>
      <vt:lpstr>Pricing in Practice</vt:lpstr>
      <vt:lpstr>PowerPoint Presentation</vt:lpstr>
      <vt:lpstr>Determinants of Price</vt:lpstr>
      <vt:lpstr>Issues in Pricing</vt:lpstr>
      <vt:lpstr>PowerPoint Presentation</vt:lpstr>
      <vt:lpstr>Factors That Influence Price</vt:lpstr>
      <vt:lpstr>Company Factors</vt:lpstr>
      <vt:lpstr>PowerPoint Presentation</vt:lpstr>
      <vt:lpstr>Which Costs to Consider in Pricing</vt:lpstr>
      <vt:lpstr>PowerPoint Presentation</vt:lpstr>
      <vt:lpstr>Fixed and Variable Costs for Airline</vt:lpstr>
      <vt:lpstr>PowerPoint Presentation</vt:lpstr>
      <vt:lpstr>Determinants of Price</vt:lpstr>
      <vt:lpstr>Competitor Factors</vt:lpstr>
      <vt:lpstr>Competitive Pricing</vt:lpstr>
      <vt:lpstr>PowerPoint Presentation</vt:lpstr>
      <vt:lpstr>Price Wars</vt:lpstr>
      <vt:lpstr>PowerPoint Presentation</vt:lpstr>
      <vt:lpstr>Determinants of Price</vt:lpstr>
      <vt:lpstr>Customer Factors</vt:lpstr>
      <vt:lpstr>PowerPoint Presentation</vt:lpstr>
      <vt:lpstr>Estimating Demand Curve</vt:lpstr>
      <vt:lpstr>PowerPoint Presentation</vt:lpstr>
      <vt:lpstr>Pricing Strategies</vt:lpstr>
      <vt:lpstr>Issues in Pricing</vt:lpstr>
      <vt:lpstr>Price Discrimination</vt:lpstr>
      <vt:lpstr>PowerPoint Presentation</vt:lpstr>
      <vt:lpstr>Implementing Price Discrimination</vt:lpstr>
      <vt:lpstr>Price Discrimination in Practice</vt:lpstr>
      <vt:lpstr>Bundling</vt:lpstr>
      <vt:lpstr>Pricing to Maximize Profit</vt:lpstr>
      <vt:lpstr>PowerPoint Presentation</vt:lpstr>
      <vt:lpstr>Pricing to Maximize Profit</vt:lpstr>
      <vt:lpstr>Dynamic Pricing</vt:lpstr>
      <vt:lpstr>Dynamic Pricing at Amazon</vt:lpstr>
      <vt:lpstr>Issue of Fairness in Dynamic Pricing</vt:lpstr>
      <vt:lpstr>Nonlinear Pricing</vt:lpstr>
      <vt:lpstr>PowerPoint Presentation</vt:lpstr>
      <vt:lpstr>Nonlinear Pricing</vt:lpstr>
      <vt:lpstr>Freemium Pricing</vt:lpstr>
      <vt:lpstr>PowerPoint Presentation</vt:lpstr>
      <vt:lpstr>Freemium Pricing</vt:lpstr>
      <vt:lpstr>PowerPoint Presentation</vt:lpstr>
      <vt:lpstr>Pricing Tactics</vt:lpstr>
      <vt:lpstr>Issues in Pricing</vt:lpstr>
      <vt:lpstr>Price Discounting</vt:lpstr>
      <vt:lpstr>Price Discounting in Grocery Industry</vt:lpstr>
      <vt:lpstr>Price Discounting in Grocery Industry</vt:lpstr>
      <vt:lpstr>PowerPoint Presentation</vt:lpstr>
      <vt:lpstr>Issues in Price Discounting</vt:lpstr>
      <vt:lpstr>Price Waterfall and Pocket Price</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Harvard University</dc:title>
  <dc:subject/>
  <dc:creator>Administrator</dc:creator>
  <cp:keywords/>
  <dc:description/>
  <cp:lastModifiedBy>Shane, Kim</cp:lastModifiedBy>
  <cp:revision>233</cp:revision>
  <dcterms:created xsi:type="dcterms:W3CDTF">2016-03-21T14:12:59Z</dcterms:created>
  <dcterms:modified xsi:type="dcterms:W3CDTF">2020-12-11T22:43:35Z</dcterms:modified>
  <cp:category/>
</cp:coreProperties>
</file>