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70" r:id="rId2"/>
    <p:sldId id="275" r:id="rId3"/>
    <p:sldId id="271" r:id="rId4"/>
    <p:sldId id="354" r:id="rId5"/>
    <p:sldId id="355" r:id="rId6"/>
    <p:sldId id="336" r:id="rId7"/>
    <p:sldId id="279" r:id="rId8"/>
    <p:sldId id="353" r:id="rId9"/>
    <p:sldId id="280" r:id="rId10"/>
    <p:sldId id="281" r:id="rId11"/>
    <p:sldId id="282" r:id="rId12"/>
    <p:sldId id="283" r:id="rId13"/>
    <p:sldId id="284" r:id="rId14"/>
    <p:sldId id="352" r:id="rId15"/>
    <p:sldId id="285" r:id="rId16"/>
    <p:sldId id="337" r:id="rId17"/>
    <p:sldId id="287" r:id="rId18"/>
    <p:sldId id="288" r:id="rId19"/>
    <p:sldId id="289" r:id="rId20"/>
    <p:sldId id="290" r:id="rId21"/>
    <p:sldId id="338" r:id="rId22"/>
    <p:sldId id="339" r:id="rId23"/>
    <p:sldId id="351" r:id="rId24"/>
    <p:sldId id="293" r:id="rId25"/>
    <p:sldId id="294" r:id="rId26"/>
    <p:sldId id="295" r:id="rId27"/>
    <p:sldId id="350" r:id="rId28"/>
    <p:sldId id="296" r:id="rId29"/>
    <p:sldId id="356" r:id="rId30"/>
    <p:sldId id="357" r:id="rId31"/>
    <p:sldId id="299" r:id="rId32"/>
    <p:sldId id="358" r:id="rId33"/>
    <p:sldId id="340" r:id="rId34"/>
    <p:sldId id="302" r:id="rId35"/>
    <p:sldId id="349" r:id="rId36"/>
    <p:sldId id="305" r:id="rId37"/>
    <p:sldId id="304" r:id="rId38"/>
    <p:sldId id="341" r:id="rId39"/>
    <p:sldId id="348" r:id="rId40"/>
    <p:sldId id="307" r:id="rId41"/>
    <p:sldId id="342" r:id="rId42"/>
    <p:sldId id="359" r:id="rId43"/>
    <p:sldId id="310" r:id="rId44"/>
    <p:sldId id="311" r:id="rId45"/>
    <p:sldId id="360" r:id="rId46"/>
    <p:sldId id="361" r:id="rId47"/>
    <p:sldId id="347" r:id="rId48"/>
    <p:sldId id="315" r:id="rId49"/>
    <p:sldId id="316" r:id="rId50"/>
    <p:sldId id="317" r:id="rId51"/>
    <p:sldId id="318" r:id="rId52"/>
    <p:sldId id="319" r:id="rId53"/>
    <p:sldId id="346" r:id="rId54"/>
    <p:sldId id="320" r:id="rId55"/>
    <p:sldId id="321" r:id="rId56"/>
    <p:sldId id="322" r:id="rId57"/>
    <p:sldId id="323" r:id="rId58"/>
    <p:sldId id="324" r:id="rId59"/>
    <p:sldId id="325" r:id="rId60"/>
    <p:sldId id="343" r:id="rId61"/>
    <p:sldId id="362" r:id="rId62"/>
    <p:sldId id="345" r:id="rId63"/>
    <p:sldId id="363" r:id="rId64"/>
    <p:sldId id="331" r:id="rId65"/>
    <p:sldId id="332" r:id="rId66"/>
    <p:sldId id="333" r:id="rId67"/>
    <p:sldId id="334" r:id="rId68"/>
  </p:sldIdLst>
  <p:sldSz cx="9144000" cy="6858000" type="screen4x3"/>
  <p:notesSz cx="6858000" cy="9144000"/>
  <p:custDataLst>
    <p:tags r:id="rId7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39" autoAdjust="0"/>
    <p:restoredTop sz="81543" autoAdjust="0"/>
  </p:normalViewPr>
  <p:slideViewPr>
    <p:cSldViewPr>
      <p:cViewPr varScale="1">
        <p:scale>
          <a:sx n="100" d="100"/>
          <a:sy n="100" d="100"/>
        </p:scale>
        <p:origin x="2088" y="160"/>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17" d="100"/>
        <a:sy n="117"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5990EE-9A87-9E4C-ADD2-D6E4990D2213}" type="doc">
      <dgm:prSet loTypeId="urn:microsoft.com/office/officeart/2005/8/layout/gear1" loCatId="relationship" qsTypeId="urn:microsoft.com/office/officeart/2005/8/quickstyle/simple1" qsCatId="simple" csTypeId="urn:microsoft.com/office/officeart/2005/8/colors/accent1_2" csCatId="accent1" phldr="1"/>
      <dgm:spPr/>
      <dgm:t>
        <a:bodyPr/>
        <a:lstStyle/>
        <a:p>
          <a:endParaRPr lang="en-US"/>
        </a:p>
      </dgm:t>
    </dgm:pt>
    <dgm:pt modelId="{B0F67EF5-FCAD-0E44-B283-C32C653A8492}">
      <dgm:prSet phldrT="[Text]"/>
      <dgm:spPr>
        <a:solidFill>
          <a:schemeClr val="accent2">
            <a:lumMod val="40000"/>
            <a:lumOff val="60000"/>
          </a:schemeClr>
        </a:solidFill>
      </dgm:spPr>
      <dgm:t>
        <a:bodyPr/>
        <a:lstStyle/>
        <a:p>
          <a:r>
            <a:rPr lang="en-US" b="1" dirty="0">
              <a:solidFill>
                <a:schemeClr val="tx1"/>
              </a:solidFill>
            </a:rPr>
            <a:t>Consumer</a:t>
          </a:r>
        </a:p>
      </dgm:t>
    </dgm:pt>
    <dgm:pt modelId="{2CCF6E2F-1D35-9A43-8456-03EDE5BA29D7}" type="parTrans" cxnId="{941B5AEA-6E85-0C4A-9A19-C259687D6DA1}">
      <dgm:prSet/>
      <dgm:spPr/>
      <dgm:t>
        <a:bodyPr/>
        <a:lstStyle/>
        <a:p>
          <a:endParaRPr lang="en-US"/>
        </a:p>
      </dgm:t>
    </dgm:pt>
    <dgm:pt modelId="{F5D54950-1A79-5A48-B321-BEA06B90623F}" type="sibTrans" cxnId="{941B5AEA-6E85-0C4A-9A19-C259687D6DA1}">
      <dgm:prSet/>
      <dgm:spPr>
        <a:solidFill>
          <a:schemeClr val="accent2">
            <a:lumMod val="75000"/>
          </a:schemeClr>
        </a:solidFill>
      </dgm:spPr>
      <dgm:t>
        <a:bodyPr/>
        <a:lstStyle/>
        <a:p>
          <a:endParaRPr lang="en-US" dirty="0"/>
        </a:p>
      </dgm:t>
    </dgm:pt>
    <dgm:pt modelId="{E48C36FE-80E1-414E-B348-EEC9747BF8E0}">
      <dgm:prSet phldrT="[Text]"/>
      <dgm:spPr>
        <a:solidFill>
          <a:schemeClr val="accent2">
            <a:lumMod val="40000"/>
            <a:lumOff val="60000"/>
          </a:schemeClr>
        </a:solidFill>
      </dgm:spPr>
      <dgm:t>
        <a:bodyPr/>
        <a:lstStyle/>
        <a:p>
          <a:r>
            <a:rPr lang="en-US" b="1" dirty="0">
              <a:solidFill>
                <a:schemeClr val="tx1"/>
              </a:solidFill>
            </a:rPr>
            <a:t>Google</a:t>
          </a:r>
        </a:p>
      </dgm:t>
    </dgm:pt>
    <dgm:pt modelId="{DF7C54CD-7E37-594F-9543-48E3F0BD553F}" type="parTrans" cxnId="{71C01058-3AD2-694A-ABA2-411492C33368}">
      <dgm:prSet/>
      <dgm:spPr/>
      <dgm:t>
        <a:bodyPr/>
        <a:lstStyle/>
        <a:p>
          <a:endParaRPr lang="en-US"/>
        </a:p>
      </dgm:t>
    </dgm:pt>
    <dgm:pt modelId="{3F8D38D1-1183-174A-8141-161547801C25}" type="sibTrans" cxnId="{71C01058-3AD2-694A-ABA2-411492C33368}">
      <dgm:prSet/>
      <dgm:spPr>
        <a:solidFill>
          <a:schemeClr val="accent2">
            <a:lumMod val="75000"/>
          </a:schemeClr>
        </a:solidFill>
      </dgm:spPr>
      <dgm:t>
        <a:bodyPr/>
        <a:lstStyle/>
        <a:p>
          <a:endParaRPr lang="en-US" dirty="0"/>
        </a:p>
      </dgm:t>
    </dgm:pt>
    <dgm:pt modelId="{2D054FF6-1B04-E34E-8CFB-735094E60B61}">
      <dgm:prSet phldrT="[Text]"/>
      <dgm:spPr>
        <a:solidFill>
          <a:schemeClr val="accent2">
            <a:lumMod val="40000"/>
            <a:lumOff val="60000"/>
          </a:schemeClr>
        </a:solidFill>
      </dgm:spPr>
      <dgm:t>
        <a:bodyPr/>
        <a:lstStyle/>
        <a:p>
          <a:r>
            <a:rPr lang="en-US" b="1" dirty="0">
              <a:solidFill>
                <a:schemeClr val="tx1"/>
              </a:solidFill>
            </a:rPr>
            <a:t>Advertiser</a:t>
          </a:r>
        </a:p>
      </dgm:t>
    </dgm:pt>
    <dgm:pt modelId="{1C2B440A-E49F-1042-8752-73A8A01F5611}" type="parTrans" cxnId="{D6678539-4D2A-0D4E-ADB8-D5D1EE738B3F}">
      <dgm:prSet/>
      <dgm:spPr/>
      <dgm:t>
        <a:bodyPr/>
        <a:lstStyle/>
        <a:p>
          <a:endParaRPr lang="en-US"/>
        </a:p>
      </dgm:t>
    </dgm:pt>
    <dgm:pt modelId="{37B399C0-9C04-0047-B7B7-ECD72A9001D9}" type="sibTrans" cxnId="{D6678539-4D2A-0D4E-ADB8-D5D1EE738B3F}">
      <dgm:prSet/>
      <dgm:spPr>
        <a:solidFill>
          <a:schemeClr val="accent2">
            <a:lumMod val="75000"/>
          </a:schemeClr>
        </a:solidFill>
      </dgm:spPr>
      <dgm:t>
        <a:bodyPr/>
        <a:lstStyle/>
        <a:p>
          <a:endParaRPr lang="en-US" dirty="0"/>
        </a:p>
      </dgm:t>
    </dgm:pt>
    <dgm:pt modelId="{BC92FFD6-B627-4544-B36C-C1FCA8C4FEF7}" type="pres">
      <dgm:prSet presAssocID="{195990EE-9A87-9E4C-ADD2-D6E4990D2213}" presName="composite" presStyleCnt="0">
        <dgm:presLayoutVars>
          <dgm:chMax val="3"/>
          <dgm:animLvl val="lvl"/>
          <dgm:resizeHandles val="exact"/>
        </dgm:presLayoutVars>
      </dgm:prSet>
      <dgm:spPr/>
    </dgm:pt>
    <dgm:pt modelId="{6C9C8079-9961-A748-A805-CBD5A29B8381}" type="pres">
      <dgm:prSet presAssocID="{B0F67EF5-FCAD-0E44-B283-C32C653A8492}" presName="gear1" presStyleLbl="node1" presStyleIdx="0" presStyleCnt="3">
        <dgm:presLayoutVars>
          <dgm:chMax val="1"/>
          <dgm:bulletEnabled val="1"/>
        </dgm:presLayoutVars>
      </dgm:prSet>
      <dgm:spPr/>
    </dgm:pt>
    <dgm:pt modelId="{EB032897-5F1F-DD43-9695-C969228BFEFE}" type="pres">
      <dgm:prSet presAssocID="{B0F67EF5-FCAD-0E44-B283-C32C653A8492}" presName="gear1srcNode" presStyleLbl="node1" presStyleIdx="0" presStyleCnt="3"/>
      <dgm:spPr/>
    </dgm:pt>
    <dgm:pt modelId="{093EF440-0452-9D4F-836F-B409772D9127}" type="pres">
      <dgm:prSet presAssocID="{B0F67EF5-FCAD-0E44-B283-C32C653A8492}" presName="gear1dstNode" presStyleLbl="node1" presStyleIdx="0" presStyleCnt="3"/>
      <dgm:spPr/>
    </dgm:pt>
    <dgm:pt modelId="{5D5B44E2-DE8C-F04E-A4AF-B78BC800C77D}" type="pres">
      <dgm:prSet presAssocID="{E48C36FE-80E1-414E-B348-EEC9747BF8E0}" presName="gear2" presStyleLbl="node1" presStyleIdx="1" presStyleCnt="3">
        <dgm:presLayoutVars>
          <dgm:chMax val="1"/>
          <dgm:bulletEnabled val="1"/>
        </dgm:presLayoutVars>
      </dgm:prSet>
      <dgm:spPr/>
    </dgm:pt>
    <dgm:pt modelId="{6A19AA01-80BB-3740-8D89-10BD47AB927D}" type="pres">
      <dgm:prSet presAssocID="{E48C36FE-80E1-414E-B348-EEC9747BF8E0}" presName="gear2srcNode" presStyleLbl="node1" presStyleIdx="1" presStyleCnt="3"/>
      <dgm:spPr/>
    </dgm:pt>
    <dgm:pt modelId="{E89476D0-1758-C242-A7B5-2D5D14760846}" type="pres">
      <dgm:prSet presAssocID="{E48C36FE-80E1-414E-B348-EEC9747BF8E0}" presName="gear2dstNode" presStyleLbl="node1" presStyleIdx="1" presStyleCnt="3"/>
      <dgm:spPr/>
    </dgm:pt>
    <dgm:pt modelId="{CF641241-4CB3-7E4E-ADD3-3D94580461ED}" type="pres">
      <dgm:prSet presAssocID="{2D054FF6-1B04-E34E-8CFB-735094E60B61}" presName="gear3" presStyleLbl="node1" presStyleIdx="2" presStyleCnt="3"/>
      <dgm:spPr/>
    </dgm:pt>
    <dgm:pt modelId="{22B62BC2-3CB8-D847-87F2-A9DEC5A0C3F7}" type="pres">
      <dgm:prSet presAssocID="{2D054FF6-1B04-E34E-8CFB-735094E60B61}" presName="gear3tx" presStyleLbl="node1" presStyleIdx="2" presStyleCnt="3">
        <dgm:presLayoutVars>
          <dgm:chMax val="1"/>
          <dgm:bulletEnabled val="1"/>
        </dgm:presLayoutVars>
      </dgm:prSet>
      <dgm:spPr/>
    </dgm:pt>
    <dgm:pt modelId="{5C23F5D5-1F30-6748-AEAC-850B4A14CABD}" type="pres">
      <dgm:prSet presAssocID="{2D054FF6-1B04-E34E-8CFB-735094E60B61}" presName="gear3srcNode" presStyleLbl="node1" presStyleIdx="2" presStyleCnt="3"/>
      <dgm:spPr/>
    </dgm:pt>
    <dgm:pt modelId="{4C723AE9-757F-B348-B119-63DFB1DB10EA}" type="pres">
      <dgm:prSet presAssocID="{2D054FF6-1B04-E34E-8CFB-735094E60B61}" presName="gear3dstNode" presStyleLbl="node1" presStyleIdx="2" presStyleCnt="3"/>
      <dgm:spPr/>
    </dgm:pt>
    <dgm:pt modelId="{10925C3B-F9BF-434B-B2B7-8EC3D30DB4E1}" type="pres">
      <dgm:prSet presAssocID="{F5D54950-1A79-5A48-B321-BEA06B90623F}" presName="connector1" presStyleLbl="sibTrans2D1" presStyleIdx="0" presStyleCnt="3"/>
      <dgm:spPr/>
    </dgm:pt>
    <dgm:pt modelId="{DF8FF842-3F1B-C348-B025-FEE22FFE0C0C}" type="pres">
      <dgm:prSet presAssocID="{3F8D38D1-1183-174A-8141-161547801C25}" presName="connector2" presStyleLbl="sibTrans2D1" presStyleIdx="1" presStyleCnt="3"/>
      <dgm:spPr/>
    </dgm:pt>
    <dgm:pt modelId="{659B161E-4199-7540-8B13-CAE145B4773E}" type="pres">
      <dgm:prSet presAssocID="{37B399C0-9C04-0047-B7B7-ECD72A9001D9}" presName="connector3" presStyleLbl="sibTrans2D1" presStyleIdx="2" presStyleCnt="3"/>
      <dgm:spPr/>
    </dgm:pt>
  </dgm:ptLst>
  <dgm:cxnLst>
    <dgm:cxn modelId="{04238D02-8AA3-7E40-9B7E-E7C2904F2166}" type="presOf" srcId="{B0F67EF5-FCAD-0E44-B283-C32C653A8492}" destId="{093EF440-0452-9D4F-836F-B409772D9127}" srcOrd="2" destOrd="0" presId="urn:microsoft.com/office/officeart/2005/8/layout/gear1"/>
    <dgm:cxn modelId="{E256870C-E611-2549-9A92-6FCFB562209D}" type="presOf" srcId="{E48C36FE-80E1-414E-B348-EEC9747BF8E0}" destId="{E89476D0-1758-C242-A7B5-2D5D14760846}" srcOrd="2" destOrd="0" presId="urn:microsoft.com/office/officeart/2005/8/layout/gear1"/>
    <dgm:cxn modelId="{D6678539-4D2A-0D4E-ADB8-D5D1EE738B3F}" srcId="{195990EE-9A87-9E4C-ADD2-D6E4990D2213}" destId="{2D054FF6-1B04-E34E-8CFB-735094E60B61}" srcOrd="2" destOrd="0" parTransId="{1C2B440A-E49F-1042-8752-73A8A01F5611}" sibTransId="{37B399C0-9C04-0047-B7B7-ECD72A9001D9}"/>
    <dgm:cxn modelId="{BD3A594C-B233-C546-BC0C-93AC088417F9}" type="presOf" srcId="{B0F67EF5-FCAD-0E44-B283-C32C653A8492}" destId="{EB032897-5F1F-DD43-9695-C969228BFEFE}" srcOrd="1" destOrd="0" presId="urn:microsoft.com/office/officeart/2005/8/layout/gear1"/>
    <dgm:cxn modelId="{852EC257-3148-684E-8FE6-F934EFB48827}" type="presOf" srcId="{2D054FF6-1B04-E34E-8CFB-735094E60B61}" destId="{4C723AE9-757F-B348-B119-63DFB1DB10EA}" srcOrd="3" destOrd="0" presId="urn:microsoft.com/office/officeart/2005/8/layout/gear1"/>
    <dgm:cxn modelId="{71C01058-3AD2-694A-ABA2-411492C33368}" srcId="{195990EE-9A87-9E4C-ADD2-D6E4990D2213}" destId="{E48C36FE-80E1-414E-B348-EEC9747BF8E0}" srcOrd="1" destOrd="0" parTransId="{DF7C54CD-7E37-594F-9543-48E3F0BD553F}" sibTransId="{3F8D38D1-1183-174A-8141-161547801C25}"/>
    <dgm:cxn modelId="{25DA627E-6571-CF46-A0F7-2712A5055009}" type="presOf" srcId="{B0F67EF5-FCAD-0E44-B283-C32C653A8492}" destId="{6C9C8079-9961-A748-A805-CBD5A29B8381}" srcOrd="0" destOrd="0" presId="urn:microsoft.com/office/officeart/2005/8/layout/gear1"/>
    <dgm:cxn modelId="{CA9D8281-CE29-AF4C-B8D4-CADD55B3CECC}" type="presOf" srcId="{F5D54950-1A79-5A48-B321-BEA06B90623F}" destId="{10925C3B-F9BF-434B-B2B7-8EC3D30DB4E1}" srcOrd="0" destOrd="0" presId="urn:microsoft.com/office/officeart/2005/8/layout/gear1"/>
    <dgm:cxn modelId="{B719169D-FADD-DE40-B2EB-78B28B8B9FD9}" type="presOf" srcId="{2D054FF6-1B04-E34E-8CFB-735094E60B61}" destId="{5C23F5D5-1F30-6748-AEAC-850B4A14CABD}" srcOrd="2" destOrd="0" presId="urn:microsoft.com/office/officeart/2005/8/layout/gear1"/>
    <dgm:cxn modelId="{CF8749A0-21A6-7A4B-8E34-97300FC52EDA}" type="presOf" srcId="{195990EE-9A87-9E4C-ADD2-D6E4990D2213}" destId="{BC92FFD6-B627-4544-B36C-C1FCA8C4FEF7}" srcOrd="0" destOrd="0" presId="urn:microsoft.com/office/officeart/2005/8/layout/gear1"/>
    <dgm:cxn modelId="{350E65A4-A210-E44E-8715-42BE4C653AFB}" type="presOf" srcId="{37B399C0-9C04-0047-B7B7-ECD72A9001D9}" destId="{659B161E-4199-7540-8B13-CAE145B4773E}" srcOrd="0" destOrd="0" presId="urn:microsoft.com/office/officeart/2005/8/layout/gear1"/>
    <dgm:cxn modelId="{394D7FB2-C762-FD48-A3C1-EEF3F37AA306}" type="presOf" srcId="{2D054FF6-1B04-E34E-8CFB-735094E60B61}" destId="{22B62BC2-3CB8-D847-87F2-A9DEC5A0C3F7}" srcOrd="1" destOrd="0" presId="urn:microsoft.com/office/officeart/2005/8/layout/gear1"/>
    <dgm:cxn modelId="{917CACB6-848B-3D4B-AF28-7345B276EAFD}" type="presOf" srcId="{2D054FF6-1B04-E34E-8CFB-735094E60B61}" destId="{CF641241-4CB3-7E4E-ADD3-3D94580461ED}" srcOrd="0" destOrd="0" presId="urn:microsoft.com/office/officeart/2005/8/layout/gear1"/>
    <dgm:cxn modelId="{67240FC6-5DF7-054E-9463-B15B8B4677F3}" type="presOf" srcId="{3F8D38D1-1183-174A-8141-161547801C25}" destId="{DF8FF842-3F1B-C348-B025-FEE22FFE0C0C}" srcOrd="0" destOrd="0" presId="urn:microsoft.com/office/officeart/2005/8/layout/gear1"/>
    <dgm:cxn modelId="{64A28DCF-DD6B-2646-8165-5C74B881176D}" type="presOf" srcId="{E48C36FE-80E1-414E-B348-EEC9747BF8E0}" destId="{6A19AA01-80BB-3740-8D89-10BD47AB927D}" srcOrd="1" destOrd="0" presId="urn:microsoft.com/office/officeart/2005/8/layout/gear1"/>
    <dgm:cxn modelId="{199E1CD7-8545-8A4F-8B56-54E81D150BEC}" type="presOf" srcId="{E48C36FE-80E1-414E-B348-EEC9747BF8E0}" destId="{5D5B44E2-DE8C-F04E-A4AF-B78BC800C77D}" srcOrd="0" destOrd="0" presId="urn:microsoft.com/office/officeart/2005/8/layout/gear1"/>
    <dgm:cxn modelId="{941B5AEA-6E85-0C4A-9A19-C259687D6DA1}" srcId="{195990EE-9A87-9E4C-ADD2-D6E4990D2213}" destId="{B0F67EF5-FCAD-0E44-B283-C32C653A8492}" srcOrd="0" destOrd="0" parTransId="{2CCF6E2F-1D35-9A43-8456-03EDE5BA29D7}" sibTransId="{F5D54950-1A79-5A48-B321-BEA06B90623F}"/>
    <dgm:cxn modelId="{751F0F98-E69F-FE4F-AA19-9636FACA5BFC}" type="presParOf" srcId="{BC92FFD6-B627-4544-B36C-C1FCA8C4FEF7}" destId="{6C9C8079-9961-A748-A805-CBD5A29B8381}" srcOrd="0" destOrd="0" presId="urn:microsoft.com/office/officeart/2005/8/layout/gear1"/>
    <dgm:cxn modelId="{73AA00C6-6E8A-C343-BF60-D4ED89519CC0}" type="presParOf" srcId="{BC92FFD6-B627-4544-B36C-C1FCA8C4FEF7}" destId="{EB032897-5F1F-DD43-9695-C969228BFEFE}" srcOrd="1" destOrd="0" presId="urn:microsoft.com/office/officeart/2005/8/layout/gear1"/>
    <dgm:cxn modelId="{BDB46457-8834-3A41-9DDE-78E95811B8C3}" type="presParOf" srcId="{BC92FFD6-B627-4544-B36C-C1FCA8C4FEF7}" destId="{093EF440-0452-9D4F-836F-B409772D9127}" srcOrd="2" destOrd="0" presId="urn:microsoft.com/office/officeart/2005/8/layout/gear1"/>
    <dgm:cxn modelId="{D66CA8B0-4BCF-254C-BA30-AD3074C43867}" type="presParOf" srcId="{BC92FFD6-B627-4544-B36C-C1FCA8C4FEF7}" destId="{5D5B44E2-DE8C-F04E-A4AF-B78BC800C77D}" srcOrd="3" destOrd="0" presId="urn:microsoft.com/office/officeart/2005/8/layout/gear1"/>
    <dgm:cxn modelId="{07058034-EF5B-EA48-8002-52C8D76AD7F5}" type="presParOf" srcId="{BC92FFD6-B627-4544-B36C-C1FCA8C4FEF7}" destId="{6A19AA01-80BB-3740-8D89-10BD47AB927D}" srcOrd="4" destOrd="0" presId="urn:microsoft.com/office/officeart/2005/8/layout/gear1"/>
    <dgm:cxn modelId="{7A37A236-7315-1F43-8DA0-7F869F9B7111}" type="presParOf" srcId="{BC92FFD6-B627-4544-B36C-C1FCA8C4FEF7}" destId="{E89476D0-1758-C242-A7B5-2D5D14760846}" srcOrd="5" destOrd="0" presId="urn:microsoft.com/office/officeart/2005/8/layout/gear1"/>
    <dgm:cxn modelId="{1CDF1BD2-2134-5E42-B2DC-9A85E614756F}" type="presParOf" srcId="{BC92FFD6-B627-4544-B36C-C1FCA8C4FEF7}" destId="{CF641241-4CB3-7E4E-ADD3-3D94580461ED}" srcOrd="6" destOrd="0" presId="urn:microsoft.com/office/officeart/2005/8/layout/gear1"/>
    <dgm:cxn modelId="{CE88DDFB-6650-E94C-ADA6-04D98227E18A}" type="presParOf" srcId="{BC92FFD6-B627-4544-B36C-C1FCA8C4FEF7}" destId="{22B62BC2-3CB8-D847-87F2-A9DEC5A0C3F7}" srcOrd="7" destOrd="0" presId="urn:microsoft.com/office/officeart/2005/8/layout/gear1"/>
    <dgm:cxn modelId="{EE684979-1A86-C546-9BF0-0E0C1AF45D27}" type="presParOf" srcId="{BC92FFD6-B627-4544-B36C-C1FCA8C4FEF7}" destId="{5C23F5D5-1F30-6748-AEAC-850B4A14CABD}" srcOrd="8" destOrd="0" presId="urn:microsoft.com/office/officeart/2005/8/layout/gear1"/>
    <dgm:cxn modelId="{49C87F7A-3362-8E4D-821D-2992FC1CB3BD}" type="presParOf" srcId="{BC92FFD6-B627-4544-B36C-C1FCA8C4FEF7}" destId="{4C723AE9-757F-B348-B119-63DFB1DB10EA}" srcOrd="9" destOrd="0" presId="urn:microsoft.com/office/officeart/2005/8/layout/gear1"/>
    <dgm:cxn modelId="{A2C5980F-EFF3-074D-B6C8-4C7E8A2C0018}" type="presParOf" srcId="{BC92FFD6-B627-4544-B36C-C1FCA8C4FEF7}" destId="{10925C3B-F9BF-434B-B2B7-8EC3D30DB4E1}" srcOrd="10" destOrd="0" presId="urn:microsoft.com/office/officeart/2005/8/layout/gear1"/>
    <dgm:cxn modelId="{BAC56BE6-2ABF-CD4C-B8A9-90048D1C6049}" type="presParOf" srcId="{BC92FFD6-B627-4544-B36C-C1FCA8C4FEF7}" destId="{DF8FF842-3F1B-C348-B025-FEE22FFE0C0C}" srcOrd="11" destOrd="0" presId="urn:microsoft.com/office/officeart/2005/8/layout/gear1"/>
    <dgm:cxn modelId="{A7FC3029-D537-924C-A1F1-D22D95F0F9AF}" type="presParOf" srcId="{BC92FFD6-B627-4544-B36C-C1FCA8C4FEF7}" destId="{659B161E-4199-7540-8B13-CAE145B4773E}"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C8079-9961-A748-A805-CBD5A29B8381}">
      <dsp:nvSpPr>
        <dsp:cNvPr id="0" name=""/>
        <dsp:cNvSpPr/>
      </dsp:nvSpPr>
      <dsp:spPr>
        <a:xfrm>
          <a:off x="2999740" y="2148840"/>
          <a:ext cx="2626360" cy="2626360"/>
        </a:xfrm>
        <a:prstGeom prst="gear9">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Consumer</a:t>
          </a:r>
        </a:p>
      </dsp:txBody>
      <dsp:txXfrm>
        <a:off x="3527755" y="2764052"/>
        <a:ext cx="1570330" cy="1350004"/>
      </dsp:txXfrm>
    </dsp:sp>
    <dsp:sp modelId="{5D5B44E2-DE8C-F04E-A4AF-B78BC800C77D}">
      <dsp:nvSpPr>
        <dsp:cNvPr id="0" name=""/>
        <dsp:cNvSpPr/>
      </dsp:nvSpPr>
      <dsp:spPr>
        <a:xfrm>
          <a:off x="1471675" y="1528064"/>
          <a:ext cx="1910080" cy="1910080"/>
        </a:xfrm>
        <a:prstGeom prst="gear6">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Google</a:t>
          </a:r>
        </a:p>
      </dsp:txBody>
      <dsp:txXfrm>
        <a:off x="1952543" y="2011839"/>
        <a:ext cx="948344" cy="942530"/>
      </dsp:txXfrm>
    </dsp:sp>
    <dsp:sp modelId="{CF641241-4CB3-7E4E-ADD3-3D94580461ED}">
      <dsp:nvSpPr>
        <dsp:cNvPr id="0" name=""/>
        <dsp:cNvSpPr/>
      </dsp:nvSpPr>
      <dsp:spPr>
        <a:xfrm rot="20700000">
          <a:off x="2541515" y="210303"/>
          <a:ext cx="1871488" cy="1871488"/>
        </a:xfrm>
        <a:prstGeom prst="gear6">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Advertiser</a:t>
          </a:r>
        </a:p>
      </dsp:txBody>
      <dsp:txXfrm rot="-20700000">
        <a:off x="2951987" y="620776"/>
        <a:ext cx="1050544" cy="1050544"/>
      </dsp:txXfrm>
    </dsp:sp>
    <dsp:sp modelId="{10925C3B-F9BF-434B-B2B7-8EC3D30DB4E1}">
      <dsp:nvSpPr>
        <dsp:cNvPr id="0" name=""/>
        <dsp:cNvSpPr/>
      </dsp:nvSpPr>
      <dsp:spPr>
        <a:xfrm>
          <a:off x="2804217" y="1748862"/>
          <a:ext cx="3361740" cy="3361740"/>
        </a:xfrm>
        <a:prstGeom prst="circularArrow">
          <a:avLst>
            <a:gd name="adj1" fmla="val 4688"/>
            <a:gd name="adj2" fmla="val 299029"/>
            <a:gd name="adj3" fmla="val 2528486"/>
            <a:gd name="adj4" fmla="val 15834988"/>
            <a:gd name="adj5" fmla="val 5469"/>
          </a:avLst>
        </a:prstGeom>
        <a:solidFill>
          <a:schemeClr val="accent2">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DF8FF842-3F1B-C348-B025-FEE22FFE0C0C}">
      <dsp:nvSpPr>
        <dsp:cNvPr id="0" name=""/>
        <dsp:cNvSpPr/>
      </dsp:nvSpPr>
      <dsp:spPr>
        <a:xfrm>
          <a:off x="1133404" y="1102942"/>
          <a:ext cx="2442514" cy="2442514"/>
        </a:xfrm>
        <a:prstGeom prst="leftCircularArrow">
          <a:avLst>
            <a:gd name="adj1" fmla="val 6452"/>
            <a:gd name="adj2" fmla="val 429999"/>
            <a:gd name="adj3" fmla="val 10489124"/>
            <a:gd name="adj4" fmla="val 14837806"/>
            <a:gd name="adj5" fmla="val 7527"/>
          </a:avLst>
        </a:prstGeom>
        <a:solidFill>
          <a:schemeClr val="accent2">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659B161E-4199-7540-8B13-CAE145B4773E}">
      <dsp:nvSpPr>
        <dsp:cNvPr id="0" name=""/>
        <dsp:cNvSpPr/>
      </dsp:nvSpPr>
      <dsp:spPr>
        <a:xfrm>
          <a:off x="2108621" y="-202115"/>
          <a:ext cx="2633522" cy="2633522"/>
        </a:xfrm>
        <a:prstGeom prst="circularArrow">
          <a:avLst>
            <a:gd name="adj1" fmla="val 5984"/>
            <a:gd name="adj2" fmla="val 394124"/>
            <a:gd name="adj3" fmla="val 13313824"/>
            <a:gd name="adj4" fmla="val 10508221"/>
            <a:gd name="adj5" fmla="val 6981"/>
          </a:avLst>
        </a:prstGeom>
        <a:solidFill>
          <a:schemeClr val="accent2">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pPr/>
              <a:t>6/8/20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pPr/>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335671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468358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803437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413315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626191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558391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271771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784640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872394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836201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79367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4270510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447223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884044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623642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677915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9411240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4015054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674695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89627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696983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871292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473921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4399369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7966916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8984606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4569452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2982715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9871950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8499937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9989868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1380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754461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468169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705540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77283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954350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252344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617"/>
            <a:ext cx="3276600" cy="339697"/>
          </a:xfrm>
          <a:prstGeom prst="rect">
            <a:avLst/>
          </a:prstGeom>
        </p:spPr>
      </p:pic>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Video Placehol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65105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ebsite Placehol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1673846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Demonstration Placehol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1520698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 y="2895600"/>
            <a:ext cx="7019110" cy="437133"/>
          </a:xfrm>
          <a:prstGeom prst="rect">
            <a:avLst/>
          </a:prstGeom>
        </p:spPr>
      </p:pic>
    </p:spTree>
    <p:extLst>
      <p:ext uri="{BB962C8B-B14F-4D97-AF65-F5344CB8AC3E}">
        <p14:creationId xmlns:p14="http://schemas.microsoft.com/office/powerpoint/2010/main" val="313831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hasCustomPrompt="1"/>
          </p:nvPr>
        </p:nvSpPr>
        <p:spPr/>
        <p:txBody>
          <a:bodyPr>
            <a:noAutofit/>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784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Title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a:t>
            </a:r>
          </a:p>
        </p:txBody>
      </p:sp>
      <p:sp>
        <p:nvSpPr>
          <p:cNvPr id="3" name="Text Placeholder 2"/>
          <p:cNvSpPr>
            <a:spLocks noGrp="1"/>
          </p:cNvSpPr>
          <p:nvPr>
            <p:ph type="body" idx="1" hasCustomPrompt="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4" name="Content Placeholder 3"/>
          <p:cNvSpPr>
            <a:spLocks noGrp="1"/>
          </p:cNvSpPr>
          <p:nvPr>
            <p:ph sz="half" idx="2" hasCustomPrompt="1"/>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6" name="Content Placeholder 5"/>
          <p:cNvSpPr>
            <a:spLocks noGrp="1"/>
          </p:cNvSpPr>
          <p:nvPr>
            <p:ph sz="quarter" idx="4" hasCustomPrompt="1"/>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77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6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Question Placehol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51492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6" name="Rectangle 5"/>
          <p:cNvSpPr/>
          <p:nvPr userDrawn="1"/>
        </p:nvSpPr>
        <p:spPr>
          <a:xfrm>
            <a:off x="0" y="0"/>
            <a:ext cx="9144000" cy="381000"/>
          </a:xfrm>
          <a:prstGeom prst="rect">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6779932"/>
            <a:ext cx="9144000" cy="91440"/>
          </a:xfrm>
          <a:prstGeom prst="rect">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89" r:id="rId7"/>
    <p:sldLayoutId id="2147483655" r:id="rId8"/>
    <p:sldLayoutId id="2147483684" r:id="rId9"/>
    <p:sldLayoutId id="2147483685" r:id="rId10"/>
    <p:sldLayoutId id="2147483686" r:id="rId11"/>
    <p:sldLayoutId id="2147483687" r:id="rId12"/>
    <p:sldLayoutId id="2147483679" r:id="rId13"/>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www.themobileplaybook.com/en-us/"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thinkwithgoogle.com/marketing-resources/micro-moments/how-micromoments-are-changing-rule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hyperlink" Target="http://www.nielsen.com/content/dam/nielsen/en_us/documents/pdf/Fact%20Sheets/Nielsen%20Brand%20Association%20Map%20-%20US.pdf"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Digital Marketing</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Search Advertising</a:t>
            </a:r>
          </a:p>
        </p:txBody>
      </p:sp>
      <p:pic>
        <p:nvPicPr>
          <p:cNvPr id="7" name="Picture 6" descr="Search Advertising. Using a screenshot of a Google Search for &quot;Business Analytics Programs&quot; as an example, we can see how a headline is displayed over a URL, which is displayed over additional text in a Google Search Result." title="Search Advertising">
            <a:extLst>
              <a:ext uri="{FF2B5EF4-FFF2-40B4-BE49-F238E27FC236}">
                <a16:creationId xmlns:a16="http://schemas.microsoft.com/office/drawing/2014/main" id="{F2561EF7-E5C0-4144-B5B3-C8D41CE6428F}"/>
              </a:ext>
            </a:extLst>
          </p:cNvPr>
          <p:cNvPicPr>
            <a:picLocks noChangeAspect="1"/>
          </p:cNvPicPr>
          <p:nvPr/>
        </p:nvPicPr>
        <p:blipFill rotWithShape="1">
          <a:blip r:embed="rId3">
            <a:extLst>
              <a:ext uri="{28A0092B-C50C-407E-A947-70E740481C1C}">
                <a14:useLocalDpi xmlns:a14="http://schemas.microsoft.com/office/drawing/2010/main" val="0"/>
              </a:ext>
            </a:extLst>
          </a:blip>
          <a:srcRect b="13454"/>
          <a:stretch/>
        </p:blipFill>
        <p:spPr>
          <a:xfrm>
            <a:off x="512909" y="1752600"/>
            <a:ext cx="8173891" cy="4381500"/>
          </a:xfrm>
          <a:prstGeom prst="rect">
            <a:avLst/>
          </a:prstGeom>
        </p:spPr>
      </p:pic>
      <p:sp>
        <p:nvSpPr>
          <p:cNvPr id="33" name="TextBox 32">
            <a:extLst>
              <a:ext uri="{FF2B5EF4-FFF2-40B4-BE49-F238E27FC236}">
                <a16:creationId xmlns:a16="http://schemas.microsoft.com/office/drawing/2014/main" id="{B38642C0-2E7C-7A49-AB57-B728DDE774EC}"/>
              </a:ext>
            </a:extLst>
          </p:cNvPr>
          <p:cNvSpPr txBox="1"/>
          <p:nvPr/>
        </p:nvSpPr>
        <p:spPr>
          <a:xfrm>
            <a:off x="1676400" y="3136927"/>
            <a:ext cx="5517374" cy="749273"/>
          </a:xfrm>
          <a:prstGeom prst="rect">
            <a:avLst/>
          </a:prstGeom>
          <a:noFill/>
          <a:ln w="25400">
            <a:solidFill>
              <a:srgbClr val="C00000"/>
            </a:solidFill>
          </a:ln>
        </p:spPr>
        <p:txBody>
          <a:bodyPr wrap="square" rtlCol="0">
            <a:noAutofit/>
          </a:bodyPr>
          <a:lstStyle/>
          <a:p>
            <a:endParaRPr lang="en-US" dirty="0"/>
          </a:p>
        </p:txBody>
      </p:sp>
      <p:cxnSp>
        <p:nvCxnSpPr>
          <p:cNvPr id="37" name="Straight Arrow Connector 36">
            <a:extLst>
              <a:ext uri="{FF2B5EF4-FFF2-40B4-BE49-F238E27FC236}">
                <a16:creationId xmlns:a16="http://schemas.microsoft.com/office/drawing/2014/main" id="{EAFB0B80-23F2-B448-A3CC-CAEBCFE74621}"/>
              </a:ext>
            </a:extLst>
          </p:cNvPr>
          <p:cNvCxnSpPr>
            <a:cxnSpLocks/>
          </p:cNvCxnSpPr>
          <p:nvPr/>
        </p:nvCxnSpPr>
        <p:spPr>
          <a:xfrm flipH="1">
            <a:off x="6804263" y="2966678"/>
            <a:ext cx="685800" cy="30480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6A1A2C3-B6B0-AD49-B4FB-737888F30519}"/>
              </a:ext>
            </a:extLst>
          </p:cNvPr>
          <p:cNvSpPr txBox="1"/>
          <p:nvPr/>
        </p:nvSpPr>
        <p:spPr>
          <a:xfrm>
            <a:off x="7432931" y="2718968"/>
            <a:ext cx="1253869" cy="400110"/>
          </a:xfrm>
          <a:prstGeom prst="rect">
            <a:avLst/>
          </a:prstGeom>
          <a:noFill/>
        </p:spPr>
        <p:txBody>
          <a:bodyPr wrap="none" rtlCol="0">
            <a:noAutofit/>
          </a:bodyPr>
          <a:lstStyle/>
          <a:p>
            <a:r>
              <a:rPr lang="en-US" sz="2000" b="1" dirty="0"/>
              <a:t>Headline</a:t>
            </a:r>
          </a:p>
        </p:txBody>
      </p:sp>
      <p:cxnSp>
        <p:nvCxnSpPr>
          <p:cNvPr id="40" name="Straight Arrow Connector 39">
            <a:extLst>
              <a:ext uri="{FF2B5EF4-FFF2-40B4-BE49-F238E27FC236}">
                <a16:creationId xmlns:a16="http://schemas.microsoft.com/office/drawing/2014/main" id="{910F158B-7622-F94F-9CCF-0ABCE8E999A4}"/>
              </a:ext>
            </a:extLst>
          </p:cNvPr>
          <p:cNvCxnSpPr>
            <a:cxnSpLocks/>
          </p:cNvCxnSpPr>
          <p:nvPr/>
        </p:nvCxnSpPr>
        <p:spPr>
          <a:xfrm flipH="1">
            <a:off x="5835650" y="3632200"/>
            <a:ext cx="1787043" cy="7620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2224542-9416-B84F-AFF7-2A868C0B5420}"/>
              </a:ext>
            </a:extLst>
          </p:cNvPr>
          <p:cNvSpPr txBox="1"/>
          <p:nvPr/>
        </p:nvSpPr>
        <p:spPr>
          <a:xfrm>
            <a:off x="7597310" y="3429000"/>
            <a:ext cx="1253869" cy="400110"/>
          </a:xfrm>
          <a:prstGeom prst="rect">
            <a:avLst/>
          </a:prstGeom>
          <a:noFill/>
        </p:spPr>
        <p:txBody>
          <a:bodyPr wrap="square" rtlCol="0">
            <a:noAutofit/>
          </a:bodyPr>
          <a:lstStyle/>
          <a:p>
            <a:r>
              <a:rPr lang="en-US" sz="2000" b="1" dirty="0"/>
              <a:t>Text</a:t>
            </a:r>
          </a:p>
        </p:txBody>
      </p:sp>
      <p:cxnSp>
        <p:nvCxnSpPr>
          <p:cNvPr id="45" name="Straight Arrow Connector 44">
            <a:extLst>
              <a:ext uri="{FF2B5EF4-FFF2-40B4-BE49-F238E27FC236}">
                <a16:creationId xmlns:a16="http://schemas.microsoft.com/office/drawing/2014/main" id="{EC6AE85B-AA49-6445-AE1F-7852B324698B}"/>
              </a:ext>
            </a:extLst>
          </p:cNvPr>
          <p:cNvCxnSpPr/>
          <p:nvPr/>
        </p:nvCxnSpPr>
        <p:spPr>
          <a:xfrm>
            <a:off x="1072405" y="3405446"/>
            <a:ext cx="838200" cy="13716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D293EC4-2C22-5348-B420-C3CE5FE4182A}"/>
              </a:ext>
            </a:extLst>
          </p:cNvPr>
          <p:cNvSpPr txBox="1"/>
          <p:nvPr/>
        </p:nvSpPr>
        <p:spPr>
          <a:xfrm>
            <a:off x="442912" y="3205391"/>
            <a:ext cx="815664" cy="400110"/>
          </a:xfrm>
          <a:prstGeom prst="rect">
            <a:avLst/>
          </a:prstGeom>
          <a:noFill/>
        </p:spPr>
        <p:txBody>
          <a:bodyPr wrap="square" rtlCol="0">
            <a:noAutofit/>
          </a:bodyPr>
          <a:lstStyle/>
          <a:p>
            <a:r>
              <a:rPr lang="en-US" sz="2000" b="1" dirty="0"/>
              <a:t>URL</a:t>
            </a:r>
          </a:p>
        </p:txBody>
      </p:sp>
    </p:spTree>
    <p:extLst>
      <p:ext uri="{BB962C8B-B14F-4D97-AF65-F5344CB8AC3E}">
        <p14:creationId xmlns:p14="http://schemas.microsoft.com/office/powerpoint/2010/main" val="3420633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64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d Rank = f (Bid, Quality Score). Using the same Google Search results as before, it is highlighted how search results are ranked on the search results page." title="Ad Rank = f (Bid, Quality Score)">
            <a:extLst>
              <a:ext uri="{FF2B5EF4-FFF2-40B4-BE49-F238E27FC236}">
                <a16:creationId xmlns:a16="http://schemas.microsoft.com/office/drawing/2014/main" id="{6D9872C6-DB9A-4E6E-9ECC-270E267D10E2}"/>
              </a:ext>
            </a:extLst>
          </p:cNvPr>
          <p:cNvPicPr>
            <a:picLocks noChangeAspect="1"/>
          </p:cNvPicPr>
          <p:nvPr/>
        </p:nvPicPr>
        <p:blipFill rotWithShape="1">
          <a:blip r:embed="rId3">
            <a:extLst>
              <a:ext uri="{28A0092B-C50C-407E-A947-70E740481C1C}">
                <a14:useLocalDpi xmlns:a14="http://schemas.microsoft.com/office/drawing/2010/main" val="0"/>
              </a:ext>
            </a:extLst>
          </a:blip>
          <a:srcRect b="13454"/>
          <a:stretch/>
        </p:blipFill>
        <p:spPr>
          <a:xfrm>
            <a:off x="512909" y="1752600"/>
            <a:ext cx="8173891" cy="4381500"/>
          </a:xfrm>
          <a:prstGeom prst="rect">
            <a:avLst/>
          </a:prstGeom>
        </p:spPr>
      </p:pic>
      <p:sp>
        <p:nvSpPr>
          <p:cNvPr id="2" name="Title 1"/>
          <p:cNvSpPr>
            <a:spLocks noGrp="1"/>
          </p:cNvSpPr>
          <p:nvPr>
            <p:ph type="title"/>
          </p:nvPr>
        </p:nvSpPr>
        <p:spPr/>
        <p:txBody>
          <a:bodyPr>
            <a:noAutofit/>
          </a:bodyPr>
          <a:lstStyle/>
          <a:p>
            <a:r>
              <a:rPr lang="en-US" dirty="0"/>
              <a:t>Ad Rank = f (Bid, Quality Score)</a:t>
            </a:r>
          </a:p>
        </p:txBody>
      </p:sp>
      <p:sp>
        <p:nvSpPr>
          <p:cNvPr id="3" name="TextBox 2">
            <a:extLst>
              <a:ext uri="{FF2B5EF4-FFF2-40B4-BE49-F238E27FC236}">
                <a16:creationId xmlns:a16="http://schemas.microsoft.com/office/drawing/2014/main" id="{9D3C2EA4-17AF-AA4E-9850-1E2A5DBB89F7}"/>
              </a:ext>
            </a:extLst>
          </p:cNvPr>
          <p:cNvSpPr txBox="1"/>
          <p:nvPr/>
        </p:nvSpPr>
        <p:spPr>
          <a:xfrm>
            <a:off x="381000" y="3352800"/>
            <a:ext cx="1026243" cy="400110"/>
          </a:xfrm>
          <a:prstGeom prst="rect">
            <a:avLst/>
          </a:prstGeom>
          <a:noFill/>
        </p:spPr>
        <p:txBody>
          <a:bodyPr wrap="none" rtlCol="0">
            <a:noAutofit/>
          </a:bodyPr>
          <a:lstStyle/>
          <a:p>
            <a:r>
              <a:rPr lang="en-US" sz="2000" b="1" dirty="0"/>
              <a:t>Rank 1</a:t>
            </a:r>
          </a:p>
        </p:txBody>
      </p:sp>
      <p:sp>
        <p:nvSpPr>
          <p:cNvPr id="5" name="TextBox 4">
            <a:extLst>
              <a:ext uri="{FF2B5EF4-FFF2-40B4-BE49-F238E27FC236}">
                <a16:creationId xmlns:a16="http://schemas.microsoft.com/office/drawing/2014/main" id="{8A38FBDE-F039-E54F-A730-095198401A91}"/>
              </a:ext>
            </a:extLst>
          </p:cNvPr>
          <p:cNvSpPr txBox="1"/>
          <p:nvPr/>
        </p:nvSpPr>
        <p:spPr>
          <a:xfrm>
            <a:off x="381000" y="4267200"/>
            <a:ext cx="1026243" cy="400110"/>
          </a:xfrm>
          <a:prstGeom prst="rect">
            <a:avLst/>
          </a:prstGeom>
          <a:noFill/>
        </p:spPr>
        <p:txBody>
          <a:bodyPr wrap="none" rtlCol="0">
            <a:noAutofit/>
          </a:bodyPr>
          <a:lstStyle/>
          <a:p>
            <a:r>
              <a:rPr lang="en-US" sz="2000" b="1" dirty="0"/>
              <a:t>Rank 2</a:t>
            </a:r>
          </a:p>
        </p:txBody>
      </p:sp>
      <p:sp>
        <p:nvSpPr>
          <p:cNvPr id="6" name="TextBox 5">
            <a:extLst>
              <a:ext uri="{FF2B5EF4-FFF2-40B4-BE49-F238E27FC236}">
                <a16:creationId xmlns:a16="http://schemas.microsoft.com/office/drawing/2014/main" id="{A05DADBF-ACB5-8348-BEA3-1EA132FEF22D}"/>
              </a:ext>
            </a:extLst>
          </p:cNvPr>
          <p:cNvSpPr txBox="1"/>
          <p:nvPr/>
        </p:nvSpPr>
        <p:spPr>
          <a:xfrm>
            <a:off x="381000" y="5406369"/>
            <a:ext cx="1026243" cy="400110"/>
          </a:xfrm>
          <a:prstGeom prst="rect">
            <a:avLst/>
          </a:prstGeom>
          <a:noFill/>
        </p:spPr>
        <p:txBody>
          <a:bodyPr wrap="none" rtlCol="0">
            <a:noAutofit/>
          </a:bodyPr>
          <a:lstStyle/>
          <a:p>
            <a:r>
              <a:rPr lang="en-US" sz="2000" b="1" dirty="0"/>
              <a:t>Rank 3</a:t>
            </a:r>
          </a:p>
        </p:txBody>
      </p:sp>
    </p:spTree>
    <p:extLst>
      <p:ext uri="{BB962C8B-B14F-4D97-AF65-F5344CB8AC3E}">
        <p14:creationId xmlns:p14="http://schemas.microsoft.com/office/powerpoint/2010/main" val="3647521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73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47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Google’s Ad Rank</a:t>
            </a:r>
          </a:p>
        </p:txBody>
      </p:sp>
      <p:sp>
        <p:nvSpPr>
          <p:cNvPr id="3" name="Subtitle 2">
            <a:extLst>
              <a:ext uri="{FF2B5EF4-FFF2-40B4-BE49-F238E27FC236}">
                <a16:creationId xmlns:a16="http://schemas.microsoft.com/office/drawing/2014/main" id="{83B45DAC-3130-4115-B506-66A3F2647FAF}"/>
              </a:ext>
            </a:extLst>
          </p:cNvPr>
          <p:cNvSpPr>
            <a:spLocks noGrp="1"/>
          </p:cNvSpPr>
          <p:nvPr>
            <p:ph type="subTitle" idx="1"/>
          </p:nvPr>
        </p:nvSpPr>
        <p:spPr/>
        <p:txBody>
          <a:bodyPr/>
          <a:lstStyle/>
          <a:p>
            <a:r>
              <a:rPr lang="en-IN" dirty="0"/>
              <a:t>Quality Score</a:t>
            </a:r>
          </a:p>
        </p:txBody>
      </p:sp>
    </p:spTree>
    <p:extLst>
      <p:ext uri="{BB962C8B-B14F-4D97-AF65-F5344CB8AC3E}">
        <p14:creationId xmlns:p14="http://schemas.microsoft.com/office/powerpoint/2010/main" val="804048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41C97-86EB-43C3-8233-F3BA20A789C3}"/>
              </a:ext>
            </a:extLst>
          </p:cNvPr>
          <p:cNvSpPr>
            <a:spLocks noGrp="1"/>
          </p:cNvSpPr>
          <p:nvPr>
            <p:ph type="title"/>
          </p:nvPr>
        </p:nvSpPr>
        <p:spPr/>
        <p:txBody>
          <a:bodyPr/>
          <a:lstStyle/>
          <a:p>
            <a:r>
              <a:rPr lang="en-US" dirty="0"/>
              <a:t>Quality Score</a:t>
            </a:r>
            <a:endParaRPr lang="en-IN" dirty="0"/>
          </a:p>
        </p:txBody>
      </p:sp>
      <p:sp>
        <p:nvSpPr>
          <p:cNvPr id="3" name="Content Placeholder 2">
            <a:extLst>
              <a:ext uri="{FF2B5EF4-FFF2-40B4-BE49-F238E27FC236}">
                <a16:creationId xmlns:a16="http://schemas.microsoft.com/office/drawing/2014/main" id="{1AC34EEC-5DEB-4718-8702-9DACD93262BD}"/>
              </a:ext>
            </a:extLst>
          </p:cNvPr>
          <p:cNvSpPr>
            <a:spLocks noGrp="1"/>
          </p:cNvSpPr>
          <p:nvPr>
            <p:ph idx="1"/>
          </p:nvPr>
        </p:nvSpPr>
        <p:spPr/>
        <p:txBody>
          <a:bodyPr/>
          <a:lstStyle/>
          <a:p>
            <a:pPr>
              <a:spcBef>
                <a:spcPts val="1800"/>
              </a:spcBef>
            </a:pPr>
            <a:r>
              <a:rPr lang="en-IN" dirty="0"/>
              <a:t>Click through rate (CTR)</a:t>
            </a:r>
          </a:p>
          <a:p>
            <a:pPr>
              <a:spcBef>
                <a:spcPts val="1800"/>
              </a:spcBef>
            </a:pPr>
            <a:r>
              <a:rPr lang="en-IN" dirty="0"/>
              <a:t>Relevance</a:t>
            </a:r>
          </a:p>
          <a:p>
            <a:pPr>
              <a:spcBef>
                <a:spcPts val="1800"/>
              </a:spcBef>
            </a:pPr>
            <a:r>
              <a:rPr lang="en-IN" dirty="0"/>
              <a:t>Landing page quality</a:t>
            </a:r>
          </a:p>
        </p:txBody>
      </p:sp>
    </p:spTree>
    <p:extLst>
      <p:ext uri="{BB962C8B-B14F-4D97-AF65-F5344CB8AC3E}">
        <p14:creationId xmlns:p14="http://schemas.microsoft.com/office/powerpoint/2010/main" val="2080671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6940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Quality Score?</a:t>
            </a:r>
          </a:p>
        </p:txBody>
      </p:sp>
      <p:graphicFrame>
        <p:nvGraphicFramePr>
          <p:cNvPr id="6" name="Diagram 5" descr="Why Use Quality Score? A graphic featuring three interlocking gears shows how Google, Advertisers, and Consumers interconnect." title="Why Use Quality Score?">
            <a:extLst>
              <a:ext uri="{FF2B5EF4-FFF2-40B4-BE49-F238E27FC236}">
                <a16:creationId xmlns:a16="http://schemas.microsoft.com/office/drawing/2014/main" id="{A0E0FD37-BB0B-B249-9872-B5968715B316}"/>
              </a:ext>
            </a:extLst>
          </p:cNvPr>
          <p:cNvGraphicFramePr/>
          <p:nvPr>
            <p:extLst>
              <p:ext uri="{D42A27DB-BD31-4B8C-83A1-F6EECF244321}">
                <p14:modId xmlns:p14="http://schemas.microsoft.com/office/powerpoint/2010/main" val="3544718699"/>
              </p:ext>
            </p:extLst>
          </p:nvPr>
        </p:nvGraphicFramePr>
        <p:xfrm>
          <a:off x="1143000" y="1397000"/>
          <a:ext cx="6477000" cy="477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7544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Score and CPC</a:t>
            </a:r>
          </a:p>
        </p:txBody>
      </p:sp>
      <p:graphicFrame>
        <p:nvGraphicFramePr>
          <p:cNvPr id="6" name="Table 5">
            <a:extLst>
              <a:ext uri="{FF2B5EF4-FFF2-40B4-BE49-F238E27FC236}">
                <a16:creationId xmlns:a16="http://schemas.microsoft.com/office/drawing/2014/main" id="{97892A5F-67A4-2249-B764-23F271709771}"/>
              </a:ext>
            </a:extLst>
          </p:cNvPr>
          <p:cNvGraphicFramePr>
            <a:graphicFrameLocks noGrp="1"/>
          </p:cNvGraphicFramePr>
          <p:nvPr>
            <p:extLst>
              <p:ext uri="{D42A27DB-BD31-4B8C-83A1-F6EECF244321}">
                <p14:modId xmlns:p14="http://schemas.microsoft.com/office/powerpoint/2010/main" val="2290749321"/>
              </p:ext>
            </p:extLst>
          </p:nvPr>
        </p:nvGraphicFramePr>
        <p:xfrm>
          <a:off x="452966" y="1602000"/>
          <a:ext cx="8229599" cy="4224044"/>
        </p:xfrm>
        <a:graphic>
          <a:graphicData uri="http://schemas.openxmlformats.org/drawingml/2006/table">
            <a:tbl>
              <a:tblPr firstRow="1" firstCol="1">
                <a:tableStyleId>{21E4AEA4-8DFA-4A89-87EB-49C32662AFE0}</a:tableStyleId>
              </a:tblPr>
              <a:tblGrid>
                <a:gridCol w="1175657">
                  <a:extLst>
                    <a:ext uri="{9D8B030D-6E8A-4147-A177-3AD203B41FA5}">
                      <a16:colId xmlns:a16="http://schemas.microsoft.com/office/drawing/2014/main" val="4256684220"/>
                    </a:ext>
                  </a:extLst>
                </a:gridCol>
                <a:gridCol w="1175657">
                  <a:extLst>
                    <a:ext uri="{9D8B030D-6E8A-4147-A177-3AD203B41FA5}">
                      <a16:colId xmlns:a16="http://schemas.microsoft.com/office/drawing/2014/main" val="3713405819"/>
                    </a:ext>
                  </a:extLst>
                </a:gridCol>
                <a:gridCol w="1175657">
                  <a:extLst>
                    <a:ext uri="{9D8B030D-6E8A-4147-A177-3AD203B41FA5}">
                      <a16:colId xmlns:a16="http://schemas.microsoft.com/office/drawing/2014/main" val="409489379"/>
                    </a:ext>
                  </a:extLst>
                </a:gridCol>
                <a:gridCol w="1175657">
                  <a:extLst>
                    <a:ext uri="{9D8B030D-6E8A-4147-A177-3AD203B41FA5}">
                      <a16:colId xmlns:a16="http://schemas.microsoft.com/office/drawing/2014/main" val="1404177642"/>
                    </a:ext>
                  </a:extLst>
                </a:gridCol>
                <a:gridCol w="1175657">
                  <a:extLst>
                    <a:ext uri="{9D8B030D-6E8A-4147-A177-3AD203B41FA5}">
                      <a16:colId xmlns:a16="http://schemas.microsoft.com/office/drawing/2014/main" val="2999549989"/>
                    </a:ext>
                  </a:extLst>
                </a:gridCol>
                <a:gridCol w="1060149">
                  <a:extLst>
                    <a:ext uri="{9D8B030D-6E8A-4147-A177-3AD203B41FA5}">
                      <a16:colId xmlns:a16="http://schemas.microsoft.com/office/drawing/2014/main" val="1561402236"/>
                    </a:ext>
                  </a:extLst>
                </a:gridCol>
                <a:gridCol w="1291165">
                  <a:extLst>
                    <a:ext uri="{9D8B030D-6E8A-4147-A177-3AD203B41FA5}">
                      <a16:colId xmlns:a16="http://schemas.microsoft.com/office/drawing/2014/main" val="2304753249"/>
                    </a:ext>
                  </a:extLst>
                </a:gridCol>
              </a:tblGrid>
              <a:tr h="938676">
                <a:tc>
                  <a:txBody>
                    <a:bodyPr/>
                    <a:lstStyle/>
                    <a:p>
                      <a:pPr marL="0" marR="0" algn="ctr">
                        <a:spcBef>
                          <a:spcPts val="0"/>
                        </a:spcBef>
                        <a:spcAft>
                          <a:spcPts val="0"/>
                        </a:spcAft>
                      </a:pPr>
                      <a:r>
                        <a:rPr lang="en-US" sz="1800" dirty="0">
                          <a:solidFill>
                            <a:schemeClr val="tx1"/>
                          </a:solidFill>
                          <a:effectLst/>
                        </a:rPr>
                        <a:t>Firm</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solidFill>
                            <a:schemeClr val="tx1"/>
                          </a:solidFill>
                          <a:effectLst/>
                        </a:rPr>
                        <a:t>Max bid</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solidFill>
                            <a:schemeClr val="tx1"/>
                          </a:solidFill>
                          <a:effectLst/>
                        </a:rPr>
                        <a:t>Price paid</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solidFill>
                            <a:schemeClr val="tx1"/>
                          </a:solidFill>
                          <a:effectLst/>
                        </a:rPr>
                        <a:t>Quality score</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solidFill>
                            <a:schemeClr val="tx1"/>
                          </a:solidFill>
                          <a:effectLst/>
                        </a:rPr>
                        <a:t>Bid*</a:t>
                      </a:r>
                    </a:p>
                    <a:p>
                      <a:pPr marL="0" marR="0" algn="ctr">
                        <a:spcBef>
                          <a:spcPts val="0"/>
                        </a:spcBef>
                        <a:spcAft>
                          <a:spcPts val="0"/>
                        </a:spcAft>
                      </a:pPr>
                      <a:r>
                        <a:rPr lang="en-US" sz="1800" dirty="0">
                          <a:solidFill>
                            <a:schemeClr val="tx1"/>
                          </a:solidFill>
                          <a:effectLst/>
                        </a:rPr>
                        <a:t>quality</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solidFill>
                            <a:schemeClr val="tx1"/>
                          </a:solidFill>
                          <a:effectLst/>
                        </a:rPr>
                        <a:t>Ad rank</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solidFill>
                            <a:schemeClr val="tx1"/>
                          </a:solidFill>
                          <a:effectLst/>
                        </a:rPr>
                        <a:t>Actual CPC ($)</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extLst>
                  <a:ext uri="{0D108BD9-81ED-4DB2-BD59-A6C34878D82A}">
                    <a16:rowId xmlns:a16="http://schemas.microsoft.com/office/drawing/2014/main" val="746309237"/>
                  </a:ext>
                </a:extLst>
              </a:tr>
              <a:tr h="821342">
                <a:tc>
                  <a:txBody>
                    <a:bodyPr/>
                    <a:lstStyle/>
                    <a:p>
                      <a:pPr marL="0" marR="0" algn="ctr">
                        <a:spcBef>
                          <a:spcPts val="0"/>
                        </a:spcBef>
                        <a:spcAft>
                          <a:spcPts val="0"/>
                        </a:spcAft>
                      </a:pPr>
                      <a:r>
                        <a:rPr lang="en-US" sz="1800" dirty="0">
                          <a:solidFill>
                            <a:schemeClr val="tx1"/>
                          </a:solidFill>
                          <a:effectLst/>
                        </a:rPr>
                        <a:t>A</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effectLst/>
                        </a:rPr>
                        <a:t>$4.00</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$3.00</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1</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4</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4</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extLst>
                  <a:ext uri="{0D108BD9-81ED-4DB2-BD59-A6C34878D82A}">
                    <a16:rowId xmlns:a16="http://schemas.microsoft.com/office/drawing/2014/main" val="1533988167"/>
                  </a:ext>
                </a:extLst>
              </a:tr>
              <a:tr h="821342">
                <a:tc>
                  <a:txBody>
                    <a:bodyPr/>
                    <a:lstStyle/>
                    <a:p>
                      <a:pPr marL="0" marR="0" algn="ctr">
                        <a:spcBef>
                          <a:spcPts val="0"/>
                        </a:spcBef>
                        <a:spcAft>
                          <a:spcPts val="0"/>
                        </a:spcAft>
                      </a:pPr>
                      <a:r>
                        <a:rPr lang="en-US" sz="1800" dirty="0">
                          <a:solidFill>
                            <a:schemeClr val="tx1"/>
                          </a:solidFill>
                          <a:effectLst/>
                        </a:rPr>
                        <a:t>B</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effectLst/>
                        </a:rPr>
                        <a:t>$3.00</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$2.00</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3</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9</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2</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8/3 = 2.67</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extLst>
                  <a:ext uri="{0D108BD9-81ED-4DB2-BD59-A6C34878D82A}">
                    <a16:rowId xmlns:a16="http://schemas.microsoft.com/office/drawing/2014/main" val="666881440"/>
                  </a:ext>
                </a:extLst>
              </a:tr>
              <a:tr h="821342">
                <a:tc>
                  <a:txBody>
                    <a:bodyPr/>
                    <a:lstStyle/>
                    <a:p>
                      <a:pPr marL="0" marR="0" algn="ctr">
                        <a:spcBef>
                          <a:spcPts val="0"/>
                        </a:spcBef>
                        <a:spcAft>
                          <a:spcPts val="0"/>
                        </a:spcAft>
                      </a:pPr>
                      <a:r>
                        <a:rPr lang="en-US" sz="1800" dirty="0">
                          <a:solidFill>
                            <a:schemeClr val="tx1"/>
                          </a:solidFill>
                          <a:effectLst/>
                        </a:rPr>
                        <a:t>C</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effectLst/>
                        </a:rPr>
                        <a:t>$2.00</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$1.00</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6</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12</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1</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9/6 = 1.5</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extLst>
                  <a:ext uri="{0D108BD9-81ED-4DB2-BD59-A6C34878D82A}">
                    <a16:rowId xmlns:a16="http://schemas.microsoft.com/office/drawing/2014/main" val="2233514996"/>
                  </a:ext>
                </a:extLst>
              </a:tr>
              <a:tr h="821342">
                <a:tc>
                  <a:txBody>
                    <a:bodyPr/>
                    <a:lstStyle/>
                    <a:p>
                      <a:pPr marL="0" marR="0" algn="ctr">
                        <a:spcBef>
                          <a:spcPts val="0"/>
                        </a:spcBef>
                        <a:spcAft>
                          <a:spcPts val="0"/>
                        </a:spcAft>
                      </a:pPr>
                      <a:r>
                        <a:rPr lang="en-US" sz="1800" dirty="0">
                          <a:solidFill>
                            <a:schemeClr val="tx1"/>
                          </a:solidFill>
                          <a:effectLst/>
                        </a:rPr>
                        <a:t>D</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effectLst/>
                        </a:rPr>
                        <a:t>$1.00</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8</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8</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3</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4/8 = 0.5</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extLst>
                  <a:ext uri="{0D108BD9-81ED-4DB2-BD59-A6C34878D82A}">
                    <a16:rowId xmlns:a16="http://schemas.microsoft.com/office/drawing/2014/main" val="1820970281"/>
                  </a:ext>
                </a:extLst>
              </a:tr>
            </a:tbl>
          </a:graphicData>
        </a:graphic>
      </p:graphicFrame>
      <p:sp>
        <p:nvSpPr>
          <p:cNvPr id="7" name="TextBox 6">
            <a:extLst>
              <a:ext uri="{FF2B5EF4-FFF2-40B4-BE49-F238E27FC236}">
                <a16:creationId xmlns:a16="http://schemas.microsoft.com/office/drawing/2014/main" id="{4B0BA001-0D22-9849-89AD-9E42A2DA55E0}"/>
              </a:ext>
            </a:extLst>
          </p:cNvPr>
          <p:cNvSpPr txBox="1"/>
          <p:nvPr/>
        </p:nvSpPr>
        <p:spPr>
          <a:xfrm>
            <a:off x="449900" y="5896689"/>
            <a:ext cx="3207700" cy="427911"/>
          </a:xfrm>
          <a:prstGeom prst="rect">
            <a:avLst/>
          </a:prstGeom>
          <a:noFill/>
        </p:spPr>
        <p:txBody>
          <a:bodyPr wrap="none" rtlCol="0">
            <a:noAutofit/>
          </a:bodyPr>
          <a:lstStyle/>
          <a:p>
            <a:r>
              <a:rPr lang="en-US" dirty="0"/>
              <a:t>P</a:t>
            </a:r>
            <a:r>
              <a:rPr lang="en-US" baseline="-25000" dirty="0"/>
              <a:t>1</a:t>
            </a:r>
            <a:r>
              <a:rPr lang="en-US" dirty="0"/>
              <a:t>Q</a:t>
            </a:r>
            <a:r>
              <a:rPr lang="en-US" baseline="-25000" dirty="0"/>
              <a:t>1</a:t>
            </a:r>
            <a:r>
              <a:rPr lang="en-US" dirty="0"/>
              <a:t> = B</a:t>
            </a:r>
            <a:r>
              <a:rPr lang="en-US" baseline="-25000" dirty="0"/>
              <a:t>2</a:t>
            </a:r>
            <a:r>
              <a:rPr lang="en-US" dirty="0"/>
              <a:t>Q</a:t>
            </a:r>
            <a:r>
              <a:rPr lang="en-US" baseline="-25000" dirty="0"/>
              <a:t>2</a:t>
            </a:r>
            <a:r>
              <a:rPr lang="en-US" dirty="0"/>
              <a:t> or P</a:t>
            </a:r>
            <a:r>
              <a:rPr lang="en-US" baseline="-25000" dirty="0"/>
              <a:t>1</a:t>
            </a:r>
            <a:r>
              <a:rPr lang="en-US" dirty="0"/>
              <a:t> = B</a:t>
            </a:r>
            <a:r>
              <a:rPr lang="en-US" baseline="-25000" dirty="0"/>
              <a:t>2</a:t>
            </a:r>
            <a:r>
              <a:rPr lang="en-US" dirty="0"/>
              <a:t>Q</a:t>
            </a:r>
            <a:r>
              <a:rPr lang="en-US" baseline="-25000" dirty="0"/>
              <a:t>2</a:t>
            </a:r>
            <a:r>
              <a:rPr lang="en-US" dirty="0"/>
              <a:t>/Q</a:t>
            </a:r>
            <a:r>
              <a:rPr lang="en-US" baseline="-25000" dirty="0"/>
              <a:t>1</a:t>
            </a:r>
            <a:endParaRPr lang="en-US" dirty="0"/>
          </a:p>
        </p:txBody>
      </p:sp>
      <p:sp>
        <p:nvSpPr>
          <p:cNvPr id="8" name="TextBox 7">
            <a:extLst>
              <a:ext uri="{FF2B5EF4-FFF2-40B4-BE49-F238E27FC236}">
                <a16:creationId xmlns:a16="http://schemas.microsoft.com/office/drawing/2014/main" id="{D249C078-6CF3-C346-8F2B-24D599841438}"/>
              </a:ext>
            </a:extLst>
          </p:cNvPr>
          <p:cNvSpPr txBox="1"/>
          <p:nvPr/>
        </p:nvSpPr>
        <p:spPr>
          <a:xfrm>
            <a:off x="3733800" y="5896689"/>
            <a:ext cx="5086649" cy="732711"/>
          </a:xfrm>
          <a:prstGeom prst="rect">
            <a:avLst/>
          </a:prstGeom>
          <a:noFill/>
        </p:spPr>
        <p:txBody>
          <a:bodyPr wrap="none" rtlCol="0">
            <a:noAutofit/>
          </a:bodyPr>
          <a:lstStyle/>
          <a:p>
            <a:pPr>
              <a:spcBef>
                <a:spcPts val="600"/>
              </a:spcBef>
            </a:pPr>
            <a:r>
              <a:rPr lang="en-US" dirty="0"/>
              <a:t>P</a:t>
            </a:r>
            <a:r>
              <a:rPr lang="en-US" baseline="-25000" dirty="0"/>
              <a:t>1</a:t>
            </a:r>
            <a:r>
              <a:rPr lang="en-US" dirty="0"/>
              <a:t> = Price paid by firm 1; B</a:t>
            </a:r>
            <a:r>
              <a:rPr lang="en-US" baseline="-25000" dirty="0"/>
              <a:t>2 </a:t>
            </a:r>
            <a:r>
              <a:rPr lang="en-US" dirty="0"/>
              <a:t>= Bid price of firm 2</a:t>
            </a:r>
          </a:p>
          <a:p>
            <a:pPr>
              <a:spcBef>
                <a:spcPts val="600"/>
              </a:spcBef>
            </a:pPr>
            <a:r>
              <a:rPr lang="en-US" dirty="0"/>
              <a:t>Q</a:t>
            </a:r>
            <a:r>
              <a:rPr lang="en-US" baseline="-25000" dirty="0"/>
              <a:t>1,</a:t>
            </a:r>
            <a:r>
              <a:rPr lang="en-US" dirty="0"/>
              <a:t>Q</a:t>
            </a:r>
            <a:r>
              <a:rPr lang="en-US" baseline="-25000" dirty="0"/>
              <a:t>2 </a:t>
            </a:r>
            <a:r>
              <a:rPr lang="en-US" dirty="0"/>
              <a:t>= Quality score of firm 1 and 2</a:t>
            </a:r>
          </a:p>
        </p:txBody>
      </p:sp>
    </p:spTree>
    <p:extLst>
      <p:ext uri="{BB962C8B-B14F-4D97-AF65-F5344CB8AC3E}">
        <p14:creationId xmlns:p14="http://schemas.microsoft.com/office/powerpoint/2010/main" val="61001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0942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319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Score and CPC</a:t>
            </a:r>
          </a:p>
        </p:txBody>
      </p:sp>
      <p:graphicFrame>
        <p:nvGraphicFramePr>
          <p:cNvPr id="6" name="Table 5">
            <a:extLst>
              <a:ext uri="{FF2B5EF4-FFF2-40B4-BE49-F238E27FC236}">
                <a16:creationId xmlns:a16="http://schemas.microsoft.com/office/drawing/2014/main" id="{97892A5F-67A4-2249-B764-23F271709771}"/>
              </a:ext>
            </a:extLst>
          </p:cNvPr>
          <p:cNvGraphicFramePr>
            <a:graphicFrameLocks noGrp="1"/>
          </p:cNvGraphicFramePr>
          <p:nvPr>
            <p:extLst>
              <p:ext uri="{D42A27DB-BD31-4B8C-83A1-F6EECF244321}">
                <p14:modId xmlns:p14="http://schemas.microsoft.com/office/powerpoint/2010/main" val="673571420"/>
              </p:ext>
            </p:extLst>
          </p:nvPr>
        </p:nvGraphicFramePr>
        <p:xfrm>
          <a:off x="452966" y="1600200"/>
          <a:ext cx="8229599" cy="4224044"/>
        </p:xfrm>
        <a:graphic>
          <a:graphicData uri="http://schemas.openxmlformats.org/drawingml/2006/table">
            <a:tbl>
              <a:tblPr firstRow="1" firstCol="1">
                <a:tableStyleId>{21E4AEA4-8DFA-4A89-87EB-49C32662AFE0}</a:tableStyleId>
              </a:tblPr>
              <a:tblGrid>
                <a:gridCol w="1175657">
                  <a:extLst>
                    <a:ext uri="{9D8B030D-6E8A-4147-A177-3AD203B41FA5}">
                      <a16:colId xmlns:a16="http://schemas.microsoft.com/office/drawing/2014/main" val="4256684220"/>
                    </a:ext>
                  </a:extLst>
                </a:gridCol>
                <a:gridCol w="1175657">
                  <a:extLst>
                    <a:ext uri="{9D8B030D-6E8A-4147-A177-3AD203B41FA5}">
                      <a16:colId xmlns:a16="http://schemas.microsoft.com/office/drawing/2014/main" val="3713405819"/>
                    </a:ext>
                  </a:extLst>
                </a:gridCol>
                <a:gridCol w="1175657">
                  <a:extLst>
                    <a:ext uri="{9D8B030D-6E8A-4147-A177-3AD203B41FA5}">
                      <a16:colId xmlns:a16="http://schemas.microsoft.com/office/drawing/2014/main" val="409489379"/>
                    </a:ext>
                  </a:extLst>
                </a:gridCol>
                <a:gridCol w="1175657">
                  <a:extLst>
                    <a:ext uri="{9D8B030D-6E8A-4147-A177-3AD203B41FA5}">
                      <a16:colId xmlns:a16="http://schemas.microsoft.com/office/drawing/2014/main" val="1404177642"/>
                    </a:ext>
                  </a:extLst>
                </a:gridCol>
                <a:gridCol w="1175657">
                  <a:extLst>
                    <a:ext uri="{9D8B030D-6E8A-4147-A177-3AD203B41FA5}">
                      <a16:colId xmlns:a16="http://schemas.microsoft.com/office/drawing/2014/main" val="2999549989"/>
                    </a:ext>
                  </a:extLst>
                </a:gridCol>
                <a:gridCol w="1060149">
                  <a:extLst>
                    <a:ext uri="{9D8B030D-6E8A-4147-A177-3AD203B41FA5}">
                      <a16:colId xmlns:a16="http://schemas.microsoft.com/office/drawing/2014/main" val="1561402236"/>
                    </a:ext>
                  </a:extLst>
                </a:gridCol>
                <a:gridCol w="1291165">
                  <a:extLst>
                    <a:ext uri="{9D8B030D-6E8A-4147-A177-3AD203B41FA5}">
                      <a16:colId xmlns:a16="http://schemas.microsoft.com/office/drawing/2014/main" val="2304753249"/>
                    </a:ext>
                  </a:extLst>
                </a:gridCol>
              </a:tblGrid>
              <a:tr h="938676">
                <a:tc>
                  <a:txBody>
                    <a:bodyPr/>
                    <a:lstStyle/>
                    <a:p>
                      <a:pPr marL="0" marR="0" algn="ctr">
                        <a:spcBef>
                          <a:spcPts val="0"/>
                        </a:spcBef>
                        <a:spcAft>
                          <a:spcPts val="0"/>
                        </a:spcAft>
                      </a:pPr>
                      <a:r>
                        <a:rPr lang="en-US" sz="1800" dirty="0">
                          <a:solidFill>
                            <a:schemeClr val="tx1"/>
                          </a:solidFill>
                          <a:effectLst/>
                        </a:rPr>
                        <a:t>Firm</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solidFill>
                            <a:schemeClr val="tx1"/>
                          </a:solidFill>
                          <a:effectLst/>
                        </a:rPr>
                        <a:t>Max bid</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solidFill>
                            <a:schemeClr val="tx1"/>
                          </a:solidFill>
                          <a:effectLst/>
                        </a:rPr>
                        <a:t>Price paid</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solidFill>
                            <a:schemeClr val="tx1"/>
                          </a:solidFill>
                          <a:effectLst/>
                        </a:rPr>
                        <a:t>Quality score</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solidFill>
                            <a:schemeClr val="tx1"/>
                          </a:solidFill>
                          <a:effectLst/>
                        </a:rPr>
                        <a:t>Bid*</a:t>
                      </a:r>
                    </a:p>
                    <a:p>
                      <a:pPr marL="0" marR="0" algn="ctr">
                        <a:spcBef>
                          <a:spcPts val="0"/>
                        </a:spcBef>
                        <a:spcAft>
                          <a:spcPts val="0"/>
                        </a:spcAft>
                      </a:pPr>
                      <a:r>
                        <a:rPr lang="en-US" sz="1800" dirty="0">
                          <a:solidFill>
                            <a:schemeClr val="tx1"/>
                          </a:solidFill>
                          <a:effectLst/>
                        </a:rPr>
                        <a:t>quality</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solidFill>
                            <a:schemeClr val="tx1"/>
                          </a:solidFill>
                          <a:effectLst/>
                        </a:rPr>
                        <a:t>Ad rank</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solidFill>
                            <a:schemeClr val="tx1"/>
                          </a:solidFill>
                          <a:effectLst/>
                        </a:rPr>
                        <a:t>Actual CPC ($)</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extLst>
                  <a:ext uri="{0D108BD9-81ED-4DB2-BD59-A6C34878D82A}">
                    <a16:rowId xmlns:a16="http://schemas.microsoft.com/office/drawing/2014/main" val="746309237"/>
                  </a:ext>
                </a:extLst>
              </a:tr>
              <a:tr h="821342">
                <a:tc>
                  <a:txBody>
                    <a:bodyPr/>
                    <a:lstStyle/>
                    <a:p>
                      <a:pPr marL="0" marR="0" algn="ctr">
                        <a:spcBef>
                          <a:spcPts val="0"/>
                        </a:spcBef>
                        <a:spcAft>
                          <a:spcPts val="0"/>
                        </a:spcAft>
                      </a:pPr>
                      <a:r>
                        <a:rPr lang="en-US" sz="1800" dirty="0">
                          <a:solidFill>
                            <a:schemeClr val="tx1"/>
                          </a:solidFill>
                          <a:effectLst/>
                        </a:rPr>
                        <a:t>A</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effectLst/>
                        </a:rPr>
                        <a:t>$4.00</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$3.00</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1</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4</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4</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extLst>
                  <a:ext uri="{0D108BD9-81ED-4DB2-BD59-A6C34878D82A}">
                    <a16:rowId xmlns:a16="http://schemas.microsoft.com/office/drawing/2014/main" val="1533988167"/>
                  </a:ext>
                </a:extLst>
              </a:tr>
              <a:tr h="821342">
                <a:tc>
                  <a:txBody>
                    <a:bodyPr/>
                    <a:lstStyle/>
                    <a:p>
                      <a:pPr marL="0" marR="0" algn="ctr">
                        <a:spcBef>
                          <a:spcPts val="0"/>
                        </a:spcBef>
                        <a:spcAft>
                          <a:spcPts val="0"/>
                        </a:spcAft>
                      </a:pPr>
                      <a:r>
                        <a:rPr lang="en-US" sz="1800" dirty="0">
                          <a:solidFill>
                            <a:schemeClr val="tx1"/>
                          </a:solidFill>
                          <a:effectLst/>
                        </a:rPr>
                        <a:t>B</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effectLst/>
                        </a:rPr>
                        <a:t>$3.00</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$2.00</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3</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9</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2</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8/3 = 2.67</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extLst>
                  <a:ext uri="{0D108BD9-81ED-4DB2-BD59-A6C34878D82A}">
                    <a16:rowId xmlns:a16="http://schemas.microsoft.com/office/drawing/2014/main" val="666881440"/>
                  </a:ext>
                </a:extLst>
              </a:tr>
              <a:tr h="821342">
                <a:tc>
                  <a:txBody>
                    <a:bodyPr/>
                    <a:lstStyle/>
                    <a:p>
                      <a:pPr marL="0" marR="0" algn="ctr">
                        <a:spcBef>
                          <a:spcPts val="0"/>
                        </a:spcBef>
                        <a:spcAft>
                          <a:spcPts val="0"/>
                        </a:spcAft>
                      </a:pPr>
                      <a:r>
                        <a:rPr lang="en-US" sz="1800" dirty="0">
                          <a:solidFill>
                            <a:schemeClr val="tx1"/>
                          </a:solidFill>
                          <a:effectLst/>
                        </a:rPr>
                        <a:t>C</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effectLst/>
                        </a:rPr>
                        <a:t>$2.00</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$1.00</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b="1" dirty="0">
                          <a:effectLst/>
                        </a:rPr>
                        <a:t>10</a:t>
                      </a:r>
                      <a:endParaRPr lang="en-US" sz="1800" b="1"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b="1" dirty="0">
                          <a:effectLst/>
                        </a:rPr>
                        <a:t>20</a:t>
                      </a:r>
                      <a:endParaRPr lang="en-US" sz="1800" b="1"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1</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9/</a:t>
                      </a:r>
                      <a:r>
                        <a:rPr lang="en-US" sz="1800" b="1" dirty="0">
                          <a:effectLst/>
                        </a:rPr>
                        <a:t>10</a:t>
                      </a:r>
                      <a:r>
                        <a:rPr lang="en-US" sz="1800" dirty="0">
                          <a:effectLst/>
                        </a:rPr>
                        <a:t> = </a:t>
                      </a:r>
                      <a:r>
                        <a:rPr lang="en-US" sz="1800" b="1" dirty="0">
                          <a:effectLst/>
                        </a:rPr>
                        <a:t>0.9</a:t>
                      </a:r>
                      <a:endParaRPr lang="en-US" sz="1800" b="1"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extLst>
                  <a:ext uri="{0D108BD9-81ED-4DB2-BD59-A6C34878D82A}">
                    <a16:rowId xmlns:a16="http://schemas.microsoft.com/office/drawing/2014/main" val="2233514996"/>
                  </a:ext>
                </a:extLst>
              </a:tr>
              <a:tr h="821342">
                <a:tc>
                  <a:txBody>
                    <a:bodyPr/>
                    <a:lstStyle/>
                    <a:p>
                      <a:pPr marL="0" marR="0" algn="ctr">
                        <a:spcBef>
                          <a:spcPts val="0"/>
                        </a:spcBef>
                        <a:spcAft>
                          <a:spcPts val="0"/>
                        </a:spcAft>
                      </a:pPr>
                      <a:r>
                        <a:rPr lang="en-US" sz="1800" dirty="0">
                          <a:solidFill>
                            <a:schemeClr val="tx1"/>
                          </a:solidFill>
                          <a:effectLst/>
                        </a:rPr>
                        <a:t>D</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effectLst/>
                        </a:rPr>
                        <a:t>$1.00</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8</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8</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3</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4/8 = 0.5</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extLst>
                  <a:ext uri="{0D108BD9-81ED-4DB2-BD59-A6C34878D82A}">
                    <a16:rowId xmlns:a16="http://schemas.microsoft.com/office/drawing/2014/main" val="1820970281"/>
                  </a:ext>
                </a:extLst>
              </a:tr>
            </a:tbl>
          </a:graphicData>
        </a:graphic>
      </p:graphicFrame>
      <p:sp>
        <p:nvSpPr>
          <p:cNvPr id="7" name="TextBox 6">
            <a:extLst>
              <a:ext uri="{FF2B5EF4-FFF2-40B4-BE49-F238E27FC236}">
                <a16:creationId xmlns:a16="http://schemas.microsoft.com/office/drawing/2014/main" id="{4B0BA001-0D22-9849-89AD-9E42A2DA55E0}"/>
              </a:ext>
            </a:extLst>
          </p:cNvPr>
          <p:cNvSpPr txBox="1"/>
          <p:nvPr/>
        </p:nvSpPr>
        <p:spPr>
          <a:xfrm>
            <a:off x="449900" y="5896689"/>
            <a:ext cx="3207700" cy="427911"/>
          </a:xfrm>
          <a:prstGeom prst="rect">
            <a:avLst/>
          </a:prstGeom>
          <a:noFill/>
        </p:spPr>
        <p:txBody>
          <a:bodyPr wrap="none" rtlCol="0">
            <a:noAutofit/>
          </a:bodyPr>
          <a:lstStyle/>
          <a:p>
            <a:r>
              <a:rPr lang="en-US" dirty="0"/>
              <a:t>P</a:t>
            </a:r>
            <a:r>
              <a:rPr lang="en-US" baseline="-25000" dirty="0"/>
              <a:t>1</a:t>
            </a:r>
            <a:r>
              <a:rPr lang="en-US" dirty="0"/>
              <a:t>Q</a:t>
            </a:r>
            <a:r>
              <a:rPr lang="en-US" baseline="-25000" dirty="0"/>
              <a:t>1</a:t>
            </a:r>
            <a:r>
              <a:rPr lang="en-US" dirty="0"/>
              <a:t> = B</a:t>
            </a:r>
            <a:r>
              <a:rPr lang="en-US" baseline="-25000" dirty="0"/>
              <a:t>2</a:t>
            </a:r>
            <a:r>
              <a:rPr lang="en-US" dirty="0"/>
              <a:t>Q</a:t>
            </a:r>
            <a:r>
              <a:rPr lang="en-US" baseline="-25000" dirty="0"/>
              <a:t>2</a:t>
            </a:r>
            <a:r>
              <a:rPr lang="en-US" dirty="0"/>
              <a:t> or P</a:t>
            </a:r>
            <a:r>
              <a:rPr lang="en-US" baseline="-25000" dirty="0"/>
              <a:t>1</a:t>
            </a:r>
            <a:r>
              <a:rPr lang="en-US" dirty="0"/>
              <a:t> = B</a:t>
            </a:r>
            <a:r>
              <a:rPr lang="en-US" baseline="-25000" dirty="0"/>
              <a:t>2</a:t>
            </a:r>
            <a:r>
              <a:rPr lang="en-US" dirty="0"/>
              <a:t>Q</a:t>
            </a:r>
            <a:r>
              <a:rPr lang="en-US" baseline="-25000" dirty="0"/>
              <a:t>2</a:t>
            </a:r>
            <a:r>
              <a:rPr lang="en-US" dirty="0"/>
              <a:t>/Q</a:t>
            </a:r>
            <a:r>
              <a:rPr lang="en-US" baseline="-25000" dirty="0"/>
              <a:t>1</a:t>
            </a:r>
            <a:endParaRPr lang="en-US" dirty="0"/>
          </a:p>
        </p:txBody>
      </p:sp>
      <p:sp>
        <p:nvSpPr>
          <p:cNvPr id="8" name="TextBox 7">
            <a:extLst>
              <a:ext uri="{FF2B5EF4-FFF2-40B4-BE49-F238E27FC236}">
                <a16:creationId xmlns:a16="http://schemas.microsoft.com/office/drawing/2014/main" id="{D249C078-6CF3-C346-8F2B-24D599841438}"/>
              </a:ext>
            </a:extLst>
          </p:cNvPr>
          <p:cNvSpPr txBox="1"/>
          <p:nvPr/>
        </p:nvSpPr>
        <p:spPr>
          <a:xfrm>
            <a:off x="3733800" y="5896689"/>
            <a:ext cx="5086649" cy="646331"/>
          </a:xfrm>
          <a:prstGeom prst="rect">
            <a:avLst/>
          </a:prstGeom>
          <a:noFill/>
        </p:spPr>
        <p:txBody>
          <a:bodyPr wrap="none" rtlCol="0">
            <a:noAutofit/>
          </a:bodyPr>
          <a:lstStyle/>
          <a:p>
            <a:pPr>
              <a:spcBef>
                <a:spcPts val="600"/>
              </a:spcBef>
            </a:pPr>
            <a:r>
              <a:rPr lang="en-US" dirty="0"/>
              <a:t>P</a:t>
            </a:r>
            <a:r>
              <a:rPr lang="en-US" baseline="-25000" dirty="0"/>
              <a:t>1</a:t>
            </a:r>
            <a:r>
              <a:rPr lang="en-US" dirty="0"/>
              <a:t> = Price paid by firm 1; B</a:t>
            </a:r>
            <a:r>
              <a:rPr lang="en-US" baseline="-25000" dirty="0"/>
              <a:t>2 </a:t>
            </a:r>
            <a:r>
              <a:rPr lang="en-US" dirty="0"/>
              <a:t>= Bid price of firm 2</a:t>
            </a:r>
          </a:p>
          <a:p>
            <a:pPr>
              <a:spcBef>
                <a:spcPts val="600"/>
              </a:spcBef>
            </a:pPr>
            <a:r>
              <a:rPr lang="en-US" dirty="0"/>
              <a:t>Q</a:t>
            </a:r>
            <a:r>
              <a:rPr lang="en-US" baseline="-25000" dirty="0"/>
              <a:t>1,</a:t>
            </a:r>
            <a:r>
              <a:rPr lang="en-US" dirty="0"/>
              <a:t>Q</a:t>
            </a:r>
            <a:r>
              <a:rPr lang="en-US" baseline="-25000" dirty="0"/>
              <a:t>2 </a:t>
            </a:r>
            <a:r>
              <a:rPr lang="en-US" dirty="0"/>
              <a:t>= Quality score of firm 1 and 2</a:t>
            </a:r>
          </a:p>
        </p:txBody>
      </p:sp>
    </p:spTree>
    <p:extLst>
      <p:ext uri="{BB962C8B-B14F-4D97-AF65-F5344CB8AC3E}">
        <p14:creationId xmlns:p14="http://schemas.microsoft.com/office/powerpoint/2010/main" val="2668895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Score and CPC</a:t>
            </a:r>
          </a:p>
        </p:txBody>
      </p:sp>
      <p:graphicFrame>
        <p:nvGraphicFramePr>
          <p:cNvPr id="6" name="Table 5">
            <a:extLst>
              <a:ext uri="{FF2B5EF4-FFF2-40B4-BE49-F238E27FC236}">
                <a16:creationId xmlns:a16="http://schemas.microsoft.com/office/drawing/2014/main" id="{97892A5F-67A4-2249-B764-23F271709771}"/>
              </a:ext>
            </a:extLst>
          </p:cNvPr>
          <p:cNvGraphicFramePr>
            <a:graphicFrameLocks noGrp="1"/>
          </p:cNvGraphicFramePr>
          <p:nvPr>
            <p:extLst>
              <p:ext uri="{D42A27DB-BD31-4B8C-83A1-F6EECF244321}">
                <p14:modId xmlns:p14="http://schemas.microsoft.com/office/powerpoint/2010/main" val="13238641"/>
              </p:ext>
            </p:extLst>
          </p:nvPr>
        </p:nvGraphicFramePr>
        <p:xfrm>
          <a:off x="452966" y="1600200"/>
          <a:ext cx="8229599" cy="4224044"/>
        </p:xfrm>
        <a:graphic>
          <a:graphicData uri="http://schemas.openxmlformats.org/drawingml/2006/table">
            <a:tbl>
              <a:tblPr firstRow="1" firstCol="1">
                <a:tableStyleId>{21E4AEA4-8DFA-4A89-87EB-49C32662AFE0}</a:tableStyleId>
              </a:tblPr>
              <a:tblGrid>
                <a:gridCol w="1175657">
                  <a:extLst>
                    <a:ext uri="{9D8B030D-6E8A-4147-A177-3AD203B41FA5}">
                      <a16:colId xmlns:a16="http://schemas.microsoft.com/office/drawing/2014/main" val="4256684220"/>
                    </a:ext>
                  </a:extLst>
                </a:gridCol>
                <a:gridCol w="1175657">
                  <a:extLst>
                    <a:ext uri="{9D8B030D-6E8A-4147-A177-3AD203B41FA5}">
                      <a16:colId xmlns:a16="http://schemas.microsoft.com/office/drawing/2014/main" val="3713405819"/>
                    </a:ext>
                  </a:extLst>
                </a:gridCol>
                <a:gridCol w="1175657">
                  <a:extLst>
                    <a:ext uri="{9D8B030D-6E8A-4147-A177-3AD203B41FA5}">
                      <a16:colId xmlns:a16="http://schemas.microsoft.com/office/drawing/2014/main" val="409489379"/>
                    </a:ext>
                  </a:extLst>
                </a:gridCol>
                <a:gridCol w="1175657">
                  <a:extLst>
                    <a:ext uri="{9D8B030D-6E8A-4147-A177-3AD203B41FA5}">
                      <a16:colId xmlns:a16="http://schemas.microsoft.com/office/drawing/2014/main" val="1404177642"/>
                    </a:ext>
                  </a:extLst>
                </a:gridCol>
                <a:gridCol w="1175657">
                  <a:extLst>
                    <a:ext uri="{9D8B030D-6E8A-4147-A177-3AD203B41FA5}">
                      <a16:colId xmlns:a16="http://schemas.microsoft.com/office/drawing/2014/main" val="2999549989"/>
                    </a:ext>
                  </a:extLst>
                </a:gridCol>
                <a:gridCol w="1060149">
                  <a:extLst>
                    <a:ext uri="{9D8B030D-6E8A-4147-A177-3AD203B41FA5}">
                      <a16:colId xmlns:a16="http://schemas.microsoft.com/office/drawing/2014/main" val="1561402236"/>
                    </a:ext>
                  </a:extLst>
                </a:gridCol>
                <a:gridCol w="1291165">
                  <a:extLst>
                    <a:ext uri="{9D8B030D-6E8A-4147-A177-3AD203B41FA5}">
                      <a16:colId xmlns:a16="http://schemas.microsoft.com/office/drawing/2014/main" val="2304753249"/>
                    </a:ext>
                  </a:extLst>
                </a:gridCol>
              </a:tblGrid>
              <a:tr h="938676">
                <a:tc>
                  <a:txBody>
                    <a:bodyPr/>
                    <a:lstStyle/>
                    <a:p>
                      <a:pPr marL="0" marR="0" algn="ctr">
                        <a:spcBef>
                          <a:spcPts val="0"/>
                        </a:spcBef>
                        <a:spcAft>
                          <a:spcPts val="0"/>
                        </a:spcAft>
                      </a:pPr>
                      <a:r>
                        <a:rPr lang="en-US" sz="1800" dirty="0">
                          <a:solidFill>
                            <a:schemeClr val="tx1"/>
                          </a:solidFill>
                          <a:effectLst/>
                        </a:rPr>
                        <a:t>Firm</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solidFill>
                            <a:schemeClr val="tx1"/>
                          </a:solidFill>
                          <a:effectLst/>
                        </a:rPr>
                        <a:t>Max bid</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solidFill>
                            <a:schemeClr val="tx1"/>
                          </a:solidFill>
                          <a:effectLst/>
                        </a:rPr>
                        <a:t>Price paid</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solidFill>
                            <a:schemeClr val="tx1"/>
                          </a:solidFill>
                          <a:effectLst/>
                        </a:rPr>
                        <a:t>Quality score</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solidFill>
                            <a:schemeClr val="tx1"/>
                          </a:solidFill>
                          <a:effectLst/>
                        </a:rPr>
                        <a:t>Bid*</a:t>
                      </a:r>
                    </a:p>
                    <a:p>
                      <a:pPr marL="0" marR="0" algn="ctr">
                        <a:spcBef>
                          <a:spcPts val="0"/>
                        </a:spcBef>
                        <a:spcAft>
                          <a:spcPts val="0"/>
                        </a:spcAft>
                      </a:pPr>
                      <a:r>
                        <a:rPr lang="en-US" sz="1800" dirty="0">
                          <a:solidFill>
                            <a:schemeClr val="tx1"/>
                          </a:solidFill>
                          <a:effectLst/>
                        </a:rPr>
                        <a:t>quality</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solidFill>
                            <a:schemeClr val="tx1"/>
                          </a:solidFill>
                          <a:effectLst/>
                        </a:rPr>
                        <a:t>Ad rank</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solidFill>
                            <a:schemeClr val="tx1"/>
                          </a:solidFill>
                          <a:effectLst/>
                        </a:rPr>
                        <a:t>Actual CPC ($)</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extLst>
                  <a:ext uri="{0D108BD9-81ED-4DB2-BD59-A6C34878D82A}">
                    <a16:rowId xmlns:a16="http://schemas.microsoft.com/office/drawing/2014/main" val="746309237"/>
                  </a:ext>
                </a:extLst>
              </a:tr>
              <a:tr h="821342">
                <a:tc>
                  <a:txBody>
                    <a:bodyPr/>
                    <a:lstStyle/>
                    <a:p>
                      <a:pPr marL="0" marR="0" algn="ctr">
                        <a:spcBef>
                          <a:spcPts val="0"/>
                        </a:spcBef>
                        <a:spcAft>
                          <a:spcPts val="0"/>
                        </a:spcAft>
                      </a:pPr>
                      <a:r>
                        <a:rPr lang="en-US" sz="1800" dirty="0">
                          <a:solidFill>
                            <a:schemeClr val="tx1"/>
                          </a:solidFill>
                          <a:effectLst/>
                        </a:rPr>
                        <a:t>A</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effectLst/>
                        </a:rPr>
                        <a:t>$4.00</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$3.00</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1</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4</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4</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extLst>
                  <a:ext uri="{0D108BD9-81ED-4DB2-BD59-A6C34878D82A}">
                    <a16:rowId xmlns:a16="http://schemas.microsoft.com/office/drawing/2014/main" val="1533988167"/>
                  </a:ext>
                </a:extLst>
              </a:tr>
              <a:tr h="821342">
                <a:tc>
                  <a:txBody>
                    <a:bodyPr/>
                    <a:lstStyle/>
                    <a:p>
                      <a:pPr marL="0" marR="0" algn="ctr">
                        <a:spcBef>
                          <a:spcPts val="0"/>
                        </a:spcBef>
                        <a:spcAft>
                          <a:spcPts val="0"/>
                        </a:spcAft>
                      </a:pPr>
                      <a:r>
                        <a:rPr lang="en-US" sz="1800" dirty="0">
                          <a:solidFill>
                            <a:schemeClr val="tx1"/>
                          </a:solidFill>
                          <a:effectLst/>
                        </a:rPr>
                        <a:t>B</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effectLst/>
                        </a:rPr>
                        <a:t>$3.00</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$2.00</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b="1" dirty="0">
                          <a:effectLst/>
                        </a:rPr>
                        <a:t>7</a:t>
                      </a:r>
                      <a:endParaRPr lang="en-US" sz="1800" b="1"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b="1" dirty="0">
                          <a:effectLst/>
                        </a:rPr>
                        <a:t>21</a:t>
                      </a:r>
                      <a:endParaRPr lang="en-US" sz="1800" b="1"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b="1" dirty="0">
                          <a:effectLst/>
                        </a:rPr>
                        <a:t>1</a:t>
                      </a:r>
                      <a:endParaRPr lang="en-US" sz="1800" b="1"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b="1" dirty="0">
                          <a:effectLst/>
                        </a:rPr>
                        <a:t>12/7 = 1.7</a:t>
                      </a:r>
                      <a:endParaRPr lang="en-US" sz="1800" b="1"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extLst>
                  <a:ext uri="{0D108BD9-81ED-4DB2-BD59-A6C34878D82A}">
                    <a16:rowId xmlns:a16="http://schemas.microsoft.com/office/drawing/2014/main" val="666881440"/>
                  </a:ext>
                </a:extLst>
              </a:tr>
              <a:tr h="821342">
                <a:tc>
                  <a:txBody>
                    <a:bodyPr/>
                    <a:lstStyle/>
                    <a:p>
                      <a:pPr marL="0" marR="0" algn="ctr">
                        <a:spcBef>
                          <a:spcPts val="0"/>
                        </a:spcBef>
                        <a:spcAft>
                          <a:spcPts val="0"/>
                        </a:spcAft>
                      </a:pPr>
                      <a:r>
                        <a:rPr lang="en-US" sz="1800" dirty="0">
                          <a:solidFill>
                            <a:schemeClr val="tx1"/>
                          </a:solidFill>
                          <a:effectLst/>
                        </a:rPr>
                        <a:t>C</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effectLst/>
                        </a:rPr>
                        <a:t>$2.00</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$1.00</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6</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12</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b="1" dirty="0">
                          <a:effectLst/>
                        </a:rPr>
                        <a:t>2</a:t>
                      </a:r>
                      <a:endParaRPr lang="en-US" sz="1800" b="1"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b="1" dirty="0">
                          <a:effectLst/>
                        </a:rPr>
                        <a:t>8/6 = 1.3</a:t>
                      </a:r>
                      <a:endParaRPr lang="en-US" sz="1800" b="1"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extLst>
                  <a:ext uri="{0D108BD9-81ED-4DB2-BD59-A6C34878D82A}">
                    <a16:rowId xmlns:a16="http://schemas.microsoft.com/office/drawing/2014/main" val="2233514996"/>
                  </a:ext>
                </a:extLst>
              </a:tr>
              <a:tr h="821342">
                <a:tc>
                  <a:txBody>
                    <a:bodyPr/>
                    <a:lstStyle/>
                    <a:p>
                      <a:pPr marL="0" marR="0" algn="ctr">
                        <a:spcBef>
                          <a:spcPts val="0"/>
                        </a:spcBef>
                        <a:spcAft>
                          <a:spcPts val="0"/>
                        </a:spcAft>
                      </a:pPr>
                      <a:r>
                        <a:rPr lang="en-US" sz="1800" dirty="0">
                          <a:solidFill>
                            <a:schemeClr val="tx1"/>
                          </a:solidFill>
                          <a:effectLst/>
                        </a:rPr>
                        <a:t>D</a:t>
                      </a:r>
                      <a:endParaRPr lang="en-US" sz="1800" dirty="0">
                        <a:solidFill>
                          <a:schemeClr val="tx1"/>
                        </a:solidFill>
                        <a:effectLst/>
                        <a:latin typeface="Calibri" panose="020F0502020204030204" pitchFamily="34" charset="0"/>
                        <a:ea typeface="Calibri" panose="020F0502020204030204" pitchFamily="34" charset="0"/>
                        <a:cs typeface="Times New Roman" pitchFamily="2" charset="0"/>
                      </a:endParaRPr>
                    </a:p>
                  </a:txBody>
                  <a:tcPr marL="65545" marR="65545" marT="0" marB="0" anchor="ctr">
                    <a:solidFill>
                      <a:schemeClr val="accent2">
                        <a:lumMod val="60000"/>
                        <a:lumOff val="40000"/>
                      </a:schemeClr>
                    </a:solidFill>
                  </a:tcPr>
                </a:tc>
                <a:tc>
                  <a:txBody>
                    <a:bodyPr/>
                    <a:lstStyle/>
                    <a:p>
                      <a:pPr marL="0" marR="0" algn="ctr">
                        <a:spcBef>
                          <a:spcPts val="0"/>
                        </a:spcBef>
                        <a:spcAft>
                          <a:spcPts val="0"/>
                        </a:spcAft>
                      </a:pPr>
                      <a:r>
                        <a:rPr lang="en-US" sz="1800" dirty="0">
                          <a:effectLst/>
                        </a:rPr>
                        <a:t>$1.00</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8</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8</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3</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tc>
                  <a:txBody>
                    <a:bodyPr/>
                    <a:lstStyle/>
                    <a:p>
                      <a:pPr marL="0" marR="0" algn="ctr">
                        <a:spcBef>
                          <a:spcPts val="0"/>
                        </a:spcBef>
                        <a:spcAft>
                          <a:spcPts val="0"/>
                        </a:spcAft>
                      </a:pPr>
                      <a:r>
                        <a:rPr lang="en-US" sz="1800" dirty="0">
                          <a:effectLst/>
                        </a:rPr>
                        <a:t>4/8 = 0.5</a:t>
                      </a:r>
                      <a:endParaRPr lang="en-US" sz="1800" dirty="0">
                        <a:effectLst/>
                        <a:latin typeface="Calibri" panose="020F0502020204030204" pitchFamily="34" charset="0"/>
                        <a:ea typeface="Calibri" panose="020F0502020204030204" pitchFamily="34" charset="0"/>
                        <a:cs typeface="Times New Roman" pitchFamily="2" charset="0"/>
                      </a:endParaRPr>
                    </a:p>
                  </a:txBody>
                  <a:tcPr marL="65545" marR="65545" marT="0" marB="0" anchor="ctr"/>
                </a:tc>
                <a:extLst>
                  <a:ext uri="{0D108BD9-81ED-4DB2-BD59-A6C34878D82A}">
                    <a16:rowId xmlns:a16="http://schemas.microsoft.com/office/drawing/2014/main" val="1820970281"/>
                  </a:ext>
                </a:extLst>
              </a:tr>
            </a:tbl>
          </a:graphicData>
        </a:graphic>
      </p:graphicFrame>
      <p:sp>
        <p:nvSpPr>
          <p:cNvPr id="7" name="TextBox 6">
            <a:extLst>
              <a:ext uri="{FF2B5EF4-FFF2-40B4-BE49-F238E27FC236}">
                <a16:creationId xmlns:a16="http://schemas.microsoft.com/office/drawing/2014/main" id="{4B0BA001-0D22-9849-89AD-9E42A2DA55E0}"/>
              </a:ext>
            </a:extLst>
          </p:cNvPr>
          <p:cNvSpPr txBox="1"/>
          <p:nvPr/>
        </p:nvSpPr>
        <p:spPr>
          <a:xfrm>
            <a:off x="449900" y="5896689"/>
            <a:ext cx="3207700" cy="427911"/>
          </a:xfrm>
          <a:prstGeom prst="rect">
            <a:avLst/>
          </a:prstGeom>
          <a:noFill/>
        </p:spPr>
        <p:txBody>
          <a:bodyPr wrap="none" rtlCol="0">
            <a:noAutofit/>
          </a:bodyPr>
          <a:lstStyle/>
          <a:p>
            <a:r>
              <a:rPr lang="en-US" dirty="0"/>
              <a:t>P</a:t>
            </a:r>
            <a:r>
              <a:rPr lang="en-US" baseline="-25000" dirty="0"/>
              <a:t>1</a:t>
            </a:r>
            <a:r>
              <a:rPr lang="en-US" dirty="0"/>
              <a:t>Q</a:t>
            </a:r>
            <a:r>
              <a:rPr lang="en-US" baseline="-25000" dirty="0"/>
              <a:t>1</a:t>
            </a:r>
            <a:r>
              <a:rPr lang="en-US" dirty="0"/>
              <a:t> = B</a:t>
            </a:r>
            <a:r>
              <a:rPr lang="en-US" baseline="-25000" dirty="0"/>
              <a:t>2</a:t>
            </a:r>
            <a:r>
              <a:rPr lang="en-US" dirty="0"/>
              <a:t>Q</a:t>
            </a:r>
            <a:r>
              <a:rPr lang="en-US" baseline="-25000" dirty="0"/>
              <a:t>2</a:t>
            </a:r>
            <a:r>
              <a:rPr lang="en-US" dirty="0"/>
              <a:t> or P</a:t>
            </a:r>
            <a:r>
              <a:rPr lang="en-US" baseline="-25000" dirty="0"/>
              <a:t>1</a:t>
            </a:r>
            <a:r>
              <a:rPr lang="en-US" dirty="0"/>
              <a:t> = B</a:t>
            </a:r>
            <a:r>
              <a:rPr lang="en-US" baseline="-25000" dirty="0"/>
              <a:t>2</a:t>
            </a:r>
            <a:r>
              <a:rPr lang="en-US" dirty="0"/>
              <a:t>Q</a:t>
            </a:r>
            <a:r>
              <a:rPr lang="en-US" baseline="-25000" dirty="0"/>
              <a:t>2</a:t>
            </a:r>
            <a:r>
              <a:rPr lang="en-US" dirty="0"/>
              <a:t>/Q</a:t>
            </a:r>
            <a:r>
              <a:rPr lang="en-US" baseline="-25000" dirty="0"/>
              <a:t>1</a:t>
            </a:r>
            <a:endParaRPr lang="en-US" dirty="0"/>
          </a:p>
        </p:txBody>
      </p:sp>
      <p:sp>
        <p:nvSpPr>
          <p:cNvPr id="8" name="TextBox 7">
            <a:extLst>
              <a:ext uri="{FF2B5EF4-FFF2-40B4-BE49-F238E27FC236}">
                <a16:creationId xmlns:a16="http://schemas.microsoft.com/office/drawing/2014/main" id="{D249C078-6CF3-C346-8F2B-24D599841438}"/>
              </a:ext>
            </a:extLst>
          </p:cNvPr>
          <p:cNvSpPr txBox="1"/>
          <p:nvPr/>
        </p:nvSpPr>
        <p:spPr>
          <a:xfrm>
            <a:off x="3733800" y="5896689"/>
            <a:ext cx="5086649" cy="646331"/>
          </a:xfrm>
          <a:prstGeom prst="rect">
            <a:avLst/>
          </a:prstGeom>
          <a:noFill/>
        </p:spPr>
        <p:txBody>
          <a:bodyPr wrap="none" rtlCol="0">
            <a:noAutofit/>
          </a:bodyPr>
          <a:lstStyle/>
          <a:p>
            <a:pPr>
              <a:spcBef>
                <a:spcPts val="600"/>
              </a:spcBef>
            </a:pPr>
            <a:r>
              <a:rPr lang="en-US" dirty="0"/>
              <a:t>P</a:t>
            </a:r>
            <a:r>
              <a:rPr lang="en-US" baseline="-25000" dirty="0"/>
              <a:t>1</a:t>
            </a:r>
            <a:r>
              <a:rPr lang="en-US" dirty="0"/>
              <a:t> = Price paid by firm 1; B</a:t>
            </a:r>
            <a:r>
              <a:rPr lang="en-US" baseline="-25000" dirty="0"/>
              <a:t>2 </a:t>
            </a:r>
            <a:r>
              <a:rPr lang="en-US" dirty="0"/>
              <a:t>= Bid price of firm 2</a:t>
            </a:r>
          </a:p>
          <a:p>
            <a:pPr>
              <a:spcBef>
                <a:spcPts val="600"/>
              </a:spcBef>
            </a:pPr>
            <a:r>
              <a:rPr lang="en-US" dirty="0"/>
              <a:t>Q</a:t>
            </a:r>
            <a:r>
              <a:rPr lang="en-US" baseline="-25000" dirty="0"/>
              <a:t>1,</a:t>
            </a:r>
            <a:r>
              <a:rPr lang="en-US" dirty="0"/>
              <a:t>Q</a:t>
            </a:r>
            <a:r>
              <a:rPr lang="en-US" baseline="-25000" dirty="0"/>
              <a:t>2 </a:t>
            </a:r>
            <a:r>
              <a:rPr lang="en-US" dirty="0"/>
              <a:t>= Quality score of firm 1 and 2</a:t>
            </a:r>
          </a:p>
        </p:txBody>
      </p:sp>
    </p:spTree>
    <p:extLst>
      <p:ext uri="{BB962C8B-B14F-4D97-AF65-F5344CB8AC3E}">
        <p14:creationId xmlns:p14="http://schemas.microsoft.com/office/powerpoint/2010/main" val="1801253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172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Display Advertising</a:t>
            </a:r>
          </a:p>
        </p:txBody>
      </p:sp>
      <p:sp>
        <p:nvSpPr>
          <p:cNvPr id="3" name="Subtitle 2">
            <a:extLst>
              <a:ext uri="{FF2B5EF4-FFF2-40B4-BE49-F238E27FC236}">
                <a16:creationId xmlns:a16="http://schemas.microsoft.com/office/drawing/2014/main" id="{82F1D071-FD60-45B5-8B01-12E0A0A4CFC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140876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descr="Display landscape. A complicated graphic shows how a wide variety of agencies and firms stand between marketers, on the one hand, and publishers and people, on the other hand." title="Display landscape">
            <a:extLst>
              <a:ext uri="{FF2B5EF4-FFF2-40B4-BE49-F238E27FC236}">
                <a16:creationId xmlns:a16="http://schemas.microsoft.com/office/drawing/2014/main" id="{9E71245C-C636-1F42-BBAD-08CDE1306E17}"/>
              </a:ext>
            </a:extLst>
          </p:cNvPr>
          <p:cNvGrpSpPr/>
          <p:nvPr/>
        </p:nvGrpSpPr>
        <p:grpSpPr>
          <a:xfrm>
            <a:off x="546100" y="514350"/>
            <a:ext cx="8051800" cy="6038850"/>
            <a:chOff x="96108" y="0"/>
            <a:chExt cx="8704649" cy="6528486"/>
          </a:xfrm>
        </p:grpSpPr>
        <p:pic>
          <p:nvPicPr>
            <p:cNvPr id="8" name="Picture 7">
              <a:extLst>
                <a:ext uri="{FF2B5EF4-FFF2-40B4-BE49-F238E27FC236}">
                  <a16:creationId xmlns:a16="http://schemas.microsoft.com/office/drawing/2014/main" id="{E88892EB-EC7A-B149-B055-0559EDE52676}"/>
                </a:ext>
              </a:extLst>
            </p:cNvPr>
            <p:cNvPicPr>
              <a:picLocks noChangeAspect="1"/>
            </p:cNvPicPr>
            <p:nvPr/>
          </p:nvPicPr>
          <p:blipFill rotWithShape="1">
            <a:blip r:embed="rId3">
              <a:extLst>
                <a:ext uri="{28A0092B-C50C-407E-A947-70E740481C1C}">
                  <a14:useLocalDpi xmlns:a14="http://schemas.microsoft.com/office/drawing/2010/main" val="0"/>
                </a:ext>
              </a:extLst>
            </a:blip>
            <a:srcRect t="2549"/>
            <a:stretch/>
          </p:blipFill>
          <p:spPr>
            <a:xfrm>
              <a:off x="96108" y="0"/>
              <a:ext cx="8704649" cy="6528486"/>
            </a:xfrm>
            <a:prstGeom prst="rect">
              <a:avLst/>
            </a:prstGeom>
          </p:spPr>
        </p:pic>
        <p:sp>
          <p:nvSpPr>
            <p:cNvPr id="9" name="TextBox 8">
              <a:extLst>
                <a:ext uri="{FF2B5EF4-FFF2-40B4-BE49-F238E27FC236}">
                  <a16:creationId xmlns:a16="http://schemas.microsoft.com/office/drawing/2014/main" id="{6F87E86F-DD43-DB4E-8D87-CDCD3F02C056}"/>
                </a:ext>
              </a:extLst>
            </p:cNvPr>
            <p:cNvSpPr txBox="1"/>
            <p:nvPr/>
          </p:nvSpPr>
          <p:spPr>
            <a:xfrm>
              <a:off x="178486" y="34324"/>
              <a:ext cx="4129095" cy="402917"/>
            </a:xfrm>
            <a:prstGeom prst="rect">
              <a:avLst/>
            </a:prstGeom>
            <a:solidFill>
              <a:schemeClr val="tx1">
                <a:lumMod val="75000"/>
                <a:lumOff val="25000"/>
              </a:schemeClr>
            </a:solidFill>
          </p:spPr>
          <p:txBody>
            <a:bodyPr wrap="none" rtlCol="0" anchor="ctr">
              <a:noAutofit/>
            </a:bodyPr>
            <a:lstStyle/>
            <a:p>
              <a:r>
                <a:rPr lang="en-US" sz="2400" b="1" dirty="0">
                  <a:solidFill>
                    <a:schemeClr val="bg1"/>
                  </a:solidFill>
                </a:rPr>
                <a:t>Display Landscape</a:t>
              </a:r>
            </a:p>
          </p:txBody>
        </p:sp>
      </p:grpSp>
    </p:spTree>
    <p:extLst>
      <p:ext uri="{BB962C8B-B14F-4D97-AF65-F5344CB8AC3E}">
        <p14:creationId xmlns:p14="http://schemas.microsoft.com/office/powerpoint/2010/main" val="446779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Real-Time Bidding</a:t>
            </a:r>
          </a:p>
        </p:txBody>
      </p:sp>
      <p:sp>
        <p:nvSpPr>
          <p:cNvPr id="7" name="Right Arrow 6" descr="Real-Time Bidding. An arrow graphic shows how, from left to right, a number of interactions and complicated bids occur during the .36 seconds it takes to complete an internet search." title="Real-Time Bidding">
            <a:extLst>
              <a:ext uri="{FF2B5EF4-FFF2-40B4-BE49-F238E27FC236}">
                <a16:creationId xmlns:a16="http://schemas.microsoft.com/office/drawing/2014/main" id="{29E1D68F-FDC1-8E47-ACBC-C01DBB006E99}"/>
              </a:ext>
            </a:extLst>
          </p:cNvPr>
          <p:cNvSpPr/>
          <p:nvPr/>
        </p:nvSpPr>
        <p:spPr>
          <a:xfrm>
            <a:off x="1219200" y="3200400"/>
            <a:ext cx="7467600" cy="1447800"/>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r>
              <a:rPr lang="en-US" sz="2400" dirty="0">
                <a:solidFill>
                  <a:schemeClr val="tx1"/>
                </a:solidFill>
              </a:rPr>
              <a:t>0.36s</a:t>
            </a:r>
          </a:p>
        </p:txBody>
      </p:sp>
      <p:sp>
        <p:nvSpPr>
          <p:cNvPr id="9" name="TextBox 8">
            <a:extLst>
              <a:ext uri="{FF2B5EF4-FFF2-40B4-BE49-F238E27FC236}">
                <a16:creationId xmlns:a16="http://schemas.microsoft.com/office/drawing/2014/main" id="{1DFA3C8F-7187-544C-B239-8CA6A4CEB759}"/>
              </a:ext>
            </a:extLst>
          </p:cNvPr>
          <p:cNvSpPr txBox="1"/>
          <p:nvPr/>
        </p:nvSpPr>
        <p:spPr>
          <a:xfrm>
            <a:off x="457200" y="1600200"/>
            <a:ext cx="1828800" cy="1171039"/>
          </a:xfrm>
          <a:prstGeom prst="rect">
            <a:avLst/>
          </a:prstGeom>
          <a:noFill/>
        </p:spPr>
        <p:txBody>
          <a:bodyPr wrap="square" rtlCol="0">
            <a:noAutofit/>
          </a:bodyPr>
          <a:lstStyle/>
          <a:p>
            <a:r>
              <a:rPr lang="en-US" dirty="0"/>
              <a:t>On user’s requests, a publisher site starts loading</a:t>
            </a:r>
          </a:p>
        </p:txBody>
      </p:sp>
      <p:sp>
        <p:nvSpPr>
          <p:cNvPr id="11" name="TextBox 10">
            <a:extLst>
              <a:ext uri="{FF2B5EF4-FFF2-40B4-BE49-F238E27FC236}">
                <a16:creationId xmlns:a16="http://schemas.microsoft.com/office/drawing/2014/main" id="{DF7165B8-60EF-9248-BC3B-6FB6D6ADC58B}"/>
              </a:ext>
            </a:extLst>
          </p:cNvPr>
          <p:cNvSpPr txBox="1"/>
          <p:nvPr/>
        </p:nvSpPr>
        <p:spPr>
          <a:xfrm>
            <a:off x="857864" y="4838700"/>
            <a:ext cx="1961535" cy="1247239"/>
          </a:xfrm>
          <a:prstGeom prst="rect">
            <a:avLst/>
          </a:prstGeom>
          <a:noFill/>
        </p:spPr>
        <p:txBody>
          <a:bodyPr wrap="square" rtlCol="0">
            <a:noAutofit/>
          </a:bodyPr>
          <a:lstStyle/>
          <a:p>
            <a:r>
              <a:rPr lang="en-US" dirty="0"/>
              <a:t>Publisher asks ad network if an ad is available, or start ad auction</a:t>
            </a:r>
          </a:p>
        </p:txBody>
      </p:sp>
      <p:sp>
        <p:nvSpPr>
          <p:cNvPr id="12" name="Down Arrow 11">
            <a:extLst>
              <a:ext uri="{FF2B5EF4-FFF2-40B4-BE49-F238E27FC236}">
                <a16:creationId xmlns:a16="http://schemas.microsoft.com/office/drawing/2014/main" id="{7F0D45F4-BAC3-3F40-A527-FB0C6ABBC6C2}"/>
              </a:ext>
            </a:extLst>
          </p:cNvPr>
          <p:cNvSpPr/>
          <p:nvPr/>
        </p:nvSpPr>
        <p:spPr>
          <a:xfrm>
            <a:off x="3200400" y="3095624"/>
            <a:ext cx="228600" cy="45720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Box 12">
            <a:extLst>
              <a:ext uri="{FF2B5EF4-FFF2-40B4-BE49-F238E27FC236}">
                <a16:creationId xmlns:a16="http://schemas.microsoft.com/office/drawing/2014/main" id="{8030E3C0-8868-4147-A023-25E85EDE19F8}"/>
              </a:ext>
            </a:extLst>
          </p:cNvPr>
          <p:cNvSpPr txBox="1"/>
          <p:nvPr/>
        </p:nvSpPr>
        <p:spPr>
          <a:xfrm>
            <a:off x="2401738" y="1602353"/>
            <a:ext cx="2019300" cy="1143000"/>
          </a:xfrm>
          <a:prstGeom prst="rect">
            <a:avLst/>
          </a:prstGeom>
          <a:noFill/>
        </p:spPr>
        <p:txBody>
          <a:bodyPr wrap="square" rtlCol="0">
            <a:noAutofit/>
          </a:bodyPr>
          <a:lstStyle/>
          <a:p>
            <a:r>
              <a:rPr lang="en-US" dirty="0"/>
              <a:t>Ad exchange provides website information and solicits bids</a:t>
            </a:r>
          </a:p>
        </p:txBody>
      </p:sp>
      <p:sp>
        <p:nvSpPr>
          <p:cNvPr id="15" name="TextBox 14">
            <a:extLst>
              <a:ext uri="{FF2B5EF4-FFF2-40B4-BE49-F238E27FC236}">
                <a16:creationId xmlns:a16="http://schemas.microsoft.com/office/drawing/2014/main" id="{6C35E5AE-3817-B540-BF50-BE064E47038A}"/>
              </a:ext>
            </a:extLst>
          </p:cNvPr>
          <p:cNvSpPr txBox="1"/>
          <p:nvPr/>
        </p:nvSpPr>
        <p:spPr>
          <a:xfrm>
            <a:off x="3677265" y="4838700"/>
            <a:ext cx="1504335" cy="1247239"/>
          </a:xfrm>
          <a:prstGeom prst="rect">
            <a:avLst/>
          </a:prstGeom>
          <a:noFill/>
        </p:spPr>
        <p:txBody>
          <a:bodyPr wrap="square" rtlCol="0">
            <a:noAutofit/>
          </a:bodyPr>
          <a:lstStyle/>
          <a:p>
            <a:r>
              <a:rPr lang="en-US" dirty="0"/>
              <a:t>Using DMP data about users, DSPs offer a bid</a:t>
            </a:r>
          </a:p>
        </p:txBody>
      </p:sp>
      <p:sp>
        <p:nvSpPr>
          <p:cNvPr id="18" name="Down Arrow 17">
            <a:extLst>
              <a:ext uri="{FF2B5EF4-FFF2-40B4-BE49-F238E27FC236}">
                <a16:creationId xmlns:a16="http://schemas.microsoft.com/office/drawing/2014/main" id="{FD2DB1F5-2F93-D542-9149-107542E26E24}"/>
              </a:ext>
            </a:extLst>
          </p:cNvPr>
          <p:cNvSpPr/>
          <p:nvPr/>
        </p:nvSpPr>
        <p:spPr>
          <a:xfrm>
            <a:off x="5486400" y="3095624"/>
            <a:ext cx="228600" cy="45720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Box 18">
            <a:extLst>
              <a:ext uri="{FF2B5EF4-FFF2-40B4-BE49-F238E27FC236}">
                <a16:creationId xmlns:a16="http://schemas.microsoft.com/office/drawing/2014/main" id="{E4D8E597-68D9-1B42-ADD0-897F913DDC3F}"/>
              </a:ext>
            </a:extLst>
          </p:cNvPr>
          <p:cNvSpPr txBox="1"/>
          <p:nvPr/>
        </p:nvSpPr>
        <p:spPr>
          <a:xfrm>
            <a:off x="4722964" y="1600200"/>
            <a:ext cx="2019300" cy="1197352"/>
          </a:xfrm>
          <a:prstGeom prst="rect">
            <a:avLst/>
          </a:prstGeom>
          <a:noFill/>
        </p:spPr>
        <p:txBody>
          <a:bodyPr wrap="square" rtlCol="0">
            <a:noAutofit/>
          </a:bodyPr>
          <a:lstStyle/>
          <a:p>
            <a:r>
              <a:rPr lang="en-US" dirty="0"/>
              <a:t>Ad exchange or SSP awards the impression to the highest bidder</a:t>
            </a:r>
          </a:p>
        </p:txBody>
      </p:sp>
      <p:sp>
        <p:nvSpPr>
          <p:cNvPr id="21" name="TextBox 20">
            <a:extLst>
              <a:ext uri="{FF2B5EF4-FFF2-40B4-BE49-F238E27FC236}">
                <a16:creationId xmlns:a16="http://schemas.microsoft.com/office/drawing/2014/main" id="{32A480F9-F211-5741-8BBD-20D65A359685}"/>
              </a:ext>
            </a:extLst>
          </p:cNvPr>
          <p:cNvSpPr txBox="1"/>
          <p:nvPr/>
        </p:nvSpPr>
        <p:spPr>
          <a:xfrm>
            <a:off x="5887065" y="4838700"/>
            <a:ext cx="1961535" cy="1447800"/>
          </a:xfrm>
          <a:prstGeom prst="rect">
            <a:avLst/>
          </a:prstGeom>
          <a:noFill/>
        </p:spPr>
        <p:txBody>
          <a:bodyPr wrap="square" rtlCol="0">
            <a:noAutofit/>
          </a:bodyPr>
          <a:lstStyle/>
          <a:p>
            <a:r>
              <a:rPr lang="en-US" dirty="0"/>
              <a:t>Ad exchange sends bid information to publisher’s ad server</a:t>
            </a:r>
          </a:p>
        </p:txBody>
      </p:sp>
      <p:sp>
        <p:nvSpPr>
          <p:cNvPr id="22" name="Down Arrow 21">
            <a:extLst>
              <a:ext uri="{FF2B5EF4-FFF2-40B4-BE49-F238E27FC236}">
                <a16:creationId xmlns:a16="http://schemas.microsoft.com/office/drawing/2014/main" id="{40545C4D-A540-0F42-98CB-60EE9ABE1FAF}"/>
              </a:ext>
            </a:extLst>
          </p:cNvPr>
          <p:cNvSpPr/>
          <p:nvPr/>
        </p:nvSpPr>
        <p:spPr>
          <a:xfrm>
            <a:off x="7620000" y="3095624"/>
            <a:ext cx="228600" cy="45720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3" name="TextBox 22">
            <a:extLst>
              <a:ext uri="{FF2B5EF4-FFF2-40B4-BE49-F238E27FC236}">
                <a16:creationId xmlns:a16="http://schemas.microsoft.com/office/drawing/2014/main" id="{F1455EC3-25E6-D24F-88CD-9D7132B84BC8}"/>
              </a:ext>
            </a:extLst>
          </p:cNvPr>
          <p:cNvSpPr txBox="1"/>
          <p:nvPr/>
        </p:nvSpPr>
        <p:spPr>
          <a:xfrm>
            <a:off x="6896100" y="1600200"/>
            <a:ext cx="1790700" cy="1447800"/>
          </a:xfrm>
          <a:prstGeom prst="rect">
            <a:avLst/>
          </a:prstGeom>
          <a:noFill/>
        </p:spPr>
        <p:txBody>
          <a:bodyPr wrap="square" rtlCol="0">
            <a:noAutofit/>
          </a:bodyPr>
          <a:lstStyle/>
          <a:p>
            <a:r>
              <a:rPr lang="en-US" dirty="0"/>
              <a:t>User browser adds the winning ad to the webpage it is loading</a:t>
            </a:r>
          </a:p>
        </p:txBody>
      </p:sp>
      <p:sp>
        <p:nvSpPr>
          <p:cNvPr id="25" name="Rectangle 24">
            <a:extLst>
              <a:ext uri="{FF2B5EF4-FFF2-40B4-BE49-F238E27FC236}">
                <a16:creationId xmlns:a16="http://schemas.microsoft.com/office/drawing/2014/main" id="{F4B38CCE-71B4-4326-9AB8-C212BE0AEA7A}"/>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rPr>
              <a:t>Source: John Deighton et al. “DataXu: Assessing Return on Marketing Investment,” HBS Case # 9-517-087.</a:t>
            </a:r>
          </a:p>
        </p:txBody>
      </p:sp>
      <p:sp>
        <p:nvSpPr>
          <p:cNvPr id="3" name="TextBox 2">
            <a:extLst>
              <a:ext uri="{FF2B5EF4-FFF2-40B4-BE49-F238E27FC236}">
                <a16:creationId xmlns:a16="http://schemas.microsoft.com/office/drawing/2014/main" id="{13E8EE95-988A-4105-AE74-CFB4B71AC4FA}"/>
              </a:ext>
            </a:extLst>
          </p:cNvPr>
          <p:cNvSpPr txBox="1"/>
          <p:nvPr/>
        </p:nvSpPr>
        <p:spPr>
          <a:xfrm>
            <a:off x="1219200" y="3677215"/>
            <a:ext cx="356188" cy="461665"/>
          </a:xfrm>
          <a:prstGeom prst="rect">
            <a:avLst/>
          </a:prstGeom>
          <a:noFill/>
        </p:spPr>
        <p:txBody>
          <a:bodyPr wrap="none" rtlCol="0">
            <a:noAutofit/>
          </a:bodyPr>
          <a:lstStyle/>
          <a:p>
            <a:r>
              <a:rPr lang="en-IN" sz="2400" dirty="0"/>
              <a:t>0</a:t>
            </a:r>
          </a:p>
        </p:txBody>
      </p:sp>
      <p:sp>
        <p:nvSpPr>
          <p:cNvPr id="24" name="Down Arrow 23">
            <a:extLst>
              <a:ext uri="{FF2B5EF4-FFF2-40B4-BE49-F238E27FC236}">
                <a16:creationId xmlns:a16="http://schemas.microsoft.com/office/drawing/2014/main" id="{52888547-84BC-8E4D-ACE8-59D541646F58}"/>
              </a:ext>
            </a:extLst>
          </p:cNvPr>
          <p:cNvSpPr/>
          <p:nvPr/>
        </p:nvSpPr>
        <p:spPr>
          <a:xfrm flipV="1">
            <a:off x="1905000" y="4295001"/>
            <a:ext cx="228600" cy="45720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Down Arrow 26">
            <a:extLst>
              <a:ext uri="{FF2B5EF4-FFF2-40B4-BE49-F238E27FC236}">
                <a16:creationId xmlns:a16="http://schemas.microsoft.com/office/drawing/2014/main" id="{52888547-84BC-8E4D-ACE8-59D541646F58}"/>
              </a:ext>
            </a:extLst>
          </p:cNvPr>
          <p:cNvSpPr/>
          <p:nvPr/>
        </p:nvSpPr>
        <p:spPr>
          <a:xfrm flipV="1">
            <a:off x="4267200" y="4295001"/>
            <a:ext cx="228600" cy="45720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Down Arrow 28">
            <a:extLst>
              <a:ext uri="{FF2B5EF4-FFF2-40B4-BE49-F238E27FC236}">
                <a16:creationId xmlns:a16="http://schemas.microsoft.com/office/drawing/2014/main" id="{52888547-84BC-8E4D-ACE8-59D541646F58}"/>
              </a:ext>
            </a:extLst>
          </p:cNvPr>
          <p:cNvSpPr/>
          <p:nvPr/>
        </p:nvSpPr>
        <p:spPr>
          <a:xfrm flipV="1">
            <a:off x="6390966" y="4295001"/>
            <a:ext cx="228600" cy="45720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Down Arrow 19">
            <a:extLst>
              <a:ext uri="{FF2B5EF4-FFF2-40B4-BE49-F238E27FC236}">
                <a16:creationId xmlns:a16="http://schemas.microsoft.com/office/drawing/2014/main" id="{7F0D45F4-BAC3-3F40-A527-FB0C6ABBC6C2}"/>
              </a:ext>
            </a:extLst>
          </p:cNvPr>
          <p:cNvSpPr/>
          <p:nvPr/>
        </p:nvSpPr>
        <p:spPr>
          <a:xfrm>
            <a:off x="1143000" y="3095624"/>
            <a:ext cx="228600" cy="45720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819997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105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Mobile Advertising</a:t>
            </a:r>
          </a:p>
        </p:txBody>
      </p:sp>
      <p:sp>
        <p:nvSpPr>
          <p:cNvPr id="3" name="Subtitle 2">
            <a:extLst>
              <a:ext uri="{FF2B5EF4-FFF2-40B4-BE49-F238E27FC236}">
                <a16:creationId xmlns:a16="http://schemas.microsoft.com/office/drawing/2014/main" id="{094A5F21-71C9-4486-90B0-7AF9B4C99ED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1614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 Hours Spent, USA</a:t>
            </a:r>
          </a:p>
        </p:txBody>
      </p:sp>
      <p:sp>
        <p:nvSpPr>
          <p:cNvPr id="5" name="Rectangle 4">
            <a:extLst>
              <a:ext uri="{FF2B5EF4-FFF2-40B4-BE49-F238E27FC236}">
                <a16:creationId xmlns:a16="http://schemas.microsoft.com/office/drawing/2014/main" id="{555D0535-1B31-400B-9F6A-3D512CF9DB33}"/>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rPr>
              <a:t>Source: Mary Meeker, “Internet Trends,” May 2018</a:t>
            </a:r>
          </a:p>
        </p:txBody>
      </p:sp>
      <p:grpSp>
        <p:nvGrpSpPr>
          <p:cNvPr id="7" name="Group 6" descr="Daily Hours Spent, USA. A stacked bar graph shows how connectivity to the Internet has increased in the United States from 2008 until 2017. The total average hours have increased from 2.7 to 5.9, and the time spent connected using mobile divices has increased from .3 to 3.3 hours over that same period, making it a more common tool for connection than a desktop or laptop computer." title="Daily Hours Spent, USA"/>
          <p:cNvGrpSpPr/>
          <p:nvPr/>
        </p:nvGrpSpPr>
        <p:grpSpPr>
          <a:xfrm>
            <a:off x="891997" y="1468589"/>
            <a:ext cx="7360006" cy="4958943"/>
            <a:chOff x="784122" y="1468589"/>
            <a:chExt cx="7360006" cy="4958943"/>
          </a:xfrm>
        </p:grpSpPr>
        <p:grpSp>
          <p:nvGrpSpPr>
            <p:cNvPr id="8" name="Group 7"/>
            <p:cNvGrpSpPr/>
            <p:nvPr/>
          </p:nvGrpSpPr>
          <p:grpSpPr>
            <a:xfrm>
              <a:off x="784122" y="1468589"/>
              <a:ext cx="7360006" cy="4561594"/>
              <a:chOff x="784122" y="1468589"/>
              <a:chExt cx="7360006" cy="4561594"/>
            </a:xfrm>
          </p:grpSpPr>
          <p:grpSp>
            <p:nvGrpSpPr>
              <p:cNvPr id="15" name="Group 14"/>
              <p:cNvGrpSpPr/>
              <p:nvPr/>
            </p:nvGrpSpPr>
            <p:grpSpPr>
              <a:xfrm>
                <a:off x="1584573" y="1717775"/>
                <a:ext cx="6545015" cy="3292220"/>
                <a:chOff x="1584573" y="1717775"/>
                <a:chExt cx="6545015" cy="3292220"/>
              </a:xfrm>
            </p:grpSpPr>
            <p:cxnSp>
              <p:nvCxnSpPr>
                <p:cNvPr id="107" name="Straight Connector 106"/>
                <p:cNvCxnSpPr/>
                <p:nvPr/>
              </p:nvCxnSpPr>
              <p:spPr>
                <a:xfrm flipH="1">
                  <a:off x="1584573" y="1717775"/>
                  <a:ext cx="6545015" cy="0"/>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1584573" y="2376219"/>
                  <a:ext cx="6545015" cy="0"/>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1584573" y="3034663"/>
                  <a:ext cx="6545015" cy="0"/>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1584573" y="3693107"/>
                  <a:ext cx="6545015" cy="0"/>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1584573" y="4351551"/>
                  <a:ext cx="6545015" cy="0"/>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1584573" y="5009995"/>
                  <a:ext cx="6545015" cy="0"/>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rot="16200000">
                <a:off x="-533180" y="3406452"/>
                <a:ext cx="2973158" cy="338554"/>
              </a:xfrm>
              <a:prstGeom prst="rect">
                <a:avLst/>
              </a:prstGeom>
              <a:noFill/>
            </p:spPr>
            <p:txBody>
              <a:bodyPr wrap="square" rtlCol="0" anchor="ctr">
                <a:noAutofit/>
              </a:bodyPr>
              <a:lstStyle/>
              <a:p>
                <a:pPr algn="ctr">
                  <a:spcBef>
                    <a:spcPts val="600"/>
                  </a:spcBef>
                </a:pPr>
                <a:r>
                  <a:rPr lang="en-US" sz="1600" b="1" dirty="0"/>
                  <a:t>Hours Spent per Day, USA</a:t>
                </a:r>
              </a:p>
            </p:txBody>
          </p:sp>
          <p:sp>
            <p:nvSpPr>
              <p:cNvPr id="17" name="TextBox 16"/>
              <p:cNvSpPr txBox="1"/>
              <p:nvPr/>
            </p:nvSpPr>
            <p:spPr>
              <a:xfrm>
                <a:off x="1668703" y="3539038"/>
                <a:ext cx="476109" cy="307777"/>
              </a:xfrm>
              <a:prstGeom prst="rect">
                <a:avLst/>
              </a:prstGeom>
              <a:noFill/>
            </p:spPr>
            <p:txBody>
              <a:bodyPr wrap="square" rtlCol="0" anchor="ctr">
                <a:noAutofit/>
              </a:bodyPr>
              <a:lstStyle/>
              <a:p>
                <a:pPr algn="ctr">
                  <a:spcBef>
                    <a:spcPts val="600"/>
                  </a:spcBef>
                </a:pPr>
                <a:r>
                  <a:rPr lang="en-US" sz="1400" b="1" dirty="0"/>
                  <a:t>2.7</a:t>
                </a:r>
              </a:p>
            </p:txBody>
          </p:sp>
          <p:sp>
            <p:nvSpPr>
              <p:cNvPr id="18" name="TextBox 17"/>
              <p:cNvSpPr txBox="1"/>
              <p:nvPr/>
            </p:nvSpPr>
            <p:spPr>
              <a:xfrm>
                <a:off x="1236913" y="1543199"/>
                <a:ext cx="289468" cy="338554"/>
              </a:xfrm>
              <a:prstGeom prst="rect">
                <a:avLst/>
              </a:prstGeom>
              <a:noFill/>
            </p:spPr>
            <p:txBody>
              <a:bodyPr wrap="square" rtlCol="0" anchor="ctr">
                <a:noAutofit/>
              </a:bodyPr>
              <a:lstStyle/>
              <a:p>
                <a:pPr algn="ctr">
                  <a:spcBef>
                    <a:spcPts val="600"/>
                  </a:spcBef>
                </a:pPr>
                <a:r>
                  <a:rPr lang="en-US" sz="1600" b="1" dirty="0"/>
                  <a:t>6</a:t>
                </a:r>
              </a:p>
            </p:txBody>
          </p:sp>
          <p:sp>
            <p:nvSpPr>
              <p:cNvPr id="19" name="TextBox 18"/>
              <p:cNvSpPr txBox="1"/>
              <p:nvPr/>
            </p:nvSpPr>
            <p:spPr>
              <a:xfrm>
                <a:off x="1236913" y="2200271"/>
                <a:ext cx="289468" cy="338554"/>
              </a:xfrm>
              <a:prstGeom prst="rect">
                <a:avLst/>
              </a:prstGeom>
              <a:noFill/>
            </p:spPr>
            <p:txBody>
              <a:bodyPr wrap="square" rtlCol="0" anchor="ctr">
                <a:noAutofit/>
              </a:bodyPr>
              <a:lstStyle/>
              <a:p>
                <a:pPr algn="ctr">
                  <a:spcBef>
                    <a:spcPts val="600"/>
                  </a:spcBef>
                </a:pPr>
                <a:r>
                  <a:rPr lang="en-US" sz="1600" b="1" dirty="0"/>
                  <a:t>5</a:t>
                </a:r>
              </a:p>
            </p:txBody>
          </p:sp>
          <p:sp>
            <p:nvSpPr>
              <p:cNvPr id="20" name="TextBox 19"/>
              <p:cNvSpPr txBox="1"/>
              <p:nvPr/>
            </p:nvSpPr>
            <p:spPr>
              <a:xfrm>
                <a:off x="1236913" y="2843056"/>
                <a:ext cx="289468" cy="338554"/>
              </a:xfrm>
              <a:prstGeom prst="rect">
                <a:avLst/>
              </a:prstGeom>
              <a:noFill/>
            </p:spPr>
            <p:txBody>
              <a:bodyPr wrap="square" rtlCol="0" anchor="ctr">
                <a:noAutofit/>
              </a:bodyPr>
              <a:lstStyle/>
              <a:p>
                <a:pPr algn="ctr">
                  <a:spcBef>
                    <a:spcPts val="600"/>
                  </a:spcBef>
                </a:pPr>
                <a:r>
                  <a:rPr lang="en-US" sz="1600" b="1" dirty="0"/>
                  <a:t>4</a:t>
                </a:r>
              </a:p>
            </p:txBody>
          </p:sp>
          <p:sp>
            <p:nvSpPr>
              <p:cNvPr id="21" name="TextBox 20"/>
              <p:cNvSpPr txBox="1"/>
              <p:nvPr/>
            </p:nvSpPr>
            <p:spPr>
              <a:xfrm>
                <a:off x="1236913" y="3507634"/>
                <a:ext cx="289468" cy="338554"/>
              </a:xfrm>
              <a:prstGeom prst="rect">
                <a:avLst/>
              </a:prstGeom>
              <a:noFill/>
            </p:spPr>
            <p:txBody>
              <a:bodyPr wrap="square" rtlCol="0" anchor="ctr">
                <a:noAutofit/>
              </a:bodyPr>
              <a:lstStyle/>
              <a:p>
                <a:pPr algn="ctr">
                  <a:spcBef>
                    <a:spcPts val="600"/>
                  </a:spcBef>
                </a:pPr>
                <a:r>
                  <a:rPr lang="en-US" sz="1600" b="1" dirty="0"/>
                  <a:t>3</a:t>
                </a:r>
              </a:p>
            </p:txBody>
          </p:sp>
          <p:sp>
            <p:nvSpPr>
              <p:cNvPr id="22" name="TextBox 21"/>
              <p:cNvSpPr txBox="1"/>
              <p:nvPr/>
            </p:nvSpPr>
            <p:spPr>
              <a:xfrm>
                <a:off x="1236913" y="4176879"/>
                <a:ext cx="289468" cy="338554"/>
              </a:xfrm>
              <a:prstGeom prst="rect">
                <a:avLst/>
              </a:prstGeom>
              <a:noFill/>
            </p:spPr>
            <p:txBody>
              <a:bodyPr wrap="square" rtlCol="0" anchor="ctr">
                <a:noAutofit/>
              </a:bodyPr>
              <a:lstStyle/>
              <a:p>
                <a:pPr algn="ctr">
                  <a:spcBef>
                    <a:spcPts val="600"/>
                  </a:spcBef>
                </a:pPr>
                <a:r>
                  <a:rPr lang="en-US" sz="1600" b="1" dirty="0"/>
                  <a:t>2</a:t>
                </a:r>
              </a:p>
            </p:txBody>
          </p:sp>
          <p:sp>
            <p:nvSpPr>
              <p:cNvPr id="23" name="TextBox 22"/>
              <p:cNvSpPr txBox="1"/>
              <p:nvPr/>
            </p:nvSpPr>
            <p:spPr>
              <a:xfrm>
                <a:off x="1236913" y="4839203"/>
                <a:ext cx="289468" cy="338554"/>
              </a:xfrm>
              <a:prstGeom prst="rect">
                <a:avLst/>
              </a:prstGeom>
              <a:noFill/>
            </p:spPr>
            <p:txBody>
              <a:bodyPr wrap="square" rtlCol="0" anchor="ctr">
                <a:noAutofit/>
              </a:bodyPr>
              <a:lstStyle/>
              <a:p>
                <a:pPr algn="ctr">
                  <a:spcBef>
                    <a:spcPts val="600"/>
                  </a:spcBef>
                </a:pPr>
                <a:r>
                  <a:rPr lang="en-US" sz="1600" b="1" dirty="0"/>
                  <a:t>1</a:t>
                </a:r>
              </a:p>
            </p:txBody>
          </p:sp>
          <p:sp>
            <p:nvSpPr>
              <p:cNvPr id="24" name="TextBox 23"/>
              <p:cNvSpPr txBox="1"/>
              <p:nvPr/>
            </p:nvSpPr>
            <p:spPr>
              <a:xfrm>
                <a:off x="1236913" y="5488806"/>
                <a:ext cx="289468" cy="338554"/>
              </a:xfrm>
              <a:prstGeom prst="rect">
                <a:avLst/>
              </a:prstGeom>
              <a:noFill/>
            </p:spPr>
            <p:txBody>
              <a:bodyPr wrap="square" rtlCol="0" anchor="ctr">
                <a:noAutofit/>
              </a:bodyPr>
              <a:lstStyle/>
              <a:p>
                <a:pPr algn="ctr">
                  <a:spcBef>
                    <a:spcPts val="600"/>
                  </a:spcBef>
                </a:pPr>
                <a:r>
                  <a:rPr lang="en-US" sz="1600" b="1" dirty="0"/>
                  <a:t>0</a:t>
                </a:r>
              </a:p>
            </p:txBody>
          </p:sp>
          <p:sp>
            <p:nvSpPr>
              <p:cNvPr id="25" name="TextBox 24"/>
              <p:cNvSpPr txBox="1"/>
              <p:nvPr/>
            </p:nvSpPr>
            <p:spPr>
              <a:xfrm>
                <a:off x="1570286" y="5691629"/>
                <a:ext cx="670791" cy="338554"/>
              </a:xfrm>
              <a:prstGeom prst="rect">
                <a:avLst/>
              </a:prstGeom>
              <a:noFill/>
            </p:spPr>
            <p:txBody>
              <a:bodyPr wrap="square" rtlCol="0" anchor="ctr">
                <a:noAutofit/>
              </a:bodyPr>
              <a:lstStyle/>
              <a:p>
                <a:pPr algn="ctr">
                  <a:spcBef>
                    <a:spcPts val="600"/>
                  </a:spcBef>
                </a:pPr>
                <a:r>
                  <a:rPr lang="en-US" sz="1600" b="1" dirty="0"/>
                  <a:t>2008</a:t>
                </a:r>
              </a:p>
            </p:txBody>
          </p:sp>
          <p:sp>
            <p:nvSpPr>
              <p:cNvPr id="26" name="TextBox 25"/>
              <p:cNvSpPr txBox="1"/>
              <p:nvPr/>
            </p:nvSpPr>
            <p:spPr>
              <a:xfrm>
                <a:off x="2226181" y="5691629"/>
                <a:ext cx="670791" cy="338554"/>
              </a:xfrm>
              <a:prstGeom prst="rect">
                <a:avLst/>
              </a:prstGeom>
              <a:noFill/>
            </p:spPr>
            <p:txBody>
              <a:bodyPr wrap="square" rtlCol="0" anchor="ctr">
                <a:noAutofit/>
              </a:bodyPr>
              <a:lstStyle/>
              <a:p>
                <a:pPr algn="ctr">
                  <a:spcBef>
                    <a:spcPts val="600"/>
                  </a:spcBef>
                </a:pPr>
                <a:r>
                  <a:rPr lang="en-US" sz="1600" b="1" dirty="0"/>
                  <a:t>2009</a:t>
                </a:r>
              </a:p>
            </p:txBody>
          </p:sp>
          <p:sp>
            <p:nvSpPr>
              <p:cNvPr id="27" name="TextBox 26"/>
              <p:cNvSpPr txBox="1"/>
              <p:nvPr/>
            </p:nvSpPr>
            <p:spPr>
              <a:xfrm>
                <a:off x="2882076" y="5691629"/>
                <a:ext cx="670791" cy="338554"/>
              </a:xfrm>
              <a:prstGeom prst="rect">
                <a:avLst/>
              </a:prstGeom>
              <a:noFill/>
            </p:spPr>
            <p:txBody>
              <a:bodyPr wrap="square" rtlCol="0" anchor="ctr">
                <a:noAutofit/>
              </a:bodyPr>
              <a:lstStyle/>
              <a:p>
                <a:pPr algn="ctr">
                  <a:spcBef>
                    <a:spcPts val="600"/>
                  </a:spcBef>
                </a:pPr>
                <a:r>
                  <a:rPr lang="en-US" sz="1600" b="1" dirty="0"/>
                  <a:t>2010</a:t>
                </a:r>
              </a:p>
            </p:txBody>
          </p:sp>
          <p:sp>
            <p:nvSpPr>
              <p:cNvPr id="28" name="TextBox 27"/>
              <p:cNvSpPr txBox="1"/>
              <p:nvPr/>
            </p:nvSpPr>
            <p:spPr>
              <a:xfrm>
                <a:off x="3537971" y="5691629"/>
                <a:ext cx="670791" cy="338554"/>
              </a:xfrm>
              <a:prstGeom prst="rect">
                <a:avLst/>
              </a:prstGeom>
              <a:noFill/>
            </p:spPr>
            <p:txBody>
              <a:bodyPr wrap="square" rtlCol="0" anchor="ctr">
                <a:noAutofit/>
              </a:bodyPr>
              <a:lstStyle/>
              <a:p>
                <a:pPr algn="ctr">
                  <a:spcBef>
                    <a:spcPts val="600"/>
                  </a:spcBef>
                </a:pPr>
                <a:r>
                  <a:rPr lang="en-US" sz="1600" b="1" dirty="0"/>
                  <a:t>2011</a:t>
                </a:r>
              </a:p>
            </p:txBody>
          </p:sp>
          <p:sp>
            <p:nvSpPr>
              <p:cNvPr id="29" name="TextBox 28"/>
              <p:cNvSpPr txBox="1"/>
              <p:nvPr/>
            </p:nvSpPr>
            <p:spPr>
              <a:xfrm>
                <a:off x="4193866" y="5691629"/>
                <a:ext cx="670791" cy="338554"/>
              </a:xfrm>
              <a:prstGeom prst="rect">
                <a:avLst/>
              </a:prstGeom>
              <a:noFill/>
            </p:spPr>
            <p:txBody>
              <a:bodyPr wrap="square" rtlCol="0" anchor="ctr">
                <a:noAutofit/>
              </a:bodyPr>
              <a:lstStyle/>
              <a:p>
                <a:pPr algn="ctr">
                  <a:spcBef>
                    <a:spcPts val="600"/>
                  </a:spcBef>
                </a:pPr>
                <a:r>
                  <a:rPr lang="en-US" sz="1600" b="1" dirty="0"/>
                  <a:t>2012</a:t>
                </a:r>
              </a:p>
            </p:txBody>
          </p:sp>
          <p:sp>
            <p:nvSpPr>
              <p:cNvPr id="30" name="TextBox 29"/>
              <p:cNvSpPr txBox="1"/>
              <p:nvPr/>
            </p:nvSpPr>
            <p:spPr>
              <a:xfrm>
                <a:off x="4849761" y="5691629"/>
                <a:ext cx="670791" cy="338554"/>
              </a:xfrm>
              <a:prstGeom prst="rect">
                <a:avLst/>
              </a:prstGeom>
              <a:noFill/>
            </p:spPr>
            <p:txBody>
              <a:bodyPr wrap="square" rtlCol="0" anchor="ctr">
                <a:noAutofit/>
              </a:bodyPr>
              <a:lstStyle/>
              <a:p>
                <a:pPr algn="ctr">
                  <a:spcBef>
                    <a:spcPts val="600"/>
                  </a:spcBef>
                </a:pPr>
                <a:r>
                  <a:rPr lang="en-US" sz="1600" b="1" dirty="0"/>
                  <a:t>2013</a:t>
                </a:r>
              </a:p>
            </p:txBody>
          </p:sp>
          <p:sp>
            <p:nvSpPr>
              <p:cNvPr id="31" name="TextBox 30"/>
              <p:cNvSpPr txBox="1"/>
              <p:nvPr/>
            </p:nvSpPr>
            <p:spPr>
              <a:xfrm>
                <a:off x="5505656" y="5691629"/>
                <a:ext cx="670791" cy="338554"/>
              </a:xfrm>
              <a:prstGeom prst="rect">
                <a:avLst/>
              </a:prstGeom>
              <a:noFill/>
            </p:spPr>
            <p:txBody>
              <a:bodyPr wrap="square" rtlCol="0" anchor="ctr">
                <a:noAutofit/>
              </a:bodyPr>
              <a:lstStyle/>
              <a:p>
                <a:pPr algn="ctr">
                  <a:spcBef>
                    <a:spcPts val="600"/>
                  </a:spcBef>
                </a:pPr>
                <a:r>
                  <a:rPr lang="en-US" sz="1600" b="1" dirty="0"/>
                  <a:t>2014</a:t>
                </a:r>
              </a:p>
            </p:txBody>
          </p:sp>
          <p:sp>
            <p:nvSpPr>
              <p:cNvPr id="32" name="TextBox 31"/>
              <p:cNvSpPr txBox="1"/>
              <p:nvPr/>
            </p:nvSpPr>
            <p:spPr>
              <a:xfrm>
                <a:off x="6161551" y="5691629"/>
                <a:ext cx="670791" cy="338554"/>
              </a:xfrm>
              <a:prstGeom prst="rect">
                <a:avLst/>
              </a:prstGeom>
              <a:noFill/>
            </p:spPr>
            <p:txBody>
              <a:bodyPr wrap="square" rtlCol="0" anchor="ctr">
                <a:noAutofit/>
              </a:bodyPr>
              <a:lstStyle/>
              <a:p>
                <a:pPr algn="ctr">
                  <a:spcBef>
                    <a:spcPts val="600"/>
                  </a:spcBef>
                </a:pPr>
                <a:r>
                  <a:rPr lang="en-US" sz="1600" b="1" dirty="0"/>
                  <a:t>2015</a:t>
                </a:r>
              </a:p>
            </p:txBody>
          </p:sp>
          <p:sp>
            <p:nvSpPr>
              <p:cNvPr id="33" name="TextBox 32"/>
              <p:cNvSpPr txBox="1"/>
              <p:nvPr/>
            </p:nvSpPr>
            <p:spPr>
              <a:xfrm>
                <a:off x="6817446" y="5691629"/>
                <a:ext cx="670791" cy="338554"/>
              </a:xfrm>
              <a:prstGeom prst="rect">
                <a:avLst/>
              </a:prstGeom>
              <a:noFill/>
            </p:spPr>
            <p:txBody>
              <a:bodyPr wrap="square" rtlCol="0" anchor="ctr">
                <a:noAutofit/>
              </a:bodyPr>
              <a:lstStyle/>
              <a:p>
                <a:pPr algn="ctr">
                  <a:spcBef>
                    <a:spcPts val="600"/>
                  </a:spcBef>
                </a:pPr>
                <a:r>
                  <a:rPr lang="en-US" sz="1600" b="1" dirty="0"/>
                  <a:t>2016</a:t>
                </a:r>
              </a:p>
            </p:txBody>
          </p:sp>
          <p:sp>
            <p:nvSpPr>
              <p:cNvPr id="34" name="TextBox 33"/>
              <p:cNvSpPr txBox="1"/>
              <p:nvPr/>
            </p:nvSpPr>
            <p:spPr>
              <a:xfrm>
                <a:off x="7473337" y="5691629"/>
                <a:ext cx="670791" cy="338554"/>
              </a:xfrm>
              <a:prstGeom prst="rect">
                <a:avLst/>
              </a:prstGeom>
              <a:noFill/>
            </p:spPr>
            <p:txBody>
              <a:bodyPr wrap="square" rtlCol="0" anchor="ctr">
                <a:noAutofit/>
              </a:bodyPr>
              <a:lstStyle/>
              <a:p>
                <a:pPr algn="ctr">
                  <a:spcBef>
                    <a:spcPts val="600"/>
                  </a:spcBef>
                </a:pPr>
                <a:r>
                  <a:rPr lang="en-US" sz="1600" b="1" dirty="0"/>
                  <a:t>2017</a:t>
                </a:r>
              </a:p>
            </p:txBody>
          </p:sp>
          <p:sp>
            <p:nvSpPr>
              <p:cNvPr id="35" name="Rectangle 34"/>
              <p:cNvSpPr/>
              <p:nvPr/>
            </p:nvSpPr>
            <p:spPr>
              <a:xfrm>
                <a:off x="3016485" y="3564731"/>
                <a:ext cx="404813" cy="2100263"/>
              </a:xfrm>
              <a:prstGeom prst="rect">
                <a:avLst/>
              </a:prstGeom>
              <a:solidFill>
                <a:srgbClr val="DCDCD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74502" y="3259931"/>
                <a:ext cx="404813" cy="2405063"/>
              </a:xfrm>
              <a:prstGeom prst="rect">
                <a:avLst/>
              </a:prstGeom>
              <a:solidFill>
                <a:srgbClr val="DCDCD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329603" y="2809875"/>
                <a:ext cx="404813" cy="2855119"/>
              </a:xfrm>
              <a:prstGeom prst="rect">
                <a:avLst/>
              </a:prstGeom>
              <a:solidFill>
                <a:srgbClr val="DCDCD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984141" y="2459831"/>
                <a:ext cx="404813" cy="3205163"/>
              </a:xfrm>
              <a:prstGeom prst="rect">
                <a:avLst/>
              </a:prstGeom>
              <a:solidFill>
                <a:srgbClr val="DCDCD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637551" y="2314575"/>
                <a:ext cx="404813" cy="3350419"/>
              </a:xfrm>
              <a:prstGeom prst="rect">
                <a:avLst/>
              </a:prstGeom>
              <a:solidFill>
                <a:srgbClr val="DCDCD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294002" y="2102645"/>
                <a:ext cx="404813" cy="3562350"/>
              </a:xfrm>
              <a:prstGeom prst="rect">
                <a:avLst/>
              </a:prstGeom>
              <a:solidFill>
                <a:srgbClr val="DCDCD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949090" y="1950244"/>
                <a:ext cx="404813" cy="3714751"/>
              </a:xfrm>
              <a:prstGeom prst="rect">
                <a:avLst/>
              </a:prstGeom>
              <a:solidFill>
                <a:srgbClr val="DCDCD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600422" y="1785938"/>
                <a:ext cx="404813" cy="3879057"/>
              </a:xfrm>
              <a:prstGeom prst="rect">
                <a:avLst/>
              </a:prstGeom>
              <a:solidFill>
                <a:srgbClr val="DCDCD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1707356" y="3864770"/>
                <a:ext cx="404813" cy="1800224"/>
                <a:chOff x="1707356" y="3864770"/>
                <a:chExt cx="404813" cy="1800224"/>
              </a:xfrm>
            </p:grpSpPr>
            <p:sp>
              <p:nvSpPr>
                <p:cNvPr id="104" name="Rectangle 103"/>
                <p:cNvSpPr/>
                <p:nvPr/>
              </p:nvSpPr>
              <p:spPr>
                <a:xfrm>
                  <a:off x="1707356" y="3864770"/>
                  <a:ext cx="404813" cy="1800224"/>
                </a:xfrm>
                <a:prstGeom prst="rect">
                  <a:avLst/>
                </a:prstGeom>
                <a:solidFill>
                  <a:srgbClr val="DCDCD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1707356" y="3864770"/>
                  <a:ext cx="404813" cy="207168"/>
                </a:xfrm>
                <a:prstGeom prst="rect">
                  <a:avLst/>
                </a:prstGeom>
                <a:solidFill>
                  <a:srgbClr val="7AC0A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1707356" y="5514974"/>
                  <a:ext cx="404813" cy="150019"/>
                </a:xfrm>
                <a:prstGeom prst="rect">
                  <a:avLst/>
                </a:prstGeom>
                <a:solidFill>
                  <a:srgbClr val="4E9ED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p:cNvSpPr/>
              <p:nvPr/>
            </p:nvSpPr>
            <p:spPr>
              <a:xfrm>
                <a:off x="2362259" y="3719513"/>
                <a:ext cx="404813" cy="1945481"/>
              </a:xfrm>
              <a:prstGeom prst="rect">
                <a:avLst/>
              </a:prstGeom>
              <a:solidFill>
                <a:srgbClr val="DCDCD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362259" y="5474494"/>
                <a:ext cx="404813" cy="190499"/>
              </a:xfrm>
              <a:prstGeom prst="rect">
                <a:avLst/>
              </a:prstGeom>
              <a:solidFill>
                <a:srgbClr val="4E9ED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362259" y="3719512"/>
                <a:ext cx="404813" cy="223837"/>
              </a:xfrm>
              <a:prstGeom prst="rect">
                <a:avLst/>
              </a:prstGeom>
              <a:solidFill>
                <a:srgbClr val="7AC0A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016485" y="3564731"/>
                <a:ext cx="404813" cy="269082"/>
              </a:xfrm>
              <a:prstGeom prst="rect">
                <a:avLst/>
              </a:prstGeom>
              <a:solidFill>
                <a:srgbClr val="7AC0A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016485" y="5391150"/>
                <a:ext cx="404813" cy="273843"/>
              </a:xfrm>
              <a:prstGeom prst="rect">
                <a:avLst/>
              </a:prstGeom>
              <a:solidFill>
                <a:srgbClr val="4E9ED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674502" y="3259931"/>
                <a:ext cx="404813" cy="535782"/>
              </a:xfrm>
              <a:prstGeom prst="rect">
                <a:avLst/>
              </a:prstGeom>
              <a:solidFill>
                <a:srgbClr val="7AC0A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74502" y="5462588"/>
                <a:ext cx="404813" cy="202405"/>
              </a:xfrm>
              <a:prstGeom prst="rect">
                <a:avLst/>
              </a:prstGeom>
              <a:solidFill>
                <a:srgbClr val="4E9ED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329603" y="2809875"/>
                <a:ext cx="404813" cy="1047750"/>
              </a:xfrm>
              <a:prstGeom prst="rect">
                <a:avLst/>
              </a:prstGeom>
              <a:solidFill>
                <a:srgbClr val="7AC0A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329603" y="5462588"/>
                <a:ext cx="404813" cy="202405"/>
              </a:xfrm>
              <a:prstGeom prst="rect">
                <a:avLst/>
              </a:prstGeom>
              <a:solidFill>
                <a:srgbClr val="4E9ED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984141" y="5476876"/>
                <a:ext cx="404813" cy="188118"/>
              </a:xfrm>
              <a:prstGeom prst="rect">
                <a:avLst/>
              </a:prstGeom>
              <a:solidFill>
                <a:srgbClr val="4E9ED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984141" y="2459830"/>
                <a:ext cx="404813" cy="1497807"/>
              </a:xfrm>
              <a:prstGeom prst="rect">
                <a:avLst/>
              </a:prstGeom>
              <a:solidFill>
                <a:srgbClr val="7AC0A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637551" y="2314575"/>
                <a:ext cx="404813" cy="1704975"/>
              </a:xfrm>
              <a:prstGeom prst="rect">
                <a:avLst/>
              </a:prstGeom>
              <a:solidFill>
                <a:srgbClr val="7AC0A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637551" y="5454650"/>
                <a:ext cx="404813" cy="210343"/>
              </a:xfrm>
              <a:prstGeom prst="rect">
                <a:avLst/>
              </a:prstGeom>
              <a:solidFill>
                <a:srgbClr val="4E9ED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294002" y="2102645"/>
                <a:ext cx="404813" cy="1869280"/>
              </a:xfrm>
              <a:prstGeom prst="rect">
                <a:avLst/>
              </a:prstGeom>
              <a:solidFill>
                <a:srgbClr val="7AC0A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294002" y="5416550"/>
                <a:ext cx="404813" cy="248444"/>
              </a:xfrm>
              <a:prstGeom prst="rect">
                <a:avLst/>
              </a:prstGeom>
              <a:solidFill>
                <a:srgbClr val="4E9ED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949090" y="5376863"/>
                <a:ext cx="404813" cy="288131"/>
              </a:xfrm>
              <a:prstGeom prst="rect">
                <a:avLst/>
              </a:prstGeom>
              <a:solidFill>
                <a:srgbClr val="4E9ED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949090" y="1950243"/>
                <a:ext cx="404813" cy="2021681"/>
              </a:xfrm>
              <a:prstGeom prst="rect">
                <a:avLst/>
              </a:prstGeom>
              <a:solidFill>
                <a:srgbClr val="7AC0A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7600422" y="5295901"/>
                <a:ext cx="404813" cy="369094"/>
              </a:xfrm>
              <a:prstGeom prst="rect">
                <a:avLst/>
              </a:prstGeom>
              <a:solidFill>
                <a:srgbClr val="4E9ED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7600422" y="1785938"/>
                <a:ext cx="404813" cy="2166937"/>
              </a:xfrm>
              <a:prstGeom prst="rect">
                <a:avLst/>
              </a:prstGeom>
              <a:solidFill>
                <a:srgbClr val="7AC0A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2329103" y="3394503"/>
                <a:ext cx="476109" cy="307777"/>
              </a:xfrm>
              <a:prstGeom prst="rect">
                <a:avLst/>
              </a:prstGeom>
              <a:noFill/>
            </p:spPr>
            <p:txBody>
              <a:bodyPr wrap="square" rtlCol="0" anchor="ctr">
                <a:noAutofit/>
              </a:bodyPr>
              <a:lstStyle/>
              <a:p>
                <a:pPr algn="ctr">
                  <a:spcBef>
                    <a:spcPts val="600"/>
                  </a:spcBef>
                </a:pPr>
                <a:r>
                  <a:rPr lang="en-US" sz="1400" b="1" dirty="0"/>
                  <a:t>3.0</a:t>
                </a:r>
              </a:p>
            </p:txBody>
          </p:sp>
          <p:sp>
            <p:nvSpPr>
              <p:cNvPr id="64" name="TextBox 63"/>
              <p:cNvSpPr txBox="1"/>
              <p:nvPr/>
            </p:nvSpPr>
            <p:spPr>
              <a:xfrm>
                <a:off x="2983153" y="3249496"/>
                <a:ext cx="476109" cy="307777"/>
              </a:xfrm>
              <a:prstGeom prst="rect">
                <a:avLst/>
              </a:prstGeom>
              <a:noFill/>
            </p:spPr>
            <p:txBody>
              <a:bodyPr wrap="square" rtlCol="0" anchor="ctr">
                <a:noAutofit/>
              </a:bodyPr>
              <a:lstStyle/>
              <a:p>
                <a:pPr algn="ctr">
                  <a:spcBef>
                    <a:spcPts val="600"/>
                  </a:spcBef>
                </a:pPr>
                <a:r>
                  <a:rPr lang="en-US" sz="1400" b="1" dirty="0"/>
                  <a:t>3.2</a:t>
                </a:r>
              </a:p>
            </p:txBody>
          </p:sp>
          <p:sp>
            <p:nvSpPr>
              <p:cNvPr id="65" name="TextBox 64"/>
              <p:cNvSpPr txBox="1"/>
              <p:nvPr/>
            </p:nvSpPr>
            <p:spPr>
              <a:xfrm>
                <a:off x="3637203" y="2946135"/>
                <a:ext cx="476109" cy="307777"/>
              </a:xfrm>
              <a:prstGeom prst="rect">
                <a:avLst/>
              </a:prstGeom>
              <a:noFill/>
            </p:spPr>
            <p:txBody>
              <a:bodyPr wrap="square" rtlCol="0" anchor="ctr">
                <a:noAutofit/>
              </a:bodyPr>
              <a:lstStyle/>
              <a:p>
                <a:pPr algn="ctr">
                  <a:spcBef>
                    <a:spcPts val="600"/>
                  </a:spcBef>
                </a:pPr>
                <a:r>
                  <a:rPr lang="en-US" sz="1400" b="1" dirty="0"/>
                  <a:t>3.7</a:t>
                </a:r>
              </a:p>
            </p:txBody>
          </p:sp>
          <p:sp>
            <p:nvSpPr>
              <p:cNvPr id="66" name="TextBox 65"/>
              <p:cNvSpPr txBox="1"/>
              <p:nvPr/>
            </p:nvSpPr>
            <p:spPr>
              <a:xfrm>
                <a:off x="4288078" y="2485194"/>
                <a:ext cx="476109" cy="307777"/>
              </a:xfrm>
              <a:prstGeom prst="rect">
                <a:avLst/>
              </a:prstGeom>
              <a:noFill/>
            </p:spPr>
            <p:txBody>
              <a:bodyPr wrap="square" rtlCol="0" anchor="ctr">
                <a:noAutofit/>
              </a:bodyPr>
              <a:lstStyle/>
              <a:p>
                <a:pPr algn="ctr">
                  <a:spcBef>
                    <a:spcPts val="600"/>
                  </a:spcBef>
                </a:pPr>
                <a:r>
                  <a:rPr lang="en-US" sz="1400" b="1" dirty="0"/>
                  <a:t>4.3</a:t>
                </a:r>
              </a:p>
            </p:txBody>
          </p:sp>
          <p:sp>
            <p:nvSpPr>
              <p:cNvPr id="67" name="TextBox 66"/>
              <p:cNvSpPr txBox="1"/>
              <p:nvPr/>
            </p:nvSpPr>
            <p:spPr>
              <a:xfrm>
                <a:off x="4948478" y="2144766"/>
                <a:ext cx="476109" cy="307777"/>
              </a:xfrm>
              <a:prstGeom prst="rect">
                <a:avLst/>
              </a:prstGeom>
              <a:noFill/>
            </p:spPr>
            <p:txBody>
              <a:bodyPr wrap="square" rtlCol="0" anchor="ctr">
                <a:noAutofit/>
              </a:bodyPr>
              <a:lstStyle/>
              <a:p>
                <a:pPr algn="ctr">
                  <a:spcBef>
                    <a:spcPts val="600"/>
                  </a:spcBef>
                </a:pPr>
                <a:r>
                  <a:rPr lang="en-US" sz="1400" b="1" dirty="0"/>
                  <a:t>4.9</a:t>
                </a:r>
              </a:p>
            </p:txBody>
          </p:sp>
          <p:sp>
            <p:nvSpPr>
              <p:cNvPr id="68" name="TextBox 67"/>
              <p:cNvSpPr txBox="1"/>
              <p:nvPr/>
            </p:nvSpPr>
            <p:spPr>
              <a:xfrm>
                <a:off x="5599353" y="1998851"/>
                <a:ext cx="476109" cy="307777"/>
              </a:xfrm>
              <a:prstGeom prst="rect">
                <a:avLst/>
              </a:prstGeom>
              <a:noFill/>
            </p:spPr>
            <p:txBody>
              <a:bodyPr wrap="square" rtlCol="0" anchor="ctr">
                <a:noAutofit/>
              </a:bodyPr>
              <a:lstStyle/>
              <a:p>
                <a:pPr algn="ctr">
                  <a:spcBef>
                    <a:spcPts val="600"/>
                  </a:spcBef>
                </a:pPr>
                <a:r>
                  <a:rPr lang="en-US" sz="1400" b="1" dirty="0"/>
                  <a:t>5.1</a:t>
                </a:r>
              </a:p>
            </p:txBody>
          </p:sp>
          <p:sp>
            <p:nvSpPr>
              <p:cNvPr id="69" name="TextBox 68"/>
              <p:cNvSpPr txBox="1"/>
              <p:nvPr/>
            </p:nvSpPr>
            <p:spPr>
              <a:xfrm>
                <a:off x="6253403" y="1782914"/>
                <a:ext cx="476109" cy="307777"/>
              </a:xfrm>
              <a:prstGeom prst="rect">
                <a:avLst/>
              </a:prstGeom>
              <a:noFill/>
            </p:spPr>
            <p:txBody>
              <a:bodyPr wrap="square" rtlCol="0" anchor="ctr">
                <a:noAutofit/>
              </a:bodyPr>
              <a:lstStyle/>
              <a:p>
                <a:pPr algn="ctr">
                  <a:spcBef>
                    <a:spcPts val="600"/>
                  </a:spcBef>
                </a:pPr>
                <a:r>
                  <a:rPr lang="en-US" sz="1400" b="1" dirty="0"/>
                  <a:t>5.4</a:t>
                </a:r>
              </a:p>
            </p:txBody>
          </p:sp>
          <p:sp>
            <p:nvSpPr>
              <p:cNvPr id="70" name="TextBox 69"/>
              <p:cNvSpPr txBox="1"/>
              <p:nvPr/>
            </p:nvSpPr>
            <p:spPr>
              <a:xfrm>
                <a:off x="6907726" y="1627339"/>
                <a:ext cx="476109" cy="307777"/>
              </a:xfrm>
              <a:prstGeom prst="rect">
                <a:avLst/>
              </a:prstGeom>
              <a:noFill/>
            </p:spPr>
            <p:txBody>
              <a:bodyPr wrap="square" rtlCol="0" anchor="ctr">
                <a:noAutofit/>
              </a:bodyPr>
              <a:lstStyle/>
              <a:p>
                <a:pPr algn="ctr">
                  <a:spcBef>
                    <a:spcPts val="600"/>
                  </a:spcBef>
                </a:pPr>
                <a:r>
                  <a:rPr lang="en-US" sz="1400" b="1" dirty="0"/>
                  <a:t>5.6</a:t>
                </a:r>
              </a:p>
            </p:txBody>
          </p:sp>
          <p:sp>
            <p:nvSpPr>
              <p:cNvPr id="71" name="TextBox 70"/>
              <p:cNvSpPr txBox="1"/>
              <p:nvPr/>
            </p:nvSpPr>
            <p:spPr>
              <a:xfrm>
                <a:off x="7566840" y="1468589"/>
                <a:ext cx="476109" cy="307777"/>
              </a:xfrm>
              <a:prstGeom prst="rect">
                <a:avLst/>
              </a:prstGeom>
              <a:noFill/>
            </p:spPr>
            <p:txBody>
              <a:bodyPr wrap="square" rtlCol="0" anchor="ctr">
                <a:noAutofit/>
              </a:bodyPr>
              <a:lstStyle/>
              <a:p>
                <a:pPr algn="ctr">
                  <a:spcBef>
                    <a:spcPts val="600"/>
                  </a:spcBef>
                </a:pPr>
                <a:r>
                  <a:rPr lang="en-US" sz="1400" b="1" dirty="0"/>
                  <a:t>5.9</a:t>
                </a:r>
              </a:p>
            </p:txBody>
          </p:sp>
          <p:grpSp>
            <p:nvGrpSpPr>
              <p:cNvPr id="72" name="Group 71"/>
              <p:cNvGrpSpPr/>
              <p:nvPr/>
            </p:nvGrpSpPr>
            <p:grpSpPr>
              <a:xfrm>
                <a:off x="1668703" y="2806399"/>
                <a:ext cx="6374815" cy="2934918"/>
                <a:chOff x="1668703" y="2806399"/>
                <a:chExt cx="6374815" cy="2934918"/>
              </a:xfrm>
            </p:grpSpPr>
            <p:sp>
              <p:nvSpPr>
                <p:cNvPr id="74" name="TextBox 73"/>
                <p:cNvSpPr txBox="1"/>
                <p:nvPr/>
              </p:nvSpPr>
              <p:spPr>
                <a:xfrm>
                  <a:off x="1668703" y="3830985"/>
                  <a:ext cx="476109" cy="307777"/>
                </a:xfrm>
                <a:prstGeom prst="rect">
                  <a:avLst/>
                </a:prstGeom>
                <a:noFill/>
              </p:spPr>
              <p:txBody>
                <a:bodyPr wrap="square" rtlCol="0" anchor="ctr">
                  <a:noAutofit/>
                </a:bodyPr>
                <a:lstStyle/>
                <a:p>
                  <a:pPr algn="ctr">
                    <a:spcBef>
                      <a:spcPts val="600"/>
                    </a:spcBef>
                  </a:pPr>
                  <a:r>
                    <a:rPr lang="en-US" sz="1400" b="1" dirty="0"/>
                    <a:t>0.3</a:t>
                  </a:r>
                </a:p>
              </p:txBody>
            </p:sp>
            <p:sp>
              <p:nvSpPr>
                <p:cNvPr id="75" name="TextBox 74"/>
                <p:cNvSpPr txBox="1"/>
                <p:nvPr/>
              </p:nvSpPr>
              <p:spPr>
                <a:xfrm>
                  <a:off x="1668703" y="4638702"/>
                  <a:ext cx="476109" cy="307777"/>
                </a:xfrm>
                <a:prstGeom prst="rect">
                  <a:avLst/>
                </a:prstGeom>
                <a:noFill/>
              </p:spPr>
              <p:txBody>
                <a:bodyPr wrap="square" rtlCol="0" anchor="ctr">
                  <a:noAutofit/>
                </a:bodyPr>
                <a:lstStyle/>
                <a:p>
                  <a:pPr algn="ctr">
                    <a:spcBef>
                      <a:spcPts val="600"/>
                    </a:spcBef>
                  </a:pPr>
                  <a:r>
                    <a:rPr lang="en-US" sz="1400" b="1" dirty="0"/>
                    <a:t>2.2</a:t>
                  </a:r>
                </a:p>
              </p:txBody>
            </p:sp>
            <p:sp>
              <p:nvSpPr>
                <p:cNvPr id="76" name="TextBox 75"/>
                <p:cNvSpPr txBox="1"/>
                <p:nvPr/>
              </p:nvSpPr>
              <p:spPr>
                <a:xfrm>
                  <a:off x="1668703" y="5433540"/>
                  <a:ext cx="476109" cy="307777"/>
                </a:xfrm>
                <a:prstGeom prst="rect">
                  <a:avLst/>
                </a:prstGeom>
                <a:noFill/>
              </p:spPr>
              <p:txBody>
                <a:bodyPr wrap="square" rtlCol="0" anchor="ctr">
                  <a:noAutofit/>
                </a:bodyPr>
                <a:lstStyle/>
                <a:p>
                  <a:pPr algn="ctr">
                    <a:spcBef>
                      <a:spcPts val="600"/>
                    </a:spcBef>
                  </a:pPr>
                  <a:r>
                    <a:rPr lang="en-US" sz="1400" b="1" dirty="0"/>
                    <a:t>0.2</a:t>
                  </a:r>
                </a:p>
              </p:txBody>
            </p:sp>
            <p:sp>
              <p:nvSpPr>
                <p:cNvPr id="77" name="TextBox 76"/>
                <p:cNvSpPr txBox="1"/>
                <p:nvPr/>
              </p:nvSpPr>
              <p:spPr>
                <a:xfrm>
                  <a:off x="2327052" y="3703985"/>
                  <a:ext cx="476109" cy="307777"/>
                </a:xfrm>
                <a:prstGeom prst="rect">
                  <a:avLst/>
                </a:prstGeom>
                <a:noFill/>
              </p:spPr>
              <p:txBody>
                <a:bodyPr wrap="square" rtlCol="0" anchor="ctr">
                  <a:noAutofit/>
                </a:bodyPr>
                <a:lstStyle/>
                <a:p>
                  <a:pPr algn="ctr">
                    <a:spcBef>
                      <a:spcPts val="600"/>
                    </a:spcBef>
                  </a:pPr>
                  <a:r>
                    <a:rPr lang="en-US" sz="1400" b="1" dirty="0"/>
                    <a:t>0.3</a:t>
                  </a:r>
                </a:p>
              </p:txBody>
            </p:sp>
            <p:sp>
              <p:nvSpPr>
                <p:cNvPr id="78" name="TextBox 77"/>
                <p:cNvSpPr txBox="1"/>
                <p:nvPr/>
              </p:nvSpPr>
              <p:spPr>
                <a:xfrm>
                  <a:off x="2327052" y="4556152"/>
                  <a:ext cx="476109" cy="307777"/>
                </a:xfrm>
                <a:prstGeom prst="rect">
                  <a:avLst/>
                </a:prstGeom>
                <a:noFill/>
              </p:spPr>
              <p:txBody>
                <a:bodyPr wrap="square" rtlCol="0" anchor="ctr">
                  <a:noAutofit/>
                </a:bodyPr>
                <a:lstStyle/>
                <a:p>
                  <a:pPr algn="ctr">
                    <a:spcBef>
                      <a:spcPts val="600"/>
                    </a:spcBef>
                  </a:pPr>
                  <a:r>
                    <a:rPr lang="en-US" sz="1400" b="1" dirty="0"/>
                    <a:t>2.3</a:t>
                  </a:r>
                </a:p>
              </p:txBody>
            </p:sp>
            <p:sp>
              <p:nvSpPr>
                <p:cNvPr id="79" name="TextBox 78"/>
                <p:cNvSpPr txBox="1"/>
                <p:nvPr/>
              </p:nvSpPr>
              <p:spPr>
                <a:xfrm>
                  <a:off x="2327052" y="5425603"/>
                  <a:ext cx="476109" cy="307777"/>
                </a:xfrm>
                <a:prstGeom prst="rect">
                  <a:avLst/>
                </a:prstGeom>
                <a:noFill/>
              </p:spPr>
              <p:txBody>
                <a:bodyPr wrap="square" rtlCol="0" anchor="ctr">
                  <a:noAutofit/>
                </a:bodyPr>
                <a:lstStyle/>
                <a:p>
                  <a:pPr algn="ctr">
                    <a:spcBef>
                      <a:spcPts val="600"/>
                    </a:spcBef>
                  </a:pPr>
                  <a:r>
                    <a:rPr lang="en-US" sz="1400" b="1" dirty="0"/>
                    <a:t>0.3</a:t>
                  </a:r>
                </a:p>
              </p:txBody>
            </p:sp>
            <p:sp>
              <p:nvSpPr>
                <p:cNvPr id="80" name="TextBox 79"/>
                <p:cNvSpPr txBox="1"/>
                <p:nvPr/>
              </p:nvSpPr>
              <p:spPr>
                <a:xfrm>
                  <a:off x="2978035" y="3573016"/>
                  <a:ext cx="476109" cy="307777"/>
                </a:xfrm>
                <a:prstGeom prst="rect">
                  <a:avLst/>
                </a:prstGeom>
                <a:noFill/>
              </p:spPr>
              <p:txBody>
                <a:bodyPr wrap="square" rtlCol="0" anchor="ctr">
                  <a:noAutofit/>
                </a:bodyPr>
                <a:lstStyle/>
                <a:p>
                  <a:pPr algn="ctr">
                    <a:spcBef>
                      <a:spcPts val="600"/>
                    </a:spcBef>
                  </a:pPr>
                  <a:r>
                    <a:rPr lang="en-US" sz="1400" b="1" dirty="0"/>
                    <a:t>0.4</a:t>
                  </a:r>
                </a:p>
              </p:txBody>
            </p:sp>
            <p:sp>
              <p:nvSpPr>
                <p:cNvPr id="81" name="TextBox 80"/>
                <p:cNvSpPr txBox="1"/>
                <p:nvPr/>
              </p:nvSpPr>
              <p:spPr>
                <a:xfrm>
                  <a:off x="2978035" y="4463282"/>
                  <a:ext cx="476109" cy="307777"/>
                </a:xfrm>
                <a:prstGeom prst="rect">
                  <a:avLst/>
                </a:prstGeom>
                <a:noFill/>
              </p:spPr>
              <p:txBody>
                <a:bodyPr wrap="square" rtlCol="0" anchor="ctr">
                  <a:noAutofit/>
                </a:bodyPr>
                <a:lstStyle/>
                <a:p>
                  <a:pPr algn="ctr">
                    <a:spcBef>
                      <a:spcPts val="600"/>
                    </a:spcBef>
                  </a:pPr>
                  <a:r>
                    <a:rPr lang="en-US" sz="1400" b="1" dirty="0"/>
                    <a:t>2.4</a:t>
                  </a:r>
                </a:p>
              </p:txBody>
            </p:sp>
            <p:sp>
              <p:nvSpPr>
                <p:cNvPr id="82" name="TextBox 81"/>
                <p:cNvSpPr txBox="1"/>
                <p:nvPr/>
              </p:nvSpPr>
              <p:spPr>
                <a:xfrm>
                  <a:off x="2978035" y="5373216"/>
                  <a:ext cx="476109" cy="307777"/>
                </a:xfrm>
                <a:prstGeom prst="rect">
                  <a:avLst/>
                </a:prstGeom>
                <a:noFill/>
              </p:spPr>
              <p:txBody>
                <a:bodyPr wrap="square" rtlCol="0" anchor="ctr">
                  <a:noAutofit/>
                </a:bodyPr>
                <a:lstStyle/>
                <a:p>
                  <a:pPr algn="ctr">
                    <a:spcBef>
                      <a:spcPts val="600"/>
                    </a:spcBef>
                  </a:pPr>
                  <a:r>
                    <a:rPr lang="en-US" sz="1400" b="1" dirty="0"/>
                    <a:t>0.4</a:t>
                  </a:r>
                </a:p>
              </p:txBody>
            </p:sp>
            <p:sp>
              <p:nvSpPr>
                <p:cNvPr id="83" name="TextBox 82"/>
                <p:cNvSpPr txBox="1"/>
                <p:nvPr/>
              </p:nvSpPr>
              <p:spPr>
                <a:xfrm>
                  <a:off x="3634231" y="3375522"/>
                  <a:ext cx="476109" cy="307777"/>
                </a:xfrm>
                <a:prstGeom prst="rect">
                  <a:avLst/>
                </a:prstGeom>
                <a:noFill/>
              </p:spPr>
              <p:txBody>
                <a:bodyPr wrap="square" rtlCol="0" anchor="ctr">
                  <a:noAutofit/>
                </a:bodyPr>
                <a:lstStyle/>
                <a:p>
                  <a:pPr algn="ctr">
                    <a:spcBef>
                      <a:spcPts val="600"/>
                    </a:spcBef>
                  </a:pPr>
                  <a:r>
                    <a:rPr lang="en-US" sz="1400" b="1" dirty="0"/>
                    <a:t>0.8</a:t>
                  </a:r>
                </a:p>
              </p:txBody>
            </p:sp>
            <p:sp>
              <p:nvSpPr>
                <p:cNvPr id="84" name="TextBox 83"/>
                <p:cNvSpPr txBox="1"/>
                <p:nvPr/>
              </p:nvSpPr>
              <p:spPr>
                <a:xfrm>
                  <a:off x="3634231" y="4475187"/>
                  <a:ext cx="476109" cy="307777"/>
                </a:xfrm>
                <a:prstGeom prst="rect">
                  <a:avLst/>
                </a:prstGeom>
                <a:noFill/>
              </p:spPr>
              <p:txBody>
                <a:bodyPr wrap="square" rtlCol="0" anchor="ctr">
                  <a:noAutofit/>
                </a:bodyPr>
                <a:lstStyle/>
                <a:p>
                  <a:pPr algn="ctr">
                    <a:spcBef>
                      <a:spcPts val="600"/>
                    </a:spcBef>
                  </a:pPr>
                  <a:r>
                    <a:rPr lang="en-US" sz="1400" b="1" dirty="0"/>
                    <a:t>2.6</a:t>
                  </a:r>
                </a:p>
              </p:txBody>
            </p:sp>
            <p:sp>
              <p:nvSpPr>
                <p:cNvPr id="85" name="TextBox 84"/>
                <p:cNvSpPr txBox="1"/>
                <p:nvPr/>
              </p:nvSpPr>
              <p:spPr>
                <a:xfrm>
                  <a:off x="3634231" y="5418461"/>
                  <a:ext cx="476109" cy="307777"/>
                </a:xfrm>
                <a:prstGeom prst="rect">
                  <a:avLst/>
                </a:prstGeom>
                <a:noFill/>
              </p:spPr>
              <p:txBody>
                <a:bodyPr wrap="square" rtlCol="0" anchor="ctr">
                  <a:noAutofit/>
                </a:bodyPr>
                <a:lstStyle/>
                <a:p>
                  <a:pPr algn="ctr">
                    <a:spcBef>
                      <a:spcPts val="600"/>
                    </a:spcBef>
                  </a:pPr>
                  <a:r>
                    <a:rPr lang="en-US" sz="1400" b="1" dirty="0"/>
                    <a:t>0.3</a:t>
                  </a:r>
                </a:p>
              </p:txBody>
            </p:sp>
            <p:sp>
              <p:nvSpPr>
                <p:cNvPr id="86" name="TextBox 85"/>
                <p:cNvSpPr txBox="1"/>
                <p:nvPr/>
              </p:nvSpPr>
              <p:spPr>
                <a:xfrm>
                  <a:off x="4287595" y="3187401"/>
                  <a:ext cx="476109" cy="307777"/>
                </a:xfrm>
                <a:prstGeom prst="rect">
                  <a:avLst/>
                </a:prstGeom>
                <a:noFill/>
              </p:spPr>
              <p:txBody>
                <a:bodyPr wrap="square" rtlCol="0" anchor="ctr">
                  <a:noAutofit/>
                </a:bodyPr>
                <a:lstStyle/>
                <a:p>
                  <a:pPr algn="ctr">
                    <a:spcBef>
                      <a:spcPts val="600"/>
                    </a:spcBef>
                  </a:pPr>
                  <a:r>
                    <a:rPr lang="en-US" sz="1400" b="1" dirty="0"/>
                    <a:t>1.6</a:t>
                  </a:r>
                </a:p>
              </p:txBody>
            </p:sp>
            <p:sp>
              <p:nvSpPr>
                <p:cNvPr id="87" name="TextBox 86"/>
                <p:cNvSpPr txBox="1"/>
                <p:nvPr/>
              </p:nvSpPr>
              <p:spPr>
                <a:xfrm>
                  <a:off x="4287595" y="4518049"/>
                  <a:ext cx="476109" cy="307777"/>
                </a:xfrm>
                <a:prstGeom prst="rect">
                  <a:avLst/>
                </a:prstGeom>
                <a:noFill/>
              </p:spPr>
              <p:txBody>
                <a:bodyPr wrap="square" rtlCol="0" anchor="ctr">
                  <a:noAutofit/>
                </a:bodyPr>
                <a:lstStyle/>
                <a:p>
                  <a:pPr algn="ctr">
                    <a:spcBef>
                      <a:spcPts val="600"/>
                    </a:spcBef>
                  </a:pPr>
                  <a:r>
                    <a:rPr lang="en-US" sz="1400" b="1" dirty="0"/>
                    <a:t>2.5</a:t>
                  </a:r>
                </a:p>
              </p:txBody>
            </p:sp>
            <p:sp>
              <p:nvSpPr>
                <p:cNvPr id="88" name="TextBox 87"/>
                <p:cNvSpPr txBox="1"/>
                <p:nvPr/>
              </p:nvSpPr>
              <p:spPr>
                <a:xfrm>
                  <a:off x="4287595" y="5418461"/>
                  <a:ext cx="476109" cy="307777"/>
                </a:xfrm>
                <a:prstGeom prst="rect">
                  <a:avLst/>
                </a:prstGeom>
                <a:noFill/>
              </p:spPr>
              <p:txBody>
                <a:bodyPr wrap="square" rtlCol="0" anchor="ctr">
                  <a:noAutofit/>
                </a:bodyPr>
                <a:lstStyle/>
                <a:p>
                  <a:pPr algn="ctr">
                    <a:spcBef>
                      <a:spcPts val="600"/>
                    </a:spcBef>
                  </a:pPr>
                  <a:r>
                    <a:rPr lang="en-US" sz="1400" b="1" dirty="0"/>
                    <a:t>0.3</a:t>
                  </a:r>
                </a:p>
              </p:txBody>
            </p:sp>
            <p:sp>
              <p:nvSpPr>
                <p:cNvPr id="89" name="TextBox 88"/>
                <p:cNvSpPr txBox="1"/>
                <p:nvPr/>
              </p:nvSpPr>
              <p:spPr>
                <a:xfrm>
                  <a:off x="4943565" y="3058809"/>
                  <a:ext cx="476109" cy="307777"/>
                </a:xfrm>
                <a:prstGeom prst="rect">
                  <a:avLst/>
                </a:prstGeom>
                <a:noFill/>
              </p:spPr>
              <p:txBody>
                <a:bodyPr wrap="square" rtlCol="0" anchor="ctr">
                  <a:noAutofit/>
                </a:bodyPr>
                <a:lstStyle/>
                <a:p>
                  <a:pPr algn="ctr">
                    <a:spcBef>
                      <a:spcPts val="600"/>
                    </a:spcBef>
                  </a:pPr>
                  <a:r>
                    <a:rPr lang="en-US" sz="1400" b="1" dirty="0"/>
                    <a:t>2.3</a:t>
                  </a:r>
                </a:p>
              </p:txBody>
            </p:sp>
            <p:sp>
              <p:nvSpPr>
                <p:cNvPr id="90" name="TextBox 89"/>
                <p:cNvSpPr txBox="1"/>
                <p:nvPr/>
              </p:nvSpPr>
              <p:spPr>
                <a:xfrm>
                  <a:off x="4943565" y="4560911"/>
                  <a:ext cx="476109" cy="307777"/>
                </a:xfrm>
                <a:prstGeom prst="rect">
                  <a:avLst/>
                </a:prstGeom>
                <a:noFill/>
              </p:spPr>
              <p:txBody>
                <a:bodyPr wrap="square" rtlCol="0" anchor="ctr">
                  <a:noAutofit/>
                </a:bodyPr>
                <a:lstStyle/>
                <a:p>
                  <a:pPr algn="ctr">
                    <a:spcBef>
                      <a:spcPts val="600"/>
                    </a:spcBef>
                  </a:pPr>
                  <a:r>
                    <a:rPr lang="en-US" sz="1400" b="1" dirty="0"/>
                    <a:t>2.3</a:t>
                  </a:r>
                </a:p>
              </p:txBody>
            </p:sp>
            <p:sp>
              <p:nvSpPr>
                <p:cNvPr id="91" name="TextBox 90"/>
                <p:cNvSpPr txBox="1"/>
                <p:nvPr/>
              </p:nvSpPr>
              <p:spPr>
                <a:xfrm>
                  <a:off x="4943565" y="5427985"/>
                  <a:ext cx="476109" cy="307777"/>
                </a:xfrm>
                <a:prstGeom prst="rect">
                  <a:avLst/>
                </a:prstGeom>
                <a:noFill/>
              </p:spPr>
              <p:txBody>
                <a:bodyPr wrap="square" rtlCol="0" anchor="ctr">
                  <a:noAutofit/>
                </a:bodyPr>
                <a:lstStyle/>
                <a:p>
                  <a:pPr algn="ctr">
                    <a:spcBef>
                      <a:spcPts val="600"/>
                    </a:spcBef>
                  </a:pPr>
                  <a:r>
                    <a:rPr lang="en-US" sz="1400" b="1" dirty="0"/>
                    <a:t>0.3</a:t>
                  </a:r>
                </a:p>
              </p:txBody>
            </p:sp>
            <p:sp>
              <p:nvSpPr>
                <p:cNvPr id="92" name="TextBox 91"/>
                <p:cNvSpPr txBox="1"/>
                <p:nvPr/>
              </p:nvSpPr>
              <p:spPr>
                <a:xfrm>
                  <a:off x="5599310" y="3011186"/>
                  <a:ext cx="476109" cy="307777"/>
                </a:xfrm>
                <a:prstGeom prst="rect">
                  <a:avLst/>
                </a:prstGeom>
                <a:noFill/>
              </p:spPr>
              <p:txBody>
                <a:bodyPr wrap="square" rtlCol="0" anchor="ctr">
                  <a:noAutofit/>
                </a:bodyPr>
                <a:lstStyle/>
                <a:p>
                  <a:pPr algn="ctr">
                    <a:spcBef>
                      <a:spcPts val="600"/>
                    </a:spcBef>
                  </a:pPr>
                  <a:r>
                    <a:rPr lang="en-US" sz="1400" b="1" dirty="0"/>
                    <a:t>2.6</a:t>
                  </a:r>
                </a:p>
              </p:txBody>
            </p:sp>
            <p:sp>
              <p:nvSpPr>
                <p:cNvPr id="93" name="TextBox 92"/>
                <p:cNvSpPr txBox="1"/>
                <p:nvPr/>
              </p:nvSpPr>
              <p:spPr>
                <a:xfrm>
                  <a:off x="5599310" y="4570435"/>
                  <a:ext cx="476109" cy="307777"/>
                </a:xfrm>
                <a:prstGeom prst="rect">
                  <a:avLst/>
                </a:prstGeom>
                <a:noFill/>
              </p:spPr>
              <p:txBody>
                <a:bodyPr wrap="square" rtlCol="0" anchor="ctr">
                  <a:noAutofit/>
                </a:bodyPr>
                <a:lstStyle/>
                <a:p>
                  <a:pPr algn="ctr">
                    <a:spcBef>
                      <a:spcPts val="600"/>
                    </a:spcBef>
                  </a:pPr>
                  <a:r>
                    <a:rPr lang="en-US" sz="1400" b="1" dirty="0"/>
                    <a:t>2.2</a:t>
                  </a:r>
                </a:p>
              </p:txBody>
            </p:sp>
            <p:sp>
              <p:nvSpPr>
                <p:cNvPr id="94" name="TextBox 93"/>
                <p:cNvSpPr txBox="1"/>
                <p:nvPr/>
              </p:nvSpPr>
              <p:spPr>
                <a:xfrm>
                  <a:off x="5599310" y="5420842"/>
                  <a:ext cx="476109" cy="307777"/>
                </a:xfrm>
                <a:prstGeom prst="rect">
                  <a:avLst/>
                </a:prstGeom>
                <a:noFill/>
              </p:spPr>
              <p:txBody>
                <a:bodyPr wrap="square" rtlCol="0" anchor="ctr">
                  <a:noAutofit/>
                </a:bodyPr>
                <a:lstStyle/>
                <a:p>
                  <a:pPr algn="ctr">
                    <a:spcBef>
                      <a:spcPts val="600"/>
                    </a:spcBef>
                  </a:pPr>
                  <a:r>
                    <a:rPr lang="en-US" sz="1400" b="1" dirty="0"/>
                    <a:t>0.3</a:t>
                  </a:r>
                </a:p>
              </p:txBody>
            </p:sp>
            <p:sp>
              <p:nvSpPr>
                <p:cNvPr id="95" name="TextBox 94"/>
                <p:cNvSpPr txBox="1"/>
                <p:nvPr/>
              </p:nvSpPr>
              <p:spPr>
                <a:xfrm>
                  <a:off x="6255055" y="2896886"/>
                  <a:ext cx="476109" cy="307777"/>
                </a:xfrm>
                <a:prstGeom prst="rect">
                  <a:avLst/>
                </a:prstGeom>
                <a:noFill/>
              </p:spPr>
              <p:txBody>
                <a:bodyPr wrap="square" rtlCol="0" anchor="ctr">
                  <a:noAutofit/>
                </a:bodyPr>
                <a:lstStyle/>
                <a:p>
                  <a:pPr algn="ctr">
                    <a:spcBef>
                      <a:spcPts val="600"/>
                    </a:spcBef>
                  </a:pPr>
                  <a:r>
                    <a:rPr lang="en-US" sz="1400" b="1" dirty="0"/>
                    <a:t>2.8</a:t>
                  </a:r>
                </a:p>
              </p:txBody>
            </p:sp>
            <p:sp>
              <p:nvSpPr>
                <p:cNvPr id="96" name="TextBox 95"/>
                <p:cNvSpPr txBox="1"/>
                <p:nvPr/>
              </p:nvSpPr>
              <p:spPr>
                <a:xfrm>
                  <a:off x="6255055" y="4541860"/>
                  <a:ext cx="476109" cy="307777"/>
                </a:xfrm>
                <a:prstGeom prst="rect">
                  <a:avLst/>
                </a:prstGeom>
                <a:noFill/>
              </p:spPr>
              <p:txBody>
                <a:bodyPr wrap="square" rtlCol="0" anchor="ctr">
                  <a:noAutofit/>
                </a:bodyPr>
                <a:lstStyle/>
                <a:p>
                  <a:pPr algn="ctr">
                    <a:spcBef>
                      <a:spcPts val="600"/>
                    </a:spcBef>
                  </a:pPr>
                  <a:r>
                    <a:rPr lang="en-US" sz="1400" b="1" dirty="0"/>
                    <a:t>2.2</a:t>
                  </a:r>
                </a:p>
              </p:txBody>
            </p:sp>
            <p:sp>
              <p:nvSpPr>
                <p:cNvPr id="97" name="TextBox 96"/>
                <p:cNvSpPr txBox="1"/>
                <p:nvPr/>
              </p:nvSpPr>
              <p:spPr>
                <a:xfrm>
                  <a:off x="6255055" y="5397028"/>
                  <a:ext cx="476109" cy="307777"/>
                </a:xfrm>
                <a:prstGeom prst="rect">
                  <a:avLst/>
                </a:prstGeom>
                <a:noFill/>
              </p:spPr>
              <p:txBody>
                <a:bodyPr wrap="square" rtlCol="0" anchor="ctr">
                  <a:noAutofit/>
                </a:bodyPr>
                <a:lstStyle/>
                <a:p>
                  <a:pPr algn="ctr">
                    <a:spcBef>
                      <a:spcPts val="600"/>
                    </a:spcBef>
                  </a:pPr>
                  <a:r>
                    <a:rPr lang="en-US" sz="1400" b="1" dirty="0"/>
                    <a:t>0.4</a:t>
                  </a:r>
                </a:p>
              </p:txBody>
            </p:sp>
            <p:sp>
              <p:nvSpPr>
                <p:cNvPr id="98" name="TextBox 97"/>
                <p:cNvSpPr txBox="1"/>
                <p:nvPr/>
              </p:nvSpPr>
              <p:spPr>
                <a:xfrm>
                  <a:off x="6908419" y="2806399"/>
                  <a:ext cx="476109" cy="307777"/>
                </a:xfrm>
                <a:prstGeom prst="rect">
                  <a:avLst/>
                </a:prstGeom>
                <a:noFill/>
              </p:spPr>
              <p:txBody>
                <a:bodyPr wrap="square" rtlCol="0" anchor="ctr">
                  <a:noAutofit/>
                </a:bodyPr>
                <a:lstStyle/>
                <a:p>
                  <a:pPr algn="ctr">
                    <a:spcBef>
                      <a:spcPts val="600"/>
                    </a:spcBef>
                  </a:pPr>
                  <a:r>
                    <a:rPr lang="en-US" sz="1400" b="1" dirty="0"/>
                    <a:t>3.1</a:t>
                  </a:r>
                </a:p>
              </p:txBody>
            </p:sp>
            <p:sp>
              <p:nvSpPr>
                <p:cNvPr id="99" name="TextBox 98"/>
                <p:cNvSpPr txBox="1"/>
                <p:nvPr/>
              </p:nvSpPr>
              <p:spPr>
                <a:xfrm>
                  <a:off x="6908419" y="4522812"/>
                  <a:ext cx="476109" cy="307777"/>
                </a:xfrm>
                <a:prstGeom prst="rect">
                  <a:avLst/>
                </a:prstGeom>
                <a:noFill/>
              </p:spPr>
              <p:txBody>
                <a:bodyPr wrap="square" rtlCol="0" anchor="ctr">
                  <a:noAutofit/>
                </a:bodyPr>
                <a:lstStyle/>
                <a:p>
                  <a:pPr algn="ctr">
                    <a:spcBef>
                      <a:spcPts val="600"/>
                    </a:spcBef>
                  </a:pPr>
                  <a:r>
                    <a:rPr lang="en-US" sz="1400" b="1" dirty="0"/>
                    <a:t>2.2</a:t>
                  </a:r>
                </a:p>
              </p:txBody>
            </p:sp>
            <p:sp>
              <p:nvSpPr>
                <p:cNvPr id="100" name="TextBox 99"/>
                <p:cNvSpPr txBox="1"/>
                <p:nvPr/>
              </p:nvSpPr>
              <p:spPr>
                <a:xfrm>
                  <a:off x="6908419" y="5380361"/>
                  <a:ext cx="476109" cy="307777"/>
                </a:xfrm>
                <a:prstGeom prst="rect">
                  <a:avLst/>
                </a:prstGeom>
                <a:noFill/>
              </p:spPr>
              <p:txBody>
                <a:bodyPr wrap="square" rtlCol="0" anchor="ctr">
                  <a:noAutofit/>
                </a:bodyPr>
                <a:lstStyle/>
                <a:p>
                  <a:pPr algn="ctr">
                    <a:spcBef>
                      <a:spcPts val="600"/>
                    </a:spcBef>
                  </a:pPr>
                  <a:r>
                    <a:rPr lang="en-US" sz="1400" b="1" dirty="0"/>
                    <a:t>0.4</a:t>
                  </a:r>
                </a:p>
              </p:txBody>
            </p:sp>
            <p:sp>
              <p:nvSpPr>
                <p:cNvPr id="101" name="TextBox 100"/>
                <p:cNvSpPr txBox="1"/>
                <p:nvPr/>
              </p:nvSpPr>
              <p:spPr>
                <a:xfrm>
                  <a:off x="7567409" y="2806399"/>
                  <a:ext cx="476109" cy="307777"/>
                </a:xfrm>
                <a:prstGeom prst="rect">
                  <a:avLst/>
                </a:prstGeom>
                <a:noFill/>
              </p:spPr>
              <p:txBody>
                <a:bodyPr wrap="square" rtlCol="0" anchor="ctr">
                  <a:noAutofit/>
                </a:bodyPr>
                <a:lstStyle/>
                <a:p>
                  <a:pPr algn="ctr">
                    <a:spcBef>
                      <a:spcPts val="600"/>
                    </a:spcBef>
                  </a:pPr>
                  <a:r>
                    <a:rPr lang="en-US" sz="1400" b="1" dirty="0"/>
                    <a:t>3.3</a:t>
                  </a:r>
                </a:p>
              </p:txBody>
            </p:sp>
            <p:sp>
              <p:nvSpPr>
                <p:cNvPr id="102" name="TextBox 101"/>
                <p:cNvSpPr txBox="1"/>
                <p:nvPr/>
              </p:nvSpPr>
              <p:spPr>
                <a:xfrm>
                  <a:off x="7567409" y="4472803"/>
                  <a:ext cx="476109" cy="307777"/>
                </a:xfrm>
                <a:prstGeom prst="rect">
                  <a:avLst/>
                </a:prstGeom>
                <a:noFill/>
              </p:spPr>
              <p:txBody>
                <a:bodyPr wrap="square" rtlCol="0" anchor="ctr">
                  <a:noAutofit/>
                </a:bodyPr>
                <a:lstStyle/>
                <a:p>
                  <a:pPr algn="ctr">
                    <a:spcBef>
                      <a:spcPts val="600"/>
                    </a:spcBef>
                  </a:pPr>
                  <a:r>
                    <a:rPr lang="en-US" sz="1400" b="1" dirty="0"/>
                    <a:t>2.1</a:t>
                  </a:r>
                </a:p>
              </p:txBody>
            </p:sp>
            <p:sp>
              <p:nvSpPr>
                <p:cNvPr id="103" name="TextBox 102"/>
                <p:cNvSpPr txBox="1"/>
                <p:nvPr/>
              </p:nvSpPr>
              <p:spPr>
                <a:xfrm>
                  <a:off x="7567409" y="5338317"/>
                  <a:ext cx="476109" cy="307777"/>
                </a:xfrm>
                <a:prstGeom prst="rect">
                  <a:avLst/>
                </a:prstGeom>
                <a:noFill/>
              </p:spPr>
              <p:txBody>
                <a:bodyPr wrap="square" rtlCol="0" anchor="ctr">
                  <a:noAutofit/>
                </a:bodyPr>
                <a:lstStyle/>
                <a:p>
                  <a:pPr algn="ctr">
                    <a:spcBef>
                      <a:spcPts val="600"/>
                    </a:spcBef>
                  </a:pPr>
                  <a:r>
                    <a:rPr lang="en-US" sz="1400" b="1" dirty="0"/>
                    <a:t>0.6</a:t>
                  </a:r>
                </a:p>
              </p:txBody>
            </p:sp>
          </p:grpSp>
          <p:cxnSp>
            <p:nvCxnSpPr>
              <p:cNvPr id="73" name="Straight Connector 72"/>
              <p:cNvCxnSpPr/>
              <p:nvPr/>
            </p:nvCxnSpPr>
            <p:spPr>
              <a:xfrm flipH="1">
                <a:off x="1584573" y="5668437"/>
                <a:ext cx="6545015" cy="0"/>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2109017" y="6088978"/>
              <a:ext cx="2577713" cy="338554"/>
            </a:xfrm>
            <a:prstGeom prst="rect">
              <a:avLst/>
            </a:prstGeom>
            <a:noFill/>
          </p:spPr>
          <p:txBody>
            <a:bodyPr wrap="square" rtlCol="0" anchor="ctr">
              <a:noAutofit/>
            </a:bodyPr>
            <a:lstStyle/>
            <a:p>
              <a:pPr algn="ctr">
                <a:spcBef>
                  <a:spcPts val="600"/>
                </a:spcBef>
              </a:pPr>
              <a:r>
                <a:rPr lang="en-US" sz="1400" b="1" dirty="0"/>
                <a:t>Other Connected Devices</a:t>
              </a:r>
            </a:p>
          </p:txBody>
        </p:sp>
        <p:sp>
          <p:nvSpPr>
            <p:cNvPr id="10" name="TextBox 9"/>
            <p:cNvSpPr txBox="1"/>
            <p:nvPr/>
          </p:nvSpPr>
          <p:spPr>
            <a:xfrm>
              <a:off x="4757726" y="6088978"/>
              <a:ext cx="1631192" cy="338554"/>
            </a:xfrm>
            <a:prstGeom prst="rect">
              <a:avLst/>
            </a:prstGeom>
            <a:noFill/>
          </p:spPr>
          <p:txBody>
            <a:bodyPr wrap="square" rtlCol="0" anchor="ctr">
              <a:noAutofit/>
            </a:bodyPr>
            <a:lstStyle/>
            <a:p>
              <a:pPr algn="ctr">
                <a:spcBef>
                  <a:spcPts val="600"/>
                </a:spcBef>
              </a:pPr>
              <a:r>
                <a:rPr lang="en-US" sz="1400" b="1" dirty="0"/>
                <a:t>Desktop / Laptop</a:t>
              </a:r>
            </a:p>
          </p:txBody>
        </p:sp>
        <p:sp>
          <p:nvSpPr>
            <p:cNvPr id="11" name="TextBox 10"/>
            <p:cNvSpPr txBox="1"/>
            <p:nvPr/>
          </p:nvSpPr>
          <p:spPr>
            <a:xfrm>
              <a:off x="6573689" y="6088978"/>
              <a:ext cx="766737" cy="338554"/>
            </a:xfrm>
            <a:prstGeom prst="rect">
              <a:avLst/>
            </a:prstGeom>
            <a:noFill/>
          </p:spPr>
          <p:txBody>
            <a:bodyPr wrap="square" rtlCol="0" anchor="ctr">
              <a:noAutofit/>
            </a:bodyPr>
            <a:lstStyle/>
            <a:p>
              <a:pPr algn="ctr">
                <a:spcBef>
                  <a:spcPts val="600"/>
                </a:spcBef>
              </a:pPr>
              <a:r>
                <a:rPr lang="en-US" sz="1400" b="1" dirty="0"/>
                <a:t>Mobile</a:t>
              </a:r>
            </a:p>
          </p:txBody>
        </p:sp>
        <p:sp>
          <p:nvSpPr>
            <p:cNvPr id="12" name="Rectangle 11"/>
            <p:cNvSpPr/>
            <p:nvPr/>
          </p:nvSpPr>
          <p:spPr>
            <a:xfrm flipH="1">
              <a:off x="2151536" y="6201579"/>
              <a:ext cx="113353" cy="113353"/>
            </a:xfrm>
            <a:prstGeom prst="rect">
              <a:avLst/>
            </a:prstGeom>
            <a:solidFill>
              <a:srgbClr val="4E9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H="1">
              <a:off x="4707510" y="6201579"/>
              <a:ext cx="113353" cy="113353"/>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flipH="1">
              <a:off x="6530952" y="6201579"/>
              <a:ext cx="113353" cy="113353"/>
            </a:xfrm>
            <a:prstGeom prst="rect">
              <a:avLst/>
            </a:prstGeom>
            <a:solidFill>
              <a:srgbClr val="7AC0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15701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Shift in Media Spend</a:t>
            </a:r>
          </a:p>
        </p:txBody>
      </p:sp>
      <p:sp>
        <p:nvSpPr>
          <p:cNvPr id="3" name="Subtitle 2">
            <a:extLst>
              <a:ext uri="{FF2B5EF4-FFF2-40B4-BE49-F238E27FC236}">
                <a16:creationId xmlns:a16="http://schemas.microsoft.com/office/drawing/2014/main" id="{3CEE0F43-5D45-4B8A-A57F-A6CB0D3F9AB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743656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Mobile Opportunity</a:t>
            </a:r>
          </a:p>
        </p:txBody>
      </p:sp>
      <p:sp>
        <p:nvSpPr>
          <p:cNvPr id="6" name="Rectangle 5">
            <a:extLst>
              <a:ext uri="{FF2B5EF4-FFF2-40B4-BE49-F238E27FC236}">
                <a16:creationId xmlns:a16="http://schemas.microsoft.com/office/drawing/2014/main" id="{ABA372F9-DC42-46E1-AA4E-7507900EEB08}"/>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rPr>
              <a:t>Source: Mary Meeker, “Internet Trends,” May 2018</a:t>
            </a:r>
          </a:p>
        </p:txBody>
      </p:sp>
      <p:grpSp>
        <p:nvGrpSpPr>
          <p:cNvPr id="5" name="Group 4" descr="Mobile Opportunity. A bar graph compares the percentage of use of different forms of media by time spent using them to the percentage of advertising spending in each. For example, print media occupies four percent of the time spent consuming media, but nine percent of advertising money is spent on print media. The graph highlights that 29 percent of time is spent on media consumed with a mobile device, but only 26 percent of advertising expenditures are utilized there, leaving a roughly 7 billion dollar opportunity for advertisers." title="Mobile Opportunity"/>
          <p:cNvGrpSpPr/>
          <p:nvPr/>
        </p:nvGrpSpPr>
        <p:grpSpPr>
          <a:xfrm>
            <a:off x="698267" y="1361965"/>
            <a:ext cx="7747466" cy="5188061"/>
            <a:chOff x="698267" y="1361965"/>
            <a:chExt cx="7747466" cy="5188061"/>
          </a:xfrm>
        </p:grpSpPr>
        <p:sp>
          <p:nvSpPr>
            <p:cNvPr id="7" name="TextBox 6"/>
            <p:cNvSpPr txBox="1"/>
            <p:nvPr/>
          </p:nvSpPr>
          <p:spPr>
            <a:xfrm rot="16200000">
              <a:off x="-465131" y="3440650"/>
              <a:ext cx="3030833" cy="704037"/>
            </a:xfrm>
            <a:prstGeom prst="rect">
              <a:avLst/>
            </a:prstGeom>
            <a:noFill/>
          </p:spPr>
          <p:txBody>
            <a:bodyPr wrap="square" rtlCol="0" anchor="ctr">
              <a:noAutofit/>
            </a:bodyPr>
            <a:lstStyle/>
            <a:p>
              <a:pPr algn="ctr">
                <a:spcBef>
                  <a:spcPts val="600"/>
                </a:spcBef>
              </a:pPr>
              <a:r>
                <a:rPr lang="en-US" sz="1400" b="1" dirty="0"/>
                <a:t>% of Media Time in Media / Advertising Spending, 2017, USA</a:t>
              </a:r>
            </a:p>
          </p:txBody>
        </p:sp>
        <p:sp>
          <p:nvSpPr>
            <p:cNvPr id="9" name="TextBox 8"/>
            <p:cNvSpPr txBox="1"/>
            <p:nvPr/>
          </p:nvSpPr>
          <p:spPr>
            <a:xfrm>
              <a:off x="1437363" y="2110356"/>
              <a:ext cx="570231" cy="338554"/>
            </a:xfrm>
            <a:prstGeom prst="rect">
              <a:avLst/>
            </a:prstGeom>
            <a:noFill/>
          </p:spPr>
          <p:txBody>
            <a:bodyPr wrap="square" rtlCol="0" anchor="ctr">
              <a:noAutofit/>
            </a:bodyPr>
            <a:lstStyle/>
            <a:p>
              <a:pPr algn="r">
                <a:spcBef>
                  <a:spcPts val="600"/>
                </a:spcBef>
              </a:pPr>
              <a:r>
                <a:rPr lang="en-US" sz="1200" b="1" dirty="0"/>
                <a:t>50%</a:t>
              </a:r>
            </a:p>
          </p:txBody>
        </p:sp>
        <p:cxnSp>
          <p:nvCxnSpPr>
            <p:cNvPr id="10" name="Straight Connector 9"/>
            <p:cNvCxnSpPr/>
            <p:nvPr/>
          </p:nvCxnSpPr>
          <p:spPr>
            <a:xfrm flipH="1">
              <a:off x="2029026" y="2277253"/>
              <a:ext cx="5008462" cy="0"/>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029026" y="2986256"/>
              <a:ext cx="5008462" cy="0"/>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2029026" y="3695259"/>
              <a:ext cx="5008462" cy="0"/>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029026" y="4404262"/>
              <a:ext cx="5008462" cy="0"/>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029026" y="5113265"/>
              <a:ext cx="5008462" cy="0"/>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37363" y="2822414"/>
              <a:ext cx="570231" cy="338554"/>
            </a:xfrm>
            <a:prstGeom prst="rect">
              <a:avLst/>
            </a:prstGeom>
            <a:noFill/>
          </p:spPr>
          <p:txBody>
            <a:bodyPr wrap="square" rtlCol="0" anchor="ctr">
              <a:noAutofit/>
            </a:bodyPr>
            <a:lstStyle/>
            <a:p>
              <a:pPr algn="r">
                <a:spcBef>
                  <a:spcPts val="600"/>
                </a:spcBef>
              </a:pPr>
              <a:r>
                <a:rPr lang="en-US" sz="1200" b="1" dirty="0"/>
                <a:t>40%</a:t>
              </a:r>
            </a:p>
          </p:txBody>
        </p:sp>
        <p:sp>
          <p:nvSpPr>
            <p:cNvPr id="16" name="TextBox 15"/>
            <p:cNvSpPr txBox="1"/>
            <p:nvPr/>
          </p:nvSpPr>
          <p:spPr>
            <a:xfrm>
              <a:off x="1437363" y="3534781"/>
              <a:ext cx="570231" cy="338554"/>
            </a:xfrm>
            <a:prstGeom prst="rect">
              <a:avLst/>
            </a:prstGeom>
            <a:noFill/>
          </p:spPr>
          <p:txBody>
            <a:bodyPr wrap="square" rtlCol="0" anchor="ctr">
              <a:noAutofit/>
            </a:bodyPr>
            <a:lstStyle/>
            <a:p>
              <a:pPr algn="r">
                <a:spcBef>
                  <a:spcPts val="600"/>
                </a:spcBef>
              </a:pPr>
              <a:r>
                <a:rPr lang="en-US" sz="1200" b="1" dirty="0"/>
                <a:t>30%</a:t>
              </a:r>
            </a:p>
          </p:txBody>
        </p:sp>
        <p:sp>
          <p:nvSpPr>
            <p:cNvPr id="17" name="TextBox 16"/>
            <p:cNvSpPr txBox="1"/>
            <p:nvPr/>
          </p:nvSpPr>
          <p:spPr>
            <a:xfrm>
              <a:off x="1437363" y="4240573"/>
              <a:ext cx="570231" cy="338554"/>
            </a:xfrm>
            <a:prstGeom prst="rect">
              <a:avLst/>
            </a:prstGeom>
            <a:noFill/>
          </p:spPr>
          <p:txBody>
            <a:bodyPr wrap="square" rtlCol="0" anchor="ctr">
              <a:noAutofit/>
            </a:bodyPr>
            <a:lstStyle/>
            <a:p>
              <a:pPr algn="r">
                <a:spcBef>
                  <a:spcPts val="600"/>
                </a:spcBef>
              </a:pPr>
              <a:r>
                <a:rPr lang="en-US" sz="1200" b="1" dirty="0"/>
                <a:t>20%</a:t>
              </a:r>
            </a:p>
          </p:txBody>
        </p:sp>
        <p:sp>
          <p:nvSpPr>
            <p:cNvPr id="18" name="TextBox 17"/>
            <p:cNvSpPr txBox="1"/>
            <p:nvPr/>
          </p:nvSpPr>
          <p:spPr>
            <a:xfrm>
              <a:off x="1437363" y="4949317"/>
              <a:ext cx="570231" cy="338554"/>
            </a:xfrm>
            <a:prstGeom prst="rect">
              <a:avLst/>
            </a:prstGeom>
            <a:noFill/>
          </p:spPr>
          <p:txBody>
            <a:bodyPr wrap="square" rtlCol="0" anchor="ctr">
              <a:noAutofit/>
            </a:bodyPr>
            <a:lstStyle/>
            <a:p>
              <a:pPr algn="r">
                <a:spcBef>
                  <a:spcPts val="600"/>
                </a:spcBef>
              </a:pPr>
              <a:r>
                <a:rPr lang="en-US" sz="1200" b="1" dirty="0"/>
                <a:t>10%</a:t>
              </a:r>
            </a:p>
          </p:txBody>
        </p:sp>
        <p:sp>
          <p:nvSpPr>
            <p:cNvPr id="19" name="TextBox 18"/>
            <p:cNvSpPr txBox="1"/>
            <p:nvPr/>
          </p:nvSpPr>
          <p:spPr>
            <a:xfrm>
              <a:off x="1437363" y="5653139"/>
              <a:ext cx="570231" cy="338554"/>
            </a:xfrm>
            <a:prstGeom prst="rect">
              <a:avLst/>
            </a:prstGeom>
            <a:noFill/>
          </p:spPr>
          <p:txBody>
            <a:bodyPr wrap="square" rtlCol="0" anchor="ctr">
              <a:noAutofit/>
            </a:bodyPr>
            <a:lstStyle/>
            <a:p>
              <a:pPr algn="r">
                <a:spcBef>
                  <a:spcPts val="600"/>
                </a:spcBef>
              </a:pPr>
              <a:r>
                <a:rPr lang="en-US" sz="1200" b="1" dirty="0"/>
                <a:t>0%</a:t>
              </a:r>
            </a:p>
          </p:txBody>
        </p:sp>
        <p:sp>
          <p:nvSpPr>
            <p:cNvPr id="20" name="TextBox 19"/>
            <p:cNvSpPr txBox="1"/>
            <p:nvPr/>
          </p:nvSpPr>
          <p:spPr>
            <a:xfrm>
              <a:off x="2190303" y="5824589"/>
              <a:ext cx="646834" cy="338554"/>
            </a:xfrm>
            <a:prstGeom prst="rect">
              <a:avLst/>
            </a:prstGeom>
            <a:noFill/>
          </p:spPr>
          <p:txBody>
            <a:bodyPr wrap="square" rtlCol="0" anchor="ctr">
              <a:noAutofit/>
            </a:bodyPr>
            <a:lstStyle/>
            <a:p>
              <a:pPr algn="ctr">
                <a:spcBef>
                  <a:spcPts val="600"/>
                </a:spcBef>
              </a:pPr>
              <a:r>
                <a:rPr lang="en-US" sz="1200" b="1" dirty="0"/>
                <a:t>Print</a:t>
              </a:r>
            </a:p>
          </p:txBody>
        </p:sp>
        <p:sp>
          <p:nvSpPr>
            <p:cNvPr id="21" name="TextBox 20"/>
            <p:cNvSpPr txBox="1"/>
            <p:nvPr/>
          </p:nvSpPr>
          <p:spPr>
            <a:xfrm>
              <a:off x="3169048" y="5824589"/>
              <a:ext cx="720080" cy="338554"/>
            </a:xfrm>
            <a:prstGeom prst="rect">
              <a:avLst/>
            </a:prstGeom>
            <a:noFill/>
          </p:spPr>
          <p:txBody>
            <a:bodyPr wrap="square" rtlCol="0" anchor="ctr">
              <a:noAutofit/>
            </a:bodyPr>
            <a:lstStyle/>
            <a:p>
              <a:pPr algn="ctr">
                <a:spcBef>
                  <a:spcPts val="600"/>
                </a:spcBef>
              </a:pPr>
              <a:r>
                <a:rPr lang="en-US" sz="1200" b="1" dirty="0"/>
                <a:t>Radio</a:t>
              </a:r>
            </a:p>
          </p:txBody>
        </p:sp>
        <p:sp>
          <p:nvSpPr>
            <p:cNvPr id="22" name="TextBox 21"/>
            <p:cNvSpPr txBox="1"/>
            <p:nvPr/>
          </p:nvSpPr>
          <p:spPr>
            <a:xfrm>
              <a:off x="4164657" y="5824589"/>
              <a:ext cx="720080" cy="338554"/>
            </a:xfrm>
            <a:prstGeom prst="rect">
              <a:avLst/>
            </a:prstGeom>
            <a:noFill/>
          </p:spPr>
          <p:txBody>
            <a:bodyPr wrap="square" rtlCol="0" anchor="ctr">
              <a:noAutofit/>
            </a:bodyPr>
            <a:lstStyle/>
            <a:p>
              <a:pPr algn="ctr">
                <a:spcBef>
                  <a:spcPts val="600"/>
                </a:spcBef>
              </a:pPr>
              <a:r>
                <a:rPr lang="en-US" sz="1200" b="1" dirty="0"/>
                <a:t>TV</a:t>
              </a:r>
            </a:p>
          </p:txBody>
        </p:sp>
        <p:sp>
          <p:nvSpPr>
            <p:cNvPr id="23" name="TextBox 22"/>
            <p:cNvSpPr txBox="1"/>
            <p:nvPr/>
          </p:nvSpPr>
          <p:spPr>
            <a:xfrm>
              <a:off x="5077667" y="5824589"/>
              <a:ext cx="919709" cy="338554"/>
            </a:xfrm>
            <a:prstGeom prst="rect">
              <a:avLst/>
            </a:prstGeom>
            <a:noFill/>
          </p:spPr>
          <p:txBody>
            <a:bodyPr wrap="square" rtlCol="0" anchor="ctr">
              <a:noAutofit/>
            </a:bodyPr>
            <a:lstStyle/>
            <a:p>
              <a:pPr algn="ctr">
                <a:spcBef>
                  <a:spcPts val="600"/>
                </a:spcBef>
              </a:pPr>
              <a:r>
                <a:rPr lang="en-US" sz="1200" b="1" dirty="0"/>
                <a:t>Desktop</a:t>
              </a:r>
            </a:p>
          </p:txBody>
        </p:sp>
        <p:sp>
          <p:nvSpPr>
            <p:cNvPr id="24" name="TextBox 23"/>
            <p:cNvSpPr txBox="1"/>
            <p:nvPr/>
          </p:nvSpPr>
          <p:spPr>
            <a:xfrm>
              <a:off x="6074121" y="5824589"/>
              <a:ext cx="919709" cy="338554"/>
            </a:xfrm>
            <a:prstGeom prst="rect">
              <a:avLst/>
            </a:prstGeom>
            <a:noFill/>
          </p:spPr>
          <p:txBody>
            <a:bodyPr wrap="square" rtlCol="0" anchor="ctr">
              <a:noAutofit/>
            </a:bodyPr>
            <a:lstStyle/>
            <a:p>
              <a:pPr algn="ctr">
                <a:spcBef>
                  <a:spcPts val="600"/>
                </a:spcBef>
              </a:pPr>
              <a:r>
                <a:rPr lang="en-US" sz="1200" b="1" dirty="0"/>
                <a:t>Mobile</a:t>
              </a:r>
            </a:p>
          </p:txBody>
        </p:sp>
        <p:sp>
          <p:nvSpPr>
            <p:cNvPr id="25" name="TextBox 24"/>
            <p:cNvSpPr txBox="1"/>
            <p:nvPr/>
          </p:nvSpPr>
          <p:spPr>
            <a:xfrm>
              <a:off x="7197043" y="3620503"/>
              <a:ext cx="1248690" cy="542787"/>
            </a:xfrm>
            <a:prstGeom prst="rect">
              <a:avLst/>
            </a:prstGeom>
            <a:noFill/>
          </p:spPr>
          <p:txBody>
            <a:bodyPr wrap="square" rtlCol="0" anchor="ctr">
              <a:noAutofit/>
            </a:bodyPr>
            <a:lstStyle/>
            <a:p>
              <a:pPr algn="ctr">
                <a:spcBef>
                  <a:spcPts val="600"/>
                </a:spcBef>
              </a:pPr>
              <a:r>
                <a:rPr lang="en-US" sz="1400" b="1" dirty="0"/>
                <a:t>~ $7B</a:t>
              </a:r>
              <a:br>
                <a:rPr lang="en-US" sz="1400" b="1" dirty="0"/>
              </a:br>
              <a:r>
                <a:rPr lang="en-US" sz="1400" b="1" dirty="0"/>
                <a:t>Opportunity</a:t>
              </a:r>
            </a:p>
          </p:txBody>
        </p:sp>
        <p:sp>
          <p:nvSpPr>
            <p:cNvPr id="26" name="Rectangle 25"/>
            <p:cNvSpPr/>
            <p:nvPr/>
          </p:nvSpPr>
          <p:spPr>
            <a:xfrm>
              <a:off x="2168626" y="5575411"/>
              <a:ext cx="357187" cy="249127"/>
            </a:xfrm>
            <a:prstGeom prst="rect">
              <a:avLst/>
            </a:prstGeom>
            <a:solidFill>
              <a:srgbClr val="D5D5D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Rectangle 26"/>
            <p:cNvSpPr/>
            <p:nvPr/>
          </p:nvSpPr>
          <p:spPr>
            <a:xfrm>
              <a:off x="2527547" y="5177745"/>
              <a:ext cx="357187" cy="648380"/>
            </a:xfrm>
            <a:prstGeom prst="rect">
              <a:avLst/>
            </a:prstGeom>
            <a:solidFill>
              <a:srgbClr val="2575B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28" name="Group 27"/>
            <p:cNvGrpSpPr/>
            <p:nvPr/>
          </p:nvGrpSpPr>
          <p:grpSpPr>
            <a:xfrm>
              <a:off x="2214886" y="5339669"/>
              <a:ext cx="264666" cy="166287"/>
              <a:chOff x="2197547" y="5281613"/>
              <a:chExt cx="264666" cy="166287"/>
            </a:xfrm>
          </p:grpSpPr>
          <p:sp>
            <p:nvSpPr>
              <p:cNvPr id="73" name="Rectangle 72"/>
              <p:cNvSpPr/>
              <p:nvPr/>
            </p:nvSpPr>
            <p:spPr>
              <a:xfrm>
                <a:off x="2197547" y="5281613"/>
                <a:ext cx="264666" cy="66764"/>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4" name="Rectangle 73"/>
              <p:cNvSpPr/>
              <p:nvPr/>
            </p:nvSpPr>
            <p:spPr>
              <a:xfrm>
                <a:off x="2197547" y="5381136"/>
                <a:ext cx="264666" cy="66764"/>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sp>
          <p:nvSpPr>
            <p:cNvPr id="29" name="Down Arrow 28"/>
            <p:cNvSpPr/>
            <p:nvPr/>
          </p:nvSpPr>
          <p:spPr>
            <a:xfrm>
              <a:off x="2550711" y="4865799"/>
              <a:ext cx="310858" cy="280987"/>
            </a:xfrm>
            <a:prstGeom prst="downArrow">
              <a:avLst>
                <a:gd name="adj1" fmla="val 50000"/>
                <a:gd name="adj2" fmla="val 51695"/>
              </a:avLst>
            </a:prstGeom>
            <a:solidFill>
              <a:srgbClr val="2575B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30" name="Group 29"/>
            <p:cNvGrpSpPr/>
            <p:nvPr/>
          </p:nvGrpSpPr>
          <p:grpSpPr>
            <a:xfrm>
              <a:off x="3217689" y="4691962"/>
              <a:ext cx="264666" cy="166287"/>
              <a:chOff x="3197969" y="4633906"/>
              <a:chExt cx="264666" cy="166287"/>
            </a:xfrm>
          </p:grpSpPr>
          <p:sp>
            <p:nvSpPr>
              <p:cNvPr id="71" name="Rectangle 70"/>
              <p:cNvSpPr/>
              <p:nvPr/>
            </p:nvSpPr>
            <p:spPr>
              <a:xfrm>
                <a:off x="3197969" y="4633906"/>
                <a:ext cx="264666" cy="66764"/>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2" name="Rectangle 71"/>
              <p:cNvSpPr/>
              <p:nvPr/>
            </p:nvSpPr>
            <p:spPr>
              <a:xfrm>
                <a:off x="3197969" y="4733429"/>
                <a:ext cx="264666" cy="66764"/>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sp>
          <p:nvSpPr>
            <p:cNvPr id="31" name="Rectangle 30"/>
            <p:cNvSpPr/>
            <p:nvPr/>
          </p:nvSpPr>
          <p:spPr>
            <a:xfrm>
              <a:off x="3171429" y="4915807"/>
              <a:ext cx="357187" cy="911112"/>
            </a:xfrm>
            <a:prstGeom prst="rect">
              <a:avLst/>
            </a:prstGeom>
            <a:solidFill>
              <a:srgbClr val="D5D5D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2" name="Rectangle 31"/>
            <p:cNvSpPr/>
            <p:nvPr/>
          </p:nvSpPr>
          <p:spPr>
            <a:xfrm>
              <a:off x="3527969" y="5177744"/>
              <a:ext cx="357187" cy="646793"/>
            </a:xfrm>
            <a:prstGeom prst="rect">
              <a:avLst/>
            </a:prstGeom>
            <a:solidFill>
              <a:srgbClr val="2575B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3" name="Down Arrow 32"/>
            <p:cNvSpPr/>
            <p:nvPr/>
          </p:nvSpPr>
          <p:spPr>
            <a:xfrm>
              <a:off x="3551133" y="4882468"/>
              <a:ext cx="310858" cy="280987"/>
            </a:xfrm>
            <a:prstGeom prst="downArrow">
              <a:avLst>
                <a:gd name="adj1" fmla="val 50000"/>
                <a:gd name="adj2" fmla="val 51695"/>
              </a:avLst>
            </a:prstGeom>
            <a:solidFill>
              <a:srgbClr val="2575B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34" name="Group 33"/>
            <p:cNvGrpSpPr/>
            <p:nvPr/>
          </p:nvGrpSpPr>
          <p:grpSpPr>
            <a:xfrm>
              <a:off x="4170862" y="2934605"/>
              <a:ext cx="716108" cy="2892314"/>
              <a:chOff x="3157835" y="2876549"/>
              <a:chExt cx="716108" cy="2892314"/>
            </a:xfrm>
          </p:grpSpPr>
          <p:sp>
            <p:nvSpPr>
              <p:cNvPr id="67" name="Rectangle 66"/>
              <p:cNvSpPr/>
              <p:nvPr/>
            </p:nvSpPr>
            <p:spPr>
              <a:xfrm>
                <a:off x="3157835" y="3233738"/>
                <a:ext cx="357187" cy="2535125"/>
              </a:xfrm>
              <a:prstGeom prst="rect">
                <a:avLst/>
              </a:prstGeom>
              <a:solidFill>
                <a:srgbClr val="D5D5D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8" name="Rectangle 67"/>
              <p:cNvSpPr/>
              <p:nvPr/>
            </p:nvSpPr>
            <p:spPr>
              <a:xfrm>
                <a:off x="3516756" y="3200400"/>
                <a:ext cx="357187" cy="2566082"/>
              </a:xfrm>
              <a:prstGeom prst="rect">
                <a:avLst/>
              </a:prstGeom>
              <a:solidFill>
                <a:srgbClr val="2575B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9" name="Down Arrow 68"/>
              <p:cNvSpPr/>
              <p:nvPr/>
            </p:nvSpPr>
            <p:spPr>
              <a:xfrm>
                <a:off x="3539920" y="2876549"/>
                <a:ext cx="310858" cy="280987"/>
              </a:xfrm>
              <a:prstGeom prst="downArrow">
                <a:avLst>
                  <a:gd name="adj1" fmla="val 50000"/>
                  <a:gd name="adj2" fmla="val 51695"/>
                </a:avLst>
              </a:prstGeom>
              <a:solidFill>
                <a:srgbClr val="2575B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0" name="Down Arrow 69"/>
              <p:cNvSpPr/>
              <p:nvPr/>
            </p:nvSpPr>
            <p:spPr>
              <a:xfrm>
                <a:off x="3176236" y="2928936"/>
                <a:ext cx="310858" cy="280987"/>
              </a:xfrm>
              <a:prstGeom prst="downArrow">
                <a:avLst>
                  <a:gd name="adj1" fmla="val 50000"/>
                  <a:gd name="adj2" fmla="val 51695"/>
                </a:avLst>
              </a:prstGeom>
              <a:solidFill>
                <a:srgbClr val="D5D5D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grpSp>
          <p:nvGrpSpPr>
            <p:cNvPr id="35" name="Group 34"/>
            <p:cNvGrpSpPr/>
            <p:nvPr/>
          </p:nvGrpSpPr>
          <p:grpSpPr>
            <a:xfrm>
              <a:off x="5579718" y="4199043"/>
              <a:ext cx="264666" cy="166287"/>
              <a:chOff x="3197969" y="4633906"/>
              <a:chExt cx="264666" cy="166287"/>
            </a:xfrm>
            <a:solidFill>
              <a:srgbClr val="348DBB"/>
            </a:solidFill>
          </p:grpSpPr>
          <p:sp>
            <p:nvSpPr>
              <p:cNvPr id="65" name="Rectangle 64"/>
              <p:cNvSpPr/>
              <p:nvPr/>
            </p:nvSpPr>
            <p:spPr>
              <a:xfrm>
                <a:off x="3197969" y="4633906"/>
                <a:ext cx="264666" cy="66764"/>
              </a:xfrm>
              <a:prstGeom prst="rect">
                <a:avLst/>
              </a:prstGeom>
              <a:solidFill>
                <a:srgbClr val="2575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6" name="Rectangle 65"/>
              <p:cNvSpPr/>
              <p:nvPr/>
            </p:nvSpPr>
            <p:spPr>
              <a:xfrm>
                <a:off x="3197969" y="4733429"/>
                <a:ext cx="264666" cy="66764"/>
              </a:xfrm>
              <a:prstGeom prst="rect">
                <a:avLst/>
              </a:prstGeom>
              <a:solidFill>
                <a:srgbClr val="2575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sp>
          <p:nvSpPr>
            <p:cNvPr id="36" name="Rectangle 35"/>
            <p:cNvSpPr/>
            <p:nvPr/>
          </p:nvSpPr>
          <p:spPr>
            <a:xfrm>
              <a:off x="5174537" y="4525281"/>
              <a:ext cx="357187" cy="1301638"/>
            </a:xfrm>
            <a:prstGeom prst="rect">
              <a:avLst/>
            </a:prstGeom>
            <a:solidFill>
              <a:srgbClr val="D5D5D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Rectangle 36"/>
            <p:cNvSpPr/>
            <p:nvPr/>
          </p:nvSpPr>
          <p:spPr>
            <a:xfrm>
              <a:off x="5533458" y="4430031"/>
              <a:ext cx="357187" cy="1397494"/>
            </a:xfrm>
            <a:prstGeom prst="rect">
              <a:avLst/>
            </a:prstGeom>
            <a:solidFill>
              <a:srgbClr val="2575B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Down Arrow 37"/>
            <p:cNvSpPr/>
            <p:nvPr/>
          </p:nvSpPr>
          <p:spPr>
            <a:xfrm>
              <a:off x="5197701" y="4199049"/>
              <a:ext cx="310858" cy="280987"/>
            </a:xfrm>
            <a:prstGeom prst="downArrow">
              <a:avLst>
                <a:gd name="adj1" fmla="val 50000"/>
                <a:gd name="adj2" fmla="val 51695"/>
              </a:avLst>
            </a:prstGeom>
            <a:solidFill>
              <a:srgbClr val="D5D5D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39" name="Group 38"/>
            <p:cNvGrpSpPr/>
            <p:nvPr/>
          </p:nvGrpSpPr>
          <p:grpSpPr>
            <a:xfrm>
              <a:off x="6181284" y="3367992"/>
              <a:ext cx="713727" cy="2456545"/>
              <a:chOff x="6217696" y="3309936"/>
              <a:chExt cx="713727" cy="2456545"/>
            </a:xfrm>
          </p:grpSpPr>
          <p:sp>
            <p:nvSpPr>
              <p:cNvPr id="60" name="Rectangle 59"/>
              <p:cNvSpPr/>
              <p:nvPr/>
            </p:nvSpPr>
            <p:spPr>
              <a:xfrm>
                <a:off x="6217696" y="3681412"/>
                <a:ext cx="357187" cy="2085069"/>
              </a:xfrm>
              <a:prstGeom prst="rect">
                <a:avLst/>
              </a:prstGeom>
              <a:solidFill>
                <a:srgbClr val="D5D5D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1" name="Rectangle 60"/>
              <p:cNvSpPr/>
              <p:nvPr/>
            </p:nvSpPr>
            <p:spPr>
              <a:xfrm>
                <a:off x="6574236" y="3997325"/>
                <a:ext cx="357187" cy="1768267"/>
              </a:xfrm>
              <a:prstGeom prst="rect">
                <a:avLst/>
              </a:prstGeom>
              <a:solidFill>
                <a:srgbClr val="2575B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2" name="Down Arrow 61"/>
              <p:cNvSpPr/>
              <p:nvPr/>
            </p:nvSpPr>
            <p:spPr>
              <a:xfrm flipV="1">
                <a:off x="6238479" y="3309936"/>
                <a:ext cx="310858" cy="280987"/>
              </a:xfrm>
              <a:prstGeom prst="downArrow">
                <a:avLst>
                  <a:gd name="adj1" fmla="val 50000"/>
                  <a:gd name="adj2" fmla="val 51695"/>
                </a:avLst>
              </a:prstGeom>
              <a:solidFill>
                <a:srgbClr val="D5D5D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3" name="Down Arrow 62"/>
              <p:cNvSpPr/>
              <p:nvPr/>
            </p:nvSpPr>
            <p:spPr>
              <a:xfrm flipV="1">
                <a:off x="6597400" y="3309936"/>
                <a:ext cx="310858" cy="280987"/>
              </a:xfrm>
              <a:prstGeom prst="downArrow">
                <a:avLst>
                  <a:gd name="adj1" fmla="val 50000"/>
                  <a:gd name="adj2" fmla="val 51695"/>
                </a:avLst>
              </a:prstGeom>
              <a:solidFill>
                <a:srgbClr val="2575B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4" name="Rectangle 63"/>
              <p:cNvSpPr/>
              <p:nvPr/>
            </p:nvSpPr>
            <p:spPr>
              <a:xfrm>
                <a:off x="6574236" y="3684943"/>
                <a:ext cx="357187" cy="312382"/>
              </a:xfrm>
              <a:prstGeom prst="rect">
                <a:avLst/>
              </a:prstGeom>
              <a:solidFill>
                <a:srgbClr val="B9E8FD"/>
              </a:solidFill>
              <a:ln w="19050">
                <a:solidFill>
                  <a:srgbClr val="2575B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sp>
          <p:nvSpPr>
            <p:cNvPr id="40" name="TextBox 39"/>
            <p:cNvSpPr txBox="1"/>
            <p:nvPr/>
          </p:nvSpPr>
          <p:spPr>
            <a:xfrm>
              <a:off x="1382232" y="1361965"/>
              <a:ext cx="6401963" cy="587944"/>
            </a:xfrm>
            <a:prstGeom prst="rect">
              <a:avLst/>
            </a:prstGeom>
            <a:noFill/>
          </p:spPr>
          <p:txBody>
            <a:bodyPr wrap="square" rtlCol="0" anchor="ctr">
              <a:noAutofit/>
            </a:bodyPr>
            <a:lstStyle/>
            <a:p>
              <a:pPr algn="ctr">
                <a:spcBef>
                  <a:spcPts val="600"/>
                </a:spcBef>
              </a:pPr>
              <a:r>
                <a:rPr lang="en-US" b="1" dirty="0"/>
                <a:t>% of Time Spent in Media vs. % of Advertising Spending</a:t>
              </a:r>
            </a:p>
          </p:txBody>
        </p:sp>
        <p:cxnSp>
          <p:nvCxnSpPr>
            <p:cNvPr id="41" name="Straight Connector 40"/>
            <p:cNvCxnSpPr/>
            <p:nvPr/>
          </p:nvCxnSpPr>
          <p:spPr>
            <a:xfrm flipH="1">
              <a:off x="2029026" y="5822269"/>
              <a:ext cx="5008462" cy="0"/>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925968" y="3890004"/>
              <a:ext cx="28852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3315402" y="6211472"/>
              <a:ext cx="2435710" cy="338554"/>
              <a:chOff x="2099272" y="6331940"/>
              <a:chExt cx="2435710" cy="338554"/>
            </a:xfrm>
          </p:grpSpPr>
          <p:grpSp>
            <p:nvGrpSpPr>
              <p:cNvPr id="54" name="Group 53"/>
              <p:cNvGrpSpPr/>
              <p:nvPr/>
            </p:nvGrpSpPr>
            <p:grpSpPr>
              <a:xfrm>
                <a:off x="3476644" y="6331940"/>
                <a:ext cx="1058338" cy="338554"/>
                <a:chOff x="3874316" y="6331940"/>
                <a:chExt cx="1058338" cy="338554"/>
              </a:xfrm>
            </p:grpSpPr>
            <p:sp>
              <p:nvSpPr>
                <p:cNvPr id="58" name="TextBox 57"/>
                <p:cNvSpPr txBox="1"/>
                <p:nvPr/>
              </p:nvSpPr>
              <p:spPr>
                <a:xfrm>
                  <a:off x="3904521" y="6331940"/>
                  <a:ext cx="1028133" cy="338554"/>
                </a:xfrm>
                <a:prstGeom prst="rect">
                  <a:avLst/>
                </a:prstGeom>
                <a:noFill/>
              </p:spPr>
              <p:txBody>
                <a:bodyPr wrap="square" rtlCol="0" anchor="ctr">
                  <a:noAutofit/>
                </a:bodyPr>
                <a:lstStyle/>
                <a:p>
                  <a:pPr algn="ctr">
                    <a:spcBef>
                      <a:spcPts val="600"/>
                    </a:spcBef>
                  </a:pPr>
                  <a:r>
                    <a:rPr lang="en-US" sz="1400" b="1" dirty="0"/>
                    <a:t>Ad Spend</a:t>
                  </a:r>
                </a:p>
              </p:txBody>
            </p:sp>
            <p:sp>
              <p:nvSpPr>
                <p:cNvPr id="59" name="Rectangle 58"/>
                <p:cNvSpPr/>
                <p:nvPr/>
              </p:nvSpPr>
              <p:spPr>
                <a:xfrm>
                  <a:off x="3874316" y="6461911"/>
                  <a:ext cx="79818" cy="78612"/>
                </a:xfrm>
                <a:prstGeom prst="rect">
                  <a:avLst/>
                </a:prstGeom>
                <a:solidFill>
                  <a:srgbClr val="2575B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grpSp>
            <p:nvGrpSpPr>
              <p:cNvPr id="55" name="Group 54"/>
              <p:cNvGrpSpPr/>
              <p:nvPr/>
            </p:nvGrpSpPr>
            <p:grpSpPr>
              <a:xfrm>
                <a:off x="2099272" y="6331940"/>
                <a:ext cx="1180042" cy="338554"/>
                <a:chOff x="2099272" y="6331940"/>
                <a:chExt cx="1180042" cy="338554"/>
              </a:xfrm>
            </p:grpSpPr>
            <p:sp>
              <p:nvSpPr>
                <p:cNvPr id="56" name="TextBox 55"/>
                <p:cNvSpPr txBox="1"/>
                <p:nvPr/>
              </p:nvSpPr>
              <p:spPr>
                <a:xfrm>
                  <a:off x="2110540" y="6331940"/>
                  <a:ext cx="1168774" cy="338554"/>
                </a:xfrm>
                <a:prstGeom prst="rect">
                  <a:avLst/>
                </a:prstGeom>
                <a:noFill/>
              </p:spPr>
              <p:txBody>
                <a:bodyPr wrap="square" rtlCol="0" anchor="ctr">
                  <a:noAutofit/>
                </a:bodyPr>
                <a:lstStyle/>
                <a:p>
                  <a:pPr algn="ctr">
                    <a:spcBef>
                      <a:spcPts val="600"/>
                    </a:spcBef>
                  </a:pPr>
                  <a:r>
                    <a:rPr lang="en-US" sz="1400" b="1" dirty="0"/>
                    <a:t>Time Spent </a:t>
                  </a:r>
                </a:p>
              </p:txBody>
            </p:sp>
            <p:sp>
              <p:nvSpPr>
                <p:cNvPr id="57" name="Rectangle 56"/>
                <p:cNvSpPr/>
                <p:nvPr/>
              </p:nvSpPr>
              <p:spPr>
                <a:xfrm>
                  <a:off x="2099272" y="6461911"/>
                  <a:ext cx="79818" cy="78612"/>
                </a:xfrm>
                <a:prstGeom prst="rect">
                  <a:avLst/>
                </a:prstGeom>
                <a:solidFill>
                  <a:srgbClr val="D5D5D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grpSp>
        <p:sp>
          <p:nvSpPr>
            <p:cNvPr id="44" name="TextBox 43"/>
            <p:cNvSpPr txBox="1"/>
            <p:nvPr/>
          </p:nvSpPr>
          <p:spPr>
            <a:xfrm>
              <a:off x="2474213" y="5156371"/>
              <a:ext cx="475281" cy="338554"/>
            </a:xfrm>
            <a:prstGeom prst="rect">
              <a:avLst/>
            </a:prstGeom>
            <a:noFill/>
          </p:spPr>
          <p:txBody>
            <a:bodyPr wrap="square" rtlCol="0" anchor="ctr">
              <a:noAutofit/>
            </a:bodyPr>
            <a:lstStyle/>
            <a:p>
              <a:pPr algn="ctr">
                <a:spcBef>
                  <a:spcPts val="600"/>
                </a:spcBef>
              </a:pPr>
              <a:r>
                <a:rPr lang="en-US" sz="1200" b="1" dirty="0">
                  <a:solidFill>
                    <a:schemeClr val="bg1"/>
                  </a:solidFill>
                </a:rPr>
                <a:t>9%</a:t>
              </a:r>
            </a:p>
          </p:txBody>
        </p:sp>
        <p:sp>
          <p:nvSpPr>
            <p:cNvPr id="45" name="TextBox 44"/>
            <p:cNvSpPr txBox="1"/>
            <p:nvPr/>
          </p:nvSpPr>
          <p:spPr>
            <a:xfrm>
              <a:off x="3073584" y="4889391"/>
              <a:ext cx="569036" cy="338554"/>
            </a:xfrm>
            <a:prstGeom prst="rect">
              <a:avLst/>
            </a:prstGeom>
            <a:noFill/>
          </p:spPr>
          <p:txBody>
            <a:bodyPr wrap="square" rtlCol="0" anchor="ctr">
              <a:noAutofit/>
            </a:bodyPr>
            <a:lstStyle/>
            <a:p>
              <a:pPr algn="ctr">
                <a:spcBef>
                  <a:spcPts val="600"/>
                </a:spcBef>
              </a:pPr>
              <a:r>
                <a:rPr lang="en-US" sz="1200" b="1" dirty="0"/>
                <a:t>13%</a:t>
              </a:r>
            </a:p>
          </p:txBody>
        </p:sp>
        <p:sp>
          <p:nvSpPr>
            <p:cNvPr id="46" name="TextBox 45"/>
            <p:cNvSpPr txBox="1"/>
            <p:nvPr/>
          </p:nvSpPr>
          <p:spPr>
            <a:xfrm>
              <a:off x="3475481" y="5137322"/>
              <a:ext cx="475281" cy="338554"/>
            </a:xfrm>
            <a:prstGeom prst="rect">
              <a:avLst/>
            </a:prstGeom>
            <a:noFill/>
          </p:spPr>
          <p:txBody>
            <a:bodyPr wrap="square" rtlCol="0" anchor="ctr">
              <a:noAutofit/>
            </a:bodyPr>
            <a:lstStyle/>
            <a:p>
              <a:pPr algn="ctr">
                <a:spcBef>
                  <a:spcPts val="600"/>
                </a:spcBef>
              </a:pPr>
              <a:r>
                <a:rPr lang="en-US" sz="1200" b="1" dirty="0">
                  <a:solidFill>
                    <a:schemeClr val="bg1"/>
                  </a:solidFill>
                </a:rPr>
                <a:t>9%</a:t>
              </a:r>
            </a:p>
          </p:txBody>
        </p:sp>
        <p:sp>
          <p:nvSpPr>
            <p:cNvPr id="47" name="TextBox 46"/>
            <p:cNvSpPr txBox="1"/>
            <p:nvPr/>
          </p:nvSpPr>
          <p:spPr>
            <a:xfrm>
              <a:off x="4071083" y="3268712"/>
              <a:ext cx="569036" cy="338554"/>
            </a:xfrm>
            <a:prstGeom prst="rect">
              <a:avLst/>
            </a:prstGeom>
            <a:noFill/>
          </p:spPr>
          <p:txBody>
            <a:bodyPr wrap="square" rtlCol="0" anchor="ctr">
              <a:noAutofit/>
            </a:bodyPr>
            <a:lstStyle/>
            <a:p>
              <a:pPr algn="ctr">
                <a:spcBef>
                  <a:spcPts val="600"/>
                </a:spcBef>
              </a:pPr>
              <a:r>
                <a:rPr lang="en-US" sz="1200" b="1" dirty="0"/>
                <a:t>36%</a:t>
              </a:r>
            </a:p>
          </p:txBody>
        </p:sp>
        <p:sp>
          <p:nvSpPr>
            <p:cNvPr id="48" name="TextBox 47"/>
            <p:cNvSpPr txBox="1"/>
            <p:nvPr/>
          </p:nvSpPr>
          <p:spPr>
            <a:xfrm>
              <a:off x="4426710" y="3209181"/>
              <a:ext cx="569036" cy="338554"/>
            </a:xfrm>
            <a:prstGeom prst="rect">
              <a:avLst/>
            </a:prstGeom>
            <a:noFill/>
          </p:spPr>
          <p:txBody>
            <a:bodyPr wrap="square" rtlCol="0" anchor="ctr">
              <a:noAutofit/>
            </a:bodyPr>
            <a:lstStyle/>
            <a:p>
              <a:pPr algn="ctr">
                <a:spcBef>
                  <a:spcPts val="600"/>
                </a:spcBef>
              </a:pPr>
              <a:r>
                <a:rPr lang="en-US" sz="1200" b="1" dirty="0">
                  <a:solidFill>
                    <a:schemeClr val="bg1"/>
                  </a:solidFill>
                </a:rPr>
                <a:t>36%</a:t>
              </a:r>
            </a:p>
          </p:txBody>
        </p:sp>
        <p:sp>
          <p:nvSpPr>
            <p:cNvPr id="49" name="TextBox 48"/>
            <p:cNvSpPr txBox="1"/>
            <p:nvPr/>
          </p:nvSpPr>
          <p:spPr>
            <a:xfrm>
              <a:off x="5079798" y="4481748"/>
              <a:ext cx="569036" cy="338554"/>
            </a:xfrm>
            <a:prstGeom prst="rect">
              <a:avLst/>
            </a:prstGeom>
            <a:noFill/>
          </p:spPr>
          <p:txBody>
            <a:bodyPr wrap="square" rtlCol="0" anchor="ctr">
              <a:noAutofit/>
            </a:bodyPr>
            <a:lstStyle/>
            <a:p>
              <a:pPr algn="ctr">
                <a:spcBef>
                  <a:spcPts val="600"/>
                </a:spcBef>
              </a:pPr>
              <a:r>
                <a:rPr lang="en-US" sz="1200" b="1" dirty="0"/>
                <a:t>18%</a:t>
              </a:r>
            </a:p>
          </p:txBody>
        </p:sp>
        <p:sp>
          <p:nvSpPr>
            <p:cNvPr id="50" name="TextBox 49"/>
            <p:cNvSpPr txBox="1"/>
            <p:nvPr/>
          </p:nvSpPr>
          <p:spPr>
            <a:xfrm>
              <a:off x="5435425" y="4422217"/>
              <a:ext cx="569036" cy="338554"/>
            </a:xfrm>
            <a:prstGeom prst="rect">
              <a:avLst/>
            </a:prstGeom>
            <a:noFill/>
          </p:spPr>
          <p:txBody>
            <a:bodyPr wrap="square" rtlCol="0" anchor="ctr">
              <a:noAutofit/>
            </a:bodyPr>
            <a:lstStyle/>
            <a:p>
              <a:pPr algn="ctr">
                <a:spcBef>
                  <a:spcPts val="600"/>
                </a:spcBef>
              </a:pPr>
              <a:r>
                <a:rPr lang="en-US" sz="1200" b="1" dirty="0">
                  <a:solidFill>
                    <a:schemeClr val="bg1"/>
                  </a:solidFill>
                </a:rPr>
                <a:t>20%</a:t>
              </a:r>
            </a:p>
          </p:txBody>
        </p:sp>
        <p:sp>
          <p:nvSpPr>
            <p:cNvPr id="51" name="TextBox 50"/>
            <p:cNvSpPr txBox="1"/>
            <p:nvPr/>
          </p:nvSpPr>
          <p:spPr>
            <a:xfrm>
              <a:off x="6083892" y="3707842"/>
              <a:ext cx="569036" cy="338554"/>
            </a:xfrm>
            <a:prstGeom prst="rect">
              <a:avLst/>
            </a:prstGeom>
            <a:noFill/>
          </p:spPr>
          <p:txBody>
            <a:bodyPr wrap="square" rtlCol="0" anchor="ctr">
              <a:noAutofit/>
            </a:bodyPr>
            <a:lstStyle/>
            <a:p>
              <a:pPr algn="ctr">
                <a:spcBef>
                  <a:spcPts val="600"/>
                </a:spcBef>
              </a:pPr>
              <a:r>
                <a:rPr lang="en-US" sz="1200" b="1" dirty="0"/>
                <a:t>29%</a:t>
              </a:r>
            </a:p>
          </p:txBody>
        </p:sp>
        <p:sp>
          <p:nvSpPr>
            <p:cNvPr id="52" name="TextBox 51"/>
            <p:cNvSpPr txBox="1"/>
            <p:nvPr/>
          </p:nvSpPr>
          <p:spPr>
            <a:xfrm>
              <a:off x="6439519" y="4043598"/>
              <a:ext cx="569036" cy="338554"/>
            </a:xfrm>
            <a:prstGeom prst="rect">
              <a:avLst/>
            </a:prstGeom>
            <a:noFill/>
          </p:spPr>
          <p:txBody>
            <a:bodyPr wrap="square" rtlCol="0" anchor="ctr">
              <a:noAutofit/>
            </a:bodyPr>
            <a:lstStyle/>
            <a:p>
              <a:pPr algn="ctr">
                <a:spcBef>
                  <a:spcPts val="600"/>
                </a:spcBef>
              </a:pPr>
              <a:r>
                <a:rPr lang="en-US" sz="1200" b="1" dirty="0">
                  <a:solidFill>
                    <a:schemeClr val="bg1"/>
                  </a:solidFill>
                </a:rPr>
                <a:t>26%</a:t>
              </a:r>
            </a:p>
          </p:txBody>
        </p:sp>
        <p:sp>
          <p:nvSpPr>
            <p:cNvPr id="53" name="TextBox 52"/>
            <p:cNvSpPr txBox="1"/>
            <p:nvPr/>
          </p:nvSpPr>
          <p:spPr>
            <a:xfrm>
              <a:off x="2116812" y="5510896"/>
              <a:ext cx="475281" cy="338554"/>
            </a:xfrm>
            <a:prstGeom prst="rect">
              <a:avLst/>
            </a:prstGeom>
            <a:noFill/>
          </p:spPr>
          <p:txBody>
            <a:bodyPr wrap="square" rtlCol="0" anchor="ctr">
              <a:noAutofit/>
            </a:bodyPr>
            <a:lstStyle/>
            <a:p>
              <a:pPr algn="ctr">
                <a:spcBef>
                  <a:spcPts val="600"/>
                </a:spcBef>
              </a:pPr>
              <a:r>
                <a:rPr lang="en-US" sz="1200" b="1" dirty="0"/>
                <a:t>4%</a:t>
              </a:r>
            </a:p>
          </p:txBody>
        </p:sp>
      </p:grpSp>
    </p:spTree>
    <p:extLst>
      <p:ext uri="{BB962C8B-B14F-4D97-AF65-F5344CB8AC3E}">
        <p14:creationId xmlns:p14="http://schemas.microsoft.com/office/powerpoint/2010/main" val="4216177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3600" dirty="0"/>
              <a:t>Connecting with Consumers on Mobile</a:t>
            </a:r>
          </a:p>
        </p:txBody>
      </p:sp>
      <p:pic>
        <p:nvPicPr>
          <p:cNvPr id="6" name="Picture 5" descr="Connecting with Consumers on Mobile. Using screenshots of search results from a laptop computer and a mobile device, a graphic shows how mobile device search result advertisements are configured to target mobile users specifically." title="Connecting with Consumers on Mobile">
            <a:extLst>
              <a:ext uri="{FF2B5EF4-FFF2-40B4-BE49-F238E27FC236}">
                <a16:creationId xmlns:a16="http://schemas.microsoft.com/office/drawing/2014/main" id="{044D85B1-1C05-6443-A2F5-950F5AF94B57}"/>
              </a:ext>
            </a:extLst>
          </p:cNvPr>
          <p:cNvPicPr>
            <a:picLocks noChangeAspect="1"/>
          </p:cNvPicPr>
          <p:nvPr/>
        </p:nvPicPr>
        <p:blipFill rotWithShape="1">
          <a:blip r:embed="rId2">
            <a:extLst>
              <a:ext uri="{28A0092B-C50C-407E-A947-70E740481C1C}">
                <a14:useLocalDpi xmlns:a14="http://schemas.microsoft.com/office/drawing/2010/main" val="0"/>
              </a:ext>
            </a:extLst>
          </a:blip>
          <a:srcRect l="1754" t="4826" r="3509" b="5085"/>
          <a:stretch/>
        </p:blipFill>
        <p:spPr>
          <a:xfrm>
            <a:off x="457200" y="1600201"/>
            <a:ext cx="8229600" cy="4267200"/>
          </a:xfrm>
          <a:prstGeom prst="rect">
            <a:avLst/>
          </a:prstGeom>
        </p:spPr>
      </p:pic>
      <p:sp>
        <p:nvSpPr>
          <p:cNvPr id="7" name="Rectangle 6">
            <a:extLst>
              <a:ext uri="{FF2B5EF4-FFF2-40B4-BE49-F238E27FC236}">
                <a16:creationId xmlns:a16="http://schemas.microsoft.com/office/drawing/2014/main" id="{91C0C1C5-6FE0-480F-ABAB-5A0C8366928B}"/>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cs typeface="Calibri"/>
              </a:rPr>
              <a:t>Source: </a:t>
            </a:r>
            <a:r>
              <a:rPr lang="en-US" sz="1000" u="sng" dirty="0">
                <a:hlinkClick r:id="rId3"/>
              </a:rPr>
              <a:t>http://www.themobileplaybook.com/en-us/#/cover</a:t>
            </a:r>
            <a:endParaRPr lang="en-US" sz="1000" dirty="0">
              <a:cs typeface="Calibri"/>
            </a:endParaRPr>
          </a:p>
        </p:txBody>
      </p:sp>
    </p:spTree>
    <p:extLst>
      <p:ext uri="{BB962C8B-B14F-4D97-AF65-F5344CB8AC3E}">
        <p14:creationId xmlns:p14="http://schemas.microsoft.com/office/powerpoint/2010/main" val="4222469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Time Spent on Mobile</a:t>
            </a:r>
          </a:p>
        </p:txBody>
      </p:sp>
      <p:pic>
        <p:nvPicPr>
          <p:cNvPr id="4" name="Picture 3" descr="Time Spent on Mobile pie graph. A pie graph shows that in the United States, the vast majority of time on a mobile device is spent on apps, including Facebook, Youtube, Snapchat, and others (at 92 percent), and not on a web browser (at 8 percent)." title="Time Spent on Mobile">
            <a:extLst>
              <a:ext uri="{FF2B5EF4-FFF2-40B4-BE49-F238E27FC236}">
                <a16:creationId xmlns:a16="http://schemas.microsoft.com/office/drawing/2014/main" id="{934D1AFC-8A87-6A41-ACDE-008A69091FC2}"/>
              </a:ext>
            </a:extLst>
          </p:cNvPr>
          <p:cNvPicPr>
            <a:picLocks noChangeAspect="1"/>
          </p:cNvPicPr>
          <p:nvPr/>
        </p:nvPicPr>
        <p:blipFill rotWithShape="1">
          <a:blip r:embed="rId2"/>
          <a:srcRect l="1083" t="92423" r="81697" b="1955"/>
          <a:stretch/>
        </p:blipFill>
        <p:spPr>
          <a:xfrm>
            <a:off x="457200" y="6299098"/>
            <a:ext cx="1268512" cy="310286"/>
          </a:xfrm>
          <a:prstGeom prst="rect">
            <a:avLst/>
          </a:prstGeom>
        </p:spPr>
      </p:pic>
      <p:grpSp>
        <p:nvGrpSpPr>
          <p:cNvPr id="5" name="Group 4" descr="Time Spent on Mobile pie graph. A pie graph shows that in the United States, the vast majority of time on a mobile device is spent on apps, including Facebook, Youtube, Snapchat, and others (at 92 percent), and not on a web browser (at 8 percent)." title="Time Spent on Mobile"/>
          <p:cNvGrpSpPr/>
          <p:nvPr/>
        </p:nvGrpSpPr>
        <p:grpSpPr>
          <a:xfrm>
            <a:off x="1022934" y="1503284"/>
            <a:ext cx="7289204" cy="4212111"/>
            <a:chOff x="1022934" y="1503284"/>
            <a:chExt cx="7289204" cy="4212111"/>
          </a:xfrm>
        </p:grpSpPr>
        <p:sp>
          <p:nvSpPr>
            <p:cNvPr id="6" name="TextBox 5"/>
            <p:cNvSpPr txBox="1"/>
            <p:nvPr/>
          </p:nvSpPr>
          <p:spPr>
            <a:xfrm>
              <a:off x="2057401" y="1503284"/>
              <a:ext cx="5029200" cy="419072"/>
            </a:xfrm>
            <a:prstGeom prst="rect">
              <a:avLst/>
            </a:prstGeom>
            <a:noFill/>
          </p:spPr>
          <p:txBody>
            <a:bodyPr wrap="none" rtlCol="0" anchor="ctr">
              <a:noAutofit/>
            </a:bodyPr>
            <a:lstStyle/>
            <a:p>
              <a:pPr algn="ctr">
                <a:spcBef>
                  <a:spcPts val="600"/>
                </a:spcBef>
              </a:pPr>
              <a:r>
                <a:rPr lang="en-US" sz="2400" b="1" dirty="0"/>
                <a:t>US Time Spent By App Category</a:t>
              </a:r>
            </a:p>
          </p:txBody>
        </p:sp>
        <p:sp>
          <p:nvSpPr>
            <p:cNvPr id="7" name="TextBox 6"/>
            <p:cNvSpPr txBox="1"/>
            <p:nvPr/>
          </p:nvSpPr>
          <p:spPr>
            <a:xfrm>
              <a:off x="3282051" y="2339426"/>
              <a:ext cx="966109" cy="229739"/>
            </a:xfrm>
            <a:prstGeom prst="rect">
              <a:avLst/>
            </a:prstGeom>
            <a:noFill/>
          </p:spPr>
          <p:txBody>
            <a:bodyPr wrap="none" rtlCol="0" anchor="ctr">
              <a:noAutofit/>
            </a:bodyPr>
            <a:lstStyle/>
            <a:p>
              <a:pPr algn="ctr">
                <a:spcBef>
                  <a:spcPts val="600"/>
                </a:spcBef>
              </a:pPr>
              <a:r>
                <a:rPr lang="en-US" sz="1200" dirty="0"/>
                <a:t>Browser 8%</a:t>
              </a:r>
            </a:p>
          </p:txBody>
        </p:sp>
        <p:sp>
          <p:nvSpPr>
            <p:cNvPr id="8" name="TextBox 7"/>
            <p:cNvSpPr txBox="1"/>
            <p:nvPr/>
          </p:nvSpPr>
          <p:spPr>
            <a:xfrm>
              <a:off x="2344763" y="2982046"/>
              <a:ext cx="858961" cy="229739"/>
            </a:xfrm>
            <a:prstGeom prst="rect">
              <a:avLst/>
            </a:prstGeom>
            <a:noFill/>
          </p:spPr>
          <p:txBody>
            <a:bodyPr wrap="none" rtlCol="0" anchor="ctr">
              <a:noAutofit/>
            </a:bodyPr>
            <a:lstStyle/>
            <a:p>
              <a:pPr algn="r">
                <a:spcBef>
                  <a:spcPts val="600"/>
                </a:spcBef>
              </a:pPr>
              <a:r>
                <a:rPr lang="en-US" sz="1200" dirty="0"/>
                <a:t>Other 8%</a:t>
              </a:r>
            </a:p>
          </p:txBody>
        </p:sp>
        <p:sp>
          <p:nvSpPr>
            <p:cNvPr id="9" name="TextBox 8"/>
            <p:cNvSpPr txBox="1"/>
            <p:nvPr/>
          </p:nvSpPr>
          <p:spPr>
            <a:xfrm>
              <a:off x="2083333" y="3347171"/>
              <a:ext cx="858961" cy="229739"/>
            </a:xfrm>
            <a:prstGeom prst="rect">
              <a:avLst/>
            </a:prstGeom>
            <a:noFill/>
          </p:spPr>
          <p:txBody>
            <a:bodyPr wrap="none" rtlCol="0" anchor="ctr">
              <a:noAutofit/>
            </a:bodyPr>
            <a:lstStyle/>
            <a:p>
              <a:pPr algn="r">
                <a:spcBef>
                  <a:spcPts val="600"/>
                </a:spcBef>
              </a:pPr>
              <a:r>
                <a:rPr lang="en-US" sz="1200" dirty="0"/>
                <a:t>Sports 2%</a:t>
              </a:r>
            </a:p>
          </p:txBody>
        </p:sp>
        <p:sp>
          <p:nvSpPr>
            <p:cNvPr id="10" name="TextBox 9"/>
            <p:cNvSpPr txBox="1"/>
            <p:nvPr/>
          </p:nvSpPr>
          <p:spPr>
            <a:xfrm>
              <a:off x="1266364" y="3584661"/>
              <a:ext cx="1581770" cy="229739"/>
            </a:xfrm>
            <a:prstGeom prst="rect">
              <a:avLst/>
            </a:prstGeom>
            <a:noFill/>
          </p:spPr>
          <p:txBody>
            <a:bodyPr wrap="none" rtlCol="0" anchor="ctr">
              <a:noAutofit/>
            </a:bodyPr>
            <a:lstStyle/>
            <a:p>
              <a:pPr algn="r">
                <a:spcBef>
                  <a:spcPts val="600"/>
                </a:spcBef>
              </a:pPr>
              <a:r>
                <a:rPr lang="en-US" sz="1200" dirty="0"/>
                <a:t>News and Weather 3%</a:t>
              </a:r>
            </a:p>
          </p:txBody>
        </p:sp>
        <p:sp>
          <p:nvSpPr>
            <p:cNvPr id="11" name="TextBox 10"/>
            <p:cNvSpPr txBox="1"/>
            <p:nvPr/>
          </p:nvSpPr>
          <p:spPr>
            <a:xfrm>
              <a:off x="1462956" y="3893785"/>
              <a:ext cx="1312912" cy="229739"/>
            </a:xfrm>
            <a:prstGeom prst="rect">
              <a:avLst/>
            </a:prstGeom>
            <a:noFill/>
          </p:spPr>
          <p:txBody>
            <a:bodyPr wrap="none" rtlCol="0" anchor="ctr">
              <a:noAutofit/>
            </a:bodyPr>
            <a:lstStyle/>
            <a:p>
              <a:pPr algn="r">
                <a:spcBef>
                  <a:spcPts val="600"/>
                </a:spcBef>
              </a:pPr>
              <a:r>
                <a:rPr lang="en-US" sz="1200" dirty="0"/>
                <a:t>Productivity 9%</a:t>
              </a:r>
            </a:p>
          </p:txBody>
        </p:sp>
        <p:sp>
          <p:nvSpPr>
            <p:cNvPr id="12" name="TextBox 11"/>
            <p:cNvSpPr txBox="1"/>
            <p:nvPr/>
          </p:nvSpPr>
          <p:spPr>
            <a:xfrm>
              <a:off x="1651098" y="4220476"/>
              <a:ext cx="1134930" cy="434160"/>
            </a:xfrm>
            <a:prstGeom prst="rect">
              <a:avLst/>
            </a:prstGeom>
            <a:noFill/>
          </p:spPr>
          <p:txBody>
            <a:bodyPr wrap="none" rtlCol="0" anchor="ctr">
              <a:noAutofit/>
            </a:bodyPr>
            <a:lstStyle/>
            <a:p>
              <a:pPr algn="r">
                <a:spcBef>
                  <a:spcPts val="600"/>
                </a:spcBef>
              </a:pPr>
              <a:r>
                <a:rPr lang="en-US" sz="1200" dirty="0"/>
                <a:t>Lifestyle and </a:t>
              </a:r>
              <a:br>
                <a:rPr lang="en-US" sz="1200" dirty="0"/>
              </a:br>
              <a:r>
                <a:rPr lang="en-US" sz="1200" dirty="0"/>
                <a:t>Shopping 5%</a:t>
              </a:r>
            </a:p>
          </p:txBody>
        </p:sp>
        <p:sp>
          <p:nvSpPr>
            <p:cNvPr id="13" name="TextBox 12"/>
            <p:cNvSpPr txBox="1"/>
            <p:nvPr/>
          </p:nvSpPr>
          <p:spPr>
            <a:xfrm>
              <a:off x="2017192" y="4819736"/>
              <a:ext cx="936476" cy="265582"/>
            </a:xfrm>
            <a:prstGeom prst="rect">
              <a:avLst/>
            </a:prstGeom>
            <a:noFill/>
          </p:spPr>
          <p:txBody>
            <a:bodyPr wrap="none" rtlCol="0" anchor="ctr">
              <a:noAutofit/>
            </a:bodyPr>
            <a:lstStyle/>
            <a:p>
              <a:pPr algn="r">
                <a:spcBef>
                  <a:spcPts val="600"/>
                </a:spcBef>
              </a:pPr>
              <a:r>
                <a:rPr lang="en-US" sz="1200" dirty="0"/>
                <a:t>Utilities 9%</a:t>
              </a:r>
            </a:p>
          </p:txBody>
        </p:sp>
        <p:sp>
          <p:nvSpPr>
            <p:cNvPr id="14" name="TextBox 13"/>
            <p:cNvSpPr txBox="1"/>
            <p:nvPr/>
          </p:nvSpPr>
          <p:spPr>
            <a:xfrm>
              <a:off x="2533824" y="5306705"/>
              <a:ext cx="936476" cy="265582"/>
            </a:xfrm>
            <a:prstGeom prst="rect">
              <a:avLst/>
            </a:prstGeom>
            <a:noFill/>
          </p:spPr>
          <p:txBody>
            <a:bodyPr wrap="none" rtlCol="0" anchor="ctr">
              <a:noAutofit/>
            </a:bodyPr>
            <a:lstStyle/>
            <a:p>
              <a:pPr algn="r">
                <a:spcBef>
                  <a:spcPts val="600"/>
                </a:spcBef>
              </a:pPr>
              <a:r>
                <a:rPr lang="en-US" sz="1200" dirty="0"/>
                <a:t>Gaming 11%</a:t>
              </a:r>
            </a:p>
          </p:txBody>
        </p:sp>
        <p:sp>
          <p:nvSpPr>
            <p:cNvPr id="15" name="TextBox 14"/>
            <p:cNvSpPr txBox="1"/>
            <p:nvPr/>
          </p:nvSpPr>
          <p:spPr>
            <a:xfrm>
              <a:off x="6396718" y="3566246"/>
              <a:ext cx="1139536" cy="229739"/>
            </a:xfrm>
            <a:prstGeom prst="rect">
              <a:avLst/>
            </a:prstGeom>
            <a:noFill/>
          </p:spPr>
          <p:txBody>
            <a:bodyPr wrap="none" rtlCol="0" anchor="ctr">
              <a:noAutofit/>
            </a:bodyPr>
            <a:lstStyle/>
            <a:p>
              <a:pPr>
                <a:spcBef>
                  <a:spcPts val="600"/>
                </a:spcBef>
              </a:pPr>
              <a:r>
                <a:rPr lang="en-US" sz="1200" dirty="0"/>
                <a:t>Snapchat 2%</a:t>
              </a:r>
            </a:p>
          </p:txBody>
        </p:sp>
        <p:sp>
          <p:nvSpPr>
            <p:cNvPr id="16" name="TextBox 15"/>
            <p:cNvSpPr txBox="1"/>
            <p:nvPr/>
          </p:nvSpPr>
          <p:spPr>
            <a:xfrm>
              <a:off x="6491968" y="3997417"/>
              <a:ext cx="1820170" cy="229739"/>
            </a:xfrm>
            <a:prstGeom prst="rect">
              <a:avLst/>
            </a:prstGeom>
            <a:noFill/>
          </p:spPr>
          <p:txBody>
            <a:bodyPr wrap="none" rtlCol="0" anchor="ctr">
              <a:noAutofit/>
            </a:bodyPr>
            <a:lstStyle/>
            <a:p>
              <a:pPr>
                <a:spcBef>
                  <a:spcPts val="600"/>
                </a:spcBef>
              </a:pPr>
              <a:r>
                <a:rPr lang="en-US" sz="1200" dirty="0"/>
                <a:t>Messaging/Social 12%</a:t>
              </a:r>
            </a:p>
          </p:txBody>
        </p:sp>
        <p:sp>
          <p:nvSpPr>
            <p:cNvPr id="17" name="TextBox 16"/>
            <p:cNvSpPr txBox="1"/>
            <p:nvPr/>
          </p:nvSpPr>
          <p:spPr>
            <a:xfrm>
              <a:off x="6267178" y="4831006"/>
              <a:ext cx="1139040" cy="229739"/>
            </a:xfrm>
            <a:prstGeom prst="rect">
              <a:avLst/>
            </a:prstGeom>
            <a:noFill/>
          </p:spPr>
          <p:txBody>
            <a:bodyPr wrap="none" rtlCol="0" anchor="ctr">
              <a:noAutofit/>
            </a:bodyPr>
            <a:lstStyle/>
            <a:p>
              <a:pPr>
                <a:spcBef>
                  <a:spcPts val="600"/>
                </a:spcBef>
              </a:pPr>
              <a:r>
                <a:rPr lang="en-US" sz="1200" dirty="0"/>
                <a:t>YouTube 3%</a:t>
              </a:r>
            </a:p>
          </p:txBody>
        </p:sp>
        <p:sp>
          <p:nvSpPr>
            <p:cNvPr id="18" name="TextBox 17"/>
            <p:cNvSpPr txBox="1"/>
            <p:nvPr/>
          </p:nvSpPr>
          <p:spPr>
            <a:xfrm>
              <a:off x="5705838" y="5268556"/>
              <a:ext cx="1712822" cy="446839"/>
            </a:xfrm>
            <a:prstGeom prst="rect">
              <a:avLst/>
            </a:prstGeom>
            <a:noFill/>
          </p:spPr>
          <p:txBody>
            <a:bodyPr wrap="none" rtlCol="0" anchor="ctr">
              <a:noAutofit/>
            </a:bodyPr>
            <a:lstStyle/>
            <a:p>
              <a:pPr>
                <a:spcBef>
                  <a:spcPts val="600"/>
                </a:spcBef>
              </a:pPr>
              <a:r>
                <a:rPr lang="en-US" sz="1200" dirty="0"/>
                <a:t>Music. Media</a:t>
              </a:r>
              <a:br>
                <a:rPr lang="en-US" sz="1200" dirty="0"/>
              </a:br>
              <a:r>
                <a:rPr lang="en-US" sz="1200" dirty="0"/>
                <a:t>and Entertainment 15%</a:t>
              </a:r>
            </a:p>
          </p:txBody>
        </p:sp>
        <p:sp>
          <p:nvSpPr>
            <p:cNvPr id="19" name="TextBox 18"/>
            <p:cNvSpPr txBox="1"/>
            <p:nvPr/>
          </p:nvSpPr>
          <p:spPr>
            <a:xfrm>
              <a:off x="4983208" y="2339426"/>
              <a:ext cx="1139536" cy="229739"/>
            </a:xfrm>
            <a:prstGeom prst="rect">
              <a:avLst/>
            </a:prstGeom>
            <a:noFill/>
          </p:spPr>
          <p:txBody>
            <a:bodyPr wrap="none" rtlCol="0" anchor="ctr">
              <a:noAutofit/>
            </a:bodyPr>
            <a:lstStyle/>
            <a:p>
              <a:pPr>
                <a:spcBef>
                  <a:spcPts val="600"/>
                </a:spcBef>
              </a:pPr>
              <a:r>
                <a:rPr lang="en-US" sz="1200" dirty="0"/>
                <a:t>Facebook 19%</a:t>
              </a:r>
            </a:p>
          </p:txBody>
        </p:sp>
        <p:sp>
          <p:nvSpPr>
            <p:cNvPr id="20" name="Arc 19"/>
            <p:cNvSpPr/>
            <p:nvPr/>
          </p:nvSpPr>
          <p:spPr>
            <a:xfrm>
              <a:off x="3120851" y="2652092"/>
              <a:ext cx="2998962" cy="2998962"/>
            </a:xfrm>
            <a:prstGeom prst="arc">
              <a:avLst>
                <a:gd name="adj1" fmla="val 16212329"/>
                <a:gd name="adj2" fmla="val 14454424"/>
              </a:avLst>
            </a:prstGeom>
            <a:noFill/>
            <a:ln w="57150">
              <a:solidFill>
                <a:srgbClr val="4C94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21" name="Arc 20"/>
            <p:cNvSpPr/>
            <p:nvPr/>
          </p:nvSpPr>
          <p:spPr>
            <a:xfrm>
              <a:off x="3120851" y="2652092"/>
              <a:ext cx="2998962" cy="2998962"/>
            </a:xfrm>
            <a:prstGeom prst="arc">
              <a:avLst>
                <a:gd name="adj1" fmla="val 14433484"/>
                <a:gd name="adj2" fmla="val 16206134"/>
              </a:avLst>
            </a:prstGeom>
            <a:noFill/>
            <a:ln w="57150">
              <a:solidFill>
                <a:srgbClr val="959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cxnSp>
          <p:nvCxnSpPr>
            <p:cNvPr id="22" name="Straight Connector 21"/>
            <p:cNvCxnSpPr/>
            <p:nvPr/>
          </p:nvCxnSpPr>
          <p:spPr>
            <a:xfrm flipH="1">
              <a:off x="3168650" y="3096915"/>
              <a:ext cx="3867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895600" y="3466505"/>
              <a:ext cx="3867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809240" y="3695786"/>
              <a:ext cx="3867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730500" y="4012042"/>
              <a:ext cx="3867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760980" y="4428778"/>
              <a:ext cx="3867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966720" y="4949973"/>
              <a:ext cx="3867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3431540" y="5428625"/>
              <a:ext cx="3867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319108" y="5489585"/>
              <a:ext cx="3867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905228" y="4934733"/>
              <a:ext cx="3867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54495" y="2557780"/>
              <a:ext cx="0" cy="1750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096023" y="2557780"/>
              <a:ext cx="0" cy="1750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110968" y="4111230"/>
              <a:ext cx="3867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6042388" y="3677240"/>
              <a:ext cx="3867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022934" y="2306875"/>
              <a:ext cx="1557706" cy="426165"/>
            </a:xfrm>
            <a:prstGeom prst="roundRect">
              <a:avLst>
                <a:gd name="adj" fmla="val 0"/>
              </a:avLst>
            </a:prstGeom>
            <a:solidFill>
              <a:srgbClr val="959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1400" b="1" dirty="0">
                  <a:solidFill>
                    <a:schemeClr val="bg1"/>
                  </a:solidFill>
                </a:rPr>
                <a:t>8% BROWSER</a:t>
              </a:r>
            </a:p>
          </p:txBody>
        </p:sp>
        <p:sp>
          <p:nvSpPr>
            <p:cNvPr id="36" name="Rounded Rectangle 35"/>
            <p:cNvSpPr/>
            <p:nvPr/>
          </p:nvSpPr>
          <p:spPr>
            <a:xfrm>
              <a:off x="6695572" y="2306875"/>
              <a:ext cx="1557706" cy="426165"/>
            </a:xfrm>
            <a:prstGeom prst="roundRect">
              <a:avLst>
                <a:gd name="adj" fmla="val 0"/>
              </a:avLst>
            </a:prstGeom>
            <a:solidFill>
              <a:srgbClr val="4C9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1400" b="1" dirty="0">
                  <a:solidFill>
                    <a:schemeClr val="bg1"/>
                  </a:solidFill>
                </a:rPr>
                <a:t>92% APP</a:t>
              </a:r>
            </a:p>
          </p:txBody>
        </p:sp>
        <p:sp>
          <p:nvSpPr>
            <p:cNvPr id="37" name="Freeform 36"/>
            <p:cNvSpPr>
              <a:spLocks/>
            </p:cNvSpPr>
            <p:nvPr/>
          </p:nvSpPr>
          <p:spPr bwMode="auto">
            <a:xfrm>
              <a:off x="3268663" y="4375151"/>
              <a:ext cx="903287" cy="860425"/>
            </a:xfrm>
            <a:custGeom>
              <a:avLst/>
              <a:gdLst>
                <a:gd name="T0" fmla="*/ 275 w 358"/>
                <a:gd name="T1" fmla="*/ 0 h 341"/>
                <a:gd name="T2" fmla="*/ 0 w 358"/>
                <a:gd name="T3" fmla="*/ 86 h 341"/>
                <a:gd name="T4" fmla="*/ 173 w 358"/>
                <a:gd name="T5" fmla="*/ 341 h 341"/>
                <a:gd name="T6" fmla="*/ 358 w 358"/>
                <a:gd name="T7" fmla="*/ 120 h 341"/>
                <a:gd name="T8" fmla="*/ 275 w 358"/>
                <a:gd name="T9" fmla="*/ 0 h 341"/>
              </a:gdLst>
              <a:ahLst/>
              <a:cxnLst>
                <a:cxn ang="0">
                  <a:pos x="T0" y="T1"/>
                </a:cxn>
                <a:cxn ang="0">
                  <a:pos x="T2" y="T3"/>
                </a:cxn>
                <a:cxn ang="0">
                  <a:pos x="T4" y="T5"/>
                </a:cxn>
                <a:cxn ang="0">
                  <a:pos x="T6" y="T7"/>
                </a:cxn>
                <a:cxn ang="0">
                  <a:pos x="T8" y="T9"/>
                </a:cxn>
              </a:cxnLst>
              <a:rect l="0" t="0" r="r" b="b"/>
              <a:pathLst>
                <a:path w="358" h="341">
                  <a:moveTo>
                    <a:pt x="275" y="0"/>
                  </a:moveTo>
                  <a:cubicBezTo>
                    <a:pt x="0" y="86"/>
                    <a:pt x="0" y="86"/>
                    <a:pt x="0" y="86"/>
                  </a:cubicBezTo>
                  <a:cubicBezTo>
                    <a:pt x="33" y="187"/>
                    <a:pt x="94" y="275"/>
                    <a:pt x="173" y="341"/>
                  </a:cubicBezTo>
                  <a:cubicBezTo>
                    <a:pt x="358" y="120"/>
                    <a:pt x="358" y="120"/>
                    <a:pt x="358" y="120"/>
                  </a:cubicBezTo>
                  <a:cubicBezTo>
                    <a:pt x="320" y="89"/>
                    <a:pt x="291" y="47"/>
                    <a:pt x="275" y="0"/>
                  </a:cubicBezTo>
                  <a:close/>
                </a:path>
              </a:pathLst>
            </a:custGeom>
            <a:solidFill>
              <a:srgbClr val="8249A9"/>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8" name="Freeform 6"/>
            <p:cNvSpPr>
              <a:spLocks/>
            </p:cNvSpPr>
            <p:nvPr/>
          </p:nvSpPr>
          <p:spPr bwMode="auto">
            <a:xfrm>
              <a:off x="3332163" y="3400426"/>
              <a:ext cx="695325" cy="442913"/>
            </a:xfrm>
            <a:custGeom>
              <a:avLst/>
              <a:gdLst>
                <a:gd name="T0" fmla="*/ 276 w 276"/>
                <a:gd name="T1" fmla="*/ 151 h 176"/>
                <a:gd name="T2" fmla="*/ 31 w 276"/>
                <a:gd name="T3" fmla="*/ 0 h 176"/>
                <a:gd name="T4" fmla="*/ 0 w 276"/>
                <a:gd name="T5" fmla="*/ 57 h 176"/>
                <a:gd name="T6" fmla="*/ 263 w 276"/>
                <a:gd name="T7" fmla="*/ 176 h 176"/>
                <a:gd name="T8" fmla="*/ 276 w 276"/>
                <a:gd name="T9" fmla="*/ 151 h 176"/>
              </a:gdLst>
              <a:ahLst/>
              <a:cxnLst>
                <a:cxn ang="0">
                  <a:pos x="T0" y="T1"/>
                </a:cxn>
                <a:cxn ang="0">
                  <a:pos x="T2" y="T3"/>
                </a:cxn>
                <a:cxn ang="0">
                  <a:pos x="T4" y="T5"/>
                </a:cxn>
                <a:cxn ang="0">
                  <a:pos x="T6" y="T7"/>
                </a:cxn>
                <a:cxn ang="0">
                  <a:pos x="T8" y="T9"/>
                </a:cxn>
              </a:cxnLst>
              <a:rect l="0" t="0" r="r" b="b"/>
              <a:pathLst>
                <a:path w="276" h="176">
                  <a:moveTo>
                    <a:pt x="276" y="151"/>
                  </a:moveTo>
                  <a:cubicBezTo>
                    <a:pt x="31" y="0"/>
                    <a:pt x="31" y="0"/>
                    <a:pt x="31" y="0"/>
                  </a:cubicBezTo>
                  <a:cubicBezTo>
                    <a:pt x="20" y="19"/>
                    <a:pt x="10" y="38"/>
                    <a:pt x="0" y="57"/>
                  </a:cubicBezTo>
                  <a:cubicBezTo>
                    <a:pt x="263" y="176"/>
                    <a:pt x="263" y="176"/>
                    <a:pt x="263" y="176"/>
                  </a:cubicBezTo>
                  <a:cubicBezTo>
                    <a:pt x="267" y="167"/>
                    <a:pt x="272" y="159"/>
                    <a:pt x="276" y="151"/>
                  </a:cubicBezTo>
                  <a:close/>
                </a:path>
              </a:pathLst>
            </a:custGeom>
            <a:solidFill>
              <a:srgbClr val="033D8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9" name="Freeform 7"/>
            <p:cNvSpPr>
              <a:spLocks/>
            </p:cNvSpPr>
            <p:nvPr/>
          </p:nvSpPr>
          <p:spPr bwMode="auto">
            <a:xfrm>
              <a:off x="3198813" y="3798888"/>
              <a:ext cx="746125" cy="349250"/>
            </a:xfrm>
            <a:custGeom>
              <a:avLst/>
              <a:gdLst>
                <a:gd name="T0" fmla="*/ 296 w 296"/>
                <a:gd name="T1" fmla="*/ 73 h 139"/>
                <a:gd name="T2" fmla="*/ 17 w 296"/>
                <a:gd name="T3" fmla="*/ 0 h 139"/>
                <a:gd name="T4" fmla="*/ 0 w 296"/>
                <a:gd name="T5" fmla="*/ 139 h 139"/>
                <a:gd name="T6" fmla="*/ 288 w 296"/>
                <a:gd name="T7" fmla="*/ 139 h 139"/>
                <a:gd name="T8" fmla="*/ 296 w 296"/>
                <a:gd name="T9" fmla="*/ 73 h 139"/>
              </a:gdLst>
              <a:ahLst/>
              <a:cxnLst>
                <a:cxn ang="0">
                  <a:pos x="T0" y="T1"/>
                </a:cxn>
                <a:cxn ang="0">
                  <a:pos x="T2" y="T3"/>
                </a:cxn>
                <a:cxn ang="0">
                  <a:pos x="T4" y="T5"/>
                </a:cxn>
                <a:cxn ang="0">
                  <a:pos x="T6" y="T7"/>
                </a:cxn>
                <a:cxn ang="0">
                  <a:pos x="T8" y="T9"/>
                </a:cxn>
              </a:cxnLst>
              <a:rect l="0" t="0" r="r" b="b"/>
              <a:pathLst>
                <a:path w="296" h="139">
                  <a:moveTo>
                    <a:pt x="296" y="73"/>
                  </a:moveTo>
                  <a:cubicBezTo>
                    <a:pt x="17" y="0"/>
                    <a:pt x="17" y="0"/>
                    <a:pt x="17" y="0"/>
                  </a:cubicBezTo>
                  <a:cubicBezTo>
                    <a:pt x="6" y="44"/>
                    <a:pt x="0" y="91"/>
                    <a:pt x="0" y="139"/>
                  </a:cubicBezTo>
                  <a:cubicBezTo>
                    <a:pt x="288" y="139"/>
                    <a:pt x="288" y="139"/>
                    <a:pt x="288" y="139"/>
                  </a:cubicBezTo>
                  <a:cubicBezTo>
                    <a:pt x="288" y="116"/>
                    <a:pt x="291" y="94"/>
                    <a:pt x="296" y="73"/>
                  </a:cubicBezTo>
                  <a:close/>
                </a:path>
              </a:pathLst>
            </a:custGeom>
            <a:solidFill>
              <a:srgbClr val="562399"/>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0" name="Freeform 8"/>
            <p:cNvSpPr>
              <a:spLocks/>
            </p:cNvSpPr>
            <p:nvPr/>
          </p:nvSpPr>
          <p:spPr bwMode="auto">
            <a:xfrm>
              <a:off x="4630738" y="2725738"/>
              <a:ext cx="1309687" cy="1158875"/>
            </a:xfrm>
            <a:custGeom>
              <a:avLst/>
              <a:gdLst>
                <a:gd name="T0" fmla="*/ 251 w 520"/>
                <a:gd name="T1" fmla="*/ 459 h 459"/>
                <a:gd name="T2" fmla="*/ 520 w 520"/>
                <a:gd name="T3" fmla="*/ 354 h 459"/>
                <a:gd name="T4" fmla="*/ 0 w 520"/>
                <a:gd name="T5" fmla="*/ 0 h 459"/>
                <a:gd name="T6" fmla="*/ 0 w 520"/>
                <a:gd name="T7" fmla="*/ 288 h 459"/>
                <a:gd name="T8" fmla="*/ 251 w 520"/>
                <a:gd name="T9" fmla="*/ 459 h 459"/>
              </a:gdLst>
              <a:ahLst/>
              <a:cxnLst>
                <a:cxn ang="0">
                  <a:pos x="T0" y="T1"/>
                </a:cxn>
                <a:cxn ang="0">
                  <a:pos x="T2" y="T3"/>
                </a:cxn>
                <a:cxn ang="0">
                  <a:pos x="T4" y="T5"/>
                </a:cxn>
                <a:cxn ang="0">
                  <a:pos x="T6" y="T7"/>
                </a:cxn>
                <a:cxn ang="0">
                  <a:pos x="T8" y="T9"/>
                </a:cxn>
              </a:cxnLst>
              <a:rect l="0" t="0" r="r" b="b"/>
              <a:pathLst>
                <a:path w="520" h="459">
                  <a:moveTo>
                    <a:pt x="251" y="459"/>
                  </a:moveTo>
                  <a:cubicBezTo>
                    <a:pt x="520" y="354"/>
                    <a:pt x="520" y="354"/>
                    <a:pt x="520" y="354"/>
                  </a:cubicBezTo>
                  <a:cubicBezTo>
                    <a:pt x="437" y="148"/>
                    <a:pt x="236" y="2"/>
                    <a:pt x="0" y="0"/>
                  </a:cubicBezTo>
                  <a:cubicBezTo>
                    <a:pt x="0" y="288"/>
                    <a:pt x="0" y="288"/>
                    <a:pt x="0" y="288"/>
                  </a:cubicBezTo>
                  <a:cubicBezTo>
                    <a:pt x="114" y="290"/>
                    <a:pt x="211" y="360"/>
                    <a:pt x="251" y="459"/>
                  </a:cubicBezTo>
                  <a:close/>
                </a:path>
              </a:pathLst>
            </a:custGeom>
            <a:solidFill>
              <a:srgbClr val="4C94DC"/>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1" name="Freeform 9"/>
            <p:cNvSpPr>
              <a:spLocks/>
            </p:cNvSpPr>
            <p:nvPr/>
          </p:nvSpPr>
          <p:spPr bwMode="auto">
            <a:xfrm>
              <a:off x="5159375" y="4498976"/>
              <a:ext cx="703262" cy="555625"/>
            </a:xfrm>
            <a:custGeom>
              <a:avLst/>
              <a:gdLst>
                <a:gd name="T0" fmla="*/ 0 w 279"/>
                <a:gd name="T1" fmla="*/ 36 h 220"/>
                <a:gd name="T2" fmla="*/ 221 w 279"/>
                <a:gd name="T3" fmla="*/ 220 h 220"/>
                <a:gd name="T4" fmla="*/ 279 w 279"/>
                <a:gd name="T5" fmla="*/ 135 h 220"/>
                <a:gd name="T6" fmla="*/ 24 w 279"/>
                <a:gd name="T7" fmla="*/ 0 h 220"/>
                <a:gd name="T8" fmla="*/ 0 w 279"/>
                <a:gd name="T9" fmla="*/ 36 h 220"/>
              </a:gdLst>
              <a:ahLst/>
              <a:cxnLst>
                <a:cxn ang="0">
                  <a:pos x="T0" y="T1"/>
                </a:cxn>
                <a:cxn ang="0">
                  <a:pos x="T2" y="T3"/>
                </a:cxn>
                <a:cxn ang="0">
                  <a:pos x="T4" y="T5"/>
                </a:cxn>
                <a:cxn ang="0">
                  <a:pos x="T6" y="T7"/>
                </a:cxn>
                <a:cxn ang="0">
                  <a:pos x="T8" y="T9"/>
                </a:cxn>
              </a:cxnLst>
              <a:rect l="0" t="0" r="r" b="b"/>
              <a:pathLst>
                <a:path w="279" h="220">
                  <a:moveTo>
                    <a:pt x="0" y="36"/>
                  </a:moveTo>
                  <a:cubicBezTo>
                    <a:pt x="221" y="220"/>
                    <a:pt x="221" y="220"/>
                    <a:pt x="221" y="220"/>
                  </a:cubicBezTo>
                  <a:cubicBezTo>
                    <a:pt x="243" y="194"/>
                    <a:pt x="262" y="165"/>
                    <a:pt x="279" y="135"/>
                  </a:cubicBezTo>
                  <a:cubicBezTo>
                    <a:pt x="24" y="0"/>
                    <a:pt x="24" y="0"/>
                    <a:pt x="24" y="0"/>
                  </a:cubicBezTo>
                  <a:cubicBezTo>
                    <a:pt x="17" y="12"/>
                    <a:pt x="9" y="24"/>
                    <a:pt x="0" y="36"/>
                  </a:cubicBezTo>
                  <a:close/>
                </a:path>
              </a:pathLst>
            </a:custGeom>
            <a:solidFill>
              <a:srgbClr val="2186EB"/>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2" name="Freeform 10"/>
            <p:cNvSpPr>
              <a:spLocks/>
            </p:cNvSpPr>
            <p:nvPr/>
          </p:nvSpPr>
          <p:spPr bwMode="auto">
            <a:xfrm>
              <a:off x="5268913" y="3629026"/>
              <a:ext cx="730250" cy="346075"/>
            </a:xfrm>
            <a:custGeom>
              <a:avLst/>
              <a:gdLst>
                <a:gd name="T0" fmla="*/ 10 w 290"/>
                <a:gd name="T1" fmla="*/ 137 h 137"/>
                <a:gd name="T2" fmla="*/ 290 w 290"/>
                <a:gd name="T3" fmla="*/ 68 h 137"/>
                <a:gd name="T4" fmla="*/ 268 w 290"/>
                <a:gd name="T5" fmla="*/ 0 h 137"/>
                <a:gd name="T6" fmla="*/ 0 w 290"/>
                <a:gd name="T7" fmla="*/ 105 h 137"/>
                <a:gd name="T8" fmla="*/ 10 w 290"/>
                <a:gd name="T9" fmla="*/ 137 h 137"/>
              </a:gdLst>
              <a:ahLst/>
              <a:cxnLst>
                <a:cxn ang="0">
                  <a:pos x="T0" y="T1"/>
                </a:cxn>
                <a:cxn ang="0">
                  <a:pos x="T2" y="T3"/>
                </a:cxn>
                <a:cxn ang="0">
                  <a:pos x="T4" y="T5"/>
                </a:cxn>
                <a:cxn ang="0">
                  <a:pos x="T6" y="T7"/>
                </a:cxn>
                <a:cxn ang="0">
                  <a:pos x="T8" y="T9"/>
                </a:cxn>
              </a:cxnLst>
              <a:rect l="0" t="0" r="r" b="b"/>
              <a:pathLst>
                <a:path w="290" h="137">
                  <a:moveTo>
                    <a:pt x="10" y="137"/>
                  </a:moveTo>
                  <a:cubicBezTo>
                    <a:pt x="290" y="68"/>
                    <a:pt x="290" y="68"/>
                    <a:pt x="290" y="68"/>
                  </a:cubicBezTo>
                  <a:cubicBezTo>
                    <a:pt x="284" y="44"/>
                    <a:pt x="277" y="22"/>
                    <a:pt x="268" y="0"/>
                  </a:cubicBezTo>
                  <a:cubicBezTo>
                    <a:pt x="0" y="105"/>
                    <a:pt x="0" y="105"/>
                    <a:pt x="0" y="105"/>
                  </a:cubicBezTo>
                  <a:cubicBezTo>
                    <a:pt x="4" y="115"/>
                    <a:pt x="7" y="126"/>
                    <a:pt x="10" y="137"/>
                  </a:cubicBezTo>
                  <a:close/>
                </a:path>
              </a:pathLst>
            </a:custGeom>
            <a:solidFill>
              <a:srgbClr val="4C94DC"/>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3" name="Freeform 11"/>
            <p:cNvSpPr>
              <a:spLocks/>
            </p:cNvSpPr>
            <p:nvPr/>
          </p:nvSpPr>
          <p:spPr bwMode="auto">
            <a:xfrm>
              <a:off x="3713163" y="4686301"/>
              <a:ext cx="906462" cy="884238"/>
            </a:xfrm>
            <a:custGeom>
              <a:avLst/>
              <a:gdLst>
                <a:gd name="T0" fmla="*/ 0 w 360"/>
                <a:gd name="T1" fmla="*/ 221 h 351"/>
                <a:gd name="T2" fmla="*/ 360 w 360"/>
                <a:gd name="T3" fmla="*/ 351 h 351"/>
                <a:gd name="T4" fmla="*/ 360 w 360"/>
                <a:gd name="T5" fmla="*/ 63 h 351"/>
                <a:gd name="T6" fmla="*/ 185 w 360"/>
                <a:gd name="T7" fmla="*/ 0 h 351"/>
                <a:gd name="T8" fmla="*/ 0 w 360"/>
                <a:gd name="T9" fmla="*/ 221 h 351"/>
              </a:gdLst>
              <a:ahLst/>
              <a:cxnLst>
                <a:cxn ang="0">
                  <a:pos x="T0" y="T1"/>
                </a:cxn>
                <a:cxn ang="0">
                  <a:pos x="T2" y="T3"/>
                </a:cxn>
                <a:cxn ang="0">
                  <a:pos x="T4" y="T5"/>
                </a:cxn>
                <a:cxn ang="0">
                  <a:pos x="T6" y="T7"/>
                </a:cxn>
                <a:cxn ang="0">
                  <a:pos x="T8" y="T9"/>
                </a:cxn>
              </a:cxnLst>
              <a:rect l="0" t="0" r="r" b="b"/>
              <a:pathLst>
                <a:path w="360" h="351">
                  <a:moveTo>
                    <a:pt x="0" y="221"/>
                  </a:moveTo>
                  <a:cubicBezTo>
                    <a:pt x="97" y="302"/>
                    <a:pt x="223" y="351"/>
                    <a:pt x="360" y="351"/>
                  </a:cubicBezTo>
                  <a:cubicBezTo>
                    <a:pt x="360" y="63"/>
                    <a:pt x="360" y="63"/>
                    <a:pt x="360" y="63"/>
                  </a:cubicBezTo>
                  <a:cubicBezTo>
                    <a:pt x="293" y="63"/>
                    <a:pt x="232" y="39"/>
                    <a:pt x="185" y="0"/>
                  </a:cubicBezTo>
                  <a:lnTo>
                    <a:pt x="0" y="221"/>
                  </a:lnTo>
                  <a:close/>
                </a:path>
              </a:pathLst>
            </a:custGeom>
            <a:solidFill>
              <a:srgbClr val="AD84F8"/>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4" name="Freeform 12"/>
            <p:cNvSpPr>
              <a:spLocks/>
            </p:cNvSpPr>
            <p:nvPr/>
          </p:nvSpPr>
          <p:spPr bwMode="auto">
            <a:xfrm>
              <a:off x="4630738" y="4597401"/>
              <a:ext cx="1077912" cy="973138"/>
            </a:xfrm>
            <a:custGeom>
              <a:avLst/>
              <a:gdLst>
                <a:gd name="T0" fmla="*/ 0 w 428"/>
                <a:gd name="T1" fmla="*/ 98 h 386"/>
                <a:gd name="T2" fmla="*/ 0 w 428"/>
                <a:gd name="T3" fmla="*/ 386 h 386"/>
                <a:gd name="T4" fmla="*/ 428 w 428"/>
                <a:gd name="T5" fmla="*/ 184 h 386"/>
                <a:gd name="T6" fmla="*/ 207 w 428"/>
                <a:gd name="T7" fmla="*/ 0 h 386"/>
                <a:gd name="T8" fmla="*/ 0 w 428"/>
                <a:gd name="T9" fmla="*/ 98 h 386"/>
              </a:gdLst>
              <a:ahLst/>
              <a:cxnLst>
                <a:cxn ang="0">
                  <a:pos x="T0" y="T1"/>
                </a:cxn>
                <a:cxn ang="0">
                  <a:pos x="T2" y="T3"/>
                </a:cxn>
                <a:cxn ang="0">
                  <a:pos x="T4" y="T5"/>
                </a:cxn>
                <a:cxn ang="0">
                  <a:pos x="T6" y="T7"/>
                </a:cxn>
                <a:cxn ang="0">
                  <a:pos x="T8" y="T9"/>
                </a:cxn>
              </a:cxnLst>
              <a:rect l="0" t="0" r="r" b="b"/>
              <a:pathLst>
                <a:path w="428" h="386">
                  <a:moveTo>
                    <a:pt x="0" y="98"/>
                  </a:moveTo>
                  <a:cubicBezTo>
                    <a:pt x="0" y="386"/>
                    <a:pt x="0" y="386"/>
                    <a:pt x="0" y="386"/>
                  </a:cubicBezTo>
                  <a:cubicBezTo>
                    <a:pt x="172" y="385"/>
                    <a:pt x="326" y="307"/>
                    <a:pt x="428" y="184"/>
                  </a:cubicBezTo>
                  <a:cubicBezTo>
                    <a:pt x="207" y="0"/>
                    <a:pt x="207" y="0"/>
                    <a:pt x="207" y="0"/>
                  </a:cubicBezTo>
                  <a:cubicBezTo>
                    <a:pt x="157" y="59"/>
                    <a:pt x="83" y="97"/>
                    <a:pt x="0" y="98"/>
                  </a:cubicBezTo>
                  <a:close/>
                </a:path>
              </a:pathLst>
            </a:custGeom>
            <a:solidFill>
              <a:srgbClr val="8FC7F9"/>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5" name="Freeform 13"/>
            <p:cNvSpPr>
              <a:spLocks/>
            </p:cNvSpPr>
            <p:nvPr/>
          </p:nvSpPr>
          <p:spPr bwMode="auto">
            <a:xfrm>
              <a:off x="3244850" y="3552826"/>
              <a:ext cx="746125" cy="419100"/>
            </a:xfrm>
            <a:custGeom>
              <a:avLst/>
              <a:gdLst>
                <a:gd name="T0" fmla="*/ 296 w 296"/>
                <a:gd name="T1" fmla="*/ 118 h 166"/>
                <a:gd name="T2" fmla="*/ 34 w 296"/>
                <a:gd name="T3" fmla="*/ 0 h 166"/>
                <a:gd name="T4" fmla="*/ 0 w 296"/>
                <a:gd name="T5" fmla="*/ 93 h 166"/>
                <a:gd name="T6" fmla="*/ 279 w 296"/>
                <a:gd name="T7" fmla="*/ 166 h 166"/>
                <a:gd name="T8" fmla="*/ 296 w 296"/>
                <a:gd name="T9" fmla="*/ 118 h 166"/>
              </a:gdLst>
              <a:ahLst/>
              <a:cxnLst>
                <a:cxn ang="0">
                  <a:pos x="T0" y="T1"/>
                </a:cxn>
                <a:cxn ang="0">
                  <a:pos x="T2" y="T3"/>
                </a:cxn>
                <a:cxn ang="0">
                  <a:pos x="T4" y="T5"/>
                </a:cxn>
                <a:cxn ang="0">
                  <a:pos x="T6" y="T7"/>
                </a:cxn>
                <a:cxn ang="0">
                  <a:pos x="T8" y="T9"/>
                </a:cxn>
              </a:cxnLst>
              <a:rect l="0" t="0" r="r" b="b"/>
              <a:pathLst>
                <a:path w="296" h="166">
                  <a:moveTo>
                    <a:pt x="296" y="118"/>
                  </a:moveTo>
                  <a:cubicBezTo>
                    <a:pt x="34" y="0"/>
                    <a:pt x="34" y="0"/>
                    <a:pt x="34" y="0"/>
                  </a:cubicBezTo>
                  <a:cubicBezTo>
                    <a:pt x="20" y="30"/>
                    <a:pt x="9" y="61"/>
                    <a:pt x="0" y="93"/>
                  </a:cubicBezTo>
                  <a:cubicBezTo>
                    <a:pt x="279" y="166"/>
                    <a:pt x="279" y="166"/>
                    <a:pt x="279" y="166"/>
                  </a:cubicBezTo>
                  <a:cubicBezTo>
                    <a:pt x="283" y="149"/>
                    <a:pt x="289" y="134"/>
                    <a:pt x="296" y="118"/>
                  </a:cubicBezTo>
                  <a:close/>
                </a:path>
              </a:pathLst>
            </a:custGeom>
            <a:solidFill>
              <a:srgbClr val="2D206E"/>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6" name="Freeform 14"/>
            <p:cNvSpPr>
              <a:spLocks/>
            </p:cNvSpPr>
            <p:nvPr/>
          </p:nvSpPr>
          <p:spPr bwMode="auto">
            <a:xfrm>
              <a:off x="3417888" y="2903538"/>
              <a:ext cx="862012" cy="869950"/>
            </a:xfrm>
            <a:custGeom>
              <a:avLst/>
              <a:gdLst>
                <a:gd name="T0" fmla="*/ 342 w 342"/>
                <a:gd name="T1" fmla="*/ 253 h 345"/>
                <a:gd name="T2" fmla="*/ 204 w 342"/>
                <a:gd name="T3" fmla="*/ 0 h 345"/>
                <a:gd name="T4" fmla="*/ 0 w 342"/>
                <a:gd name="T5" fmla="*/ 194 h 345"/>
                <a:gd name="T6" fmla="*/ 245 w 342"/>
                <a:gd name="T7" fmla="*/ 345 h 345"/>
                <a:gd name="T8" fmla="*/ 342 w 342"/>
                <a:gd name="T9" fmla="*/ 253 h 345"/>
              </a:gdLst>
              <a:ahLst/>
              <a:cxnLst>
                <a:cxn ang="0">
                  <a:pos x="T0" y="T1"/>
                </a:cxn>
                <a:cxn ang="0">
                  <a:pos x="T2" y="T3"/>
                </a:cxn>
                <a:cxn ang="0">
                  <a:pos x="T4" y="T5"/>
                </a:cxn>
                <a:cxn ang="0">
                  <a:pos x="T6" y="T7"/>
                </a:cxn>
                <a:cxn ang="0">
                  <a:pos x="T8" y="T9"/>
                </a:cxn>
              </a:cxnLst>
              <a:rect l="0" t="0" r="r" b="b"/>
              <a:pathLst>
                <a:path w="342" h="345">
                  <a:moveTo>
                    <a:pt x="342" y="253"/>
                  </a:moveTo>
                  <a:cubicBezTo>
                    <a:pt x="204" y="0"/>
                    <a:pt x="204" y="0"/>
                    <a:pt x="204" y="0"/>
                  </a:cubicBezTo>
                  <a:cubicBezTo>
                    <a:pt x="121" y="47"/>
                    <a:pt x="50" y="113"/>
                    <a:pt x="0" y="194"/>
                  </a:cubicBezTo>
                  <a:cubicBezTo>
                    <a:pt x="245" y="345"/>
                    <a:pt x="245" y="345"/>
                    <a:pt x="245" y="345"/>
                  </a:cubicBezTo>
                  <a:cubicBezTo>
                    <a:pt x="269" y="307"/>
                    <a:pt x="302" y="276"/>
                    <a:pt x="342" y="253"/>
                  </a:cubicBezTo>
                  <a:close/>
                </a:path>
              </a:pathLst>
            </a:custGeom>
            <a:solidFill>
              <a:srgbClr val="022E6E"/>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7" name="Freeform 15"/>
            <p:cNvSpPr>
              <a:spLocks/>
            </p:cNvSpPr>
            <p:nvPr/>
          </p:nvSpPr>
          <p:spPr bwMode="auto">
            <a:xfrm>
              <a:off x="5226050" y="3810001"/>
              <a:ext cx="815975" cy="1019175"/>
            </a:xfrm>
            <a:custGeom>
              <a:avLst/>
              <a:gdLst>
                <a:gd name="T0" fmla="*/ 308 w 324"/>
                <a:gd name="T1" fmla="*/ 0 h 404"/>
                <a:gd name="T2" fmla="*/ 28 w 324"/>
                <a:gd name="T3" fmla="*/ 69 h 404"/>
                <a:gd name="T4" fmla="*/ 36 w 324"/>
                <a:gd name="T5" fmla="*/ 134 h 404"/>
                <a:gd name="T6" fmla="*/ 0 w 324"/>
                <a:gd name="T7" fmla="*/ 269 h 404"/>
                <a:gd name="T8" fmla="*/ 255 w 324"/>
                <a:gd name="T9" fmla="*/ 404 h 404"/>
                <a:gd name="T10" fmla="*/ 324 w 324"/>
                <a:gd name="T11" fmla="*/ 134 h 404"/>
                <a:gd name="T12" fmla="*/ 308 w 324"/>
                <a:gd name="T13" fmla="*/ 0 h 404"/>
              </a:gdLst>
              <a:ahLst/>
              <a:cxnLst>
                <a:cxn ang="0">
                  <a:pos x="T0" y="T1"/>
                </a:cxn>
                <a:cxn ang="0">
                  <a:pos x="T2" y="T3"/>
                </a:cxn>
                <a:cxn ang="0">
                  <a:pos x="T4" y="T5"/>
                </a:cxn>
                <a:cxn ang="0">
                  <a:pos x="T6" y="T7"/>
                </a:cxn>
                <a:cxn ang="0">
                  <a:pos x="T8" y="T9"/>
                </a:cxn>
                <a:cxn ang="0">
                  <a:pos x="T10" y="T11"/>
                </a:cxn>
                <a:cxn ang="0">
                  <a:pos x="T12" y="T13"/>
                </a:cxn>
              </a:cxnLst>
              <a:rect l="0" t="0" r="r" b="b"/>
              <a:pathLst>
                <a:path w="324" h="404">
                  <a:moveTo>
                    <a:pt x="308" y="0"/>
                  </a:moveTo>
                  <a:cubicBezTo>
                    <a:pt x="28" y="69"/>
                    <a:pt x="28" y="69"/>
                    <a:pt x="28" y="69"/>
                  </a:cubicBezTo>
                  <a:cubicBezTo>
                    <a:pt x="33" y="90"/>
                    <a:pt x="36" y="111"/>
                    <a:pt x="36" y="134"/>
                  </a:cubicBezTo>
                  <a:cubicBezTo>
                    <a:pt x="36" y="183"/>
                    <a:pt x="23" y="229"/>
                    <a:pt x="0" y="269"/>
                  </a:cubicBezTo>
                  <a:cubicBezTo>
                    <a:pt x="255" y="404"/>
                    <a:pt x="255" y="404"/>
                    <a:pt x="255" y="404"/>
                  </a:cubicBezTo>
                  <a:cubicBezTo>
                    <a:pt x="299" y="324"/>
                    <a:pt x="324" y="232"/>
                    <a:pt x="324" y="134"/>
                  </a:cubicBezTo>
                  <a:cubicBezTo>
                    <a:pt x="324" y="88"/>
                    <a:pt x="318" y="43"/>
                    <a:pt x="308" y="0"/>
                  </a:cubicBezTo>
                  <a:close/>
                </a:path>
              </a:pathLst>
            </a:custGeom>
            <a:solidFill>
              <a:srgbClr val="4C94DC"/>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8" name="Freeform 16"/>
            <p:cNvSpPr>
              <a:spLocks/>
            </p:cNvSpPr>
            <p:nvPr/>
          </p:nvSpPr>
          <p:spPr bwMode="auto">
            <a:xfrm>
              <a:off x="3940175" y="2725738"/>
              <a:ext cx="679450" cy="812800"/>
            </a:xfrm>
            <a:custGeom>
              <a:avLst/>
              <a:gdLst>
                <a:gd name="T0" fmla="*/ 138 w 270"/>
                <a:gd name="T1" fmla="*/ 322 h 322"/>
                <a:gd name="T2" fmla="*/ 270 w 270"/>
                <a:gd name="T3" fmla="*/ 288 h 322"/>
                <a:gd name="T4" fmla="*/ 270 w 270"/>
                <a:gd name="T5" fmla="*/ 0 h 322"/>
                <a:gd name="T6" fmla="*/ 0 w 270"/>
                <a:gd name="T7" fmla="*/ 69 h 322"/>
                <a:gd name="T8" fmla="*/ 138 w 270"/>
                <a:gd name="T9" fmla="*/ 322 h 322"/>
              </a:gdLst>
              <a:ahLst/>
              <a:cxnLst>
                <a:cxn ang="0">
                  <a:pos x="T0" y="T1"/>
                </a:cxn>
                <a:cxn ang="0">
                  <a:pos x="T2" y="T3"/>
                </a:cxn>
                <a:cxn ang="0">
                  <a:pos x="T4" y="T5"/>
                </a:cxn>
                <a:cxn ang="0">
                  <a:pos x="T6" y="T7"/>
                </a:cxn>
                <a:cxn ang="0">
                  <a:pos x="T8" y="T9"/>
                </a:cxn>
              </a:cxnLst>
              <a:rect l="0" t="0" r="r" b="b"/>
              <a:pathLst>
                <a:path w="270" h="322">
                  <a:moveTo>
                    <a:pt x="138" y="322"/>
                  </a:moveTo>
                  <a:cubicBezTo>
                    <a:pt x="177" y="300"/>
                    <a:pt x="222" y="288"/>
                    <a:pt x="270" y="288"/>
                  </a:cubicBezTo>
                  <a:cubicBezTo>
                    <a:pt x="270" y="0"/>
                    <a:pt x="270" y="0"/>
                    <a:pt x="270" y="0"/>
                  </a:cubicBezTo>
                  <a:cubicBezTo>
                    <a:pt x="172" y="0"/>
                    <a:pt x="80" y="25"/>
                    <a:pt x="0" y="69"/>
                  </a:cubicBezTo>
                  <a:lnTo>
                    <a:pt x="138" y="322"/>
                  </a:lnTo>
                  <a:close/>
                </a:path>
              </a:pathLst>
            </a:custGeom>
            <a:solidFill>
              <a:srgbClr val="959EB5"/>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9" name="Freeform 17"/>
            <p:cNvSpPr>
              <a:spLocks/>
            </p:cNvSpPr>
            <p:nvPr/>
          </p:nvSpPr>
          <p:spPr bwMode="auto">
            <a:xfrm>
              <a:off x="3198813" y="4159251"/>
              <a:ext cx="760412" cy="423863"/>
            </a:xfrm>
            <a:custGeom>
              <a:avLst/>
              <a:gdLst>
                <a:gd name="T0" fmla="*/ 288 w 302"/>
                <a:gd name="T1" fmla="*/ 0 h 168"/>
                <a:gd name="T2" fmla="*/ 0 w 302"/>
                <a:gd name="T3" fmla="*/ 0 h 168"/>
                <a:gd name="T4" fmla="*/ 27 w 302"/>
                <a:gd name="T5" fmla="*/ 168 h 168"/>
                <a:gd name="T6" fmla="*/ 302 w 302"/>
                <a:gd name="T7" fmla="*/ 82 h 168"/>
                <a:gd name="T8" fmla="*/ 288 w 302"/>
                <a:gd name="T9" fmla="*/ 0 h 168"/>
              </a:gdLst>
              <a:ahLst/>
              <a:cxnLst>
                <a:cxn ang="0">
                  <a:pos x="T0" y="T1"/>
                </a:cxn>
                <a:cxn ang="0">
                  <a:pos x="T2" y="T3"/>
                </a:cxn>
                <a:cxn ang="0">
                  <a:pos x="T4" y="T5"/>
                </a:cxn>
                <a:cxn ang="0">
                  <a:pos x="T6" y="T7"/>
                </a:cxn>
                <a:cxn ang="0">
                  <a:pos x="T8" y="T9"/>
                </a:cxn>
              </a:cxnLst>
              <a:rect l="0" t="0" r="r" b="b"/>
              <a:pathLst>
                <a:path w="302" h="168">
                  <a:moveTo>
                    <a:pt x="288" y="0"/>
                  </a:moveTo>
                  <a:cubicBezTo>
                    <a:pt x="0" y="0"/>
                    <a:pt x="0" y="0"/>
                    <a:pt x="0" y="0"/>
                  </a:cubicBezTo>
                  <a:cubicBezTo>
                    <a:pt x="0" y="59"/>
                    <a:pt x="10" y="115"/>
                    <a:pt x="27" y="168"/>
                  </a:cubicBezTo>
                  <a:cubicBezTo>
                    <a:pt x="302" y="82"/>
                    <a:pt x="302" y="82"/>
                    <a:pt x="302" y="82"/>
                  </a:cubicBezTo>
                  <a:cubicBezTo>
                    <a:pt x="293" y="56"/>
                    <a:pt x="289" y="29"/>
                    <a:pt x="288" y="0"/>
                  </a:cubicBezTo>
                  <a:close/>
                </a:path>
              </a:pathLst>
            </a:custGeom>
            <a:solidFill>
              <a:srgbClr val="6C3C8C"/>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0" name="TextBox 49"/>
            <p:cNvSpPr txBox="1"/>
            <p:nvPr/>
          </p:nvSpPr>
          <p:spPr>
            <a:xfrm>
              <a:off x="4150184" y="3996266"/>
              <a:ext cx="940296" cy="310615"/>
            </a:xfrm>
            <a:prstGeom prst="rect">
              <a:avLst/>
            </a:prstGeom>
            <a:noFill/>
          </p:spPr>
          <p:txBody>
            <a:bodyPr wrap="none" rtlCol="0" anchor="ctr">
              <a:noAutofit/>
            </a:bodyPr>
            <a:lstStyle/>
            <a:p>
              <a:pPr algn="ctr">
                <a:spcBef>
                  <a:spcPts val="600"/>
                </a:spcBef>
              </a:pPr>
              <a:r>
                <a:rPr lang="en-US" b="1" dirty="0"/>
                <a:t>5 Hours</a:t>
              </a:r>
            </a:p>
          </p:txBody>
        </p:sp>
      </p:grpSp>
      <p:sp>
        <p:nvSpPr>
          <p:cNvPr id="51" name="Rectangle 50">
            <a:extLst>
              <a:ext uri="{FF2B5EF4-FFF2-40B4-BE49-F238E27FC236}">
                <a16:creationId xmlns:a16="http://schemas.microsoft.com/office/drawing/2014/main" id="{ABA372F9-DC42-46E1-AA4E-7507900EEB08}"/>
              </a:ext>
            </a:extLst>
          </p:cNvPr>
          <p:cNvSpPr/>
          <p:nvPr/>
        </p:nvSpPr>
        <p:spPr>
          <a:xfrm>
            <a:off x="3779912" y="6504801"/>
            <a:ext cx="4906888" cy="276999"/>
          </a:xfrm>
          <a:prstGeom prst="rect">
            <a:avLst/>
          </a:prstGeom>
          <a:noFill/>
        </p:spPr>
        <p:txBody>
          <a:bodyPr wrap="none" anchor="b">
            <a:noAutofit/>
          </a:bodyPr>
          <a:lstStyle/>
          <a:p>
            <a:pPr algn="r"/>
            <a:r>
              <a:rPr lang="en-US" sz="1000" dirty="0">
                <a:solidFill>
                  <a:schemeClr val="bg1">
                    <a:lumMod val="50000"/>
                  </a:schemeClr>
                </a:solidFill>
              </a:rPr>
              <a:t>Source: Flurry Analytics, comScore, Facebook, NetMarketShare. Note: US, Dec 2016</a:t>
            </a:r>
          </a:p>
        </p:txBody>
      </p:sp>
    </p:spTree>
    <p:extLst>
      <p:ext uri="{BB962C8B-B14F-4D97-AF65-F5344CB8AC3E}">
        <p14:creationId xmlns:p14="http://schemas.microsoft.com/office/powerpoint/2010/main" val="82574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13F8-6CA9-43A0-96C3-437858A26287}"/>
              </a:ext>
            </a:extLst>
          </p:cNvPr>
          <p:cNvSpPr>
            <a:spLocks noGrp="1"/>
          </p:cNvSpPr>
          <p:nvPr>
            <p:ph type="title"/>
          </p:nvPr>
        </p:nvSpPr>
        <p:spPr>
          <a:xfrm>
            <a:off x="457200" y="228600"/>
            <a:ext cx="8229600" cy="1143000"/>
          </a:xfrm>
        </p:spPr>
        <p:txBody>
          <a:bodyPr/>
          <a:lstStyle/>
          <a:p>
            <a:r>
              <a:rPr lang="en-US" dirty="0"/>
              <a:t>Moment-Based Marketing</a:t>
            </a:r>
            <a:endParaRPr lang="en-IN" dirty="0"/>
          </a:p>
        </p:txBody>
      </p:sp>
      <p:sp>
        <p:nvSpPr>
          <p:cNvPr id="3" name="Content Placeholder 2">
            <a:extLst>
              <a:ext uri="{FF2B5EF4-FFF2-40B4-BE49-F238E27FC236}">
                <a16:creationId xmlns:a16="http://schemas.microsoft.com/office/drawing/2014/main" id="{C8FCBF9F-E644-44FC-884A-D90BE1D0D184}"/>
              </a:ext>
            </a:extLst>
          </p:cNvPr>
          <p:cNvSpPr>
            <a:spLocks noGrp="1"/>
          </p:cNvSpPr>
          <p:nvPr>
            <p:ph idx="1"/>
          </p:nvPr>
        </p:nvSpPr>
        <p:spPr/>
        <p:txBody>
          <a:bodyPr/>
          <a:lstStyle/>
          <a:p>
            <a:pPr>
              <a:spcBef>
                <a:spcPts val="1800"/>
              </a:spcBef>
            </a:pPr>
            <a:r>
              <a:rPr lang="en-IN" dirty="0"/>
              <a:t>Want-to-know moments</a:t>
            </a:r>
          </a:p>
          <a:p>
            <a:pPr>
              <a:spcBef>
                <a:spcPts val="1800"/>
              </a:spcBef>
            </a:pPr>
            <a:r>
              <a:rPr lang="en-IN" dirty="0"/>
              <a:t>Want-to-go moments</a:t>
            </a:r>
          </a:p>
          <a:p>
            <a:pPr>
              <a:spcBef>
                <a:spcPts val="1800"/>
              </a:spcBef>
            </a:pPr>
            <a:r>
              <a:rPr lang="en-IN" dirty="0"/>
              <a:t>Want-to-do moments</a:t>
            </a:r>
          </a:p>
          <a:p>
            <a:pPr>
              <a:spcBef>
                <a:spcPts val="1800"/>
              </a:spcBef>
            </a:pPr>
            <a:r>
              <a:rPr lang="en-IN" dirty="0"/>
              <a:t>Want-to-buy moments</a:t>
            </a:r>
          </a:p>
        </p:txBody>
      </p:sp>
      <p:sp>
        <p:nvSpPr>
          <p:cNvPr id="4" name="Rectangle 3">
            <a:extLst>
              <a:ext uri="{FF2B5EF4-FFF2-40B4-BE49-F238E27FC236}">
                <a16:creationId xmlns:a16="http://schemas.microsoft.com/office/drawing/2014/main" id="{BE4016E8-3839-4D9D-B76F-47BD24E0E9C3}"/>
              </a:ext>
            </a:extLst>
          </p:cNvPr>
          <p:cNvSpPr/>
          <p:nvPr/>
        </p:nvSpPr>
        <p:spPr>
          <a:xfrm>
            <a:off x="457200" y="6505200"/>
            <a:ext cx="8229600" cy="276999"/>
          </a:xfrm>
          <a:prstGeom prst="rect">
            <a:avLst/>
          </a:prstGeom>
          <a:noFill/>
        </p:spPr>
        <p:txBody>
          <a:bodyPr wrap="none" anchor="b">
            <a:noAutofit/>
          </a:bodyPr>
          <a:lstStyle/>
          <a:p>
            <a:pPr algn="r"/>
            <a:r>
              <a:rPr lang="en-US" sz="1000" dirty="0">
                <a:solidFill>
                  <a:schemeClr val="bg1">
                    <a:lumMod val="50000"/>
                  </a:schemeClr>
                </a:solidFill>
              </a:rPr>
              <a:t>Source: </a:t>
            </a:r>
            <a:r>
              <a:rPr lang="en-US" sz="1000" dirty="0">
                <a:hlinkClick r:id="rId3"/>
              </a:rPr>
              <a:t>https://www.thinkwithgoogle.com/marketing-resources/micro-moments/how-micromoments-are-changing-rules/</a:t>
            </a:r>
            <a:endParaRPr lang="en-US" sz="1000" dirty="0"/>
          </a:p>
        </p:txBody>
      </p:sp>
    </p:spTree>
    <p:extLst>
      <p:ext uri="{BB962C8B-B14F-4D97-AF65-F5344CB8AC3E}">
        <p14:creationId xmlns:p14="http://schemas.microsoft.com/office/powerpoint/2010/main" val="1078659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685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3797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1586346"/>
          </a:xfrm>
        </p:spPr>
        <p:txBody>
          <a:bodyPr/>
          <a:lstStyle/>
          <a:p>
            <a:r>
              <a:rPr lang="en-US" dirty="0"/>
              <a:t>Google</a:t>
            </a:r>
            <a:r>
              <a:rPr lang="en-US"/>
              <a:t>, Facebook,</a:t>
            </a:r>
            <a:br>
              <a:rPr lang="en-US"/>
            </a:br>
            <a:r>
              <a:rPr lang="en-US"/>
              <a:t>and </a:t>
            </a:r>
            <a:r>
              <a:rPr lang="en-US" dirty="0"/>
              <a:t>Amazon</a:t>
            </a:r>
          </a:p>
        </p:txBody>
      </p:sp>
      <p:sp>
        <p:nvSpPr>
          <p:cNvPr id="3" name="Subtitle 2">
            <a:extLst>
              <a:ext uri="{FF2B5EF4-FFF2-40B4-BE49-F238E27FC236}">
                <a16:creationId xmlns:a16="http://schemas.microsoft.com/office/drawing/2014/main" id="{BCD4272E-5317-4789-860C-0569D584A54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21742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5870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2AA2-5A07-4CEC-A3FC-432D97463E61}"/>
              </a:ext>
            </a:extLst>
          </p:cNvPr>
          <p:cNvSpPr>
            <a:spLocks noGrp="1"/>
          </p:cNvSpPr>
          <p:nvPr>
            <p:ph type="title"/>
          </p:nvPr>
        </p:nvSpPr>
        <p:spPr/>
        <p:txBody>
          <a:bodyPr/>
          <a:lstStyle/>
          <a:p>
            <a:r>
              <a:rPr lang="en-US" dirty="0"/>
              <a:t>Google, Facebook, and Amazon</a:t>
            </a:r>
            <a:endParaRPr lang="en-IN" dirty="0"/>
          </a:p>
        </p:txBody>
      </p:sp>
      <p:sp>
        <p:nvSpPr>
          <p:cNvPr id="3" name="Content Placeholder 2">
            <a:extLst>
              <a:ext uri="{FF2B5EF4-FFF2-40B4-BE49-F238E27FC236}">
                <a16:creationId xmlns:a16="http://schemas.microsoft.com/office/drawing/2014/main" id="{2AB90E82-0FB4-43A9-ABF0-BEAC44FB97D8}"/>
              </a:ext>
            </a:extLst>
          </p:cNvPr>
          <p:cNvSpPr>
            <a:spLocks noGrp="1"/>
          </p:cNvSpPr>
          <p:nvPr>
            <p:ph idx="1"/>
          </p:nvPr>
        </p:nvSpPr>
        <p:spPr/>
        <p:txBody>
          <a:bodyPr/>
          <a:lstStyle/>
          <a:p>
            <a:pPr>
              <a:spcBef>
                <a:spcPts val="1800"/>
              </a:spcBef>
            </a:pPr>
            <a:r>
              <a:rPr lang="en-IN" dirty="0"/>
              <a:t>Google: intent-based search</a:t>
            </a:r>
          </a:p>
          <a:p>
            <a:pPr>
              <a:spcBef>
                <a:spcPts val="1800"/>
              </a:spcBef>
            </a:pPr>
            <a:r>
              <a:rPr lang="en-IN" dirty="0"/>
              <a:t>Facebook: target based on interests</a:t>
            </a:r>
          </a:p>
          <a:p>
            <a:pPr>
              <a:spcBef>
                <a:spcPts val="1800"/>
              </a:spcBef>
            </a:pPr>
            <a:r>
              <a:rPr lang="en-IN" dirty="0"/>
              <a:t>Amazon: knowledge of actual purchase</a:t>
            </a:r>
          </a:p>
        </p:txBody>
      </p:sp>
    </p:spTree>
    <p:extLst>
      <p:ext uri="{BB962C8B-B14F-4D97-AF65-F5344CB8AC3E}">
        <p14:creationId xmlns:p14="http://schemas.microsoft.com/office/powerpoint/2010/main" val="2820690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22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Media Ad Spending </a:t>
            </a:r>
            <a:br>
              <a:rPr lang="en-US" sz="3200" dirty="0"/>
            </a:br>
            <a:r>
              <a:rPr lang="en-US" sz="3200" dirty="0"/>
              <a:t>($ Billions), U.S. 2017</a:t>
            </a:r>
          </a:p>
        </p:txBody>
      </p:sp>
      <p:sp>
        <p:nvSpPr>
          <p:cNvPr id="9" name="Rectangle 8">
            <a:extLst>
              <a:ext uri="{FF2B5EF4-FFF2-40B4-BE49-F238E27FC236}">
                <a16:creationId xmlns:a16="http://schemas.microsoft.com/office/drawing/2014/main" id="{A342E125-85D7-412A-8365-E6CBF9C395C4}"/>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rPr>
              <a:t>Source: eMarketer, August 2017</a:t>
            </a:r>
          </a:p>
        </p:txBody>
      </p:sp>
      <p:grpSp>
        <p:nvGrpSpPr>
          <p:cNvPr id="5" name="Group 4" descr="Media Ad Spending in 2017 in the United States. Bar graph showing increasing media ad spending under different categories. Directories spending was at 4.08 billion dollars. Out-of-home at 7.67 billion. Newspaper at 11.86 billion. Magazines at 12.44 billion. Radio at 14.36 billion. Television at 71.65 billion. Digital at 83.00 billion. The final two categories are significantly greater than the others." title="Media Ad Spending"/>
          <p:cNvGrpSpPr/>
          <p:nvPr/>
        </p:nvGrpSpPr>
        <p:grpSpPr>
          <a:xfrm>
            <a:off x="617373" y="1876006"/>
            <a:ext cx="7909254" cy="4289750"/>
            <a:chOff x="611560" y="1876006"/>
            <a:chExt cx="7909254" cy="4289750"/>
          </a:xfrm>
        </p:grpSpPr>
        <p:grpSp>
          <p:nvGrpSpPr>
            <p:cNvPr id="6" name="Group 5"/>
            <p:cNvGrpSpPr/>
            <p:nvPr/>
          </p:nvGrpSpPr>
          <p:grpSpPr>
            <a:xfrm>
              <a:off x="2692284" y="1876006"/>
              <a:ext cx="5581716" cy="3562709"/>
              <a:chOff x="2692284" y="1876006"/>
              <a:chExt cx="5581716" cy="3562709"/>
            </a:xfrm>
          </p:grpSpPr>
          <p:cxnSp>
            <p:nvCxnSpPr>
              <p:cNvPr id="42" name="Straight Connector 41"/>
              <p:cNvCxnSpPr/>
              <p:nvPr/>
            </p:nvCxnSpPr>
            <p:spPr>
              <a:xfrm>
                <a:off x="8274000" y="1876006"/>
                <a:ext cx="0" cy="3562709"/>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576289" y="1876006"/>
                <a:ext cx="0" cy="3562709"/>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878574" y="1876006"/>
                <a:ext cx="0" cy="3562709"/>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180859" y="1876006"/>
                <a:ext cx="0" cy="3562709"/>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483144" y="1876006"/>
                <a:ext cx="0" cy="3562709"/>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785429" y="1876006"/>
                <a:ext cx="0" cy="3562709"/>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087714" y="1876006"/>
                <a:ext cx="0" cy="3562709"/>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389999" y="1876006"/>
                <a:ext cx="0" cy="3562709"/>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692284" y="1876006"/>
                <a:ext cx="0" cy="3562709"/>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1995488" y="2036465"/>
              <a:ext cx="297656" cy="178098"/>
            </a:xfrm>
            <a:prstGeom prst="rect">
              <a:avLst/>
            </a:prstGeom>
            <a:solidFill>
              <a:srgbClr val="84A2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0" name="Rectangle 9"/>
            <p:cNvSpPr/>
            <p:nvPr/>
          </p:nvSpPr>
          <p:spPr>
            <a:xfrm>
              <a:off x="1995488" y="2545534"/>
              <a:ext cx="545306" cy="178098"/>
            </a:xfrm>
            <a:prstGeom prst="rect">
              <a:avLst/>
            </a:prstGeom>
            <a:solidFill>
              <a:srgbClr val="84A2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1" name="Rectangle 10"/>
            <p:cNvSpPr/>
            <p:nvPr/>
          </p:nvSpPr>
          <p:spPr>
            <a:xfrm>
              <a:off x="1995488" y="3054603"/>
              <a:ext cx="835818" cy="178098"/>
            </a:xfrm>
            <a:prstGeom prst="rect">
              <a:avLst/>
            </a:prstGeom>
            <a:solidFill>
              <a:srgbClr val="84A2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2" name="Rectangle 11"/>
            <p:cNvSpPr/>
            <p:nvPr/>
          </p:nvSpPr>
          <p:spPr>
            <a:xfrm>
              <a:off x="1995487" y="3563672"/>
              <a:ext cx="878681" cy="178098"/>
            </a:xfrm>
            <a:prstGeom prst="rect">
              <a:avLst/>
            </a:prstGeom>
            <a:solidFill>
              <a:srgbClr val="84A2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3" name="Rectangle 12"/>
            <p:cNvSpPr/>
            <p:nvPr/>
          </p:nvSpPr>
          <p:spPr>
            <a:xfrm>
              <a:off x="1995487" y="4072741"/>
              <a:ext cx="1012032" cy="178098"/>
            </a:xfrm>
            <a:prstGeom prst="rect">
              <a:avLst/>
            </a:prstGeom>
            <a:solidFill>
              <a:srgbClr val="84A2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4" name="Rectangle 13"/>
            <p:cNvSpPr/>
            <p:nvPr/>
          </p:nvSpPr>
          <p:spPr>
            <a:xfrm>
              <a:off x="1995485" y="4581810"/>
              <a:ext cx="5000627" cy="178098"/>
            </a:xfrm>
            <a:prstGeom prst="rect">
              <a:avLst/>
            </a:prstGeom>
            <a:solidFill>
              <a:srgbClr val="84A2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5" name="Rectangle 14"/>
            <p:cNvSpPr/>
            <p:nvPr/>
          </p:nvSpPr>
          <p:spPr>
            <a:xfrm>
              <a:off x="1995485" y="5090878"/>
              <a:ext cx="5800727" cy="178098"/>
            </a:xfrm>
            <a:prstGeom prst="rect">
              <a:avLst/>
            </a:prstGeom>
            <a:solidFill>
              <a:srgbClr val="84A2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6" name="TextBox 15"/>
            <p:cNvSpPr txBox="1"/>
            <p:nvPr/>
          </p:nvSpPr>
          <p:spPr>
            <a:xfrm>
              <a:off x="1838003" y="5536171"/>
              <a:ext cx="324172" cy="307777"/>
            </a:xfrm>
            <a:prstGeom prst="rect">
              <a:avLst/>
            </a:prstGeom>
            <a:noFill/>
          </p:spPr>
          <p:txBody>
            <a:bodyPr wrap="square" rtlCol="0" anchor="ctr">
              <a:noAutofit/>
            </a:bodyPr>
            <a:lstStyle/>
            <a:p>
              <a:pPr algn="ctr">
                <a:spcBef>
                  <a:spcPts val="600"/>
                </a:spcBef>
              </a:pPr>
              <a:r>
                <a:rPr lang="en-US" sz="1400" dirty="0"/>
                <a:t>0</a:t>
              </a:r>
            </a:p>
          </p:txBody>
        </p:sp>
        <p:sp>
          <p:nvSpPr>
            <p:cNvPr id="17" name="TextBox 16"/>
            <p:cNvSpPr txBox="1"/>
            <p:nvPr/>
          </p:nvSpPr>
          <p:spPr>
            <a:xfrm>
              <a:off x="2500637" y="5536171"/>
              <a:ext cx="390202" cy="307777"/>
            </a:xfrm>
            <a:prstGeom prst="rect">
              <a:avLst/>
            </a:prstGeom>
            <a:noFill/>
          </p:spPr>
          <p:txBody>
            <a:bodyPr wrap="square" rtlCol="0" anchor="ctr">
              <a:noAutofit/>
            </a:bodyPr>
            <a:lstStyle/>
            <a:p>
              <a:pPr algn="ctr">
                <a:spcBef>
                  <a:spcPts val="600"/>
                </a:spcBef>
              </a:pPr>
              <a:r>
                <a:rPr lang="en-US" sz="1400" dirty="0"/>
                <a:t>10</a:t>
              </a:r>
            </a:p>
          </p:txBody>
        </p:sp>
        <p:sp>
          <p:nvSpPr>
            <p:cNvPr id="18" name="TextBox 17"/>
            <p:cNvSpPr txBox="1"/>
            <p:nvPr/>
          </p:nvSpPr>
          <p:spPr>
            <a:xfrm>
              <a:off x="3194898" y="5536171"/>
              <a:ext cx="390202" cy="307777"/>
            </a:xfrm>
            <a:prstGeom prst="rect">
              <a:avLst/>
            </a:prstGeom>
            <a:noFill/>
          </p:spPr>
          <p:txBody>
            <a:bodyPr wrap="square" rtlCol="0" anchor="ctr">
              <a:noAutofit/>
            </a:bodyPr>
            <a:lstStyle/>
            <a:p>
              <a:pPr algn="ctr">
                <a:spcBef>
                  <a:spcPts val="600"/>
                </a:spcBef>
              </a:pPr>
              <a:r>
                <a:rPr lang="en-US" sz="1400" dirty="0"/>
                <a:t>20</a:t>
              </a:r>
            </a:p>
          </p:txBody>
        </p:sp>
        <p:sp>
          <p:nvSpPr>
            <p:cNvPr id="19" name="TextBox 18"/>
            <p:cNvSpPr txBox="1"/>
            <p:nvPr/>
          </p:nvSpPr>
          <p:spPr>
            <a:xfrm>
              <a:off x="3901926" y="5536171"/>
              <a:ext cx="390202" cy="307777"/>
            </a:xfrm>
            <a:prstGeom prst="rect">
              <a:avLst/>
            </a:prstGeom>
            <a:noFill/>
          </p:spPr>
          <p:txBody>
            <a:bodyPr wrap="square" rtlCol="0" anchor="ctr">
              <a:noAutofit/>
            </a:bodyPr>
            <a:lstStyle/>
            <a:p>
              <a:pPr algn="ctr">
                <a:spcBef>
                  <a:spcPts val="600"/>
                </a:spcBef>
              </a:pPr>
              <a:r>
                <a:rPr lang="en-US" sz="1400" dirty="0"/>
                <a:t>30</a:t>
              </a:r>
            </a:p>
          </p:txBody>
        </p:sp>
        <p:sp>
          <p:nvSpPr>
            <p:cNvPr id="20" name="TextBox 19"/>
            <p:cNvSpPr txBox="1"/>
            <p:nvPr/>
          </p:nvSpPr>
          <p:spPr>
            <a:xfrm>
              <a:off x="4601244" y="5536171"/>
              <a:ext cx="390202" cy="307777"/>
            </a:xfrm>
            <a:prstGeom prst="rect">
              <a:avLst/>
            </a:prstGeom>
            <a:noFill/>
          </p:spPr>
          <p:txBody>
            <a:bodyPr wrap="square" rtlCol="0" anchor="ctr">
              <a:noAutofit/>
            </a:bodyPr>
            <a:lstStyle/>
            <a:p>
              <a:pPr algn="ctr">
                <a:spcBef>
                  <a:spcPts val="600"/>
                </a:spcBef>
              </a:pPr>
              <a:r>
                <a:rPr lang="en-US" sz="1400" dirty="0"/>
                <a:t>40</a:t>
              </a:r>
            </a:p>
          </p:txBody>
        </p:sp>
        <p:sp>
          <p:nvSpPr>
            <p:cNvPr id="21" name="TextBox 20"/>
            <p:cNvSpPr txBox="1"/>
            <p:nvPr/>
          </p:nvSpPr>
          <p:spPr>
            <a:xfrm>
              <a:off x="5288043" y="5536171"/>
              <a:ext cx="390202" cy="307777"/>
            </a:xfrm>
            <a:prstGeom prst="rect">
              <a:avLst/>
            </a:prstGeom>
            <a:noFill/>
          </p:spPr>
          <p:txBody>
            <a:bodyPr wrap="square" rtlCol="0" anchor="ctr">
              <a:noAutofit/>
            </a:bodyPr>
            <a:lstStyle/>
            <a:p>
              <a:pPr algn="ctr">
                <a:spcBef>
                  <a:spcPts val="600"/>
                </a:spcBef>
              </a:pPr>
              <a:r>
                <a:rPr lang="en-US" sz="1400" dirty="0"/>
                <a:t>50</a:t>
              </a:r>
            </a:p>
          </p:txBody>
        </p:sp>
        <p:sp>
          <p:nvSpPr>
            <p:cNvPr id="22" name="TextBox 21"/>
            <p:cNvSpPr txBox="1"/>
            <p:nvPr/>
          </p:nvSpPr>
          <p:spPr>
            <a:xfrm>
              <a:off x="5985758" y="5536171"/>
              <a:ext cx="390202" cy="307777"/>
            </a:xfrm>
            <a:prstGeom prst="rect">
              <a:avLst/>
            </a:prstGeom>
            <a:noFill/>
          </p:spPr>
          <p:txBody>
            <a:bodyPr wrap="square" rtlCol="0" anchor="ctr">
              <a:noAutofit/>
            </a:bodyPr>
            <a:lstStyle/>
            <a:p>
              <a:pPr algn="ctr">
                <a:spcBef>
                  <a:spcPts val="600"/>
                </a:spcBef>
              </a:pPr>
              <a:r>
                <a:rPr lang="en-US" sz="1400" dirty="0"/>
                <a:t>60</a:t>
              </a:r>
            </a:p>
          </p:txBody>
        </p:sp>
        <p:sp>
          <p:nvSpPr>
            <p:cNvPr id="23" name="TextBox 22"/>
            <p:cNvSpPr txBox="1"/>
            <p:nvPr/>
          </p:nvSpPr>
          <p:spPr>
            <a:xfrm>
              <a:off x="6683473" y="5536171"/>
              <a:ext cx="390202" cy="307777"/>
            </a:xfrm>
            <a:prstGeom prst="rect">
              <a:avLst/>
            </a:prstGeom>
            <a:noFill/>
          </p:spPr>
          <p:txBody>
            <a:bodyPr wrap="square" rtlCol="0" anchor="ctr">
              <a:noAutofit/>
            </a:bodyPr>
            <a:lstStyle/>
            <a:p>
              <a:pPr algn="ctr">
                <a:spcBef>
                  <a:spcPts val="600"/>
                </a:spcBef>
              </a:pPr>
              <a:r>
                <a:rPr lang="en-US" sz="1400" dirty="0"/>
                <a:t>70</a:t>
              </a:r>
            </a:p>
          </p:txBody>
        </p:sp>
        <p:sp>
          <p:nvSpPr>
            <p:cNvPr id="24" name="TextBox 23"/>
            <p:cNvSpPr txBox="1"/>
            <p:nvPr/>
          </p:nvSpPr>
          <p:spPr>
            <a:xfrm>
              <a:off x="7376425" y="5536171"/>
              <a:ext cx="390202" cy="307777"/>
            </a:xfrm>
            <a:prstGeom prst="rect">
              <a:avLst/>
            </a:prstGeom>
            <a:noFill/>
          </p:spPr>
          <p:txBody>
            <a:bodyPr wrap="square" rtlCol="0" anchor="ctr">
              <a:noAutofit/>
            </a:bodyPr>
            <a:lstStyle/>
            <a:p>
              <a:pPr algn="ctr">
                <a:spcBef>
                  <a:spcPts val="600"/>
                </a:spcBef>
              </a:pPr>
              <a:r>
                <a:rPr lang="en-US" sz="1400" dirty="0"/>
                <a:t>80</a:t>
              </a:r>
            </a:p>
          </p:txBody>
        </p:sp>
        <p:sp>
          <p:nvSpPr>
            <p:cNvPr id="25" name="TextBox 24"/>
            <p:cNvSpPr txBox="1"/>
            <p:nvPr/>
          </p:nvSpPr>
          <p:spPr>
            <a:xfrm>
              <a:off x="8083328" y="5536171"/>
              <a:ext cx="390202" cy="307777"/>
            </a:xfrm>
            <a:prstGeom prst="rect">
              <a:avLst/>
            </a:prstGeom>
            <a:noFill/>
          </p:spPr>
          <p:txBody>
            <a:bodyPr wrap="square" rtlCol="0" anchor="ctr">
              <a:noAutofit/>
            </a:bodyPr>
            <a:lstStyle/>
            <a:p>
              <a:pPr algn="ctr">
                <a:spcBef>
                  <a:spcPts val="600"/>
                </a:spcBef>
              </a:pPr>
              <a:r>
                <a:rPr lang="en-US" sz="1400" dirty="0"/>
                <a:t>90</a:t>
              </a:r>
            </a:p>
          </p:txBody>
        </p:sp>
        <p:sp>
          <p:nvSpPr>
            <p:cNvPr id="26" name="TextBox 25"/>
            <p:cNvSpPr txBox="1"/>
            <p:nvPr/>
          </p:nvSpPr>
          <p:spPr>
            <a:xfrm>
              <a:off x="4547746" y="5857979"/>
              <a:ext cx="1173076" cy="307777"/>
            </a:xfrm>
            <a:prstGeom prst="rect">
              <a:avLst/>
            </a:prstGeom>
            <a:noFill/>
          </p:spPr>
          <p:txBody>
            <a:bodyPr wrap="square" rtlCol="0" anchor="ctr">
              <a:noAutofit/>
            </a:bodyPr>
            <a:lstStyle/>
            <a:p>
              <a:pPr algn="ctr">
                <a:spcBef>
                  <a:spcPts val="600"/>
                </a:spcBef>
              </a:pPr>
              <a:r>
                <a:rPr lang="en-US" sz="1400" dirty="0"/>
                <a:t>$ Billions</a:t>
              </a:r>
            </a:p>
          </p:txBody>
        </p:sp>
        <p:sp>
          <p:nvSpPr>
            <p:cNvPr id="27" name="TextBox 26"/>
            <p:cNvSpPr txBox="1"/>
            <p:nvPr/>
          </p:nvSpPr>
          <p:spPr>
            <a:xfrm>
              <a:off x="719554" y="1971625"/>
              <a:ext cx="1173076" cy="307777"/>
            </a:xfrm>
            <a:prstGeom prst="rect">
              <a:avLst/>
            </a:prstGeom>
            <a:noFill/>
          </p:spPr>
          <p:txBody>
            <a:bodyPr wrap="square" rtlCol="0" anchor="ctr">
              <a:noAutofit/>
            </a:bodyPr>
            <a:lstStyle/>
            <a:p>
              <a:pPr algn="r">
                <a:spcBef>
                  <a:spcPts val="600"/>
                </a:spcBef>
              </a:pPr>
              <a:r>
                <a:rPr lang="en-US" sz="1400" dirty="0"/>
                <a:t>Directories</a:t>
              </a:r>
            </a:p>
          </p:txBody>
        </p:sp>
        <p:sp>
          <p:nvSpPr>
            <p:cNvPr id="28" name="TextBox 27"/>
            <p:cNvSpPr txBox="1"/>
            <p:nvPr/>
          </p:nvSpPr>
          <p:spPr>
            <a:xfrm>
              <a:off x="611560" y="2480789"/>
              <a:ext cx="1281070" cy="307777"/>
            </a:xfrm>
            <a:prstGeom prst="rect">
              <a:avLst/>
            </a:prstGeom>
            <a:noFill/>
          </p:spPr>
          <p:txBody>
            <a:bodyPr wrap="square" rtlCol="0" anchor="ctr">
              <a:noAutofit/>
            </a:bodyPr>
            <a:lstStyle/>
            <a:p>
              <a:pPr algn="r">
                <a:spcBef>
                  <a:spcPts val="600"/>
                </a:spcBef>
              </a:pPr>
              <a:r>
                <a:rPr lang="en-US" sz="1400" dirty="0"/>
                <a:t>Out-of-home</a:t>
              </a:r>
            </a:p>
          </p:txBody>
        </p:sp>
        <p:sp>
          <p:nvSpPr>
            <p:cNvPr id="29" name="TextBox 28"/>
            <p:cNvSpPr txBox="1"/>
            <p:nvPr/>
          </p:nvSpPr>
          <p:spPr>
            <a:xfrm>
              <a:off x="611560" y="2989953"/>
              <a:ext cx="1281070" cy="307777"/>
            </a:xfrm>
            <a:prstGeom prst="rect">
              <a:avLst/>
            </a:prstGeom>
            <a:noFill/>
          </p:spPr>
          <p:txBody>
            <a:bodyPr wrap="square" rtlCol="0" anchor="ctr">
              <a:noAutofit/>
            </a:bodyPr>
            <a:lstStyle/>
            <a:p>
              <a:pPr algn="r">
                <a:spcBef>
                  <a:spcPts val="600"/>
                </a:spcBef>
              </a:pPr>
              <a:r>
                <a:rPr lang="en-US" sz="1400" dirty="0"/>
                <a:t>Newspaper</a:t>
              </a:r>
            </a:p>
          </p:txBody>
        </p:sp>
        <p:sp>
          <p:nvSpPr>
            <p:cNvPr id="30" name="TextBox 29"/>
            <p:cNvSpPr txBox="1"/>
            <p:nvPr/>
          </p:nvSpPr>
          <p:spPr>
            <a:xfrm>
              <a:off x="611560" y="3499117"/>
              <a:ext cx="1281070" cy="307777"/>
            </a:xfrm>
            <a:prstGeom prst="rect">
              <a:avLst/>
            </a:prstGeom>
            <a:noFill/>
          </p:spPr>
          <p:txBody>
            <a:bodyPr wrap="square" rtlCol="0" anchor="ctr">
              <a:noAutofit/>
            </a:bodyPr>
            <a:lstStyle/>
            <a:p>
              <a:pPr algn="r">
                <a:spcBef>
                  <a:spcPts val="600"/>
                </a:spcBef>
              </a:pPr>
              <a:r>
                <a:rPr lang="en-US" sz="1400" dirty="0"/>
                <a:t>Magazines</a:t>
              </a:r>
            </a:p>
          </p:txBody>
        </p:sp>
        <p:sp>
          <p:nvSpPr>
            <p:cNvPr id="31" name="TextBox 30"/>
            <p:cNvSpPr txBox="1"/>
            <p:nvPr/>
          </p:nvSpPr>
          <p:spPr>
            <a:xfrm>
              <a:off x="1187624" y="4008281"/>
              <a:ext cx="705006" cy="307777"/>
            </a:xfrm>
            <a:prstGeom prst="rect">
              <a:avLst/>
            </a:prstGeom>
            <a:noFill/>
          </p:spPr>
          <p:txBody>
            <a:bodyPr wrap="square" rtlCol="0" anchor="ctr">
              <a:noAutofit/>
            </a:bodyPr>
            <a:lstStyle/>
            <a:p>
              <a:pPr algn="r">
                <a:spcBef>
                  <a:spcPts val="600"/>
                </a:spcBef>
              </a:pPr>
              <a:r>
                <a:rPr lang="en-US" sz="1400" dirty="0"/>
                <a:t>Radio</a:t>
              </a:r>
            </a:p>
          </p:txBody>
        </p:sp>
        <p:sp>
          <p:nvSpPr>
            <p:cNvPr id="32" name="TextBox 31"/>
            <p:cNvSpPr txBox="1"/>
            <p:nvPr/>
          </p:nvSpPr>
          <p:spPr>
            <a:xfrm>
              <a:off x="1187624" y="4517445"/>
              <a:ext cx="705006" cy="307777"/>
            </a:xfrm>
            <a:prstGeom prst="rect">
              <a:avLst/>
            </a:prstGeom>
            <a:noFill/>
          </p:spPr>
          <p:txBody>
            <a:bodyPr wrap="square" rtlCol="0" anchor="ctr">
              <a:noAutofit/>
            </a:bodyPr>
            <a:lstStyle/>
            <a:p>
              <a:pPr algn="r">
                <a:spcBef>
                  <a:spcPts val="600"/>
                </a:spcBef>
              </a:pPr>
              <a:r>
                <a:rPr lang="en-US" sz="1400" dirty="0"/>
                <a:t>TV</a:t>
              </a:r>
            </a:p>
          </p:txBody>
        </p:sp>
        <p:sp>
          <p:nvSpPr>
            <p:cNvPr id="33" name="TextBox 32"/>
            <p:cNvSpPr txBox="1"/>
            <p:nvPr/>
          </p:nvSpPr>
          <p:spPr>
            <a:xfrm>
              <a:off x="1187624" y="5026608"/>
              <a:ext cx="705006" cy="307777"/>
            </a:xfrm>
            <a:prstGeom prst="rect">
              <a:avLst/>
            </a:prstGeom>
            <a:noFill/>
          </p:spPr>
          <p:txBody>
            <a:bodyPr wrap="square" rtlCol="0" anchor="ctr">
              <a:noAutofit/>
            </a:bodyPr>
            <a:lstStyle/>
            <a:p>
              <a:pPr algn="r">
                <a:spcBef>
                  <a:spcPts val="600"/>
                </a:spcBef>
              </a:pPr>
              <a:r>
                <a:rPr lang="en-US" sz="1400" dirty="0"/>
                <a:t>Digital</a:t>
              </a:r>
            </a:p>
          </p:txBody>
        </p:sp>
        <p:sp>
          <p:nvSpPr>
            <p:cNvPr id="34" name="TextBox 33"/>
            <p:cNvSpPr txBox="1"/>
            <p:nvPr/>
          </p:nvSpPr>
          <p:spPr>
            <a:xfrm>
              <a:off x="2319943" y="1971625"/>
              <a:ext cx="586538" cy="307777"/>
            </a:xfrm>
            <a:prstGeom prst="rect">
              <a:avLst/>
            </a:prstGeom>
            <a:noFill/>
          </p:spPr>
          <p:txBody>
            <a:bodyPr wrap="square" rtlCol="0" anchor="ctr">
              <a:noAutofit/>
            </a:bodyPr>
            <a:lstStyle/>
            <a:p>
              <a:pPr>
                <a:spcBef>
                  <a:spcPts val="600"/>
                </a:spcBef>
              </a:pPr>
              <a:r>
                <a:rPr lang="en-US" sz="1400" dirty="0"/>
                <a:t>4.08</a:t>
              </a:r>
            </a:p>
          </p:txBody>
        </p:sp>
        <p:sp>
          <p:nvSpPr>
            <p:cNvPr id="35" name="TextBox 34"/>
            <p:cNvSpPr txBox="1"/>
            <p:nvPr/>
          </p:nvSpPr>
          <p:spPr>
            <a:xfrm>
              <a:off x="2567699" y="2480789"/>
              <a:ext cx="603754" cy="307777"/>
            </a:xfrm>
            <a:prstGeom prst="rect">
              <a:avLst/>
            </a:prstGeom>
            <a:noFill/>
          </p:spPr>
          <p:txBody>
            <a:bodyPr wrap="square" rtlCol="0" anchor="ctr">
              <a:noAutofit/>
            </a:bodyPr>
            <a:lstStyle/>
            <a:p>
              <a:pPr>
                <a:spcBef>
                  <a:spcPts val="600"/>
                </a:spcBef>
              </a:pPr>
              <a:r>
                <a:rPr lang="en-US" sz="1400" dirty="0"/>
                <a:t>7.67</a:t>
              </a:r>
            </a:p>
          </p:txBody>
        </p:sp>
        <p:sp>
          <p:nvSpPr>
            <p:cNvPr id="36" name="TextBox 35"/>
            <p:cNvSpPr txBox="1"/>
            <p:nvPr/>
          </p:nvSpPr>
          <p:spPr>
            <a:xfrm>
              <a:off x="2861674" y="2989953"/>
              <a:ext cx="625916" cy="307777"/>
            </a:xfrm>
            <a:prstGeom prst="rect">
              <a:avLst/>
            </a:prstGeom>
            <a:noFill/>
          </p:spPr>
          <p:txBody>
            <a:bodyPr wrap="square" rtlCol="0" anchor="ctr">
              <a:noAutofit/>
            </a:bodyPr>
            <a:lstStyle/>
            <a:p>
              <a:pPr>
                <a:spcBef>
                  <a:spcPts val="600"/>
                </a:spcBef>
              </a:pPr>
              <a:r>
                <a:rPr lang="en-US" sz="1400" dirty="0"/>
                <a:t>11.86</a:t>
              </a:r>
            </a:p>
          </p:txBody>
        </p:sp>
        <p:sp>
          <p:nvSpPr>
            <p:cNvPr id="37" name="TextBox 36"/>
            <p:cNvSpPr txBox="1"/>
            <p:nvPr/>
          </p:nvSpPr>
          <p:spPr>
            <a:xfrm>
              <a:off x="2834876" y="3499117"/>
              <a:ext cx="703501" cy="307777"/>
            </a:xfrm>
            <a:prstGeom prst="rect">
              <a:avLst/>
            </a:prstGeom>
            <a:noFill/>
          </p:spPr>
          <p:txBody>
            <a:bodyPr wrap="square" rtlCol="0" anchor="ctr">
              <a:noAutofit/>
            </a:bodyPr>
            <a:lstStyle/>
            <a:p>
              <a:pPr algn="r">
                <a:spcBef>
                  <a:spcPts val="600"/>
                </a:spcBef>
              </a:pPr>
              <a:r>
                <a:rPr lang="en-US" sz="1400" dirty="0"/>
                <a:t>12.44</a:t>
              </a:r>
            </a:p>
          </p:txBody>
        </p:sp>
        <p:sp>
          <p:nvSpPr>
            <p:cNvPr id="38" name="TextBox 37"/>
            <p:cNvSpPr txBox="1"/>
            <p:nvPr/>
          </p:nvSpPr>
          <p:spPr>
            <a:xfrm>
              <a:off x="2960770" y="4008281"/>
              <a:ext cx="705006" cy="307777"/>
            </a:xfrm>
            <a:prstGeom prst="rect">
              <a:avLst/>
            </a:prstGeom>
            <a:noFill/>
          </p:spPr>
          <p:txBody>
            <a:bodyPr wrap="square" rtlCol="0" anchor="ctr">
              <a:noAutofit/>
            </a:bodyPr>
            <a:lstStyle/>
            <a:p>
              <a:pPr algn="r">
                <a:spcBef>
                  <a:spcPts val="600"/>
                </a:spcBef>
              </a:pPr>
              <a:r>
                <a:rPr lang="en-US" sz="1400" dirty="0"/>
                <a:t>14.36</a:t>
              </a:r>
            </a:p>
          </p:txBody>
        </p:sp>
        <p:sp>
          <p:nvSpPr>
            <p:cNvPr id="39" name="TextBox 38"/>
            <p:cNvSpPr txBox="1"/>
            <p:nvPr/>
          </p:nvSpPr>
          <p:spPr>
            <a:xfrm>
              <a:off x="7039539" y="4517445"/>
              <a:ext cx="676057" cy="307777"/>
            </a:xfrm>
            <a:prstGeom prst="rect">
              <a:avLst/>
            </a:prstGeom>
            <a:noFill/>
          </p:spPr>
          <p:txBody>
            <a:bodyPr wrap="square" rtlCol="0" anchor="ctr">
              <a:noAutofit/>
            </a:bodyPr>
            <a:lstStyle/>
            <a:p>
              <a:pPr>
                <a:spcBef>
                  <a:spcPts val="600"/>
                </a:spcBef>
              </a:pPr>
              <a:r>
                <a:rPr lang="en-US" sz="1400" dirty="0"/>
                <a:t>71.65</a:t>
              </a:r>
            </a:p>
          </p:txBody>
        </p:sp>
        <p:sp>
          <p:nvSpPr>
            <p:cNvPr id="40" name="TextBox 39"/>
            <p:cNvSpPr txBox="1"/>
            <p:nvPr/>
          </p:nvSpPr>
          <p:spPr>
            <a:xfrm>
              <a:off x="7815808" y="5026608"/>
              <a:ext cx="705006" cy="307777"/>
            </a:xfrm>
            <a:prstGeom prst="rect">
              <a:avLst/>
            </a:prstGeom>
            <a:noFill/>
          </p:spPr>
          <p:txBody>
            <a:bodyPr wrap="square" rtlCol="0" anchor="ctr">
              <a:noAutofit/>
            </a:bodyPr>
            <a:lstStyle/>
            <a:p>
              <a:pPr>
                <a:spcBef>
                  <a:spcPts val="600"/>
                </a:spcBef>
              </a:pPr>
              <a:r>
                <a:rPr lang="en-US" sz="1400" dirty="0"/>
                <a:t>83.00</a:t>
              </a:r>
            </a:p>
          </p:txBody>
        </p:sp>
        <p:cxnSp>
          <p:nvCxnSpPr>
            <p:cNvPr id="41" name="Straight Connector 40"/>
            <p:cNvCxnSpPr/>
            <p:nvPr/>
          </p:nvCxnSpPr>
          <p:spPr>
            <a:xfrm>
              <a:off x="1994569" y="1876006"/>
              <a:ext cx="0" cy="3562709"/>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37949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Measuring Ad Effectiveness</a:t>
            </a:r>
          </a:p>
        </p:txBody>
      </p:sp>
      <p:sp>
        <p:nvSpPr>
          <p:cNvPr id="3" name="Subtitle 2">
            <a:extLst>
              <a:ext uri="{FF2B5EF4-FFF2-40B4-BE49-F238E27FC236}">
                <a16:creationId xmlns:a16="http://schemas.microsoft.com/office/drawing/2014/main" id="{74204AA0-170B-4A6B-9D4B-B4E41763667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24513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FA692-2D80-4F45-AD9F-07021B201F10}"/>
              </a:ext>
            </a:extLst>
          </p:cNvPr>
          <p:cNvSpPr>
            <a:spLocks noGrp="1"/>
          </p:cNvSpPr>
          <p:nvPr>
            <p:ph type="title"/>
          </p:nvPr>
        </p:nvSpPr>
        <p:spPr/>
        <p:txBody>
          <a:bodyPr/>
          <a:lstStyle/>
          <a:p>
            <a:r>
              <a:rPr lang="en-US" dirty="0"/>
              <a:t>Measuring Ad Effectiveness</a:t>
            </a:r>
            <a:endParaRPr lang="en-IN" dirty="0"/>
          </a:p>
        </p:txBody>
      </p:sp>
      <p:sp>
        <p:nvSpPr>
          <p:cNvPr id="3" name="Content Placeholder 2">
            <a:extLst>
              <a:ext uri="{FF2B5EF4-FFF2-40B4-BE49-F238E27FC236}">
                <a16:creationId xmlns:a16="http://schemas.microsoft.com/office/drawing/2014/main" id="{99C8D8E3-3A9C-46A9-8A57-8BCB74DB50A9}"/>
              </a:ext>
            </a:extLst>
          </p:cNvPr>
          <p:cNvSpPr>
            <a:spLocks noGrp="1"/>
          </p:cNvSpPr>
          <p:nvPr>
            <p:ph idx="1"/>
          </p:nvPr>
        </p:nvSpPr>
        <p:spPr/>
        <p:txBody>
          <a:bodyPr/>
          <a:lstStyle/>
          <a:p>
            <a:pPr>
              <a:spcBef>
                <a:spcPts val="1800"/>
              </a:spcBef>
            </a:pPr>
            <a:r>
              <a:rPr lang="en-IN" dirty="0"/>
              <a:t>Objective</a:t>
            </a:r>
          </a:p>
          <a:p>
            <a:pPr>
              <a:spcBef>
                <a:spcPts val="1800"/>
              </a:spcBef>
            </a:pPr>
            <a:r>
              <a:rPr lang="en-IN" dirty="0"/>
              <a:t>Attribution</a:t>
            </a:r>
          </a:p>
          <a:p>
            <a:pPr>
              <a:spcBef>
                <a:spcPts val="1800"/>
              </a:spcBef>
            </a:pPr>
            <a:r>
              <a:rPr lang="en-IN" dirty="0"/>
              <a:t>Dynamics</a:t>
            </a:r>
          </a:p>
          <a:p>
            <a:pPr>
              <a:spcBef>
                <a:spcPts val="1800"/>
              </a:spcBef>
            </a:pPr>
            <a:r>
              <a:rPr lang="en-IN" dirty="0"/>
              <a:t>Online–offline</a:t>
            </a:r>
          </a:p>
        </p:txBody>
      </p:sp>
    </p:spTree>
    <p:extLst>
      <p:ext uri="{BB962C8B-B14F-4D97-AF65-F5344CB8AC3E}">
        <p14:creationId xmlns:p14="http://schemas.microsoft.com/office/powerpoint/2010/main" val="1022319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dirty="0"/>
              <a:t>Advertising Objectives</a:t>
            </a:r>
          </a:p>
        </p:txBody>
      </p:sp>
      <p:sp>
        <p:nvSpPr>
          <p:cNvPr id="3" name="Content Placeholder 2"/>
          <p:cNvSpPr>
            <a:spLocks noGrp="1"/>
          </p:cNvSpPr>
          <p:nvPr>
            <p:ph idx="1"/>
          </p:nvPr>
        </p:nvSpPr>
        <p:spPr>
          <a:xfrm>
            <a:off x="457200" y="1600201"/>
            <a:ext cx="2871066" cy="2362199"/>
          </a:xfrm>
        </p:spPr>
        <p:txBody>
          <a:bodyPr>
            <a:noAutofit/>
          </a:bodyPr>
          <a:lstStyle/>
          <a:p>
            <a:r>
              <a:rPr lang="en-US" sz="2800" dirty="0"/>
              <a:t>Brand building</a:t>
            </a:r>
          </a:p>
          <a:p>
            <a:pPr lvl="1"/>
            <a:r>
              <a:rPr lang="en-US" sz="2400" dirty="0"/>
              <a:t>Impressions (CPM)</a:t>
            </a:r>
          </a:p>
          <a:p>
            <a:pPr lvl="1"/>
            <a:r>
              <a:rPr lang="en-US" sz="2400" dirty="0"/>
              <a:t>Brand metrics</a:t>
            </a:r>
            <a:endParaRPr lang="en-US" sz="2000" dirty="0"/>
          </a:p>
        </p:txBody>
      </p:sp>
      <p:sp>
        <p:nvSpPr>
          <p:cNvPr id="5" name="Content Placeholder 2">
            <a:extLst>
              <a:ext uri="{FF2B5EF4-FFF2-40B4-BE49-F238E27FC236}">
                <a16:creationId xmlns:a16="http://schemas.microsoft.com/office/drawing/2014/main" id="{32C6648C-759A-4E48-8609-42D80A354C93}"/>
              </a:ext>
            </a:extLst>
          </p:cNvPr>
          <p:cNvSpPr txBox="1">
            <a:spLocks/>
          </p:cNvSpPr>
          <p:nvPr/>
        </p:nvSpPr>
        <p:spPr>
          <a:xfrm>
            <a:off x="457200" y="4107178"/>
            <a:ext cx="8229600" cy="2446021"/>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sz="2800" dirty="0"/>
              <a:t>Direct response or performance advertising</a:t>
            </a:r>
          </a:p>
          <a:p>
            <a:pPr lvl="1"/>
            <a:r>
              <a:rPr lang="en-IN" sz="2400" dirty="0"/>
              <a:t>Click-through rate (CTR), cost per click (CPC) </a:t>
            </a:r>
          </a:p>
          <a:p>
            <a:pPr lvl="1"/>
            <a:r>
              <a:rPr lang="en-IN" sz="2400" dirty="0"/>
              <a:t>Cost per install (CPI), cost per acquisition (CPA)</a:t>
            </a:r>
          </a:p>
          <a:p>
            <a:pPr lvl="1"/>
            <a:r>
              <a:rPr lang="en-IN" sz="2400" dirty="0"/>
              <a:t>Sales and ROI</a:t>
            </a:r>
          </a:p>
          <a:p>
            <a:pPr lvl="1"/>
            <a:r>
              <a:rPr lang="en-IN" sz="2400" dirty="0"/>
              <a:t>Customer lifetime value (CLV)</a:t>
            </a:r>
          </a:p>
        </p:txBody>
      </p:sp>
      <p:grpSp>
        <p:nvGrpSpPr>
          <p:cNvPr id="6" name="Group 5" descr="A complicated bar graph shows the multiplicative impact that exposure to two or more ads has on brand impact in several categories, over exposure to one ad. The categories including Online Ad Awareness, Message Association, Aided Brand Awareness, Brand Favorability, and Purchase Intent." title="Average Brand Impact of Online Display Campaigns Globally After Exposure to 1 Ad of Any format versus 2 or more ads of any formats"/>
          <p:cNvGrpSpPr/>
          <p:nvPr/>
        </p:nvGrpSpPr>
        <p:grpSpPr>
          <a:xfrm>
            <a:off x="3350652" y="1590614"/>
            <a:ext cx="5336042" cy="2450653"/>
            <a:chOff x="3350652" y="1590614"/>
            <a:chExt cx="5336042" cy="2450653"/>
          </a:xfrm>
        </p:grpSpPr>
        <p:sp>
          <p:nvSpPr>
            <p:cNvPr id="7" name="Rectangle 6"/>
            <p:cNvSpPr/>
            <p:nvPr/>
          </p:nvSpPr>
          <p:spPr>
            <a:xfrm>
              <a:off x="4936033" y="2032272"/>
              <a:ext cx="878979" cy="1468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8" name="Rectangle 7"/>
            <p:cNvSpPr/>
            <p:nvPr/>
          </p:nvSpPr>
          <p:spPr>
            <a:xfrm>
              <a:off x="6748130" y="2032272"/>
              <a:ext cx="878979" cy="1468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grpSp>
          <p:nvGrpSpPr>
            <p:cNvPr id="9" name="Group 8"/>
            <p:cNvGrpSpPr/>
            <p:nvPr/>
          </p:nvGrpSpPr>
          <p:grpSpPr>
            <a:xfrm>
              <a:off x="4060825" y="2104166"/>
              <a:ext cx="4456906" cy="1114489"/>
              <a:chOff x="4060825" y="2104166"/>
              <a:chExt cx="4456906" cy="1114489"/>
            </a:xfrm>
          </p:grpSpPr>
          <p:cxnSp>
            <p:nvCxnSpPr>
              <p:cNvPr id="55" name="Straight Connector 54"/>
              <p:cNvCxnSpPr/>
              <p:nvPr/>
            </p:nvCxnSpPr>
            <p:spPr>
              <a:xfrm>
                <a:off x="4060825" y="3218655"/>
                <a:ext cx="44569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060825" y="2995758"/>
                <a:ext cx="44569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060825" y="2772860"/>
                <a:ext cx="44569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060825" y="2549962"/>
                <a:ext cx="44569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060825" y="2327064"/>
                <a:ext cx="44569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060825" y="2104166"/>
                <a:ext cx="44569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108636" y="2162175"/>
              <a:ext cx="696726" cy="1343025"/>
              <a:chOff x="4108636" y="2162175"/>
              <a:chExt cx="696726" cy="1343025"/>
            </a:xfrm>
          </p:grpSpPr>
          <p:sp>
            <p:nvSpPr>
              <p:cNvPr id="53" name="Rectangle 52"/>
              <p:cNvSpPr/>
              <p:nvPr/>
            </p:nvSpPr>
            <p:spPr>
              <a:xfrm>
                <a:off x="4495800" y="2162175"/>
                <a:ext cx="309562" cy="1343025"/>
              </a:xfrm>
              <a:prstGeom prst="rect">
                <a:avLst/>
              </a:prstGeom>
              <a:solidFill>
                <a:srgbClr val="6DBC6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54" name="Rectangle 53"/>
              <p:cNvSpPr/>
              <p:nvPr/>
            </p:nvSpPr>
            <p:spPr>
              <a:xfrm>
                <a:off x="4108636" y="2901950"/>
                <a:ext cx="309562" cy="603249"/>
              </a:xfrm>
              <a:prstGeom prst="rect">
                <a:avLst/>
              </a:prstGeom>
              <a:solidFill>
                <a:srgbClr val="4E9BD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grpSp>
        <p:grpSp>
          <p:nvGrpSpPr>
            <p:cNvPr id="11" name="Group 10"/>
            <p:cNvGrpSpPr/>
            <p:nvPr/>
          </p:nvGrpSpPr>
          <p:grpSpPr>
            <a:xfrm>
              <a:off x="5007351" y="2767014"/>
              <a:ext cx="696726" cy="738186"/>
              <a:chOff x="4108636" y="2767014"/>
              <a:chExt cx="696726" cy="738186"/>
            </a:xfrm>
          </p:grpSpPr>
          <p:sp>
            <p:nvSpPr>
              <p:cNvPr id="51" name="Rectangle 50"/>
              <p:cNvSpPr/>
              <p:nvPr/>
            </p:nvSpPr>
            <p:spPr>
              <a:xfrm>
                <a:off x="4495800" y="2767014"/>
                <a:ext cx="309562" cy="738186"/>
              </a:xfrm>
              <a:prstGeom prst="rect">
                <a:avLst/>
              </a:prstGeom>
              <a:solidFill>
                <a:srgbClr val="6DBC6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52" name="Rectangle 51"/>
              <p:cNvSpPr/>
              <p:nvPr/>
            </p:nvSpPr>
            <p:spPr>
              <a:xfrm>
                <a:off x="4108636" y="3195638"/>
                <a:ext cx="309562" cy="309561"/>
              </a:xfrm>
              <a:prstGeom prst="rect">
                <a:avLst/>
              </a:prstGeom>
              <a:solidFill>
                <a:srgbClr val="4E9BD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grpSp>
        <p:grpSp>
          <p:nvGrpSpPr>
            <p:cNvPr id="12" name="Group 11"/>
            <p:cNvGrpSpPr/>
            <p:nvPr/>
          </p:nvGrpSpPr>
          <p:grpSpPr>
            <a:xfrm>
              <a:off x="5906066" y="2767015"/>
              <a:ext cx="696726" cy="747708"/>
              <a:chOff x="4108636" y="2767015"/>
              <a:chExt cx="696726" cy="747708"/>
            </a:xfrm>
          </p:grpSpPr>
          <p:sp>
            <p:nvSpPr>
              <p:cNvPr id="49" name="Rectangle 48"/>
              <p:cNvSpPr/>
              <p:nvPr/>
            </p:nvSpPr>
            <p:spPr>
              <a:xfrm>
                <a:off x="4495800" y="2767015"/>
                <a:ext cx="309562" cy="747708"/>
              </a:xfrm>
              <a:prstGeom prst="rect">
                <a:avLst/>
              </a:prstGeom>
              <a:solidFill>
                <a:srgbClr val="6DBC6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50" name="Rectangle 49"/>
              <p:cNvSpPr/>
              <p:nvPr/>
            </p:nvSpPr>
            <p:spPr>
              <a:xfrm>
                <a:off x="4108636" y="3238500"/>
                <a:ext cx="309562" cy="266699"/>
              </a:xfrm>
              <a:prstGeom prst="rect">
                <a:avLst/>
              </a:prstGeom>
              <a:solidFill>
                <a:srgbClr val="4E9BD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grpSp>
        <p:grpSp>
          <p:nvGrpSpPr>
            <p:cNvPr id="13" name="Group 12"/>
            <p:cNvGrpSpPr/>
            <p:nvPr/>
          </p:nvGrpSpPr>
          <p:grpSpPr>
            <a:xfrm>
              <a:off x="6804781" y="3019425"/>
              <a:ext cx="696726" cy="485775"/>
              <a:chOff x="4108636" y="3019425"/>
              <a:chExt cx="696726" cy="485775"/>
            </a:xfrm>
          </p:grpSpPr>
          <p:sp>
            <p:nvSpPr>
              <p:cNvPr id="47" name="Rectangle 46"/>
              <p:cNvSpPr/>
              <p:nvPr/>
            </p:nvSpPr>
            <p:spPr>
              <a:xfrm>
                <a:off x="4495800" y="3019425"/>
                <a:ext cx="309562" cy="485775"/>
              </a:xfrm>
              <a:prstGeom prst="rect">
                <a:avLst/>
              </a:prstGeom>
              <a:solidFill>
                <a:srgbClr val="6DBC6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48" name="Rectangle 47"/>
              <p:cNvSpPr/>
              <p:nvPr/>
            </p:nvSpPr>
            <p:spPr>
              <a:xfrm>
                <a:off x="4108636" y="3290888"/>
                <a:ext cx="309562" cy="214311"/>
              </a:xfrm>
              <a:prstGeom prst="rect">
                <a:avLst/>
              </a:prstGeom>
              <a:solidFill>
                <a:srgbClr val="4E9BD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grpSp>
        <p:grpSp>
          <p:nvGrpSpPr>
            <p:cNvPr id="14" name="Group 13"/>
            <p:cNvGrpSpPr/>
            <p:nvPr/>
          </p:nvGrpSpPr>
          <p:grpSpPr>
            <a:xfrm>
              <a:off x="7703494" y="3109914"/>
              <a:ext cx="696726" cy="395286"/>
              <a:chOff x="4108636" y="3109914"/>
              <a:chExt cx="696726" cy="395286"/>
            </a:xfrm>
            <a:noFill/>
          </p:grpSpPr>
          <p:sp>
            <p:nvSpPr>
              <p:cNvPr id="45" name="Rectangle 44"/>
              <p:cNvSpPr/>
              <p:nvPr/>
            </p:nvSpPr>
            <p:spPr>
              <a:xfrm>
                <a:off x="4495800" y="3109914"/>
                <a:ext cx="309562" cy="395286"/>
              </a:xfrm>
              <a:prstGeom prst="rect">
                <a:avLst/>
              </a:prstGeom>
              <a:solidFill>
                <a:srgbClr val="6DBC6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46" name="Rectangle 45"/>
              <p:cNvSpPr/>
              <p:nvPr/>
            </p:nvSpPr>
            <p:spPr>
              <a:xfrm>
                <a:off x="4108636" y="3288140"/>
                <a:ext cx="309562" cy="217059"/>
              </a:xfrm>
              <a:prstGeom prst="rect">
                <a:avLst/>
              </a:prstGeom>
              <a:solidFill>
                <a:srgbClr val="4E9BD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grpSp>
        <p:cxnSp>
          <p:nvCxnSpPr>
            <p:cNvPr id="15" name="Straight Connector 14"/>
            <p:cNvCxnSpPr/>
            <p:nvPr/>
          </p:nvCxnSpPr>
          <p:spPr>
            <a:xfrm>
              <a:off x="3979267" y="3505199"/>
              <a:ext cx="45384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30721" y="1590614"/>
              <a:ext cx="3435556" cy="338554"/>
            </a:xfrm>
            <a:prstGeom prst="rect">
              <a:avLst/>
            </a:prstGeom>
            <a:noFill/>
          </p:spPr>
          <p:txBody>
            <a:bodyPr wrap="none" rtlCol="0" anchor="ctr">
              <a:noAutofit/>
            </a:bodyPr>
            <a:lstStyle/>
            <a:p>
              <a:pPr algn="ctr">
                <a:spcBef>
                  <a:spcPts val="600"/>
                </a:spcBef>
              </a:pPr>
              <a:r>
                <a:rPr lang="en-US" sz="800" b="1" dirty="0"/>
                <a:t>Average Brand Impact of Online Display Campaigns Globally After</a:t>
              </a:r>
              <a:br>
                <a:rPr lang="en-US" sz="800" b="1" dirty="0"/>
              </a:br>
              <a:r>
                <a:rPr lang="en-US" sz="800" b="1" dirty="0"/>
                <a:t>Exposure to 1 Ad of Any Format vs. 2+ Ads of Any Formats</a:t>
              </a:r>
            </a:p>
          </p:txBody>
        </p:sp>
        <p:sp>
          <p:nvSpPr>
            <p:cNvPr id="17" name="TextBox 16"/>
            <p:cNvSpPr txBox="1"/>
            <p:nvPr/>
          </p:nvSpPr>
          <p:spPr>
            <a:xfrm rot="16200000">
              <a:off x="3028225" y="2535523"/>
              <a:ext cx="1106519" cy="461665"/>
            </a:xfrm>
            <a:prstGeom prst="rect">
              <a:avLst/>
            </a:prstGeom>
            <a:noFill/>
          </p:spPr>
          <p:txBody>
            <a:bodyPr wrap="square" rtlCol="0" anchor="ctr">
              <a:noAutofit/>
            </a:bodyPr>
            <a:lstStyle/>
            <a:p>
              <a:pPr algn="ctr">
                <a:spcBef>
                  <a:spcPts val="600"/>
                </a:spcBef>
              </a:pPr>
              <a:r>
                <a:rPr lang="en-US" sz="800" b="1" dirty="0"/>
                <a:t>Percentage Point Delta (Exposed minus Control)</a:t>
              </a:r>
            </a:p>
          </p:txBody>
        </p:sp>
        <p:sp>
          <p:nvSpPr>
            <p:cNvPr id="18" name="TextBox 17"/>
            <p:cNvSpPr txBox="1"/>
            <p:nvPr/>
          </p:nvSpPr>
          <p:spPr>
            <a:xfrm>
              <a:off x="3745644" y="1984814"/>
              <a:ext cx="328937" cy="215444"/>
            </a:xfrm>
            <a:prstGeom prst="rect">
              <a:avLst/>
            </a:prstGeom>
            <a:noFill/>
          </p:spPr>
          <p:txBody>
            <a:bodyPr wrap="none" rtlCol="0" anchor="ctr">
              <a:noAutofit/>
            </a:bodyPr>
            <a:lstStyle/>
            <a:p>
              <a:pPr algn="r">
                <a:spcBef>
                  <a:spcPts val="600"/>
                </a:spcBef>
              </a:pPr>
              <a:r>
                <a:rPr lang="en-US" sz="800" b="1" dirty="0"/>
                <a:t>6.0</a:t>
              </a:r>
            </a:p>
          </p:txBody>
        </p:sp>
        <p:sp>
          <p:nvSpPr>
            <p:cNvPr id="19" name="TextBox 18"/>
            <p:cNvSpPr txBox="1"/>
            <p:nvPr/>
          </p:nvSpPr>
          <p:spPr>
            <a:xfrm>
              <a:off x="3745644" y="2208256"/>
              <a:ext cx="328937" cy="215444"/>
            </a:xfrm>
            <a:prstGeom prst="rect">
              <a:avLst/>
            </a:prstGeom>
            <a:noFill/>
          </p:spPr>
          <p:txBody>
            <a:bodyPr wrap="none" rtlCol="0" anchor="ctr">
              <a:noAutofit/>
            </a:bodyPr>
            <a:lstStyle/>
            <a:p>
              <a:pPr algn="r">
                <a:spcBef>
                  <a:spcPts val="600"/>
                </a:spcBef>
              </a:pPr>
              <a:r>
                <a:rPr lang="en-US" sz="800" b="1" dirty="0"/>
                <a:t>5.0</a:t>
              </a:r>
            </a:p>
          </p:txBody>
        </p:sp>
        <p:sp>
          <p:nvSpPr>
            <p:cNvPr id="20" name="TextBox 19"/>
            <p:cNvSpPr txBox="1"/>
            <p:nvPr/>
          </p:nvSpPr>
          <p:spPr>
            <a:xfrm>
              <a:off x="3745644" y="2431698"/>
              <a:ext cx="328937" cy="215444"/>
            </a:xfrm>
            <a:prstGeom prst="rect">
              <a:avLst/>
            </a:prstGeom>
            <a:noFill/>
          </p:spPr>
          <p:txBody>
            <a:bodyPr wrap="none" rtlCol="0" anchor="ctr">
              <a:noAutofit/>
            </a:bodyPr>
            <a:lstStyle/>
            <a:p>
              <a:pPr algn="r">
                <a:spcBef>
                  <a:spcPts val="600"/>
                </a:spcBef>
              </a:pPr>
              <a:r>
                <a:rPr lang="en-US" sz="800" b="1" dirty="0"/>
                <a:t>4.0</a:t>
              </a:r>
            </a:p>
          </p:txBody>
        </p:sp>
        <p:sp>
          <p:nvSpPr>
            <p:cNvPr id="21" name="TextBox 20"/>
            <p:cNvSpPr txBox="1"/>
            <p:nvPr/>
          </p:nvSpPr>
          <p:spPr>
            <a:xfrm>
              <a:off x="3745644" y="2655140"/>
              <a:ext cx="328937" cy="215444"/>
            </a:xfrm>
            <a:prstGeom prst="rect">
              <a:avLst/>
            </a:prstGeom>
            <a:noFill/>
          </p:spPr>
          <p:txBody>
            <a:bodyPr wrap="none" rtlCol="0" anchor="ctr">
              <a:noAutofit/>
            </a:bodyPr>
            <a:lstStyle/>
            <a:p>
              <a:pPr algn="r">
                <a:spcBef>
                  <a:spcPts val="600"/>
                </a:spcBef>
              </a:pPr>
              <a:r>
                <a:rPr lang="en-US" sz="800" b="1" dirty="0"/>
                <a:t>3.0</a:t>
              </a:r>
            </a:p>
          </p:txBody>
        </p:sp>
        <p:sp>
          <p:nvSpPr>
            <p:cNvPr id="22" name="TextBox 21"/>
            <p:cNvSpPr txBox="1"/>
            <p:nvPr/>
          </p:nvSpPr>
          <p:spPr>
            <a:xfrm>
              <a:off x="3745644" y="2878582"/>
              <a:ext cx="328937" cy="215444"/>
            </a:xfrm>
            <a:prstGeom prst="rect">
              <a:avLst/>
            </a:prstGeom>
            <a:noFill/>
          </p:spPr>
          <p:txBody>
            <a:bodyPr wrap="none" rtlCol="0" anchor="ctr">
              <a:noAutofit/>
            </a:bodyPr>
            <a:lstStyle/>
            <a:p>
              <a:pPr algn="r">
                <a:spcBef>
                  <a:spcPts val="600"/>
                </a:spcBef>
              </a:pPr>
              <a:r>
                <a:rPr lang="en-US" sz="800" b="1" dirty="0"/>
                <a:t>2.0</a:t>
              </a:r>
            </a:p>
          </p:txBody>
        </p:sp>
        <p:sp>
          <p:nvSpPr>
            <p:cNvPr id="23" name="TextBox 22"/>
            <p:cNvSpPr txBox="1"/>
            <p:nvPr/>
          </p:nvSpPr>
          <p:spPr>
            <a:xfrm>
              <a:off x="3745644" y="3102024"/>
              <a:ext cx="328937" cy="215444"/>
            </a:xfrm>
            <a:prstGeom prst="rect">
              <a:avLst/>
            </a:prstGeom>
            <a:noFill/>
          </p:spPr>
          <p:txBody>
            <a:bodyPr wrap="none" rtlCol="0" anchor="ctr">
              <a:noAutofit/>
            </a:bodyPr>
            <a:lstStyle/>
            <a:p>
              <a:pPr algn="r">
                <a:spcBef>
                  <a:spcPts val="600"/>
                </a:spcBef>
              </a:pPr>
              <a:r>
                <a:rPr lang="en-US" sz="800" b="1" dirty="0"/>
                <a:t>1.0</a:t>
              </a:r>
            </a:p>
          </p:txBody>
        </p:sp>
        <p:sp>
          <p:nvSpPr>
            <p:cNvPr id="24" name="TextBox 23"/>
            <p:cNvSpPr txBox="1"/>
            <p:nvPr/>
          </p:nvSpPr>
          <p:spPr>
            <a:xfrm>
              <a:off x="3832207" y="3325466"/>
              <a:ext cx="242374" cy="215444"/>
            </a:xfrm>
            <a:prstGeom prst="rect">
              <a:avLst/>
            </a:prstGeom>
            <a:noFill/>
          </p:spPr>
          <p:txBody>
            <a:bodyPr wrap="none" rtlCol="0" anchor="ctr">
              <a:noAutofit/>
            </a:bodyPr>
            <a:lstStyle/>
            <a:p>
              <a:pPr algn="r">
                <a:spcBef>
                  <a:spcPts val="600"/>
                </a:spcBef>
              </a:pPr>
              <a:r>
                <a:rPr lang="en-US" sz="800" b="1" dirty="0"/>
                <a:t>0</a:t>
              </a:r>
            </a:p>
          </p:txBody>
        </p:sp>
        <p:sp>
          <p:nvSpPr>
            <p:cNvPr id="25" name="TextBox 24"/>
            <p:cNvSpPr txBox="1"/>
            <p:nvPr/>
          </p:nvSpPr>
          <p:spPr>
            <a:xfrm>
              <a:off x="4083402" y="3479194"/>
              <a:ext cx="733865" cy="338554"/>
            </a:xfrm>
            <a:prstGeom prst="rect">
              <a:avLst/>
            </a:prstGeom>
            <a:noFill/>
          </p:spPr>
          <p:txBody>
            <a:bodyPr wrap="square" rtlCol="0" anchor="ctr">
              <a:noAutofit/>
            </a:bodyPr>
            <a:lstStyle/>
            <a:p>
              <a:pPr algn="ctr">
                <a:spcBef>
                  <a:spcPts val="600"/>
                </a:spcBef>
              </a:pPr>
              <a:r>
                <a:rPr lang="en-US" sz="800" dirty="0"/>
                <a:t>Online Ad Awareness</a:t>
              </a:r>
            </a:p>
          </p:txBody>
        </p:sp>
        <p:sp>
          <p:nvSpPr>
            <p:cNvPr id="26" name="TextBox 25"/>
            <p:cNvSpPr txBox="1"/>
            <p:nvPr/>
          </p:nvSpPr>
          <p:spPr>
            <a:xfrm>
              <a:off x="4988575" y="3479194"/>
              <a:ext cx="761658" cy="338554"/>
            </a:xfrm>
            <a:prstGeom prst="rect">
              <a:avLst/>
            </a:prstGeom>
            <a:noFill/>
          </p:spPr>
          <p:txBody>
            <a:bodyPr wrap="square" rtlCol="0" anchor="ctr">
              <a:noAutofit/>
            </a:bodyPr>
            <a:lstStyle/>
            <a:p>
              <a:pPr algn="ctr">
                <a:spcBef>
                  <a:spcPts val="600"/>
                </a:spcBef>
              </a:pPr>
              <a:r>
                <a:rPr lang="en-US" sz="800" dirty="0"/>
                <a:t>Message Association</a:t>
              </a:r>
            </a:p>
          </p:txBody>
        </p:sp>
        <p:sp>
          <p:nvSpPr>
            <p:cNvPr id="27" name="TextBox 26"/>
            <p:cNvSpPr txBox="1"/>
            <p:nvPr/>
          </p:nvSpPr>
          <p:spPr>
            <a:xfrm>
              <a:off x="5835995" y="3479194"/>
              <a:ext cx="846044" cy="338554"/>
            </a:xfrm>
            <a:prstGeom prst="rect">
              <a:avLst/>
            </a:prstGeom>
            <a:noFill/>
          </p:spPr>
          <p:txBody>
            <a:bodyPr wrap="square" rtlCol="0" anchor="ctr">
              <a:noAutofit/>
            </a:bodyPr>
            <a:lstStyle/>
            <a:p>
              <a:pPr algn="ctr">
                <a:spcBef>
                  <a:spcPts val="600"/>
                </a:spcBef>
              </a:pPr>
              <a:r>
                <a:rPr lang="en-US" sz="800" dirty="0"/>
                <a:t>Aided Brand Awareness</a:t>
              </a:r>
            </a:p>
          </p:txBody>
        </p:sp>
        <p:sp>
          <p:nvSpPr>
            <p:cNvPr id="28" name="TextBox 27"/>
            <p:cNvSpPr txBox="1"/>
            <p:nvPr/>
          </p:nvSpPr>
          <p:spPr>
            <a:xfrm>
              <a:off x="6756023" y="3479194"/>
              <a:ext cx="846044" cy="338554"/>
            </a:xfrm>
            <a:prstGeom prst="rect">
              <a:avLst/>
            </a:prstGeom>
            <a:noFill/>
          </p:spPr>
          <p:txBody>
            <a:bodyPr wrap="square" rtlCol="0" anchor="ctr">
              <a:noAutofit/>
            </a:bodyPr>
            <a:lstStyle/>
            <a:p>
              <a:pPr algn="ctr">
                <a:spcBef>
                  <a:spcPts val="600"/>
                </a:spcBef>
              </a:pPr>
              <a:r>
                <a:rPr lang="en-US" sz="800" dirty="0"/>
                <a:t>Brand Favorability</a:t>
              </a:r>
            </a:p>
          </p:txBody>
        </p:sp>
        <p:sp>
          <p:nvSpPr>
            <p:cNvPr id="29" name="TextBox 28"/>
            <p:cNvSpPr txBox="1"/>
            <p:nvPr/>
          </p:nvSpPr>
          <p:spPr>
            <a:xfrm>
              <a:off x="7679720" y="3479194"/>
              <a:ext cx="846044" cy="338554"/>
            </a:xfrm>
            <a:prstGeom prst="rect">
              <a:avLst/>
            </a:prstGeom>
            <a:noFill/>
          </p:spPr>
          <p:txBody>
            <a:bodyPr wrap="square" rtlCol="0" anchor="ctr">
              <a:noAutofit/>
            </a:bodyPr>
            <a:lstStyle/>
            <a:p>
              <a:pPr algn="ctr">
                <a:spcBef>
                  <a:spcPts val="600"/>
                </a:spcBef>
              </a:pPr>
              <a:r>
                <a:rPr lang="en-US" sz="800" dirty="0"/>
                <a:t>Purchase Intent</a:t>
              </a:r>
            </a:p>
          </p:txBody>
        </p:sp>
        <p:sp>
          <p:nvSpPr>
            <p:cNvPr id="30" name="TextBox 29"/>
            <p:cNvSpPr txBox="1"/>
            <p:nvPr/>
          </p:nvSpPr>
          <p:spPr>
            <a:xfrm>
              <a:off x="3391843" y="3820542"/>
              <a:ext cx="3988469" cy="220725"/>
            </a:xfrm>
            <a:prstGeom prst="rect">
              <a:avLst/>
            </a:prstGeom>
            <a:noFill/>
          </p:spPr>
          <p:txBody>
            <a:bodyPr wrap="none" rtlCol="0" anchor="ctr">
              <a:noAutofit/>
            </a:bodyPr>
            <a:lstStyle/>
            <a:p>
              <a:pPr>
                <a:spcBef>
                  <a:spcPts val="600"/>
                </a:spcBef>
              </a:pPr>
              <a:r>
                <a:rPr lang="en-US" sz="600" dirty="0"/>
                <a:t>Source: Dynamic Logic MarketNorms®, 2008-2010. Campaigns using online display advertising in any format.</a:t>
              </a:r>
              <a:br>
                <a:rPr lang="en-US" sz="600" dirty="0"/>
              </a:br>
              <a:r>
                <a:rPr lang="en-US" sz="600" dirty="0"/>
                <a:t>Frequency level of 1 for campaigns N=1, 496-2,231; frequency level of 2+ for campaigns N=2, 129-2,279. </a:t>
              </a:r>
              <a:endParaRPr lang="en-US" sz="600" b="1" dirty="0"/>
            </a:p>
          </p:txBody>
        </p:sp>
        <p:sp>
          <p:nvSpPr>
            <p:cNvPr id="31" name="TextBox 30"/>
            <p:cNvSpPr txBox="1"/>
            <p:nvPr/>
          </p:nvSpPr>
          <p:spPr>
            <a:xfrm>
              <a:off x="4086065" y="2708920"/>
              <a:ext cx="360997" cy="246221"/>
            </a:xfrm>
            <a:prstGeom prst="rect">
              <a:avLst/>
            </a:prstGeom>
            <a:noFill/>
          </p:spPr>
          <p:txBody>
            <a:bodyPr wrap="none" rtlCol="0" anchor="ctr">
              <a:noAutofit/>
            </a:bodyPr>
            <a:lstStyle/>
            <a:p>
              <a:pPr algn="r">
                <a:spcBef>
                  <a:spcPts val="600"/>
                </a:spcBef>
              </a:pPr>
              <a:r>
                <a:rPr lang="en-US" sz="1000" b="1" dirty="0">
                  <a:solidFill>
                    <a:srgbClr val="4E9BDA"/>
                  </a:solidFill>
                </a:rPr>
                <a:t>2.4</a:t>
              </a:r>
            </a:p>
          </p:txBody>
        </p:sp>
        <p:sp>
          <p:nvSpPr>
            <p:cNvPr id="32" name="TextBox 31"/>
            <p:cNvSpPr txBox="1"/>
            <p:nvPr/>
          </p:nvSpPr>
          <p:spPr>
            <a:xfrm>
              <a:off x="4468652" y="1925419"/>
              <a:ext cx="360997" cy="246221"/>
            </a:xfrm>
            <a:prstGeom prst="rect">
              <a:avLst/>
            </a:prstGeom>
            <a:noFill/>
          </p:spPr>
          <p:txBody>
            <a:bodyPr wrap="none" rtlCol="0" anchor="ctr">
              <a:noAutofit/>
            </a:bodyPr>
            <a:lstStyle/>
            <a:p>
              <a:pPr algn="r">
                <a:spcBef>
                  <a:spcPts val="600"/>
                </a:spcBef>
              </a:pPr>
              <a:r>
                <a:rPr lang="en-US" sz="1000" b="1" dirty="0">
                  <a:solidFill>
                    <a:srgbClr val="6DBC60"/>
                  </a:solidFill>
                </a:rPr>
                <a:t>5.7</a:t>
              </a:r>
            </a:p>
          </p:txBody>
        </p:sp>
        <p:sp>
          <p:nvSpPr>
            <p:cNvPr id="33" name="TextBox 32"/>
            <p:cNvSpPr txBox="1"/>
            <p:nvPr/>
          </p:nvSpPr>
          <p:spPr>
            <a:xfrm>
              <a:off x="4977000" y="2987804"/>
              <a:ext cx="360996" cy="246221"/>
            </a:xfrm>
            <a:prstGeom prst="rect">
              <a:avLst/>
            </a:prstGeom>
            <a:noFill/>
          </p:spPr>
          <p:txBody>
            <a:bodyPr wrap="none" rtlCol="0" anchor="ctr">
              <a:noAutofit/>
            </a:bodyPr>
            <a:lstStyle/>
            <a:p>
              <a:pPr algn="r">
                <a:spcBef>
                  <a:spcPts val="600"/>
                </a:spcBef>
              </a:pPr>
              <a:r>
                <a:rPr lang="en-US" sz="1000" b="1" dirty="0">
                  <a:solidFill>
                    <a:srgbClr val="4E9BDA"/>
                  </a:solidFill>
                </a:rPr>
                <a:t>1.1</a:t>
              </a:r>
            </a:p>
          </p:txBody>
        </p:sp>
        <p:sp>
          <p:nvSpPr>
            <p:cNvPr id="34" name="TextBox 33"/>
            <p:cNvSpPr txBox="1"/>
            <p:nvPr/>
          </p:nvSpPr>
          <p:spPr>
            <a:xfrm>
              <a:off x="5370699" y="2567930"/>
              <a:ext cx="360997" cy="246221"/>
            </a:xfrm>
            <a:prstGeom prst="rect">
              <a:avLst/>
            </a:prstGeom>
            <a:noFill/>
          </p:spPr>
          <p:txBody>
            <a:bodyPr wrap="none" rtlCol="0" anchor="ctr">
              <a:noAutofit/>
            </a:bodyPr>
            <a:lstStyle/>
            <a:p>
              <a:pPr algn="r">
                <a:spcBef>
                  <a:spcPts val="600"/>
                </a:spcBef>
              </a:pPr>
              <a:r>
                <a:rPr lang="en-US" sz="1000" b="1" dirty="0">
                  <a:solidFill>
                    <a:srgbClr val="6DBC60"/>
                  </a:solidFill>
                </a:rPr>
                <a:t>3.0</a:t>
              </a:r>
            </a:p>
          </p:txBody>
        </p:sp>
        <p:sp>
          <p:nvSpPr>
            <p:cNvPr id="35" name="TextBox 34"/>
            <p:cNvSpPr txBox="1"/>
            <p:nvPr/>
          </p:nvSpPr>
          <p:spPr>
            <a:xfrm>
              <a:off x="5884010" y="3025126"/>
              <a:ext cx="360997" cy="246221"/>
            </a:xfrm>
            <a:prstGeom prst="rect">
              <a:avLst/>
            </a:prstGeom>
            <a:noFill/>
          </p:spPr>
          <p:txBody>
            <a:bodyPr wrap="none" rtlCol="0" anchor="ctr">
              <a:noAutofit/>
            </a:bodyPr>
            <a:lstStyle/>
            <a:p>
              <a:pPr algn="r">
                <a:spcBef>
                  <a:spcPts val="600"/>
                </a:spcBef>
              </a:pPr>
              <a:r>
                <a:rPr lang="en-US" sz="1000" b="1" dirty="0">
                  <a:solidFill>
                    <a:srgbClr val="4E9BDA"/>
                  </a:solidFill>
                </a:rPr>
                <a:t>0.9</a:t>
              </a:r>
            </a:p>
          </p:txBody>
        </p:sp>
        <p:sp>
          <p:nvSpPr>
            <p:cNvPr id="36" name="TextBox 35"/>
            <p:cNvSpPr txBox="1"/>
            <p:nvPr/>
          </p:nvSpPr>
          <p:spPr>
            <a:xfrm>
              <a:off x="6265008" y="2571812"/>
              <a:ext cx="360997" cy="246221"/>
            </a:xfrm>
            <a:prstGeom prst="rect">
              <a:avLst/>
            </a:prstGeom>
            <a:noFill/>
          </p:spPr>
          <p:txBody>
            <a:bodyPr wrap="none" rtlCol="0" anchor="ctr">
              <a:noAutofit/>
            </a:bodyPr>
            <a:lstStyle/>
            <a:p>
              <a:pPr algn="r">
                <a:spcBef>
                  <a:spcPts val="600"/>
                </a:spcBef>
              </a:pPr>
              <a:r>
                <a:rPr lang="en-US" sz="1000" b="1" dirty="0">
                  <a:solidFill>
                    <a:srgbClr val="6DBC60"/>
                  </a:solidFill>
                </a:rPr>
                <a:t>3.0</a:t>
              </a:r>
            </a:p>
          </p:txBody>
        </p:sp>
        <p:sp>
          <p:nvSpPr>
            <p:cNvPr id="37" name="TextBox 36"/>
            <p:cNvSpPr txBox="1"/>
            <p:nvPr/>
          </p:nvSpPr>
          <p:spPr>
            <a:xfrm>
              <a:off x="6774234" y="3031477"/>
              <a:ext cx="360997" cy="246221"/>
            </a:xfrm>
            <a:prstGeom prst="rect">
              <a:avLst/>
            </a:prstGeom>
            <a:noFill/>
          </p:spPr>
          <p:txBody>
            <a:bodyPr wrap="none" rtlCol="0" anchor="ctr">
              <a:noAutofit/>
            </a:bodyPr>
            <a:lstStyle/>
            <a:p>
              <a:pPr algn="r">
                <a:spcBef>
                  <a:spcPts val="600"/>
                </a:spcBef>
              </a:pPr>
              <a:r>
                <a:rPr lang="en-US" sz="1000" b="1" dirty="0">
                  <a:solidFill>
                    <a:srgbClr val="4E9BDA"/>
                  </a:solidFill>
                </a:rPr>
                <a:t>0.7</a:t>
              </a:r>
            </a:p>
          </p:txBody>
        </p:sp>
        <p:sp>
          <p:nvSpPr>
            <p:cNvPr id="38" name="TextBox 37"/>
            <p:cNvSpPr txBox="1"/>
            <p:nvPr/>
          </p:nvSpPr>
          <p:spPr>
            <a:xfrm>
              <a:off x="7163321" y="2790454"/>
              <a:ext cx="360997" cy="246221"/>
            </a:xfrm>
            <a:prstGeom prst="rect">
              <a:avLst/>
            </a:prstGeom>
            <a:noFill/>
          </p:spPr>
          <p:txBody>
            <a:bodyPr wrap="none" rtlCol="0" anchor="ctr">
              <a:noAutofit/>
            </a:bodyPr>
            <a:lstStyle/>
            <a:p>
              <a:pPr algn="r">
                <a:spcBef>
                  <a:spcPts val="600"/>
                </a:spcBef>
              </a:pPr>
              <a:r>
                <a:rPr lang="en-US" sz="1000" b="1" dirty="0">
                  <a:solidFill>
                    <a:srgbClr val="6DBC60"/>
                  </a:solidFill>
                </a:rPr>
                <a:t>1.9</a:t>
              </a:r>
            </a:p>
          </p:txBody>
        </p:sp>
        <p:sp>
          <p:nvSpPr>
            <p:cNvPr id="39" name="TextBox 38"/>
            <p:cNvSpPr txBox="1"/>
            <p:nvPr/>
          </p:nvSpPr>
          <p:spPr>
            <a:xfrm>
              <a:off x="7677422" y="3016567"/>
              <a:ext cx="360997" cy="246221"/>
            </a:xfrm>
            <a:prstGeom prst="rect">
              <a:avLst/>
            </a:prstGeom>
            <a:noFill/>
          </p:spPr>
          <p:txBody>
            <a:bodyPr wrap="none" rtlCol="0" anchor="ctr">
              <a:noAutofit/>
            </a:bodyPr>
            <a:lstStyle/>
            <a:p>
              <a:pPr algn="r">
                <a:spcBef>
                  <a:spcPts val="600"/>
                </a:spcBef>
              </a:pPr>
              <a:r>
                <a:rPr lang="en-US" sz="1000" b="1" dirty="0">
                  <a:solidFill>
                    <a:srgbClr val="4E9BDA"/>
                  </a:solidFill>
                </a:rPr>
                <a:t>0.7</a:t>
              </a:r>
            </a:p>
          </p:txBody>
        </p:sp>
        <p:sp>
          <p:nvSpPr>
            <p:cNvPr id="40" name="TextBox 39"/>
            <p:cNvSpPr txBox="1"/>
            <p:nvPr/>
          </p:nvSpPr>
          <p:spPr>
            <a:xfrm>
              <a:off x="8061597" y="2900123"/>
              <a:ext cx="360997" cy="246221"/>
            </a:xfrm>
            <a:prstGeom prst="rect">
              <a:avLst/>
            </a:prstGeom>
            <a:noFill/>
          </p:spPr>
          <p:txBody>
            <a:bodyPr wrap="none" rtlCol="0" anchor="ctr">
              <a:noAutofit/>
            </a:bodyPr>
            <a:lstStyle/>
            <a:p>
              <a:pPr algn="r">
                <a:spcBef>
                  <a:spcPts val="600"/>
                </a:spcBef>
              </a:pPr>
              <a:r>
                <a:rPr lang="en-US" sz="1000" b="1" dirty="0">
                  <a:solidFill>
                    <a:srgbClr val="6DBC60"/>
                  </a:solidFill>
                </a:rPr>
                <a:t>1.5</a:t>
              </a:r>
            </a:p>
          </p:txBody>
        </p:sp>
        <p:sp>
          <p:nvSpPr>
            <p:cNvPr id="41" name="TextBox 40"/>
            <p:cNvSpPr txBox="1"/>
            <p:nvPr/>
          </p:nvSpPr>
          <p:spPr>
            <a:xfrm>
              <a:off x="7702129" y="2135413"/>
              <a:ext cx="925254" cy="215444"/>
            </a:xfrm>
            <a:prstGeom prst="rect">
              <a:avLst/>
            </a:prstGeom>
            <a:noFill/>
          </p:spPr>
          <p:txBody>
            <a:bodyPr wrap="none" rtlCol="0" anchor="ctr">
              <a:noAutofit/>
            </a:bodyPr>
            <a:lstStyle/>
            <a:p>
              <a:pPr>
                <a:spcBef>
                  <a:spcPts val="600"/>
                </a:spcBef>
              </a:pPr>
              <a:r>
                <a:rPr lang="en-US" sz="800" dirty="0"/>
                <a:t>Overall </a:t>
              </a:r>
              <a:r>
                <a:rPr lang="en-US" sz="800" dirty="0" err="1"/>
                <a:t>Freq</a:t>
              </a:r>
              <a:r>
                <a:rPr lang="en-US" sz="800" dirty="0"/>
                <a:t> = 1</a:t>
              </a:r>
              <a:endParaRPr lang="en-US" sz="200" b="1" dirty="0"/>
            </a:p>
          </p:txBody>
        </p:sp>
        <p:sp>
          <p:nvSpPr>
            <p:cNvPr id="42" name="TextBox 41"/>
            <p:cNvSpPr txBox="1"/>
            <p:nvPr/>
          </p:nvSpPr>
          <p:spPr>
            <a:xfrm>
              <a:off x="7702129" y="2340152"/>
              <a:ext cx="984565" cy="215444"/>
            </a:xfrm>
            <a:prstGeom prst="rect">
              <a:avLst/>
            </a:prstGeom>
            <a:noFill/>
          </p:spPr>
          <p:txBody>
            <a:bodyPr wrap="none" rtlCol="0" anchor="ctr">
              <a:noAutofit/>
            </a:bodyPr>
            <a:lstStyle/>
            <a:p>
              <a:pPr>
                <a:spcBef>
                  <a:spcPts val="600"/>
                </a:spcBef>
              </a:pPr>
              <a:r>
                <a:rPr lang="en-US" sz="800" dirty="0"/>
                <a:t>Overall </a:t>
              </a:r>
              <a:r>
                <a:rPr lang="en-US" sz="800" dirty="0" err="1"/>
                <a:t>Freq</a:t>
              </a:r>
              <a:r>
                <a:rPr lang="en-US" sz="800" dirty="0"/>
                <a:t> = 2+</a:t>
              </a:r>
              <a:endParaRPr lang="en-US" sz="200" b="1" dirty="0"/>
            </a:p>
          </p:txBody>
        </p:sp>
        <p:sp>
          <p:nvSpPr>
            <p:cNvPr id="43" name="Rectangle 42"/>
            <p:cNvSpPr/>
            <p:nvPr/>
          </p:nvSpPr>
          <p:spPr>
            <a:xfrm>
              <a:off x="7640600" y="2189918"/>
              <a:ext cx="103225" cy="103225"/>
            </a:xfrm>
            <a:prstGeom prst="rect">
              <a:avLst/>
            </a:prstGeom>
            <a:solidFill>
              <a:srgbClr val="4E9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44" name="Rectangle 43"/>
            <p:cNvSpPr/>
            <p:nvPr/>
          </p:nvSpPr>
          <p:spPr>
            <a:xfrm>
              <a:off x="7640600" y="2401729"/>
              <a:ext cx="103225" cy="103225"/>
            </a:xfrm>
            <a:prstGeom prst="rect">
              <a:avLst/>
            </a:prstGeom>
            <a:solidFill>
              <a:srgbClr val="6DB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grpSp>
    </p:spTree>
    <p:extLst>
      <p:ext uri="{BB962C8B-B14F-4D97-AF65-F5344CB8AC3E}">
        <p14:creationId xmlns:p14="http://schemas.microsoft.com/office/powerpoint/2010/main" val="282532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Attribution</a:t>
            </a:r>
          </a:p>
        </p:txBody>
      </p:sp>
      <p:cxnSp>
        <p:nvCxnSpPr>
          <p:cNvPr id="8" name="Straight Connector 7">
            <a:extLst>
              <a:ext uri="{FF2B5EF4-FFF2-40B4-BE49-F238E27FC236}">
                <a16:creationId xmlns:a16="http://schemas.microsoft.com/office/drawing/2014/main" id="{520B4620-A37C-B64D-838A-4AC5A08286E5}"/>
              </a:ext>
            </a:extLst>
          </p:cNvPr>
          <p:cNvCxnSpPr/>
          <p:nvPr/>
        </p:nvCxnSpPr>
        <p:spPr>
          <a:xfrm>
            <a:off x="2667000" y="1828800"/>
            <a:ext cx="1371600" cy="396240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695E36-F1B3-2B41-B6B8-5023FCF6890D}"/>
              </a:ext>
            </a:extLst>
          </p:cNvPr>
          <p:cNvCxnSpPr/>
          <p:nvPr/>
        </p:nvCxnSpPr>
        <p:spPr>
          <a:xfrm flipH="1">
            <a:off x="5257800" y="1828800"/>
            <a:ext cx="1219200" cy="396240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5744648-ED9A-6B4F-9BB4-0A21BAFAB668}"/>
              </a:ext>
            </a:extLst>
          </p:cNvPr>
          <p:cNvSpPr txBox="1"/>
          <p:nvPr/>
        </p:nvSpPr>
        <p:spPr>
          <a:xfrm>
            <a:off x="3802226" y="2057400"/>
            <a:ext cx="1684179" cy="400110"/>
          </a:xfrm>
          <a:prstGeom prst="rect">
            <a:avLst/>
          </a:prstGeom>
          <a:noFill/>
        </p:spPr>
        <p:txBody>
          <a:bodyPr wrap="none" rtlCol="0">
            <a:noAutofit/>
          </a:bodyPr>
          <a:lstStyle/>
          <a:p>
            <a:r>
              <a:rPr lang="en-US" sz="2000" dirty="0"/>
              <a:t>Television Ad</a:t>
            </a:r>
          </a:p>
        </p:txBody>
      </p:sp>
      <p:sp>
        <p:nvSpPr>
          <p:cNvPr id="12" name="TextBox 11">
            <a:extLst>
              <a:ext uri="{FF2B5EF4-FFF2-40B4-BE49-F238E27FC236}">
                <a16:creationId xmlns:a16="http://schemas.microsoft.com/office/drawing/2014/main" id="{B29E4AB8-8320-3B40-8890-8E4DB32D8439}"/>
              </a:ext>
            </a:extLst>
          </p:cNvPr>
          <p:cNvSpPr txBox="1"/>
          <p:nvPr/>
        </p:nvSpPr>
        <p:spPr>
          <a:xfrm>
            <a:off x="3945117" y="4171890"/>
            <a:ext cx="1398396" cy="400110"/>
          </a:xfrm>
          <a:prstGeom prst="rect">
            <a:avLst/>
          </a:prstGeom>
          <a:noFill/>
        </p:spPr>
        <p:txBody>
          <a:bodyPr wrap="none" rtlCol="0">
            <a:noAutofit/>
          </a:bodyPr>
          <a:lstStyle/>
          <a:p>
            <a:r>
              <a:rPr lang="en-US" sz="2000" dirty="0"/>
              <a:t>Display Ad</a:t>
            </a:r>
          </a:p>
        </p:txBody>
      </p:sp>
      <p:sp>
        <p:nvSpPr>
          <p:cNvPr id="13" name="TextBox 12">
            <a:extLst>
              <a:ext uri="{FF2B5EF4-FFF2-40B4-BE49-F238E27FC236}">
                <a16:creationId xmlns:a16="http://schemas.microsoft.com/office/drawing/2014/main" id="{BA9216F9-303E-8240-8D85-5B844239481B}"/>
              </a:ext>
            </a:extLst>
          </p:cNvPr>
          <p:cNvSpPr txBox="1"/>
          <p:nvPr/>
        </p:nvSpPr>
        <p:spPr>
          <a:xfrm>
            <a:off x="3960346" y="5162490"/>
            <a:ext cx="1367939" cy="400110"/>
          </a:xfrm>
          <a:prstGeom prst="rect">
            <a:avLst/>
          </a:prstGeom>
          <a:noFill/>
        </p:spPr>
        <p:txBody>
          <a:bodyPr wrap="none" rtlCol="0">
            <a:noAutofit/>
          </a:bodyPr>
          <a:lstStyle/>
          <a:p>
            <a:r>
              <a:rPr lang="en-US" sz="2000" dirty="0"/>
              <a:t>Search Ad</a:t>
            </a:r>
          </a:p>
        </p:txBody>
      </p:sp>
      <p:sp>
        <p:nvSpPr>
          <p:cNvPr id="14" name="TextBox 13">
            <a:extLst>
              <a:ext uri="{FF2B5EF4-FFF2-40B4-BE49-F238E27FC236}">
                <a16:creationId xmlns:a16="http://schemas.microsoft.com/office/drawing/2014/main" id="{18B0DF3F-BFFB-F845-9A5F-8131232BE2C3}"/>
              </a:ext>
            </a:extLst>
          </p:cNvPr>
          <p:cNvSpPr txBox="1"/>
          <p:nvPr/>
        </p:nvSpPr>
        <p:spPr>
          <a:xfrm>
            <a:off x="3639874" y="2724090"/>
            <a:ext cx="2008883" cy="1323439"/>
          </a:xfrm>
          <a:prstGeom prst="rect">
            <a:avLst/>
          </a:prstGeom>
          <a:noFill/>
        </p:spPr>
        <p:txBody>
          <a:bodyPr wrap="none" rtlCol="0">
            <a:noAutofit/>
          </a:bodyPr>
          <a:lstStyle/>
          <a:p>
            <a:pPr algn="ctr"/>
            <a:r>
              <a:rPr lang="en-US" sz="2000" dirty="0"/>
              <a:t>Product Reviews</a:t>
            </a:r>
          </a:p>
          <a:p>
            <a:pPr algn="ctr"/>
            <a:r>
              <a:rPr lang="en-US" sz="2000" b="1" dirty="0"/>
              <a:t>.</a:t>
            </a:r>
          </a:p>
          <a:p>
            <a:pPr algn="ctr"/>
            <a:r>
              <a:rPr lang="en-US" sz="2000" b="1" dirty="0"/>
              <a:t>.</a:t>
            </a:r>
            <a:br>
              <a:rPr lang="en-US" sz="2000" b="1" dirty="0"/>
            </a:br>
            <a:r>
              <a:rPr lang="en-US" sz="2000" b="1" dirty="0"/>
              <a:t>.</a:t>
            </a:r>
          </a:p>
        </p:txBody>
      </p:sp>
      <p:sp>
        <p:nvSpPr>
          <p:cNvPr id="15" name="TextBox 14">
            <a:extLst>
              <a:ext uri="{FF2B5EF4-FFF2-40B4-BE49-F238E27FC236}">
                <a16:creationId xmlns:a16="http://schemas.microsoft.com/office/drawing/2014/main" id="{58F9E321-D9AE-634F-8AF0-0C00BA6B315E}"/>
              </a:ext>
            </a:extLst>
          </p:cNvPr>
          <p:cNvSpPr txBox="1"/>
          <p:nvPr/>
        </p:nvSpPr>
        <p:spPr>
          <a:xfrm>
            <a:off x="3902766" y="5981580"/>
            <a:ext cx="1483098" cy="400110"/>
          </a:xfrm>
          <a:prstGeom prst="rect">
            <a:avLst/>
          </a:prstGeom>
          <a:noFill/>
        </p:spPr>
        <p:txBody>
          <a:bodyPr wrap="none" rtlCol="0">
            <a:noAutofit/>
          </a:bodyPr>
          <a:lstStyle/>
          <a:p>
            <a:r>
              <a:rPr lang="en-US" sz="2000" dirty="0"/>
              <a:t>Conversion</a:t>
            </a:r>
          </a:p>
        </p:txBody>
      </p:sp>
    </p:spTree>
    <p:extLst>
      <p:ext uri="{BB962C8B-B14F-4D97-AF65-F5344CB8AC3E}">
        <p14:creationId xmlns:p14="http://schemas.microsoft.com/office/powerpoint/2010/main" val="1726324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3511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Attribution</a:t>
            </a:r>
          </a:p>
        </p:txBody>
      </p:sp>
      <p:sp>
        <p:nvSpPr>
          <p:cNvPr id="3" name="Content Placeholder 2">
            <a:extLst>
              <a:ext uri="{FF2B5EF4-FFF2-40B4-BE49-F238E27FC236}">
                <a16:creationId xmlns:a16="http://schemas.microsoft.com/office/drawing/2014/main" id="{C06FF376-9526-44B8-90F0-847A0E23C25C}"/>
              </a:ext>
            </a:extLst>
          </p:cNvPr>
          <p:cNvSpPr>
            <a:spLocks noGrp="1"/>
          </p:cNvSpPr>
          <p:nvPr>
            <p:ph idx="1"/>
          </p:nvPr>
        </p:nvSpPr>
        <p:spPr>
          <a:xfrm>
            <a:off x="457200" y="1600200"/>
            <a:ext cx="4114800" cy="4525963"/>
          </a:xfrm>
        </p:spPr>
        <p:txBody>
          <a:bodyPr/>
          <a:lstStyle/>
          <a:p>
            <a:pPr marL="0" indent="0">
              <a:buNone/>
            </a:pPr>
            <a:r>
              <a:rPr lang="en-US" dirty="0"/>
              <a:t>How do you allocate credit for conversion?</a:t>
            </a:r>
          </a:p>
        </p:txBody>
      </p:sp>
      <p:graphicFrame>
        <p:nvGraphicFramePr>
          <p:cNvPr id="5" name="Table 4" descr="The strengths and weaknesses of different attribution models are displayed in a chart. The models include Last Interaction, First Interaction, Linear, Time Decay, Position-based, Regression- or model-based, and Experiment-Based." title="Strengths and Weaknesses of Different Attribution Models"/>
          <p:cNvGraphicFramePr>
            <a:graphicFrameLocks noGrp="1"/>
          </p:cNvGraphicFramePr>
          <p:nvPr>
            <p:extLst>
              <p:ext uri="{D42A27DB-BD31-4B8C-83A1-F6EECF244321}">
                <p14:modId xmlns:p14="http://schemas.microsoft.com/office/powerpoint/2010/main" val="1823295871"/>
              </p:ext>
            </p:extLst>
          </p:nvPr>
        </p:nvGraphicFramePr>
        <p:xfrm>
          <a:off x="4746169" y="1543335"/>
          <a:ext cx="3940628" cy="5122499"/>
        </p:xfrm>
        <a:graphic>
          <a:graphicData uri="http://schemas.openxmlformats.org/drawingml/2006/table">
            <a:tbl>
              <a:tblPr firstRow="1" bandRow="1">
                <a:tableStyleId>{21E4AEA4-8DFA-4A89-87EB-49C32662AFE0}</a:tableStyleId>
              </a:tblPr>
              <a:tblGrid>
                <a:gridCol w="854531">
                  <a:extLst>
                    <a:ext uri="{9D8B030D-6E8A-4147-A177-3AD203B41FA5}">
                      <a16:colId xmlns:a16="http://schemas.microsoft.com/office/drawing/2014/main" val="136343572"/>
                    </a:ext>
                  </a:extLst>
                </a:gridCol>
                <a:gridCol w="876300">
                  <a:extLst>
                    <a:ext uri="{9D8B030D-6E8A-4147-A177-3AD203B41FA5}">
                      <a16:colId xmlns:a16="http://schemas.microsoft.com/office/drawing/2014/main" val="3369037704"/>
                    </a:ext>
                  </a:extLst>
                </a:gridCol>
                <a:gridCol w="853440">
                  <a:extLst>
                    <a:ext uri="{9D8B030D-6E8A-4147-A177-3AD203B41FA5}">
                      <a16:colId xmlns:a16="http://schemas.microsoft.com/office/drawing/2014/main" val="248437899"/>
                    </a:ext>
                  </a:extLst>
                </a:gridCol>
                <a:gridCol w="1356357">
                  <a:extLst>
                    <a:ext uri="{9D8B030D-6E8A-4147-A177-3AD203B41FA5}">
                      <a16:colId xmlns:a16="http://schemas.microsoft.com/office/drawing/2014/main" val="3862407432"/>
                    </a:ext>
                  </a:extLst>
                </a:gridCol>
              </a:tblGrid>
              <a:tr h="388639">
                <a:tc gridSpan="2">
                  <a:txBody>
                    <a:bodyPr/>
                    <a:lstStyle/>
                    <a:p>
                      <a:pPr algn="ctr">
                        <a:spcBef>
                          <a:spcPts val="200"/>
                        </a:spcBef>
                      </a:pPr>
                      <a:r>
                        <a:rPr lang="en-US" sz="900" dirty="0"/>
                        <a:t>Attribution Model</a:t>
                      </a:r>
                    </a:p>
                  </a:txBody>
                  <a:tcPr anchor="ctr">
                    <a:solidFill>
                      <a:srgbClr val="A41034"/>
                    </a:solidFill>
                  </a:tcPr>
                </a:tc>
                <a:tc hMerge="1">
                  <a:txBody>
                    <a:bodyPr/>
                    <a:lstStyle/>
                    <a:p>
                      <a:endParaRPr lang="en-US" sz="800" dirty="0"/>
                    </a:p>
                  </a:txBody>
                  <a:tcPr>
                    <a:solidFill>
                      <a:srgbClr val="A41034"/>
                    </a:solidFill>
                  </a:tcPr>
                </a:tc>
                <a:tc>
                  <a:txBody>
                    <a:bodyPr/>
                    <a:lstStyle/>
                    <a:p>
                      <a:pPr algn="ctr">
                        <a:spcBef>
                          <a:spcPts val="200"/>
                        </a:spcBef>
                      </a:pPr>
                      <a:r>
                        <a:rPr lang="en-US" sz="900" dirty="0"/>
                        <a:t>Description</a:t>
                      </a:r>
                    </a:p>
                  </a:txBody>
                  <a:tcPr anchor="ctr">
                    <a:solidFill>
                      <a:srgbClr val="A41034"/>
                    </a:solidFill>
                  </a:tcPr>
                </a:tc>
                <a:tc>
                  <a:txBody>
                    <a:bodyPr/>
                    <a:lstStyle/>
                    <a:p>
                      <a:pPr algn="ctr">
                        <a:spcBef>
                          <a:spcPts val="200"/>
                        </a:spcBef>
                      </a:pPr>
                      <a:r>
                        <a:rPr lang="en-US" sz="900" dirty="0"/>
                        <a:t>Comments</a:t>
                      </a:r>
                    </a:p>
                  </a:txBody>
                  <a:tcPr anchor="ctr">
                    <a:solidFill>
                      <a:srgbClr val="A41034"/>
                    </a:solidFill>
                  </a:tcPr>
                </a:tc>
                <a:extLst>
                  <a:ext uri="{0D108BD9-81ED-4DB2-BD59-A6C34878D82A}">
                    <a16:rowId xmlns:a16="http://schemas.microsoft.com/office/drawing/2014/main" val="1437642791"/>
                  </a:ext>
                </a:extLst>
              </a:tr>
              <a:tr h="638924">
                <a:tc>
                  <a:txBody>
                    <a:bodyPr/>
                    <a:lstStyle/>
                    <a:p>
                      <a:pPr>
                        <a:spcBef>
                          <a:spcPts val="200"/>
                        </a:spcBef>
                      </a:pPr>
                      <a:endParaRPr lang="en-US" sz="600" dirty="0"/>
                    </a:p>
                  </a:txBody>
                  <a:tcPr>
                    <a:lnR w="12700" cap="flat" cmpd="sng" algn="ctr">
                      <a:solidFill>
                        <a:srgbClr val="E8D0D0"/>
                      </a:solidFill>
                      <a:prstDash val="solid"/>
                      <a:round/>
                      <a:headEnd type="none" w="med" len="med"/>
                      <a:tailEnd type="none" w="med" len="med"/>
                    </a:lnR>
                  </a:tcPr>
                </a:tc>
                <a:tc>
                  <a:txBody>
                    <a:bodyPr/>
                    <a:lstStyle/>
                    <a:p>
                      <a:pPr>
                        <a:spcBef>
                          <a:spcPts val="200"/>
                        </a:spcBef>
                      </a:pPr>
                      <a:r>
                        <a:rPr lang="en-US" sz="700" b="1" dirty="0"/>
                        <a:t>Last Interaction</a:t>
                      </a:r>
                    </a:p>
                  </a:txBody>
                  <a:tcPr>
                    <a:lnL w="12700" cap="flat" cmpd="sng" algn="ctr">
                      <a:solidFill>
                        <a:srgbClr val="E8D0D0"/>
                      </a:solidFill>
                      <a:prstDash val="solid"/>
                      <a:round/>
                      <a:headEnd type="none" w="med" len="med"/>
                      <a:tailEnd type="none" w="med" len="med"/>
                    </a:lnL>
                  </a:tcPr>
                </a:tc>
                <a:tc>
                  <a:txBody>
                    <a:bodyPr/>
                    <a:lstStyle/>
                    <a:p>
                      <a:pPr>
                        <a:spcBef>
                          <a:spcPts val="200"/>
                        </a:spcBef>
                      </a:pPr>
                      <a:r>
                        <a:rPr lang="en-US" sz="600" dirty="0"/>
                        <a:t>Last ad or click</a:t>
                      </a:r>
                      <a:br>
                        <a:rPr lang="en-US" sz="600" dirty="0"/>
                      </a:br>
                      <a:r>
                        <a:rPr lang="en-US" sz="600" dirty="0"/>
                        <a:t>accounts for 100%</a:t>
                      </a:r>
                      <a:br>
                        <a:rPr lang="en-US" sz="600" dirty="0"/>
                      </a:br>
                      <a:r>
                        <a:rPr lang="en-US" sz="600" dirty="0"/>
                        <a:t>of the sale</a:t>
                      </a:r>
                    </a:p>
                  </a:txBody>
                  <a:tcPr/>
                </a:tc>
                <a:tc>
                  <a:txBody>
                    <a:bodyPr/>
                    <a:lstStyle/>
                    <a:p>
                      <a:pPr>
                        <a:spcBef>
                          <a:spcPts val="200"/>
                        </a:spcBef>
                      </a:pPr>
                      <a:r>
                        <a:rPr lang="en-US" sz="600" dirty="0"/>
                        <a:t>Ignores long-term effects of ads earlier</a:t>
                      </a:r>
                      <a:r>
                        <a:rPr lang="en-US" sz="600" baseline="0" dirty="0"/>
                        <a:t> </a:t>
                      </a:r>
                      <a:r>
                        <a:rPr lang="en-US" sz="600" dirty="0"/>
                        <a:t>in the tunnel</a:t>
                      </a:r>
                    </a:p>
                    <a:p>
                      <a:pPr>
                        <a:spcBef>
                          <a:spcPts val="200"/>
                        </a:spcBef>
                      </a:pPr>
                      <a:r>
                        <a:rPr lang="en-US" sz="600" dirty="0"/>
                        <a:t>Overweighs ads that appear frequently</a:t>
                      </a:r>
                    </a:p>
                  </a:txBody>
                  <a:tcPr/>
                </a:tc>
                <a:extLst>
                  <a:ext uri="{0D108BD9-81ED-4DB2-BD59-A6C34878D82A}">
                    <a16:rowId xmlns:a16="http://schemas.microsoft.com/office/drawing/2014/main" val="491152890"/>
                  </a:ext>
                </a:extLst>
              </a:tr>
              <a:tr h="638924">
                <a:tc>
                  <a:txBody>
                    <a:bodyPr/>
                    <a:lstStyle/>
                    <a:p>
                      <a:pPr>
                        <a:spcBef>
                          <a:spcPts val="200"/>
                        </a:spcBef>
                      </a:pPr>
                      <a:endParaRPr lang="en-US" sz="600" dirty="0"/>
                    </a:p>
                  </a:txBody>
                  <a:tcPr>
                    <a:lnR w="12700" cap="flat" cmpd="sng" algn="ctr">
                      <a:solidFill>
                        <a:srgbClr val="F4E9E9"/>
                      </a:solidFill>
                      <a:prstDash val="solid"/>
                      <a:round/>
                      <a:headEnd type="none" w="med" len="med"/>
                      <a:tailEnd type="none" w="med" len="med"/>
                    </a:lnR>
                  </a:tcPr>
                </a:tc>
                <a:tc>
                  <a:txBody>
                    <a:bodyPr/>
                    <a:lstStyle/>
                    <a:p>
                      <a:pPr>
                        <a:spcBef>
                          <a:spcPts val="200"/>
                        </a:spcBef>
                      </a:pPr>
                      <a:r>
                        <a:rPr lang="en-US" sz="700" b="1" dirty="0"/>
                        <a:t>First Interaction</a:t>
                      </a:r>
                    </a:p>
                  </a:txBody>
                  <a:tcPr>
                    <a:lnL w="12700" cap="flat" cmpd="sng" algn="ctr">
                      <a:solidFill>
                        <a:srgbClr val="F4E9E9"/>
                      </a:solidFill>
                      <a:prstDash val="solid"/>
                      <a:round/>
                      <a:headEnd type="none" w="med" len="med"/>
                      <a:tailEnd type="none" w="med" len="med"/>
                    </a:lnL>
                  </a:tcPr>
                </a:tc>
                <a:tc>
                  <a:txBody>
                    <a:bodyPr/>
                    <a:lstStyle/>
                    <a:p>
                      <a:pPr>
                        <a:spcBef>
                          <a:spcPts val="200"/>
                        </a:spcBef>
                      </a:pPr>
                      <a:r>
                        <a:rPr lang="en-US" sz="600" dirty="0"/>
                        <a:t>First ad or click</a:t>
                      </a:r>
                      <a:br>
                        <a:rPr lang="en-US" sz="600" dirty="0"/>
                      </a:br>
                      <a:r>
                        <a:rPr lang="en-US" sz="600" dirty="0"/>
                        <a:t>accounts for 100%</a:t>
                      </a:r>
                      <a:br>
                        <a:rPr lang="en-US" sz="600" dirty="0"/>
                      </a:br>
                      <a:r>
                        <a:rPr lang="en-US" sz="600" dirty="0"/>
                        <a:t>of sale</a:t>
                      </a:r>
                    </a:p>
                  </a:txBody>
                  <a:tcPr/>
                </a:tc>
                <a:tc>
                  <a:txBody>
                    <a:bodyPr/>
                    <a:lstStyle/>
                    <a:p>
                      <a:pPr>
                        <a:spcBef>
                          <a:spcPts val="200"/>
                        </a:spcBef>
                      </a:pPr>
                      <a:r>
                        <a:rPr lang="en-US" sz="600" dirty="0"/>
                        <a:t>Ignores ads later in the funnel that</a:t>
                      </a:r>
                      <a:r>
                        <a:rPr lang="en-US" sz="600" baseline="0" dirty="0"/>
                        <a:t> </a:t>
                      </a:r>
                      <a:r>
                        <a:rPr lang="en-US" sz="600" dirty="0"/>
                        <a:t>convert customer</a:t>
                      </a:r>
                    </a:p>
                    <a:p>
                      <a:pPr>
                        <a:spcBef>
                          <a:spcPts val="200"/>
                        </a:spcBef>
                      </a:pPr>
                      <a:r>
                        <a:rPr lang="en-US" sz="600" dirty="0"/>
                        <a:t>Overweighs ads that appear frequently</a:t>
                      </a:r>
                    </a:p>
                  </a:txBody>
                  <a:tcPr/>
                </a:tc>
                <a:extLst>
                  <a:ext uri="{0D108BD9-81ED-4DB2-BD59-A6C34878D82A}">
                    <a16:rowId xmlns:a16="http://schemas.microsoft.com/office/drawing/2014/main" val="938507847"/>
                  </a:ext>
                </a:extLst>
              </a:tr>
              <a:tr h="638924">
                <a:tc>
                  <a:txBody>
                    <a:bodyPr/>
                    <a:lstStyle/>
                    <a:p>
                      <a:pPr>
                        <a:spcBef>
                          <a:spcPts val="200"/>
                        </a:spcBef>
                      </a:pPr>
                      <a:endParaRPr lang="en-US" sz="600" dirty="0"/>
                    </a:p>
                  </a:txBody>
                  <a:tcPr>
                    <a:lnR w="12700" cap="flat" cmpd="sng" algn="ctr">
                      <a:solidFill>
                        <a:srgbClr val="E8D0D0"/>
                      </a:solidFill>
                      <a:prstDash val="solid"/>
                      <a:round/>
                      <a:headEnd type="none" w="med" len="med"/>
                      <a:tailEnd type="none" w="med" len="med"/>
                    </a:lnR>
                  </a:tcPr>
                </a:tc>
                <a:tc>
                  <a:txBody>
                    <a:bodyPr/>
                    <a:lstStyle/>
                    <a:p>
                      <a:pPr>
                        <a:spcBef>
                          <a:spcPts val="200"/>
                        </a:spcBef>
                      </a:pPr>
                      <a:r>
                        <a:rPr lang="en-US" sz="700" b="1" dirty="0"/>
                        <a:t>Linear</a:t>
                      </a:r>
                    </a:p>
                  </a:txBody>
                  <a:tcPr>
                    <a:lnL w="12700" cap="flat" cmpd="sng" algn="ctr">
                      <a:solidFill>
                        <a:srgbClr val="E8D0D0"/>
                      </a:solidFill>
                      <a:prstDash val="solid"/>
                      <a:round/>
                      <a:headEnd type="none" w="med" len="med"/>
                      <a:tailEnd type="none" w="med" len="med"/>
                    </a:lnL>
                  </a:tcPr>
                </a:tc>
                <a:tc>
                  <a:txBody>
                    <a:bodyPr/>
                    <a:lstStyle/>
                    <a:p>
                      <a:pPr>
                        <a:spcBef>
                          <a:spcPts val="200"/>
                        </a:spcBef>
                      </a:pPr>
                      <a:r>
                        <a:rPr lang="en-US" sz="600" dirty="0"/>
                        <a:t>All ads or clicks get a uniform weight</a:t>
                      </a:r>
                    </a:p>
                  </a:txBody>
                  <a:tcPr/>
                </a:tc>
                <a:tc>
                  <a:txBody>
                    <a:bodyPr/>
                    <a:lstStyle/>
                    <a:p>
                      <a:pPr>
                        <a:spcBef>
                          <a:spcPts val="200"/>
                        </a:spcBef>
                      </a:pPr>
                      <a:r>
                        <a:rPr lang="en-US" sz="600" dirty="0"/>
                        <a:t>Ad hoc allocation</a:t>
                      </a:r>
                    </a:p>
                    <a:p>
                      <a:pPr>
                        <a:spcBef>
                          <a:spcPts val="200"/>
                        </a:spcBef>
                      </a:pPr>
                      <a:r>
                        <a:rPr lang="en-US" sz="600" dirty="0"/>
                        <a:t>Overweighs ads that appear frequently</a:t>
                      </a:r>
                    </a:p>
                  </a:txBody>
                  <a:tcPr/>
                </a:tc>
                <a:extLst>
                  <a:ext uri="{0D108BD9-81ED-4DB2-BD59-A6C34878D82A}">
                    <a16:rowId xmlns:a16="http://schemas.microsoft.com/office/drawing/2014/main" val="2103141179"/>
                  </a:ext>
                </a:extLst>
              </a:tr>
              <a:tr h="638924">
                <a:tc>
                  <a:txBody>
                    <a:bodyPr/>
                    <a:lstStyle/>
                    <a:p>
                      <a:pPr>
                        <a:spcBef>
                          <a:spcPts val="200"/>
                        </a:spcBef>
                      </a:pPr>
                      <a:endParaRPr lang="en-US" sz="600" dirty="0"/>
                    </a:p>
                  </a:txBody>
                  <a:tcPr>
                    <a:lnR w="12700" cap="flat" cmpd="sng" algn="ctr">
                      <a:solidFill>
                        <a:srgbClr val="F4E9E9"/>
                      </a:solidFill>
                      <a:prstDash val="solid"/>
                      <a:round/>
                      <a:headEnd type="none" w="med" len="med"/>
                      <a:tailEnd type="none" w="med" len="med"/>
                    </a:lnR>
                  </a:tcPr>
                </a:tc>
                <a:tc>
                  <a:txBody>
                    <a:bodyPr/>
                    <a:lstStyle/>
                    <a:p>
                      <a:pPr>
                        <a:spcBef>
                          <a:spcPts val="200"/>
                        </a:spcBef>
                      </a:pPr>
                      <a:r>
                        <a:rPr lang="en-US" sz="700" b="1" dirty="0"/>
                        <a:t>Time Decay</a:t>
                      </a:r>
                    </a:p>
                  </a:txBody>
                  <a:tcPr>
                    <a:lnL w="12700" cap="flat" cmpd="sng" algn="ctr">
                      <a:solidFill>
                        <a:srgbClr val="F4E9E9"/>
                      </a:solidFill>
                      <a:prstDash val="solid"/>
                      <a:round/>
                      <a:headEnd type="none" w="med" len="med"/>
                      <a:tailEnd type="none" w="med" len="med"/>
                    </a:lnL>
                  </a:tcPr>
                </a:tc>
                <a:tc>
                  <a:txBody>
                    <a:bodyPr/>
                    <a:lstStyle/>
                    <a:p>
                      <a:pPr>
                        <a:spcBef>
                          <a:spcPts val="200"/>
                        </a:spcBef>
                      </a:pPr>
                      <a:r>
                        <a:rPr lang="en-US" sz="600" dirty="0"/>
                        <a:t>All ads or clicks get some attribution;</a:t>
                      </a:r>
                      <a:br>
                        <a:rPr lang="en-US" sz="600" dirty="0"/>
                      </a:br>
                      <a:r>
                        <a:rPr lang="en-US" sz="600" dirty="0"/>
                        <a:t>more recent ads get higher weight</a:t>
                      </a:r>
                    </a:p>
                  </a:txBody>
                  <a:tcPr/>
                </a:tc>
                <a:tc>
                  <a:txBody>
                    <a:bodyPr/>
                    <a:lstStyle/>
                    <a:p>
                      <a:pPr>
                        <a:spcBef>
                          <a:spcPts val="200"/>
                        </a:spcBef>
                      </a:pPr>
                      <a:r>
                        <a:rPr lang="en-US" sz="600" dirty="0"/>
                        <a:t>Ad hoc weights (How much decay?)</a:t>
                      </a:r>
                    </a:p>
                    <a:p>
                      <a:pPr>
                        <a:spcBef>
                          <a:spcPts val="200"/>
                        </a:spcBef>
                      </a:pPr>
                      <a:r>
                        <a:rPr lang="en-US" sz="600" dirty="0"/>
                        <a:t>Overweighs ads that</a:t>
                      </a:r>
                      <a:r>
                        <a:rPr lang="en-US" sz="600" baseline="0" dirty="0"/>
                        <a:t> </a:t>
                      </a:r>
                      <a:r>
                        <a:rPr lang="en-US" sz="600" dirty="0"/>
                        <a:t>appear frequently</a:t>
                      </a:r>
                    </a:p>
                    <a:p>
                      <a:pPr>
                        <a:spcBef>
                          <a:spcPts val="200"/>
                        </a:spcBef>
                      </a:pPr>
                      <a:r>
                        <a:rPr lang="en-US" sz="600" dirty="0"/>
                        <a:t>Unclear why ads later in the funnel</a:t>
                      </a:r>
                      <a:r>
                        <a:rPr lang="en-US" sz="600" baseline="0" dirty="0"/>
                        <a:t> </a:t>
                      </a:r>
                      <a:r>
                        <a:rPr lang="en-US" sz="600" dirty="0"/>
                        <a:t>should have higher weight</a:t>
                      </a:r>
                    </a:p>
                  </a:txBody>
                  <a:tcPr/>
                </a:tc>
                <a:extLst>
                  <a:ext uri="{0D108BD9-81ED-4DB2-BD59-A6C34878D82A}">
                    <a16:rowId xmlns:a16="http://schemas.microsoft.com/office/drawing/2014/main" val="488725106"/>
                  </a:ext>
                </a:extLst>
              </a:tr>
              <a:tr h="638924">
                <a:tc>
                  <a:txBody>
                    <a:bodyPr/>
                    <a:lstStyle/>
                    <a:p>
                      <a:pPr>
                        <a:spcBef>
                          <a:spcPts val="200"/>
                        </a:spcBef>
                      </a:pPr>
                      <a:endParaRPr lang="en-US" sz="600" dirty="0"/>
                    </a:p>
                  </a:txBody>
                  <a:tcPr>
                    <a:lnR w="12700" cap="flat" cmpd="sng" algn="ctr">
                      <a:solidFill>
                        <a:srgbClr val="E8D0D0"/>
                      </a:solidFill>
                      <a:prstDash val="solid"/>
                      <a:round/>
                      <a:headEnd type="none" w="med" len="med"/>
                      <a:tailEnd type="none" w="med" len="med"/>
                    </a:lnR>
                  </a:tcPr>
                </a:tc>
                <a:tc>
                  <a:txBody>
                    <a:bodyPr/>
                    <a:lstStyle/>
                    <a:p>
                      <a:pPr>
                        <a:spcBef>
                          <a:spcPts val="200"/>
                        </a:spcBef>
                      </a:pPr>
                      <a:r>
                        <a:rPr lang="en-US" sz="700" b="1" dirty="0"/>
                        <a:t>Position-Based</a:t>
                      </a:r>
                    </a:p>
                  </a:txBody>
                  <a:tcPr>
                    <a:lnL w="12700" cap="flat" cmpd="sng" algn="ctr">
                      <a:solidFill>
                        <a:srgbClr val="E8D0D0"/>
                      </a:solidFill>
                      <a:prstDash val="solid"/>
                      <a:round/>
                      <a:headEnd type="none" w="med" len="med"/>
                      <a:tailEnd type="none" w="med" len="med"/>
                    </a:lnL>
                  </a:tcPr>
                </a:tc>
                <a:tc>
                  <a:txBody>
                    <a:bodyPr/>
                    <a:lstStyle/>
                    <a:p>
                      <a:pPr>
                        <a:spcBef>
                          <a:spcPts val="200"/>
                        </a:spcBef>
                      </a:pPr>
                      <a:r>
                        <a:rPr lang="en-US" sz="600" dirty="0"/>
                        <a:t>Ads get attribution</a:t>
                      </a:r>
                      <a:br>
                        <a:rPr lang="en-US" sz="600" dirty="0"/>
                      </a:br>
                      <a:r>
                        <a:rPr lang="en-US" sz="600" dirty="0"/>
                        <a:t>based on position in</a:t>
                      </a:r>
                      <a:r>
                        <a:rPr lang="en-US" sz="600" baseline="0" dirty="0"/>
                        <a:t> </a:t>
                      </a:r>
                      <a:r>
                        <a:rPr lang="en-US" sz="600" dirty="0"/>
                        <a:t>the path</a:t>
                      </a:r>
                    </a:p>
                  </a:txBody>
                  <a:tcPr/>
                </a:tc>
                <a:tc>
                  <a:txBody>
                    <a:bodyPr/>
                    <a:lstStyle/>
                    <a:p>
                      <a:pPr>
                        <a:spcBef>
                          <a:spcPts val="200"/>
                        </a:spcBef>
                      </a:pPr>
                      <a:r>
                        <a:rPr lang="en-US" sz="600" dirty="0"/>
                        <a:t>Ad hoc weights</a:t>
                      </a:r>
                    </a:p>
                  </a:txBody>
                  <a:tcPr/>
                </a:tc>
                <a:extLst>
                  <a:ext uri="{0D108BD9-81ED-4DB2-BD59-A6C34878D82A}">
                    <a16:rowId xmlns:a16="http://schemas.microsoft.com/office/drawing/2014/main" val="1644099843"/>
                  </a:ext>
                </a:extLst>
              </a:tr>
              <a:tr h="638924">
                <a:tc>
                  <a:txBody>
                    <a:bodyPr/>
                    <a:lstStyle/>
                    <a:p>
                      <a:pPr>
                        <a:spcBef>
                          <a:spcPts val="200"/>
                        </a:spcBef>
                      </a:pPr>
                      <a:endParaRPr lang="en-US" sz="600" dirty="0"/>
                    </a:p>
                  </a:txBody>
                  <a:tcPr>
                    <a:lnR w="12700" cap="flat" cmpd="sng" algn="ctr">
                      <a:solidFill>
                        <a:srgbClr val="F4E9E9"/>
                      </a:solidFill>
                      <a:prstDash val="solid"/>
                      <a:round/>
                      <a:headEnd type="none" w="med" len="med"/>
                      <a:tailEnd type="none" w="med" len="med"/>
                    </a:lnR>
                  </a:tcPr>
                </a:tc>
                <a:tc>
                  <a:txBody>
                    <a:bodyPr/>
                    <a:lstStyle/>
                    <a:p>
                      <a:pPr>
                        <a:spcBef>
                          <a:spcPts val="200"/>
                        </a:spcBef>
                      </a:pPr>
                      <a:r>
                        <a:rPr lang="en-US" sz="700" b="1" dirty="0"/>
                        <a:t>Regression- or</a:t>
                      </a:r>
                      <a:r>
                        <a:rPr lang="en-US" sz="700" b="1" baseline="0" dirty="0"/>
                        <a:t> Model-Based</a:t>
                      </a:r>
                      <a:endParaRPr lang="en-US" sz="700" b="1" dirty="0"/>
                    </a:p>
                  </a:txBody>
                  <a:tcPr>
                    <a:lnL w="12700" cap="flat" cmpd="sng" algn="ctr">
                      <a:solidFill>
                        <a:srgbClr val="F4E9E9"/>
                      </a:solidFill>
                      <a:prstDash val="solid"/>
                      <a:round/>
                      <a:headEnd type="none" w="med" len="med"/>
                      <a:tailEnd type="none" w="med" len="med"/>
                    </a:lnL>
                  </a:tcPr>
                </a:tc>
                <a:tc>
                  <a:txBody>
                    <a:bodyPr/>
                    <a:lstStyle/>
                    <a:p>
                      <a:pPr>
                        <a:spcBef>
                          <a:spcPts val="200"/>
                        </a:spcBef>
                      </a:pPr>
                      <a:r>
                        <a:rPr lang="en-US" sz="600" dirty="0"/>
                        <a:t>Attributes weight</a:t>
                      </a:r>
                      <a:br>
                        <a:rPr lang="en-US" sz="600" dirty="0"/>
                      </a:br>
                      <a:r>
                        <a:rPr lang="en-US" sz="600" dirty="0"/>
                        <a:t>based on</a:t>
                      </a:r>
                      <a:r>
                        <a:rPr lang="en-US" sz="600" baseline="0" dirty="0"/>
                        <a:t> </a:t>
                      </a:r>
                      <a:r>
                        <a:rPr lang="en-US" sz="600" dirty="0"/>
                        <a:t>regression</a:t>
                      </a:r>
                      <a:br>
                        <a:rPr lang="en-US" sz="600" dirty="0"/>
                      </a:br>
                      <a:r>
                        <a:rPr lang="en-US" sz="600" dirty="0"/>
                        <a:t>or other model-</a:t>
                      </a:r>
                      <a:br>
                        <a:rPr lang="en-US" sz="600" dirty="0"/>
                      </a:br>
                      <a:r>
                        <a:rPr lang="en-US" sz="600" dirty="0"/>
                        <a:t>based approaches</a:t>
                      </a:r>
                    </a:p>
                  </a:txBody>
                  <a:tcPr/>
                </a:tc>
                <a:tc>
                  <a:txBody>
                    <a:bodyPr/>
                    <a:lstStyle/>
                    <a:p>
                      <a:pPr>
                        <a:spcBef>
                          <a:spcPts val="200"/>
                        </a:spcBef>
                      </a:pPr>
                      <a:r>
                        <a:rPr lang="en-US" sz="600" dirty="0"/>
                        <a:t>Scientific way to allocate weights to ads along consumer journey path</a:t>
                      </a:r>
                      <a:r>
                        <a:rPr lang="en-US" sz="600" baseline="0" dirty="0"/>
                        <a:t> </a:t>
                      </a:r>
                    </a:p>
                    <a:p>
                      <a:pPr>
                        <a:spcBef>
                          <a:spcPts val="200"/>
                        </a:spcBef>
                      </a:pPr>
                      <a:r>
                        <a:rPr lang="en-US" sz="600" dirty="0"/>
                        <a:t>Ignores that some ads are viewed simply</a:t>
                      </a:r>
                      <a:r>
                        <a:rPr lang="en-US" sz="600" baseline="0" dirty="0"/>
                        <a:t> </a:t>
                      </a:r>
                      <a:r>
                        <a:rPr lang="en-US" sz="600" dirty="0"/>
                        <a:t>because they are on the relevant site</a:t>
                      </a:r>
                      <a:r>
                        <a:rPr lang="en-US" sz="600" baseline="0" dirty="0"/>
                        <a:t> </a:t>
                      </a:r>
                      <a:r>
                        <a:rPr lang="en-US" sz="600" dirty="0"/>
                        <a:t>(e.g.,</a:t>
                      </a:r>
                      <a:r>
                        <a:rPr lang="en-US" sz="600" baseline="0" dirty="0"/>
                        <a:t> </a:t>
                      </a:r>
                      <a:r>
                        <a:rPr lang="en-US" sz="600" dirty="0"/>
                        <a:t>contextual ads) even if the ads</a:t>
                      </a:r>
                      <a:r>
                        <a:rPr lang="en-US" sz="600" baseline="0" dirty="0"/>
                        <a:t> </a:t>
                      </a:r>
                      <a:r>
                        <a:rPr lang="en-US" sz="600" dirty="0"/>
                        <a:t>themselves have no impact</a:t>
                      </a:r>
                    </a:p>
                  </a:txBody>
                  <a:tcPr/>
                </a:tc>
                <a:extLst>
                  <a:ext uri="{0D108BD9-81ED-4DB2-BD59-A6C34878D82A}">
                    <a16:rowId xmlns:a16="http://schemas.microsoft.com/office/drawing/2014/main" val="2618983091"/>
                  </a:ext>
                </a:extLst>
              </a:tr>
              <a:tr h="638924">
                <a:tc>
                  <a:txBody>
                    <a:bodyPr/>
                    <a:lstStyle/>
                    <a:p>
                      <a:pPr>
                        <a:spcBef>
                          <a:spcPts val="200"/>
                        </a:spcBef>
                      </a:pPr>
                      <a:endParaRPr lang="en-US" sz="600"/>
                    </a:p>
                  </a:txBody>
                  <a:tcPr>
                    <a:lnR w="12700" cap="flat" cmpd="sng" algn="ctr">
                      <a:solidFill>
                        <a:srgbClr val="E8D0D0"/>
                      </a:solidFill>
                      <a:prstDash val="solid"/>
                      <a:round/>
                      <a:headEnd type="none" w="med" len="med"/>
                      <a:tailEnd type="none" w="med" len="med"/>
                    </a:lnR>
                  </a:tcPr>
                </a:tc>
                <a:tc>
                  <a:txBody>
                    <a:bodyPr/>
                    <a:lstStyle/>
                    <a:p>
                      <a:pPr>
                        <a:spcBef>
                          <a:spcPts val="200"/>
                        </a:spcBef>
                      </a:pPr>
                      <a:r>
                        <a:rPr lang="en-US" sz="700" b="1" dirty="0"/>
                        <a:t>Experiment-Based</a:t>
                      </a:r>
                    </a:p>
                  </a:txBody>
                  <a:tcPr>
                    <a:lnL w="12700" cap="flat" cmpd="sng" algn="ctr">
                      <a:solidFill>
                        <a:srgbClr val="E8D0D0"/>
                      </a:solidFill>
                      <a:prstDash val="solid"/>
                      <a:round/>
                      <a:headEnd type="none" w="med" len="med"/>
                      <a:tailEnd type="none" w="med" len="med"/>
                    </a:lnL>
                  </a:tcPr>
                </a:tc>
                <a:tc>
                  <a:txBody>
                    <a:bodyPr/>
                    <a:lstStyle/>
                    <a:p>
                      <a:pPr>
                        <a:spcBef>
                          <a:spcPts val="200"/>
                        </a:spcBef>
                      </a:pPr>
                      <a:r>
                        <a:rPr lang="en-US" sz="600" dirty="0"/>
                        <a:t>Attribution based on</a:t>
                      </a:r>
                      <a:br>
                        <a:rPr lang="en-US" sz="600" dirty="0"/>
                      </a:br>
                      <a:r>
                        <a:rPr lang="en-US" sz="600" b="1" i="1" dirty="0"/>
                        <a:t>A/B testing</a:t>
                      </a:r>
                    </a:p>
                  </a:txBody>
                  <a:tcPr/>
                </a:tc>
                <a:tc>
                  <a:txBody>
                    <a:bodyPr/>
                    <a:lstStyle/>
                    <a:p>
                      <a:pPr marL="0" marR="0" indent="0" algn="l" defTabSz="914400" rtl="0" eaLnBrk="1" fontAlgn="auto" latinLnBrk="0" hangingPunct="1">
                        <a:lnSpc>
                          <a:spcPct val="100000"/>
                        </a:lnSpc>
                        <a:spcBef>
                          <a:spcPts val="200"/>
                        </a:spcBef>
                        <a:spcAft>
                          <a:spcPts val="0"/>
                        </a:spcAft>
                        <a:buClrTx/>
                        <a:buSzTx/>
                        <a:buFontTx/>
                        <a:buNone/>
                        <a:tabLst/>
                        <a:defRPr/>
                      </a:pPr>
                      <a:r>
                        <a:rPr lang="en-US" sz="600" dirty="0"/>
                        <a:t>Most accurate way to determine ad</a:t>
                      </a:r>
                      <a:r>
                        <a:rPr lang="en-US" sz="600" baseline="0" dirty="0"/>
                        <a:t> </a:t>
                      </a:r>
                      <a:r>
                        <a:rPr lang="en-US" sz="600" dirty="0"/>
                        <a:t>effectiveness but difficult to manage</a:t>
                      </a:r>
                      <a:r>
                        <a:rPr lang="en-US" sz="600" baseline="0" dirty="0"/>
                        <a:t> </a:t>
                      </a:r>
                      <a:r>
                        <a:rPr lang="en-US" sz="600" dirty="0"/>
                        <a:t>across many different ad networks and consumers</a:t>
                      </a:r>
                    </a:p>
                    <a:p>
                      <a:pPr marL="0" marR="0" indent="0" algn="l" defTabSz="914400" rtl="0" eaLnBrk="1" fontAlgn="auto" latinLnBrk="0" hangingPunct="1">
                        <a:lnSpc>
                          <a:spcPct val="100000"/>
                        </a:lnSpc>
                        <a:spcBef>
                          <a:spcPts val="200"/>
                        </a:spcBef>
                        <a:spcAft>
                          <a:spcPts val="0"/>
                        </a:spcAft>
                        <a:buClrTx/>
                        <a:buSzTx/>
                        <a:buFontTx/>
                        <a:buNone/>
                        <a:tabLst/>
                        <a:defRPr/>
                      </a:pPr>
                      <a:r>
                        <a:rPr lang="en-US" sz="600" dirty="0"/>
                        <a:t>Difficult or expensive to conduct</a:t>
                      </a:r>
                    </a:p>
                  </a:txBody>
                  <a:tcPr/>
                </a:tc>
                <a:extLst>
                  <a:ext uri="{0D108BD9-81ED-4DB2-BD59-A6C34878D82A}">
                    <a16:rowId xmlns:a16="http://schemas.microsoft.com/office/drawing/2014/main" val="396770562"/>
                  </a:ext>
                </a:extLst>
              </a:tr>
            </a:tbl>
          </a:graphicData>
        </a:graphic>
      </p:graphicFrame>
      <p:grpSp>
        <p:nvGrpSpPr>
          <p:cNvPr id="7" name="Group 6"/>
          <p:cNvGrpSpPr/>
          <p:nvPr/>
        </p:nvGrpSpPr>
        <p:grpSpPr>
          <a:xfrm>
            <a:off x="4807742" y="1983865"/>
            <a:ext cx="735805" cy="4633120"/>
            <a:chOff x="4807742" y="2040731"/>
            <a:chExt cx="735805" cy="4633120"/>
          </a:xfrm>
        </p:grpSpPr>
        <p:grpSp>
          <p:nvGrpSpPr>
            <p:cNvPr id="8" name="Group 7"/>
            <p:cNvGrpSpPr/>
            <p:nvPr/>
          </p:nvGrpSpPr>
          <p:grpSpPr>
            <a:xfrm>
              <a:off x="4807742" y="2040731"/>
              <a:ext cx="735805" cy="547688"/>
              <a:chOff x="4829175" y="2040731"/>
              <a:chExt cx="735805" cy="547688"/>
            </a:xfrm>
          </p:grpSpPr>
          <p:sp>
            <p:nvSpPr>
              <p:cNvPr id="82" name="Rounded Rectangle 81"/>
              <p:cNvSpPr/>
              <p:nvPr/>
            </p:nvSpPr>
            <p:spPr>
              <a:xfrm>
                <a:off x="4829175" y="2040731"/>
                <a:ext cx="735805" cy="547688"/>
              </a:xfrm>
              <a:prstGeom prst="roundRect">
                <a:avLst>
                  <a:gd name="adj" fmla="val 30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4935710" y="2092697"/>
                <a:ext cx="522735" cy="443756"/>
                <a:chOff x="4916316" y="2070844"/>
                <a:chExt cx="522735" cy="443756"/>
              </a:xfrm>
            </p:grpSpPr>
            <p:grpSp>
              <p:nvGrpSpPr>
                <p:cNvPr id="84" name="Group 83"/>
                <p:cNvGrpSpPr/>
                <p:nvPr/>
              </p:nvGrpSpPr>
              <p:grpSpPr>
                <a:xfrm>
                  <a:off x="4953110" y="2116087"/>
                  <a:ext cx="450222" cy="397669"/>
                  <a:chOff x="4200359" y="2112168"/>
                  <a:chExt cx="450222" cy="397669"/>
                </a:xfrm>
                <a:solidFill>
                  <a:srgbClr val="A41034"/>
                </a:solidFill>
              </p:grpSpPr>
              <p:sp>
                <p:nvSpPr>
                  <p:cNvPr id="87" name="Rectangle 86"/>
                  <p:cNvSpPr/>
                  <p:nvPr/>
                </p:nvSpPr>
                <p:spPr>
                  <a:xfrm>
                    <a:off x="4574381" y="2112168"/>
                    <a:ext cx="76200" cy="397669"/>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4480876" y="2470880"/>
                    <a:ext cx="76200" cy="36576"/>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387370" y="2470880"/>
                    <a:ext cx="76200" cy="36576"/>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4293864" y="2470880"/>
                    <a:ext cx="76200" cy="36576"/>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4200359" y="2470880"/>
                    <a:ext cx="76200" cy="36576"/>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5" name="Straight Connector 84"/>
                <p:cNvCxnSpPr/>
                <p:nvPr/>
              </p:nvCxnSpPr>
              <p:spPr>
                <a:xfrm>
                  <a:off x="4918897" y="2070844"/>
                  <a:ext cx="0" cy="4437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916316" y="2512715"/>
                  <a:ext cx="52273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 name="Group 8"/>
            <p:cNvGrpSpPr/>
            <p:nvPr/>
          </p:nvGrpSpPr>
          <p:grpSpPr>
            <a:xfrm>
              <a:off x="4807742" y="2673199"/>
              <a:ext cx="735805" cy="547688"/>
              <a:chOff x="4807742" y="2673199"/>
              <a:chExt cx="735805" cy="547688"/>
            </a:xfrm>
          </p:grpSpPr>
          <p:sp>
            <p:nvSpPr>
              <p:cNvPr id="72" name="Rounded Rectangle 71"/>
              <p:cNvSpPr/>
              <p:nvPr/>
            </p:nvSpPr>
            <p:spPr>
              <a:xfrm flipH="1">
                <a:off x="4807742" y="2673199"/>
                <a:ext cx="735805" cy="547688"/>
              </a:xfrm>
              <a:prstGeom prst="roundRect">
                <a:avLst>
                  <a:gd name="adj" fmla="val 30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flipH="1">
                <a:off x="4949996" y="2770408"/>
                <a:ext cx="450222" cy="397669"/>
                <a:chOff x="4200359" y="2112168"/>
                <a:chExt cx="450222" cy="397669"/>
              </a:xfrm>
              <a:solidFill>
                <a:srgbClr val="A41034"/>
              </a:solidFill>
            </p:grpSpPr>
            <p:sp>
              <p:nvSpPr>
                <p:cNvPr id="77" name="Rectangle 76"/>
                <p:cNvSpPr/>
                <p:nvPr/>
              </p:nvSpPr>
              <p:spPr>
                <a:xfrm>
                  <a:off x="4574381" y="2112168"/>
                  <a:ext cx="76200" cy="397669"/>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4480876" y="2470880"/>
                  <a:ext cx="76200" cy="36576"/>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4387370" y="2470880"/>
                  <a:ext cx="76200" cy="36576"/>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4293864" y="2470880"/>
                  <a:ext cx="76200" cy="36576"/>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00359" y="2470880"/>
                  <a:ext cx="76200" cy="36576"/>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flipH="1">
                <a:off x="4914277" y="2725165"/>
                <a:ext cx="522735" cy="443756"/>
                <a:chOff x="4914277" y="2725165"/>
                <a:chExt cx="522735" cy="443756"/>
              </a:xfrm>
            </p:grpSpPr>
            <p:cxnSp>
              <p:nvCxnSpPr>
                <p:cNvPr id="75" name="Straight Connector 74"/>
                <p:cNvCxnSpPr/>
                <p:nvPr/>
              </p:nvCxnSpPr>
              <p:spPr>
                <a:xfrm flipH="1">
                  <a:off x="5434431" y="2725165"/>
                  <a:ext cx="0" cy="4437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4914277" y="3167036"/>
                  <a:ext cx="52273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p:cNvGrpSpPr/>
            <p:nvPr/>
          </p:nvGrpSpPr>
          <p:grpSpPr>
            <a:xfrm>
              <a:off x="4807742" y="3314700"/>
              <a:ext cx="735805" cy="547688"/>
              <a:chOff x="4807742" y="2673199"/>
              <a:chExt cx="735805" cy="547688"/>
            </a:xfrm>
          </p:grpSpPr>
          <p:sp>
            <p:nvSpPr>
              <p:cNvPr id="62" name="Rounded Rectangle 61"/>
              <p:cNvSpPr/>
              <p:nvPr/>
            </p:nvSpPr>
            <p:spPr>
              <a:xfrm flipH="1">
                <a:off x="4807742" y="2673199"/>
                <a:ext cx="735805" cy="547688"/>
              </a:xfrm>
              <a:prstGeom prst="roundRect">
                <a:avLst>
                  <a:gd name="adj" fmla="val 30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flipH="1">
                <a:off x="4949996" y="3028005"/>
                <a:ext cx="450222" cy="140072"/>
                <a:chOff x="4200359" y="2369765"/>
                <a:chExt cx="450222" cy="140072"/>
              </a:xfrm>
              <a:solidFill>
                <a:srgbClr val="A41034"/>
              </a:solidFill>
            </p:grpSpPr>
            <p:sp>
              <p:nvSpPr>
                <p:cNvPr id="67" name="Rectangle 66"/>
                <p:cNvSpPr/>
                <p:nvPr/>
              </p:nvSpPr>
              <p:spPr>
                <a:xfrm>
                  <a:off x="4574381" y="2369765"/>
                  <a:ext cx="76200" cy="140072"/>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480876" y="2369765"/>
                  <a:ext cx="76200" cy="137160"/>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387370" y="2369765"/>
                  <a:ext cx="76200" cy="137160"/>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293864" y="2369765"/>
                  <a:ext cx="76200" cy="137160"/>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200359" y="2369765"/>
                  <a:ext cx="76200" cy="137160"/>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flipH="1">
                <a:off x="4914277" y="2725165"/>
                <a:ext cx="522735" cy="443756"/>
                <a:chOff x="4914277" y="2725165"/>
                <a:chExt cx="522735" cy="443756"/>
              </a:xfrm>
            </p:grpSpPr>
            <p:cxnSp>
              <p:nvCxnSpPr>
                <p:cNvPr id="65" name="Straight Connector 64"/>
                <p:cNvCxnSpPr/>
                <p:nvPr/>
              </p:nvCxnSpPr>
              <p:spPr>
                <a:xfrm flipH="1">
                  <a:off x="5434431" y="2725165"/>
                  <a:ext cx="0" cy="4437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4914277" y="3167036"/>
                  <a:ext cx="52273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1" name="Group 10"/>
            <p:cNvGrpSpPr/>
            <p:nvPr/>
          </p:nvGrpSpPr>
          <p:grpSpPr>
            <a:xfrm>
              <a:off x="4807742" y="3979660"/>
              <a:ext cx="735805" cy="547688"/>
              <a:chOff x="4807742" y="2673199"/>
              <a:chExt cx="735805" cy="547688"/>
            </a:xfrm>
          </p:grpSpPr>
          <p:sp>
            <p:nvSpPr>
              <p:cNvPr id="52" name="Rounded Rectangle 51"/>
              <p:cNvSpPr/>
              <p:nvPr/>
            </p:nvSpPr>
            <p:spPr>
              <a:xfrm flipH="1">
                <a:off x="4807742" y="2673199"/>
                <a:ext cx="735805" cy="547688"/>
              </a:xfrm>
              <a:prstGeom prst="roundRect">
                <a:avLst>
                  <a:gd name="adj" fmla="val 30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flipH="1">
                <a:off x="4949996" y="2898827"/>
                <a:ext cx="450222" cy="269249"/>
                <a:chOff x="4200359" y="2240587"/>
                <a:chExt cx="450222" cy="269249"/>
              </a:xfrm>
              <a:solidFill>
                <a:srgbClr val="A41034"/>
              </a:solidFill>
            </p:grpSpPr>
            <p:sp>
              <p:nvSpPr>
                <p:cNvPr id="57" name="Rectangle 56"/>
                <p:cNvSpPr/>
                <p:nvPr/>
              </p:nvSpPr>
              <p:spPr>
                <a:xfrm>
                  <a:off x="4574381" y="2452517"/>
                  <a:ext cx="76200" cy="57319"/>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A3E33"/>
                    </a:solidFill>
                  </a:endParaRPr>
                </a:p>
              </p:txBody>
            </p:sp>
            <p:sp>
              <p:nvSpPr>
                <p:cNvPr id="58" name="Rectangle 57"/>
                <p:cNvSpPr/>
                <p:nvPr/>
              </p:nvSpPr>
              <p:spPr>
                <a:xfrm>
                  <a:off x="4480876" y="2426323"/>
                  <a:ext cx="76200" cy="80601"/>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A3E33"/>
                    </a:solidFill>
                  </a:endParaRPr>
                </a:p>
              </p:txBody>
            </p:sp>
            <p:sp>
              <p:nvSpPr>
                <p:cNvPr id="59" name="Rectangle 58"/>
                <p:cNvSpPr/>
                <p:nvPr/>
              </p:nvSpPr>
              <p:spPr>
                <a:xfrm>
                  <a:off x="4387370" y="2357268"/>
                  <a:ext cx="76200" cy="149657"/>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A3E33"/>
                    </a:solidFill>
                  </a:endParaRPr>
                </a:p>
              </p:txBody>
            </p:sp>
            <p:sp>
              <p:nvSpPr>
                <p:cNvPr id="60" name="Rectangle 59"/>
                <p:cNvSpPr/>
                <p:nvPr/>
              </p:nvSpPr>
              <p:spPr>
                <a:xfrm>
                  <a:off x="4293864" y="2292974"/>
                  <a:ext cx="76200" cy="213951"/>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A3E33"/>
                    </a:solidFill>
                  </a:endParaRPr>
                </a:p>
              </p:txBody>
            </p:sp>
            <p:sp>
              <p:nvSpPr>
                <p:cNvPr id="61" name="Rectangle 60"/>
                <p:cNvSpPr/>
                <p:nvPr/>
              </p:nvSpPr>
              <p:spPr>
                <a:xfrm>
                  <a:off x="4200359" y="2240587"/>
                  <a:ext cx="76200" cy="266338"/>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A3E33"/>
                    </a:solidFill>
                  </a:endParaRPr>
                </a:p>
              </p:txBody>
            </p:sp>
          </p:grpSp>
          <p:grpSp>
            <p:nvGrpSpPr>
              <p:cNvPr id="54" name="Group 53"/>
              <p:cNvGrpSpPr/>
              <p:nvPr/>
            </p:nvGrpSpPr>
            <p:grpSpPr>
              <a:xfrm flipH="1">
                <a:off x="4914277" y="2725165"/>
                <a:ext cx="522735" cy="443756"/>
                <a:chOff x="4914277" y="2725165"/>
                <a:chExt cx="522735" cy="443756"/>
              </a:xfrm>
            </p:grpSpPr>
            <p:cxnSp>
              <p:nvCxnSpPr>
                <p:cNvPr id="55" name="Straight Connector 54"/>
                <p:cNvCxnSpPr/>
                <p:nvPr/>
              </p:nvCxnSpPr>
              <p:spPr>
                <a:xfrm flipH="1">
                  <a:off x="5434431" y="2725165"/>
                  <a:ext cx="0" cy="4437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4914277" y="3167036"/>
                  <a:ext cx="52273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 name="Group 11"/>
            <p:cNvGrpSpPr/>
            <p:nvPr/>
          </p:nvGrpSpPr>
          <p:grpSpPr>
            <a:xfrm>
              <a:off x="4807742" y="4643861"/>
              <a:ext cx="735805" cy="547688"/>
              <a:chOff x="4807742" y="2673199"/>
              <a:chExt cx="735805" cy="547688"/>
            </a:xfrm>
          </p:grpSpPr>
          <p:sp>
            <p:nvSpPr>
              <p:cNvPr id="42" name="Rounded Rectangle 41"/>
              <p:cNvSpPr/>
              <p:nvPr/>
            </p:nvSpPr>
            <p:spPr>
              <a:xfrm flipH="1">
                <a:off x="4807742" y="2673199"/>
                <a:ext cx="735805" cy="547688"/>
              </a:xfrm>
              <a:prstGeom prst="roundRect">
                <a:avLst>
                  <a:gd name="adj" fmla="val 30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flipH="1">
                <a:off x="4949996" y="2882326"/>
                <a:ext cx="450222" cy="285751"/>
                <a:chOff x="4200359" y="2224086"/>
                <a:chExt cx="450222" cy="285751"/>
              </a:xfrm>
              <a:solidFill>
                <a:srgbClr val="A41034"/>
              </a:solidFill>
            </p:grpSpPr>
            <p:sp>
              <p:nvSpPr>
                <p:cNvPr id="47" name="Rectangle 46"/>
                <p:cNvSpPr/>
                <p:nvPr/>
              </p:nvSpPr>
              <p:spPr>
                <a:xfrm>
                  <a:off x="4574381" y="2224086"/>
                  <a:ext cx="76200" cy="285751"/>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480876" y="2390773"/>
                  <a:ext cx="76200" cy="116152"/>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387370" y="2455067"/>
                  <a:ext cx="76200" cy="51858"/>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293864" y="2390773"/>
                  <a:ext cx="76200" cy="116152"/>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00359" y="2226467"/>
                  <a:ext cx="76200" cy="280458"/>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flipH="1">
                <a:off x="4914277" y="2725165"/>
                <a:ext cx="522735" cy="443756"/>
                <a:chOff x="4914277" y="2725165"/>
                <a:chExt cx="522735" cy="443756"/>
              </a:xfrm>
            </p:grpSpPr>
            <p:cxnSp>
              <p:nvCxnSpPr>
                <p:cNvPr id="45" name="Straight Connector 44"/>
                <p:cNvCxnSpPr/>
                <p:nvPr/>
              </p:nvCxnSpPr>
              <p:spPr>
                <a:xfrm flipH="1">
                  <a:off x="5434431" y="2725165"/>
                  <a:ext cx="0" cy="4437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4914277" y="3167036"/>
                  <a:ext cx="52273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4807742" y="6126163"/>
              <a:ext cx="735805" cy="547688"/>
              <a:chOff x="4807742" y="2673199"/>
              <a:chExt cx="735805" cy="547688"/>
            </a:xfrm>
          </p:grpSpPr>
          <p:sp>
            <p:nvSpPr>
              <p:cNvPr id="35" name="Rounded Rectangle 34"/>
              <p:cNvSpPr/>
              <p:nvPr/>
            </p:nvSpPr>
            <p:spPr>
              <a:xfrm flipH="1">
                <a:off x="4807742" y="2673199"/>
                <a:ext cx="735805" cy="547688"/>
              </a:xfrm>
              <a:prstGeom prst="roundRect">
                <a:avLst>
                  <a:gd name="adj" fmla="val 30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p:cNvGrpSpPr/>
              <p:nvPr/>
            </p:nvGrpSpPr>
            <p:grpSpPr>
              <a:xfrm flipH="1">
                <a:off x="4991306" y="2754956"/>
                <a:ext cx="371259" cy="413122"/>
                <a:chOff x="4238012" y="2096716"/>
                <a:chExt cx="371259" cy="413122"/>
              </a:xfrm>
              <a:solidFill>
                <a:srgbClr val="A41034"/>
              </a:solidFill>
            </p:grpSpPr>
            <p:sp>
              <p:nvSpPr>
                <p:cNvPr id="40" name="Rectangle 39"/>
                <p:cNvSpPr/>
                <p:nvPr/>
              </p:nvSpPr>
              <p:spPr>
                <a:xfrm>
                  <a:off x="4454490" y="2334840"/>
                  <a:ext cx="154781" cy="174997"/>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238012" y="2096716"/>
                  <a:ext cx="154781" cy="413122"/>
                </a:xfrm>
                <a:prstGeom prst="rect">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flipH="1">
                <a:off x="4914277" y="2725165"/>
                <a:ext cx="522735" cy="443756"/>
                <a:chOff x="4914277" y="2725165"/>
                <a:chExt cx="522735" cy="443756"/>
              </a:xfrm>
            </p:grpSpPr>
            <p:cxnSp>
              <p:nvCxnSpPr>
                <p:cNvPr id="38" name="Straight Connector 37"/>
                <p:cNvCxnSpPr/>
                <p:nvPr/>
              </p:nvCxnSpPr>
              <p:spPr>
                <a:xfrm flipH="1">
                  <a:off x="5434431" y="2725165"/>
                  <a:ext cx="0" cy="4437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4914277" y="3167036"/>
                  <a:ext cx="52273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4" name="Group 13"/>
            <p:cNvGrpSpPr/>
            <p:nvPr/>
          </p:nvGrpSpPr>
          <p:grpSpPr>
            <a:xfrm>
              <a:off x="4807742" y="5383523"/>
              <a:ext cx="735805" cy="547688"/>
              <a:chOff x="4807742" y="5383523"/>
              <a:chExt cx="735805" cy="547688"/>
            </a:xfrm>
          </p:grpSpPr>
          <p:sp>
            <p:nvSpPr>
              <p:cNvPr id="15" name="Rounded Rectangle 14"/>
              <p:cNvSpPr/>
              <p:nvPr/>
            </p:nvSpPr>
            <p:spPr>
              <a:xfrm flipH="1">
                <a:off x="4807742" y="5383523"/>
                <a:ext cx="735805" cy="547688"/>
              </a:xfrm>
              <a:prstGeom prst="roundRect">
                <a:avLst>
                  <a:gd name="adj" fmla="val 30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4915879" y="5435489"/>
                <a:ext cx="522735" cy="443756"/>
                <a:chOff x="4168167" y="5435489"/>
                <a:chExt cx="522735" cy="443756"/>
              </a:xfrm>
            </p:grpSpPr>
            <p:grpSp>
              <p:nvGrpSpPr>
                <p:cNvPr id="17" name="Group 16"/>
                <p:cNvGrpSpPr/>
                <p:nvPr/>
              </p:nvGrpSpPr>
              <p:grpSpPr>
                <a:xfrm>
                  <a:off x="4213140" y="5475510"/>
                  <a:ext cx="451256" cy="374740"/>
                  <a:chOff x="4213140" y="5475510"/>
                  <a:chExt cx="451256" cy="374740"/>
                </a:xfrm>
              </p:grpSpPr>
              <p:sp>
                <p:nvSpPr>
                  <p:cNvPr id="22" name="Oval 21"/>
                  <p:cNvSpPr/>
                  <p:nvPr/>
                </p:nvSpPr>
                <p:spPr>
                  <a:xfrm flipV="1">
                    <a:off x="4275883" y="5475510"/>
                    <a:ext cx="36576" cy="36576"/>
                  </a:xfrm>
                  <a:prstGeom prst="ellipse">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flipV="1">
                    <a:off x="4256833" y="5612579"/>
                    <a:ext cx="36576" cy="36576"/>
                  </a:xfrm>
                  <a:prstGeom prst="ellipse">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flipV="1">
                    <a:off x="4365690" y="5564954"/>
                    <a:ext cx="36576" cy="36576"/>
                  </a:xfrm>
                  <a:prstGeom prst="ellipse">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flipV="1">
                    <a:off x="4476587" y="5512567"/>
                    <a:ext cx="36576" cy="36576"/>
                  </a:xfrm>
                  <a:prstGeom prst="ellipse">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flipV="1">
                    <a:off x="4555508" y="5543524"/>
                    <a:ext cx="36576" cy="36576"/>
                  </a:xfrm>
                  <a:prstGeom prst="ellipse">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flipV="1">
                    <a:off x="4545983" y="5669334"/>
                    <a:ext cx="36576" cy="36576"/>
                  </a:xfrm>
                  <a:prstGeom prst="ellipse">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flipV="1">
                    <a:off x="4500739" y="5729661"/>
                    <a:ext cx="36576" cy="36576"/>
                  </a:xfrm>
                  <a:prstGeom prst="ellipse">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flipV="1">
                    <a:off x="4213140" y="5715373"/>
                    <a:ext cx="36576" cy="36576"/>
                  </a:xfrm>
                  <a:prstGeom prst="ellipse">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flipV="1">
                    <a:off x="4385193" y="5641555"/>
                    <a:ext cx="36576" cy="36576"/>
                  </a:xfrm>
                  <a:prstGeom prst="ellipse">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flipV="1">
                    <a:off x="4325662" y="5787479"/>
                    <a:ext cx="36576" cy="36576"/>
                  </a:xfrm>
                  <a:prstGeom prst="ellipse">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flipV="1">
                    <a:off x="4427293" y="5799386"/>
                    <a:ext cx="36576" cy="36576"/>
                  </a:xfrm>
                  <a:prstGeom prst="ellipse">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flipV="1">
                    <a:off x="4594482" y="5813674"/>
                    <a:ext cx="36576" cy="36576"/>
                  </a:xfrm>
                  <a:prstGeom prst="ellipse">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flipV="1">
                    <a:off x="4627820" y="5695840"/>
                    <a:ext cx="36576" cy="36576"/>
                  </a:xfrm>
                  <a:prstGeom prst="ellipse">
                    <a:avLst/>
                  </a:prstGeom>
                  <a:solidFill>
                    <a:srgbClr val="DD6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Connector 17"/>
                <p:cNvCxnSpPr/>
                <p:nvPr/>
              </p:nvCxnSpPr>
              <p:spPr>
                <a:xfrm flipH="1">
                  <a:off x="4174331" y="5545931"/>
                  <a:ext cx="509589" cy="328613"/>
                </a:xfrm>
                <a:prstGeom prst="line">
                  <a:avLst/>
                </a:prstGeom>
                <a:ln w="15875">
                  <a:solidFill>
                    <a:srgbClr val="DD6259"/>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4168167" y="5435489"/>
                  <a:ext cx="522735" cy="443756"/>
                  <a:chOff x="4168167" y="5435489"/>
                  <a:chExt cx="522735" cy="443756"/>
                </a:xfrm>
              </p:grpSpPr>
              <p:cxnSp>
                <p:nvCxnSpPr>
                  <p:cNvPr id="20" name="Straight Connector 19"/>
                  <p:cNvCxnSpPr/>
                  <p:nvPr/>
                </p:nvCxnSpPr>
                <p:spPr>
                  <a:xfrm>
                    <a:off x="4170748" y="5435489"/>
                    <a:ext cx="0" cy="4437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168167" y="5877360"/>
                    <a:ext cx="52273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sp>
        <p:nvSpPr>
          <p:cNvPr id="92" name="TextBox 91"/>
          <p:cNvSpPr txBox="1"/>
          <p:nvPr/>
        </p:nvSpPr>
        <p:spPr>
          <a:xfrm>
            <a:off x="4998018" y="6515472"/>
            <a:ext cx="144016" cy="153888"/>
          </a:xfrm>
          <a:prstGeom prst="rect">
            <a:avLst/>
          </a:prstGeom>
          <a:noFill/>
        </p:spPr>
        <p:txBody>
          <a:bodyPr wrap="square" rtlCol="0" anchor="ctr">
            <a:noAutofit/>
          </a:bodyPr>
          <a:lstStyle/>
          <a:p>
            <a:pPr algn="ctr">
              <a:spcBef>
                <a:spcPts val="600"/>
              </a:spcBef>
            </a:pPr>
            <a:r>
              <a:rPr lang="en-US" sz="400" dirty="0"/>
              <a:t>A</a:t>
            </a:r>
          </a:p>
        </p:txBody>
      </p:sp>
      <p:sp>
        <p:nvSpPr>
          <p:cNvPr id="93" name="TextBox 92"/>
          <p:cNvSpPr txBox="1"/>
          <p:nvPr/>
        </p:nvSpPr>
        <p:spPr>
          <a:xfrm>
            <a:off x="5211392" y="6515472"/>
            <a:ext cx="144016" cy="153888"/>
          </a:xfrm>
          <a:prstGeom prst="rect">
            <a:avLst/>
          </a:prstGeom>
          <a:noFill/>
        </p:spPr>
        <p:txBody>
          <a:bodyPr wrap="square" rtlCol="0" anchor="ctr">
            <a:noAutofit/>
          </a:bodyPr>
          <a:lstStyle/>
          <a:p>
            <a:pPr algn="ctr">
              <a:spcBef>
                <a:spcPts val="600"/>
              </a:spcBef>
            </a:pPr>
            <a:r>
              <a:rPr lang="en-US" sz="400" dirty="0"/>
              <a:t>B</a:t>
            </a:r>
          </a:p>
        </p:txBody>
      </p:sp>
    </p:spTree>
    <p:extLst>
      <p:ext uri="{BB962C8B-B14F-4D97-AF65-F5344CB8AC3E}">
        <p14:creationId xmlns:p14="http://schemas.microsoft.com/office/powerpoint/2010/main" val="9885716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Online–Offline Interaction</a:t>
            </a:r>
          </a:p>
        </p:txBody>
      </p:sp>
      <p:sp>
        <p:nvSpPr>
          <p:cNvPr id="6" name="Content Placeholder 2">
            <a:extLst>
              <a:ext uri="{FF2B5EF4-FFF2-40B4-BE49-F238E27FC236}">
                <a16:creationId xmlns:a16="http://schemas.microsoft.com/office/drawing/2014/main" id="{1FBAFCF5-1329-0C44-B2E3-336E978D6F0B}"/>
              </a:ext>
            </a:extLst>
          </p:cNvPr>
          <p:cNvSpPr>
            <a:spLocks noGrp="1"/>
          </p:cNvSpPr>
          <p:nvPr>
            <p:ph idx="1"/>
          </p:nvPr>
        </p:nvSpPr>
        <p:spPr>
          <a:xfrm>
            <a:off x="457200" y="1600200"/>
            <a:ext cx="8229600" cy="4876800"/>
          </a:xfrm>
        </p:spPr>
        <p:txBody>
          <a:bodyPr>
            <a:noAutofit/>
          </a:bodyPr>
          <a:lstStyle/>
          <a:p>
            <a:r>
              <a:rPr lang="en-US" sz="2800" dirty="0"/>
              <a:t>Synergy between online and offline media</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r>
              <a:rPr lang="en-US" sz="2800" dirty="0"/>
              <a:t>Online ads </a:t>
            </a:r>
            <a:r>
              <a:rPr lang="en-US" sz="2800" dirty="0">
                <a:sym typeface="Wingdings" pitchFamily="2" charset="2"/>
              </a:rPr>
              <a:t> </a:t>
            </a:r>
            <a:r>
              <a:rPr lang="en-US" sz="2800" dirty="0"/>
              <a:t>offline purchase or vice versa</a:t>
            </a:r>
          </a:p>
        </p:txBody>
      </p:sp>
      <p:grpSp>
        <p:nvGrpSpPr>
          <p:cNvPr id="8" name="Group 7" descr="Synergy between online and offline media. Two overlapping line graphs. The x-axis tracks time of the year, and the two y-axes are search query volume and television gross spending. The overlapping graphs demonstrate synergy between TV gross spending and search query volume, especially at certain points of the year (particularly as December is approaching)." title="Synergy between online and offline media"/>
          <p:cNvGrpSpPr/>
          <p:nvPr/>
        </p:nvGrpSpPr>
        <p:grpSpPr>
          <a:xfrm>
            <a:off x="2057400" y="2560638"/>
            <a:ext cx="5562600" cy="2925762"/>
            <a:chOff x="2057400" y="2560638"/>
            <a:chExt cx="5562600" cy="2925762"/>
          </a:xfrm>
        </p:grpSpPr>
        <p:grpSp>
          <p:nvGrpSpPr>
            <p:cNvPr id="9" name="Group 8"/>
            <p:cNvGrpSpPr/>
            <p:nvPr/>
          </p:nvGrpSpPr>
          <p:grpSpPr>
            <a:xfrm>
              <a:off x="2165400" y="2560638"/>
              <a:ext cx="5171912" cy="2646011"/>
              <a:chOff x="2165400" y="2560638"/>
              <a:chExt cx="5171912" cy="2646011"/>
            </a:xfrm>
          </p:grpSpPr>
          <p:sp>
            <p:nvSpPr>
              <p:cNvPr id="11" name="Freeform 5"/>
              <p:cNvSpPr>
                <a:spLocks/>
              </p:cNvSpPr>
              <p:nvPr/>
            </p:nvSpPr>
            <p:spPr bwMode="auto">
              <a:xfrm>
                <a:off x="2232026" y="2560638"/>
                <a:ext cx="5105286" cy="2208326"/>
              </a:xfrm>
              <a:custGeom>
                <a:avLst/>
                <a:gdLst>
                  <a:gd name="T0" fmla="*/ 0 w 3214"/>
                  <a:gd name="T1" fmla="*/ 918 h 1390"/>
                  <a:gd name="T2" fmla="*/ 78 w 3214"/>
                  <a:gd name="T3" fmla="*/ 1003 h 1390"/>
                  <a:gd name="T4" fmla="*/ 168 w 3214"/>
                  <a:gd name="T5" fmla="*/ 846 h 1390"/>
                  <a:gd name="T6" fmla="*/ 241 w 3214"/>
                  <a:gd name="T7" fmla="*/ 828 h 1390"/>
                  <a:gd name="T8" fmla="*/ 343 w 3214"/>
                  <a:gd name="T9" fmla="*/ 931 h 1390"/>
                  <a:gd name="T10" fmla="*/ 428 w 3214"/>
                  <a:gd name="T11" fmla="*/ 755 h 1390"/>
                  <a:gd name="T12" fmla="*/ 488 w 3214"/>
                  <a:gd name="T13" fmla="*/ 780 h 1390"/>
                  <a:gd name="T14" fmla="*/ 554 w 3214"/>
                  <a:gd name="T15" fmla="*/ 937 h 1390"/>
                  <a:gd name="T16" fmla="*/ 633 w 3214"/>
                  <a:gd name="T17" fmla="*/ 846 h 1390"/>
                  <a:gd name="T18" fmla="*/ 723 w 3214"/>
                  <a:gd name="T19" fmla="*/ 906 h 1390"/>
                  <a:gd name="T20" fmla="*/ 820 w 3214"/>
                  <a:gd name="T21" fmla="*/ 623 h 1390"/>
                  <a:gd name="T22" fmla="*/ 892 w 3214"/>
                  <a:gd name="T23" fmla="*/ 876 h 1390"/>
                  <a:gd name="T24" fmla="*/ 983 w 3214"/>
                  <a:gd name="T25" fmla="*/ 786 h 1390"/>
                  <a:gd name="T26" fmla="*/ 1115 w 3214"/>
                  <a:gd name="T27" fmla="*/ 0 h 1390"/>
                  <a:gd name="T28" fmla="*/ 1194 w 3214"/>
                  <a:gd name="T29" fmla="*/ 508 h 1390"/>
                  <a:gd name="T30" fmla="*/ 1284 w 3214"/>
                  <a:gd name="T31" fmla="*/ 514 h 1390"/>
                  <a:gd name="T32" fmla="*/ 1375 w 3214"/>
                  <a:gd name="T33" fmla="*/ 502 h 1390"/>
                  <a:gd name="T34" fmla="*/ 1459 w 3214"/>
                  <a:gd name="T35" fmla="*/ 369 h 1390"/>
                  <a:gd name="T36" fmla="*/ 1531 w 3214"/>
                  <a:gd name="T37" fmla="*/ 508 h 1390"/>
                  <a:gd name="T38" fmla="*/ 1622 w 3214"/>
                  <a:gd name="T39" fmla="*/ 610 h 1390"/>
                  <a:gd name="T40" fmla="*/ 1712 w 3214"/>
                  <a:gd name="T41" fmla="*/ 236 h 1390"/>
                  <a:gd name="T42" fmla="*/ 1797 w 3214"/>
                  <a:gd name="T43" fmla="*/ 405 h 1390"/>
                  <a:gd name="T44" fmla="*/ 1881 w 3214"/>
                  <a:gd name="T45" fmla="*/ 459 h 1390"/>
                  <a:gd name="T46" fmla="*/ 1972 w 3214"/>
                  <a:gd name="T47" fmla="*/ 387 h 1390"/>
                  <a:gd name="T48" fmla="*/ 2086 w 3214"/>
                  <a:gd name="T49" fmla="*/ 484 h 1390"/>
                  <a:gd name="T50" fmla="*/ 2171 w 3214"/>
                  <a:gd name="T51" fmla="*/ 532 h 1390"/>
                  <a:gd name="T52" fmla="*/ 2267 w 3214"/>
                  <a:gd name="T53" fmla="*/ 490 h 1390"/>
                  <a:gd name="T54" fmla="*/ 2315 w 3214"/>
                  <a:gd name="T55" fmla="*/ 127 h 1390"/>
                  <a:gd name="T56" fmla="*/ 2430 w 3214"/>
                  <a:gd name="T57" fmla="*/ 574 h 1390"/>
                  <a:gd name="T58" fmla="*/ 2520 w 3214"/>
                  <a:gd name="T59" fmla="*/ 713 h 1390"/>
                  <a:gd name="T60" fmla="*/ 2605 w 3214"/>
                  <a:gd name="T61" fmla="*/ 792 h 1390"/>
                  <a:gd name="T62" fmla="*/ 2695 w 3214"/>
                  <a:gd name="T63" fmla="*/ 955 h 1390"/>
                  <a:gd name="T64" fmla="*/ 2786 w 3214"/>
                  <a:gd name="T65" fmla="*/ 973 h 1390"/>
                  <a:gd name="T66" fmla="*/ 2870 w 3214"/>
                  <a:gd name="T67" fmla="*/ 786 h 1390"/>
                  <a:gd name="T68" fmla="*/ 2955 w 3214"/>
                  <a:gd name="T69" fmla="*/ 955 h 1390"/>
                  <a:gd name="T70" fmla="*/ 3039 w 3214"/>
                  <a:gd name="T71" fmla="*/ 767 h 1390"/>
                  <a:gd name="T72" fmla="*/ 3112 w 3214"/>
                  <a:gd name="T73" fmla="*/ 949 h 1390"/>
                  <a:gd name="T74" fmla="*/ 3214 w 3214"/>
                  <a:gd name="T75" fmla="*/ 810 h 1390"/>
                  <a:gd name="T76" fmla="*/ 0 w 3214"/>
                  <a:gd name="T77" fmla="*/ 1390 h 1390"/>
                  <a:gd name="connsiteX0" fmla="*/ 25 w 10000"/>
                  <a:gd name="connsiteY0" fmla="*/ 9683 h 9950"/>
                  <a:gd name="connsiteX1" fmla="*/ 0 w 10000"/>
                  <a:gd name="connsiteY1" fmla="*/ 6604 h 9950"/>
                  <a:gd name="connsiteX2" fmla="*/ 75 w 10000"/>
                  <a:gd name="connsiteY2" fmla="*/ 7000 h 9950"/>
                  <a:gd name="connsiteX3" fmla="*/ 243 w 10000"/>
                  <a:gd name="connsiteY3" fmla="*/ 7216 h 9950"/>
                  <a:gd name="connsiteX4" fmla="*/ 373 w 10000"/>
                  <a:gd name="connsiteY4" fmla="*/ 6957 h 9950"/>
                  <a:gd name="connsiteX5" fmla="*/ 523 w 10000"/>
                  <a:gd name="connsiteY5" fmla="*/ 6086 h 9950"/>
                  <a:gd name="connsiteX6" fmla="*/ 694 w 10000"/>
                  <a:gd name="connsiteY6" fmla="*/ 6086 h 9950"/>
                  <a:gd name="connsiteX7" fmla="*/ 750 w 10000"/>
                  <a:gd name="connsiteY7" fmla="*/ 5957 h 9950"/>
                  <a:gd name="connsiteX8" fmla="*/ 918 w 10000"/>
                  <a:gd name="connsiteY8" fmla="*/ 7086 h 9950"/>
                  <a:gd name="connsiteX9" fmla="*/ 1067 w 10000"/>
                  <a:gd name="connsiteY9" fmla="*/ 6698 h 9950"/>
                  <a:gd name="connsiteX10" fmla="*/ 1161 w 10000"/>
                  <a:gd name="connsiteY10" fmla="*/ 6871 h 9950"/>
                  <a:gd name="connsiteX11" fmla="*/ 1332 w 10000"/>
                  <a:gd name="connsiteY11" fmla="*/ 5432 h 9950"/>
                  <a:gd name="connsiteX12" fmla="*/ 1462 w 10000"/>
                  <a:gd name="connsiteY12" fmla="*/ 6086 h 9950"/>
                  <a:gd name="connsiteX13" fmla="*/ 1518 w 10000"/>
                  <a:gd name="connsiteY13" fmla="*/ 5612 h 9950"/>
                  <a:gd name="connsiteX14" fmla="*/ 1574 w 10000"/>
                  <a:gd name="connsiteY14" fmla="*/ 5345 h 9950"/>
                  <a:gd name="connsiteX15" fmla="*/ 1724 w 10000"/>
                  <a:gd name="connsiteY15" fmla="*/ 6741 h 9950"/>
                  <a:gd name="connsiteX16" fmla="*/ 1839 w 10000"/>
                  <a:gd name="connsiteY16" fmla="*/ 6086 h 9950"/>
                  <a:gd name="connsiteX17" fmla="*/ 1970 w 10000"/>
                  <a:gd name="connsiteY17" fmla="*/ 6086 h 9950"/>
                  <a:gd name="connsiteX18" fmla="*/ 2063 w 10000"/>
                  <a:gd name="connsiteY18" fmla="*/ 6345 h 9950"/>
                  <a:gd name="connsiteX19" fmla="*/ 2250 w 10000"/>
                  <a:gd name="connsiteY19" fmla="*/ 6518 h 9950"/>
                  <a:gd name="connsiteX20" fmla="*/ 2402 w 10000"/>
                  <a:gd name="connsiteY20" fmla="*/ 5216 h 9950"/>
                  <a:gd name="connsiteX21" fmla="*/ 2551 w 10000"/>
                  <a:gd name="connsiteY21" fmla="*/ 4482 h 9950"/>
                  <a:gd name="connsiteX22" fmla="*/ 2645 w 10000"/>
                  <a:gd name="connsiteY22" fmla="*/ 6000 h 9950"/>
                  <a:gd name="connsiteX23" fmla="*/ 2775 w 10000"/>
                  <a:gd name="connsiteY23" fmla="*/ 6302 h 9950"/>
                  <a:gd name="connsiteX24" fmla="*/ 2925 w 10000"/>
                  <a:gd name="connsiteY24" fmla="*/ 5432 h 9950"/>
                  <a:gd name="connsiteX25" fmla="*/ 3058 w 10000"/>
                  <a:gd name="connsiteY25" fmla="*/ 5655 h 9950"/>
                  <a:gd name="connsiteX26" fmla="*/ 3320 w 10000"/>
                  <a:gd name="connsiteY26" fmla="*/ 4482 h 9950"/>
                  <a:gd name="connsiteX27" fmla="*/ 3469 w 10000"/>
                  <a:gd name="connsiteY27" fmla="*/ 0 h 9950"/>
                  <a:gd name="connsiteX28" fmla="*/ 3600 w 10000"/>
                  <a:gd name="connsiteY28" fmla="*/ 3698 h 9950"/>
                  <a:gd name="connsiteX29" fmla="*/ 3715 w 10000"/>
                  <a:gd name="connsiteY29" fmla="*/ 3655 h 9950"/>
                  <a:gd name="connsiteX30" fmla="*/ 3883 w 10000"/>
                  <a:gd name="connsiteY30" fmla="*/ 4345 h 9950"/>
                  <a:gd name="connsiteX31" fmla="*/ 3995 w 10000"/>
                  <a:gd name="connsiteY31" fmla="*/ 3698 h 9950"/>
                  <a:gd name="connsiteX32" fmla="*/ 4107 w 10000"/>
                  <a:gd name="connsiteY32" fmla="*/ 3784 h 9950"/>
                  <a:gd name="connsiteX33" fmla="*/ 4278 w 10000"/>
                  <a:gd name="connsiteY33" fmla="*/ 3612 h 9950"/>
                  <a:gd name="connsiteX34" fmla="*/ 4409 w 10000"/>
                  <a:gd name="connsiteY34" fmla="*/ 568 h 9950"/>
                  <a:gd name="connsiteX35" fmla="*/ 4540 w 10000"/>
                  <a:gd name="connsiteY35" fmla="*/ 2655 h 9950"/>
                  <a:gd name="connsiteX36" fmla="*/ 4689 w 10000"/>
                  <a:gd name="connsiteY36" fmla="*/ 3612 h 9950"/>
                  <a:gd name="connsiteX37" fmla="*/ 4764 w 10000"/>
                  <a:gd name="connsiteY37" fmla="*/ 3655 h 9950"/>
                  <a:gd name="connsiteX38" fmla="*/ 4897 w 10000"/>
                  <a:gd name="connsiteY38" fmla="*/ 4173 h 9950"/>
                  <a:gd name="connsiteX39" fmla="*/ 5047 w 10000"/>
                  <a:gd name="connsiteY39" fmla="*/ 4388 h 9950"/>
                  <a:gd name="connsiteX40" fmla="*/ 5196 w 10000"/>
                  <a:gd name="connsiteY40" fmla="*/ 1353 h 9950"/>
                  <a:gd name="connsiteX41" fmla="*/ 5327 w 10000"/>
                  <a:gd name="connsiteY41" fmla="*/ 1698 h 9950"/>
                  <a:gd name="connsiteX42" fmla="*/ 5442 w 10000"/>
                  <a:gd name="connsiteY42" fmla="*/ 2568 h 9950"/>
                  <a:gd name="connsiteX43" fmla="*/ 5591 w 10000"/>
                  <a:gd name="connsiteY43" fmla="*/ 2914 h 9950"/>
                  <a:gd name="connsiteX44" fmla="*/ 5741 w 10000"/>
                  <a:gd name="connsiteY44" fmla="*/ 2216 h 9950"/>
                  <a:gd name="connsiteX45" fmla="*/ 5853 w 10000"/>
                  <a:gd name="connsiteY45" fmla="*/ 3302 h 9950"/>
                  <a:gd name="connsiteX46" fmla="*/ 6002 w 10000"/>
                  <a:gd name="connsiteY46" fmla="*/ 4129 h 9950"/>
                  <a:gd name="connsiteX47" fmla="*/ 6136 w 10000"/>
                  <a:gd name="connsiteY47" fmla="*/ 2784 h 9950"/>
                  <a:gd name="connsiteX48" fmla="*/ 6397 w 10000"/>
                  <a:gd name="connsiteY48" fmla="*/ 3086 h 9950"/>
                  <a:gd name="connsiteX49" fmla="*/ 6490 w 10000"/>
                  <a:gd name="connsiteY49" fmla="*/ 3482 h 9950"/>
                  <a:gd name="connsiteX50" fmla="*/ 6602 w 10000"/>
                  <a:gd name="connsiteY50" fmla="*/ 3568 h 9950"/>
                  <a:gd name="connsiteX51" fmla="*/ 6755 w 10000"/>
                  <a:gd name="connsiteY51" fmla="*/ 3827 h 9950"/>
                  <a:gd name="connsiteX52" fmla="*/ 6923 w 10000"/>
                  <a:gd name="connsiteY52" fmla="*/ 4000 h 9950"/>
                  <a:gd name="connsiteX53" fmla="*/ 7054 w 10000"/>
                  <a:gd name="connsiteY53" fmla="*/ 3525 h 9950"/>
                  <a:gd name="connsiteX54" fmla="*/ 7166 w 10000"/>
                  <a:gd name="connsiteY54" fmla="*/ 1655 h 9950"/>
                  <a:gd name="connsiteX55" fmla="*/ 7203 w 10000"/>
                  <a:gd name="connsiteY55" fmla="*/ 914 h 9950"/>
                  <a:gd name="connsiteX56" fmla="*/ 7467 w 10000"/>
                  <a:gd name="connsiteY56" fmla="*/ 4259 h 9950"/>
                  <a:gd name="connsiteX57" fmla="*/ 7561 w 10000"/>
                  <a:gd name="connsiteY57" fmla="*/ 4129 h 9950"/>
                  <a:gd name="connsiteX58" fmla="*/ 7710 w 10000"/>
                  <a:gd name="connsiteY58" fmla="*/ 5568 h 9950"/>
                  <a:gd name="connsiteX59" fmla="*/ 7841 w 10000"/>
                  <a:gd name="connsiteY59" fmla="*/ 5129 h 9950"/>
                  <a:gd name="connsiteX60" fmla="*/ 7993 w 10000"/>
                  <a:gd name="connsiteY60" fmla="*/ 6043 h 9950"/>
                  <a:gd name="connsiteX61" fmla="*/ 8105 w 10000"/>
                  <a:gd name="connsiteY61" fmla="*/ 5698 h 9950"/>
                  <a:gd name="connsiteX62" fmla="*/ 8255 w 10000"/>
                  <a:gd name="connsiteY62" fmla="*/ 5475 h 9950"/>
                  <a:gd name="connsiteX63" fmla="*/ 8385 w 10000"/>
                  <a:gd name="connsiteY63" fmla="*/ 6871 h 9950"/>
                  <a:gd name="connsiteX64" fmla="*/ 8519 w 10000"/>
                  <a:gd name="connsiteY64" fmla="*/ 6827 h 9950"/>
                  <a:gd name="connsiteX65" fmla="*/ 8668 w 10000"/>
                  <a:gd name="connsiteY65" fmla="*/ 7000 h 9950"/>
                  <a:gd name="connsiteX66" fmla="*/ 8762 w 10000"/>
                  <a:gd name="connsiteY66" fmla="*/ 7259 h 9950"/>
                  <a:gd name="connsiteX67" fmla="*/ 8930 w 10000"/>
                  <a:gd name="connsiteY67" fmla="*/ 5655 h 9950"/>
                  <a:gd name="connsiteX68" fmla="*/ 9060 w 10000"/>
                  <a:gd name="connsiteY68" fmla="*/ 6432 h 9950"/>
                  <a:gd name="connsiteX69" fmla="*/ 9194 w 10000"/>
                  <a:gd name="connsiteY69" fmla="*/ 6871 h 9950"/>
                  <a:gd name="connsiteX70" fmla="*/ 9306 w 10000"/>
                  <a:gd name="connsiteY70" fmla="*/ 7475 h 9950"/>
                  <a:gd name="connsiteX71" fmla="*/ 9456 w 10000"/>
                  <a:gd name="connsiteY71" fmla="*/ 5518 h 9950"/>
                  <a:gd name="connsiteX72" fmla="*/ 9568 w 10000"/>
                  <a:gd name="connsiteY72" fmla="*/ 6871 h 9950"/>
                  <a:gd name="connsiteX73" fmla="*/ 9683 w 10000"/>
                  <a:gd name="connsiteY73" fmla="*/ 6827 h 9950"/>
                  <a:gd name="connsiteX74" fmla="*/ 9832 w 10000"/>
                  <a:gd name="connsiteY74" fmla="*/ 6086 h 9950"/>
                  <a:gd name="connsiteX75" fmla="*/ 10000 w 10000"/>
                  <a:gd name="connsiteY75" fmla="*/ 5827 h 9950"/>
                  <a:gd name="connsiteX76" fmla="*/ 10000 w 10000"/>
                  <a:gd name="connsiteY76" fmla="*/ 9950 h 9950"/>
                  <a:gd name="connsiteX77" fmla="*/ 25 w 10000"/>
                  <a:gd name="connsiteY77" fmla="*/ 9683 h 9950"/>
                  <a:gd name="connsiteX0" fmla="*/ 6 w 10000"/>
                  <a:gd name="connsiteY0" fmla="*/ 10050 h 10050"/>
                  <a:gd name="connsiteX1" fmla="*/ 0 w 10000"/>
                  <a:gd name="connsiteY1" fmla="*/ 6637 h 10050"/>
                  <a:gd name="connsiteX2" fmla="*/ 75 w 10000"/>
                  <a:gd name="connsiteY2" fmla="*/ 7035 h 10050"/>
                  <a:gd name="connsiteX3" fmla="*/ 243 w 10000"/>
                  <a:gd name="connsiteY3" fmla="*/ 7252 h 10050"/>
                  <a:gd name="connsiteX4" fmla="*/ 373 w 10000"/>
                  <a:gd name="connsiteY4" fmla="*/ 6992 h 10050"/>
                  <a:gd name="connsiteX5" fmla="*/ 523 w 10000"/>
                  <a:gd name="connsiteY5" fmla="*/ 6117 h 10050"/>
                  <a:gd name="connsiteX6" fmla="*/ 694 w 10000"/>
                  <a:gd name="connsiteY6" fmla="*/ 6117 h 10050"/>
                  <a:gd name="connsiteX7" fmla="*/ 750 w 10000"/>
                  <a:gd name="connsiteY7" fmla="*/ 5987 h 10050"/>
                  <a:gd name="connsiteX8" fmla="*/ 918 w 10000"/>
                  <a:gd name="connsiteY8" fmla="*/ 7122 h 10050"/>
                  <a:gd name="connsiteX9" fmla="*/ 1067 w 10000"/>
                  <a:gd name="connsiteY9" fmla="*/ 6732 h 10050"/>
                  <a:gd name="connsiteX10" fmla="*/ 1161 w 10000"/>
                  <a:gd name="connsiteY10" fmla="*/ 6906 h 10050"/>
                  <a:gd name="connsiteX11" fmla="*/ 1332 w 10000"/>
                  <a:gd name="connsiteY11" fmla="*/ 5459 h 10050"/>
                  <a:gd name="connsiteX12" fmla="*/ 1462 w 10000"/>
                  <a:gd name="connsiteY12" fmla="*/ 6117 h 10050"/>
                  <a:gd name="connsiteX13" fmla="*/ 1518 w 10000"/>
                  <a:gd name="connsiteY13" fmla="*/ 5640 h 10050"/>
                  <a:gd name="connsiteX14" fmla="*/ 1574 w 10000"/>
                  <a:gd name="connsiteY14" fmla="*/ 5372 h 10050"/>
                  <a:gd name="connsiteX15" fmla="*/ 1724 w 10000"/>
                  <a:gd name="connsiteY15" fmla="*/ 6775 h 10050"/>
                  <a:gd name="connsiteX16" fmla="*/ 1839 w 10000"/>
                  <a:gd name="connsiteY16" fmla="*/ 6117 h 10050"/>
                  <a:gd name="connsiteX17" fmla="*/ 1970 w 10000"/>
                  <a:gd name="connsiteY17" fmla="*/ 6117 h 10050"/>
                  <a:gd name="connsiteX18" fmla="*/ 2063 w 10000"/>
                  <a:gd name="connsiteY18" fmla="*/ 6377 h 10050"/>
                  <a:gd name="connsiteX19" fmla="*/ 2250 w 10000"/>
                  <a:gd name="connsiteY19" fmla="*/ 6551 h 10050"/>
                  <a:gd name="connsiteX20" fmla="*/ 2402 w 10000"/>
                  <a:gd name="connsiteY20" fmla="*/ 5242 h 10050"/>
                  <a:gd name="connsiteX21" fmla="*/ 2551 w 10000"/>
                  <a:gd name="connsiteY21" fmla="*/ 4505 h 10050"/>
                  <a:gd name="connsiteX22" fmla="*/ 2645 w 10000"/>
                  <a:gd name="connsiteY22" fmla="*/ 6030 h 10050"/>
                  <a:gd name="connsiteX23" fmla="*/ 2775 w 10000"/>
                  <a:gd name="connsiteY23" fmla="*/ 6334 h 10050"/>
                  <a:gd name="connsiteX24" fmla="*/ 2925 w 10000"/>
                  <a:gd name="connsiteY24" fmla="*/ 5459 h 10050"/>
                  <a:gd name="connsiteX25" fmla="*/ 3058 w 10000"/>
                  <a:gd name="connsiteY25" fmla="*/ 5683 h 10050"/>
                  <a:gd name="connsiteX26" fmla="*/ 3320 w 10000"/>
                  <a:gd name="connsiteY26" fmla="*/ 4505 h 10050"/>
                  <a:gd name="connsiteX27" fmla="*/ 3469 w 10000"/>
                  <a:gd name="connsiteY27" fmla="*/ 0 h 10050"/>
                  <a:gd name="connsiteX28" fmla="*/ 3600 w 10000"/>
                  <a:gd name="connsiteY28" fmla="*/ 3717 h 10050"/>
                  <a:gd name="connsiteX29" fmla="*/ 3715 w 10000"/>
                  <a:gd name="connsiteY29" fmla="*/ 3673 h 10050"/>
                  <a:gd name="connsiteX30" fmla="*/ 3883 w 10000"/>
                  <a:gd name="connsiteY30" fmla="*/ 4367 h 10050"/>
                  <a:gd name="connsiteX31" fmla="*/ 3995 w 10000"/>
                  <a:gd name="connsiteY31" fmla="*/ 3717 h 10050"/>
                  <a:gd name="connsiteX32" fmla="*/ 4107 w 10000"/>
                  <a:gd name="connsiteY32" fmla="*/ 3803 h 10050"/>
                  <a:gd name="connsiteX33" fmla="*/ 4278 w 10000"/>
                  <a:gd name="connsiteY33" fmla="*/ 3630 h 10050"/>
                  <a:gd name="connsiteX34" fmla="*/ 4409 w 10000"/>
                  <a:gd name="connsiteY34" fmla="*/ 571 h 10050"/>
                  <a:gd name="connsiteX35" fmla="*/ 4540 w 10000"/>
                  <a:gd name="connsiteY35" fmla="*/ 2668 h 10050"/>
                  <a:gd name="connsiteX36" fmla="*/ 4689 w 10000"/>
                  <a:gd name="connsiteY36" fmla="*/ 3630 h 10050"/>
                  <a:gd name="connsiteX37" fmla="*/ 4764 w 10000"/>
                  <a:gd name="connsiteY37" fmla="*/ 3673 h 10050"/>
                  <a:gd name="connsiteX38" fmla="*/ 4897 w 10000"/>
                  <a:gd name="connsiteY38" fmla="*/ 4194 h 10050"/>
                  <a:gd name="connsiteX39" fmla="*/ 5047 w 10000"/>
                  <a:gd name="connsiteY39" fmla="*/ 4410 h 10050"/>
                  <a:gd name="connsiteX40" fmla="*/ 5196 w 10000"/>
                  <a:gd name="connsiteY40" fmla="*/ 1360 h 10050"/>
                  <a:gd name="connsiteX41" fmla="*/ 5327 w 10000"/>
                  <a:gd name="connsiteY41" fmla="*/ 1707 h 10050"/>
                  <a:gd name="connsiteX42" fmla="*/ 5442 w 10000"/>
                  <a:gd name="connsiteY42" fmla="*/ 2581 h 10050"/>
                  <a:gd name="connsiteX43" fmla="*/ 5591 w 10000"/>
                  <a:gd name="connsiteY43" fmla="*/ 2929 h 10050"/>
                  <a:gd name="connsiteX44" fmla="*/ 5741 w 10000"/>
                  <a:gd name="connsiteY44" fmla="*/ 2227 h 10050"/>
                  <a:gd name="connsiteX45" fmla="*/ 5853 w 10000"/>
                  <a:gd name="connsiteY45" fmla="*/ 3319 h 10050"/>
                  <a:gd name="connsiteX46" fmla="*/ 6002 w 10000"/>
                  <a:gd name="connsiteY46" fmla="*/ 4150 h 10050"/>
                  <a:gd name="connsiteX47" fmla="*/ 6136 w 10000"/>
                  <a:gd name="connsiteY47" fmla="*/ 2798 h 10050"/>
                  <a:gd name="connsiteX48" fmla="*/ 6397 w 10000"/>
                  <a:gd name="connsiteY48" fmla="*/ 3102 h 10050"/>
                  <a:gd name="connsiteX49" fmla="*/ 6490 w 10000"/>
                  <a:gd name="connsiteY49" fmla="*/ 3499 h 10050"/>
                  <a:gd name="connsiteX50" fmla="*/ 6602 w 10000"/>
                  <a:gd name="connsiteY50" fmla="*/ 3586 h 10050"/>
                  <a:gd name="connsiteX51" fmla="*/ 6755 w 10000"/>
                  <a:gd name="connsiteY51" fmla="*/ 3846 h 10050"/>
                  <a:gd name="connsiteX52" fmla="*/ 6923 w 10000"/>
                  <a:gd name="connsiteY52" fmla="*/ 4020 h 10050"/>
                  <a:gd name="connsiteX53" fmla="*/ 7054 w 10000"/>
                  <a:gd name="connsiteY53" fmla="*/ 3543 h 10050"/>
                  <a:gd name="connsiteX54" fmla="*/ 7166 w 10000"/>
                  <a:gd name="connsiteY54" fmla="*/ 1663 h 10050"/>
                  <a:gd name="connsiteX55" fmla="*/ 7203 w 10000"/>
                  <a:gd name="connsiteY55" fmla="*/ 919 h 10050"/>
                  <a:gd name="connsiteX56" fmla="*/ 7467 w 10000"/>
                  <a:gd name="connsiteY56" fmla="*/ 4280 h 10050"/>
                  <a:gd name="connsiteX57" fmla="*/ 7561 w 10000"/>
                  <a:gd name="connsiteY57" fmla="*/ 4150 h 10050"/>
                  <a:gd name="connsiteX58" fmla="*/ 7710 w 10000"/>
                  <a:gd name="connsiteY58" fmla="*/ 5596 h 10050"/>
                  <a:gd name="connsiteX59" fmla="*/ 7841 w 10000"/>
                  <a:gd name="connsiteY59" fmla="*/ 5155 h 10050"/>
                  <a:gd name="connsiteX60" fmla="*/ 7993 w 10000"/>
                  <a:gd name="connsiteY60" fmla="*/ 6073 h 10050"/>
                  <a:gd name="connsiteX61" fmla="*/ 8105 w 10000"/>
                  <a:gd name="connsiteY61" fmla="*/ 5727 h 10050"/>
                  <a:gd name="connsiteX62" fmla="*/ 8255 w 10000"/>
                  <a:gd name="connsiteY62" fmla="*/ 5503 h 10050"/>
                  <a:gd name="connsiteX63" fmla="*/ 8385 w 10000"/>
                  <a:gd name="connsiteY63" fmla="*/ 6906 h 10050"/>
                  <a:gd name="connsiteX64" fmla="*/ 8519 w 10000"/>
                  <a:gd name="connsiteY64" fmla="*/ 6861 h 10050"/>
                  <a:gd name="connsiteX65" fmla="*/ 8668 w 10000"/>
                  <a:gd name="connsiteY65" fmla="*/ 7035 h 10050"/>
                  <a:gd name="connsiteX66" fmla="*/ 8762 w 10000"/>
                  <a:gd name="connsiteY66" fmla="*/ 7295 h 10050"/>
                  <a:gd name="connsiteX67" fmla="*/ 8930 w 10000"/>
                  <a:gd name="connsiteY67" fmla="*/ 5683 h 10050"/>
                  <a:gd name="connsiteX68" fmla="*/ 9060 w 10000"/>
                  <a:gd name="connsiteY68" fmla="*/ 6464 h 10050"/>
                  <a:gd name="connsiteX69" fmla="*/ 9194 w 10000"/>
                  <a:gd name="connsiteY69" fmla="*/ 6906 h 10050"/>
                  <a:gd name="connsiteX70" fmla="*/ 9306 w 10000"/>
                  <a:gd name="connsiteY70" fmla="*/ 7513 h 10050"/>
                  <a:gd name="connsiteX71" fmla="*/ 9456 w 10000"/>
                  <a:gd name="connsiteY71" fmla="*/ 5546 h 10050"/>
                  <a:gd name="connsiteX72" fmla="*/ 9568 w 10000"/>
                  <a:gd name="connsiteY72" fmla="*/ 6906 h 10050"/>
                  <a:gd name="connsiteX73" fmla="*/ 9683 w 10000"/>
                  <a:gd name="connsiteY73" fmla="*/ 6861 h 10050"/>
                  <a:gd name="connsiteX74" fmla="*/ 9832 w 10000"/>
                  <a:gd name="connsiteY74" fmla="*/ 6117 h 10050"/>
                  <a:gd name="connsiteX75" fmla="*/ 10000 w 10000"/>
                  <a:gd name="connsiteY75" fmla="*/ 5856 h 10050"/>
                  <a:gd name="connsiteX76" fmla="*/ 10000 w 10000"/>
                  <a:gd name="connsiteY76" fmla="*/ 10000 h 10050"/>
                  <a:gd name="connsiteX77" fmla="*/ 6 w 10000"/>
                  <a:gd name="connsiteY77" fmla="*/ 10050 h 10050"/>
                  <a:gd name="connsiteX0" fmla="*/ 6 w 10006"/>
                  <a:gd name="connsiteY0" fmla="*/ 10050 h 10058"/>
                  <a:gd name="connsiteX1" fmla="*/ 0 w 10006"/>
                  <a:gd name="connsiteY1" fmla="*/ 6637 h 10058"/>
                  <a:gd name="connsiteX2" fmla="*/ 75 w 10006"/>
                  <a:gd name="connsiteY2" fmla="*/ 7035 h 10058"/>
                  <a:gd name="connsiteX3" fmla="*/ 243 w 10006"/>
                  <a:gd name="connsiteY3" fmla="*/ 7252 h 10058"/>
                  <a:gd name="connsiteX4" fmla="*/ 373 w 10006"/>
                  <a:gd name="connsiteY4" fmla="*/ 6992 h 10058"/>
                  <a:gd name="connsiteX5" fmla="*/ 523 w 10006"/>
                  <a:gd name="connsiteY5" fmla="*/ 6117 h 10058"/>
                  <a:gd name="connsiteX6" fmla="*/ 694 w 10006"/>
                  <a:gd name="connsiteY6" fmla="*/ 6117 h 10058"/>
                  <a:gd name="connsiteX7" fmla="*/ 750 w 10006"/>
                  <a:gd name="connsiteY7" fmla="*/ 5987 h 10058"/>
                  <a:gd name="connsiteX8" fmla="*/ 918 w 10006"/>
                  <a:gd name="connsiteY8" fmla="*/ 7122 h 10058"/>
                  <a:gd name="connsiteX9" fmla="*/ 1067 w 10006"/>
                  <a:gd name="connsiteY9" fmla="*/ 6732 h 10058"/>
                  <a:gd name="connsiteX10" fmla="*/ 1161 w 10006"/>
                  <a:gd name="connsiteY10" fmla="*/ 6906 h 10058"/>
                  <a:gd name="connsiteX11" fmla="*/ 1332 w 10006"/>
                  <a:gd name="connsiteY11" fmla="*/ 5459 h 10058"/>
                  <a:gd name="connsiteX12" fmla="*/ 1462 w 10006"/>
                  <a:gd name="connsiteY12" fmla="*/ 6117 h 10058"/>
                  <a:gd name="connsiteX13" fmla="*/ 1518 w 10006"/>
                  <a:gd name="connsiteY13" fmla="*/ 5640 h 10058"/>
                  <a:gd name="connsiteX14" fmla="*/ 1574 w 10006"/>
                  <a:gd name="connsiteY14" fmla="*/ 5372 h 10058"/>
                  <a:gd name="connsiteX15" fmla="*/ 1724 w 10006"/>
                  <a:gd name="connsiteY15" fmla="*/ 6775 h 10058"/>
                  <a:gd name="connsiteX16" fmla="*/ 1839 w 10006"/>
                  <a:gd name="connsiteY16" fmla="*/ 6117 h 10058"/>
                  <a:gd name="connsiteX17" fmla="*/ 1970 w 10006"/>
                  <a:gd name="connsiteY17" fmla="*/ 6117 h 10058"/>
                  <a:gd name="connsiteX18" fmla="*/ 2063 w 10006"/>
                  <a:gd name="connsiteY18" fmla="*/ 6377 h 10058"/>
                  <a:gd name="connsiteX19" fmla="*/ 2250 w 10006"/>
                  <a:gd name="connsiteY19" fmla="*/ 6551 h 10058"/>
                  <a:gd name="connsiteX20" fmla="*/ 2402 w 10006"/>
                  <a:gd name="connsiteY20" fmla="*/ 5242 h 10058"/>
                  <a:gd name="connsiteX21" fmla="*/ 2551 w 10006"/>
                  <a:gd name="connsiteY21" fmla="*/ 4505 h 10058"/>
                  <a:gd name="connsiteX22" fmla="*/ 2645 w 10006"/>
                  <a:gd name="connsiteY22" fmla="*/ 6030 h 10058"/>
                  <a:gd name="connsiteX23" fmla="*/ 2775 w 10006"/>
                  <a:gd name="connsiteY23" fmla="*/ 6334 h 10058"/>
                  <a:gd name="connsiteX24" fmla="*/ 2925 w 10006"/>
                  <a:gd name="connsiteY24" fmla="*/ 5459 h 10058"/>
                  <a:gd name="connsiteX25" fmla="*/ 3058 w 10006"/>
                  <a:gd name="connsiteY25" fmla="*/ 5683 h 10058"/>
                  <a:gd name="connsiteX26" fmla="*/ 3320 w 10006"/>
                  <a:gd name="connsiteY26" fmla="*/ 4505 h 10058"/>
                  <a:gd name="connsiteX27" fmla="*/ 3469 w 10006"/>
                  <a:gd name="connsiteY27" fmla="*/ 0 h 10058"/>
                  <a:gd name="connsiteX28" fmla="*/ 3600 w 10006"/>
                  <a:gd name="connsiteY28" fmla="*/ 3717 h 10058"/>
                  <a:gd name="connsiteX29" fmla="*/ 3715 w 10006"/>
                  <a:gd name="connsiteY29" fmla="*/ 3673 h 10058"/>
                  <a:gd name="connsiteX30" fmla="*/ 3883 w 10006"/>
                  <a:gd name="connsiteY30" fmla="*/ 4367 h 10058"/>
                  <a:gd name="connsiteX31" fmla="*/ 3995 w 10006"/>
                  <a:gd name="connsiteY31" fmla="*/ 3717 h 10058"/>
                  <a:gd name="connsiteX32" fmla="*/ 4107 w 10006"/>
                  <a:gd name="connsiteY32" fmla="*/ 3803 h 10058"/>
                  <a:gd name="connsiteX33" fmla="*/ 4278 w 10006"/>
                  <a:gd name="connsiteY33" fmla="*/ 3630 h 10058"/>
                  <a:gd name="connsiteX34" fmla="*/ 4409 w 10006"/>
                  <a:gd name="connsiteY34" fmla="*/ 571 h 10058"/>
                  <a:gd name="connsiteX35" fmla="*/ 4540 w 10006"/>
                  <a:gd name="connsiteY35" fmla="*/ 2668 h 10058"/>
                  <a:gd name="connsiteX36" fmla="*/ 4689 w 10006"/>
                  <a:gd name="connsiteY36" fmla="*/ 3630 h 10058"/>
                  <a:gd name="connsiteX37" fmla="*/ 4764 w 10006"/>
                  <a:gd name="connsiteY37" fmla="*/ 3673 h 10058"/>
                  <a:gd name="connsiteX38" fmla="*/ 4897 w 10006"/>
                  <a:gd name="connsiteY38" fmla="*/ 4194 h 10058"/>
                  <a:gd name="connsiteX39" fmla="*/ 5047 w 10006"/>
                  <a:gd name="connsiteY39" fmla="*/ 4410 h 10058"/>
                  <a:gd name="connsiteX40" fmla="*/ 5196 w 10006"/>
                  <a:gd name="connsiteY40" fmla="*/ 1360 h 10058"/>
                  <a:gd name="connsiteX41" fmla="*/ 5327 w 10006"/>
                  <a:gd name="connsiteY41" fmla="*/ 1707 h 10058"/>
                  <a:gd name="connsiteX42" fmla="*/ 5442 w 10006"/>
                  <a:gd name="connsiteY42" fmla="*/ 2581 h 10058"/>
                  <a:gd name="connsiteX43" fmla="*/ 5591 w 10006"/>
                  <a:gd name="connsiteY43" fmla="*/ 2929 h 10058"/>
                  <a:gd name="connsiteX44" fmla="*/ 5741 w 10006"/>
                  <a:gd name="connsiteY44" fmla="*/ 2227 h 10058"/>
                  <a:gd name="connsiteX45" fmla="*/ 5853 w 10006"/>
                  <a:gd name="connsiteY45" fmla="*/ 3319 h 10058"/>
                  <a:gd name="connsiteX46" fmla="*/ 6002 w 10006"/>
                  <a:gd name="connsiteY46" fmla="*/ 4150 h 10058"/>
                  <a:gd name="connsiteX47" fmla="*/ 6136 w 10006"/>
                  <a:gd name="connsiteY47" fmla="*/ 2798 h 10058"/>
                  <a:gd name="connsiteX48" fmla="*/ 6397 w 10006"/>
                  <a:gd name="connsiteY48" fmla="*/ 3102 h 10058"/>
                  <a:gd name="connsiteX49" fmla="*/ 6490 w 10006"/>
                  <a:gd name="connsiteY49" fmla="*/ 3499 h 10058"/>
                  <a:gd name="connsiteX50" fmla="*/ 6602 w 10006"/>
                  <a:gd name="connsiteY50" fmla="*/ 3586 h 10058"/>
                  <a:gd name="connsiteX51" fmla="*/ 6755 w 10006"/>
                  <a:gd name="connsiteY51" fmla="*/ 3846 h 10058"/>
                  <a:gd name="connsiteX52" fmla="*/ 6923 w 10006"/>
                  <a:gd name="connsiteY52" fmla="*/ 4020 h 10058"/>
                  <a:gd name="connsiteX53" fmla="*/ 7054 w 10006"/>
                  <a:gd name="connsiteY53" fmla="*/ 3543 h 10058"/>
                  <a:gd name="connsiteX54" fmla="*/ 7166 w 10006"/>
                  <a:gd name="connsiteY54" fmla="*/ 1663 h 10058"/>
                  <a:gd name="connsiteX55" fmla="*/ 7203 w 10006"/>
                  <a:gd name="connsiteY55" fmla="*/ 919 h 10058"/>
                  <a:gd name="connsiteX56" fmla="*/ 7467 w 10006"/>
                  <a:gd name="connsiteY56" fmla="*/ 4280 h 10058"/>
                  <a:gd name="connsiteX57" fmla="*/ 7561 w 10006"/>
                  <a:gd name="connsiteY57" fmla="*/ 4150 h 10058"/>
                  <a:gd name="connsiteX58" fmla="*/ 7710 w 10006"/>
                  <a:gd name="connsiteY58" fmla="*/ 5596 h 10058"/>
                  <a:gd name="connsiteX59" fmla="*/ 7841 w 10006"/>
                  <a:gd name="connsiteY59" fmla="*/ 5155 h 10058"/>
                  <a:gd name="connsiteX60" fmla="*/ 7993 w 10006"/>
                  <a:gd name="connsiteY60" fmla="*/ 6073 h 10058"/>
                  <a:gd name="connsiteX61" fmla="*/ 8105 w 10006"/>
                  <a:gd name="connsiteY61" fmla="*/ 5727 h 10058"/>
                  <a:gd name="connsiteX62" fmla="*/ 8255 w 10006"/>
                  <a:gd name="connsiteY62" fmla="*/ 5503 h 10058"/>
                  <a:gd name="connsiteX63" fmla="*/ 8385 w 10006"/>
                  <a:gd name="connsiteY63" fmla="*/ 6906 h 10058"/>
                  <a:gd name="connsiteX64" fmla="*/ 8519 w 10006"/>
                  <a:gd name="connsiteY64" fmla="*/ 6861 h 10058"/>
                  <a:gd name="connsiteX65" fmla="*/ 8668 w 10006"/>
                  <a:gd name="connsiteY65" fmla="*/ 7035 h 10058"/>
                  <a:gd name="connsiteX66" fmla="*/ 8762 w 10006"/>
                  <a:gd name="connsiteY66" fmla="*/ 7295 h 10058"/>
                  <a:gd name="connsiteX67" fmla="*/ 8930 w 10006"/>
                  <a:gd name="connsiteY67" fmla="*/ 5683 h 10058"/>
                  <a:gd name="connsiteX68" fmla="*/ 9060 w 10006"/>
                  <a:gd name="connsiteY68" fmla="*/ 6464 h 10058"/>
                  <a:gd name="connsiteX69" fmla="*/ 9194 w 10006"/>
                  <a:gd name="connsiteY69" fmla="*/ 6906 h 10058"/>
                  <a:gd name="connsiteX70" fmla="*/ 9306 w 10006"/>
                  <a:gd name="connsiteY70" fmla="*/ 7513 h 10058"/>
                  <a:gd name="connsiteX71" fmla="*/ 9456 w 10006"/>
                  <a:gd name="connsiteY71" fmla="*/ 5546 h 10058"/>
                  <a:gd name="connsiteX72" fmla="*/ 9568 w 10006"/>
                  <a:gd name="connsiteY72" fmla="*/ 6906 h 10058"/>
                  <a:gd name="connsiteX73" fmla="*/ 9683 w 10006"/>
                  <a:gd name="connsiteY73" fmla="*/ 6861 h 10058"/>
                  <a:gd name="connsiteX74" fmla="*/ 9832 w 10006"/>
                  <a:gd name="connsiteY74" fmla="*/ 6117 h 10058"/>
                  <a:gd name="connsiteX75" fmla="*/ 10000 w 10006"/>
                  <a:gd name="connsiteY75" fmla="*/ 5856 h 10058"/>
                  <a:gd name="connsiteX76" fmla="*/ 10006 w 10006"/>
                  <a:gd name="connsiteY76" fmla="*/ 10058 h 10058"/>
                  <a:gd name="connsiteX77" fmla="*/ 6 w 10006"/>
                  <a:gd name="connsiteY77" fmla="*/ 10050 h 1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0006" h="10058">
                    <a:moveTo>
                      <a:pt x="6" y="10050"/>
                    </a:moveTo>
                    <a:cubicBezTo>
                      <a:pt x="-2" y="9019"/>
                      <a:pt x="8" y="7668"/>
                      <a:pt x="0" y="6637"/>
                    </a:cubicBezTo>
                    <a:cubicBezTo>
                      <a:pt x="25" y="6770"/>
                      <a:pt x="50" y="6902"/>
                      <a:pt x="75" y="7035"/>
                    </a:cubicBezTo>
                    <a:lnTo>
                      <a:pt x="243" y="7252"/>
                    </a:lnTo>
                    <a:cubicBezTo>
                      <a:pt x="286" y="7165"/>
                      <a:pt x="330" y="7079"/>
                      <a:pt x="373" y="6992"/>
                    </a:cubicBezTo>
                    <a:lnTo>
                      <a:pt x="523" y="6117"/>
                    </a:lnTo>
                    <a:lnTo>
                      <a:pt x="694" y="6117"/>
                    </a:lnTo>
                    <a:cubicBezTo>
                      <a:pt x="713" y="6073"/>
                      <a:pt x="731" y="6030"/>
                      <a:pt x="750" y="5987"/>
                    </a:cubicBezTo>
                    <a:lnTo>
                      <a:pt x="918" y="7122"/>
                    </a:lnTo>
                    <a:cubicBezTo>
                      <a:pt x="968" y="6992"/>
                      <a:pt x="1017" y="6861"/>
                      <a:pt x="1067" y="6732"/>
                    </a:cubicBezTo>
                    <a:cubicBezTo>
                      <a:pt x="1098" y="6790"/>
                      <a:pt x="1130" y="6847"/>
                      <a:pt x="1161" y="6906"/>
                    </a:cubicBezTo>
                    <a:lnTo>
                      <a:pt x="1332" y="5459"/>
                    </a:lnTo>
                    <a:cubicBezTo>
                      <a:pt x="1375" y="5678"/>
                      <a:pt x="1419" y="5897"/>
                      <a:pt x="1462" y="6117"/>
                    </a:cubicBezTo>
                    <a:cubicBezTo>
                      <a:pt x="1481" y="5958"/>
                      <a:pt x="1499" y="5799"/>
                      <a:pt x="1518" y="5640"/>
                    </a:cubicBezTo>
                    <a:cubicBezTo>
                      <a:pt x="1537" y="5551"/>
                      <a:pt x="1555" y="5461"/>
                      <a:pt x="1574" y="5372"/>
                    </a:cubicBezTo>
                    <a:lnTo>
                      <a:pt x="1724" y="6775"/>
                    </a:lnTo>
                    <a:cubicBezTo>
                      <a:pt x="1762" y="6556"/>
                      <a:pt x="1801" y="6336"/>
                      <a:pt x="1839" y="6117"/>
                    </a:cubicBezTo>
                    <a:lnTo>
                      <a:pt x="1970" y="6117"/>
                    </a:lnTo>
                    <a:cubicBezTo>
                      <a:pt x="2001" y="6203"/>
                      <a:pt x="2032" y="6290"/>
                      <a:pt x="2063" y="6377"/>
                    </a:cubicBezTo>
                    <a:cubicBezTo>
                      <a:pt x="2125" y="6435"/>
                      <a:pt x="2188" y="6492"/>
                      <a:pt x="2250" y="6551"/>
                    </a:cubicBezTo>
                    <a:cubicBezTo>
                      <a:pt x="2301" y="6115"/>
                      <a:pt x="2351" y="5678"/>
                      <a:pt x="2402" y="5242"/>
                    </a:cubicBezTo>
                    <a:cubicBezTo>
                      <a:pt x="2452" y="4996"/>
                      <a:pt x="2501" y="4751"/>
                      <a:pt x="2551" y="4505"/>
                    </a:cubicBezTo>
                    <a:cubicBezTo>
                      <a:pt x="2582" y="5013"/>
                      <a:pt x="2614" y="5522"/>
                      <a:pt x="2645" y="6030"/>
                    </a:cubicBezTo>
                    <a:cubicBezTo>
                      <a:pt x="2688" y="6132"/>
                      <a:pt x="2732" y="6232"/>
                      <a:pt x="2775" y="6334"/>
                    </a:cubicBezTo>
                    <a:lnTo>
                      <a:pt x="2925" y="5459"/>
                    </a:lnTo>
                    <a:cubicBezTo>
                      <a:pt x="2969" y="5534"/>
                      <a:pt x="3014" y="5608"/>
                      <a:pt x="3058" y="5683"/>
                    </a:cubicBezTo>
                    <a:cubicBezTo>
                      <a:pt x="3145" y="5290"/>
                      <a:pt x="3233" y="4897"/>
                      <a:pt x="3320" y="4505"/>
                    </a:cubicBezTo>
                    <a:cubicBezTo>
                      <a:pt x="3370" y="3003"/>
                      <a:pt x="3419" y="1502"/>
                      <a:pt x="3469" y="0"/>
                    </a:cubicBezTo>
                    <a:cubicBezTo>
                      <a:pt x="3513" y="1239"/>
                      <a:pt x="3556" y="2477"/>
                      <a:pt x="3600" y="3717"/>
                    </a:cubicBezTo>
                    <a:cubicBezTo>
                      <a:pt x="3638" y="3702"/>
                      <a:pt x="3677" y="3688"/>
                      <a:pt x="3715" y="3673"/>
                    </a:cubicBezTo>
                    <a:lnTo>
                      <a:pt x="3883" y="4367"/>
                    </a:lnTo>
                    <a:cubicBezTo>
                      <a:pt x="3920" y="4150"/>
                      <a:pt x="3958" y="3934"/>
                      <a:pt x="3995" y="3717"/>
                    </a:cubicBezTo>
                    <a:cubicBezTo>
                      <a:pt x="4032" y="3746"/>
                      <a:pt x="4070" y="3774"/>
                      <a:pt x="4107" y="3803"/>
                    </a:cubicBezTo>
                    <a:lnTo>
                      <a:pt x="4278" y="3630"/>
                    </a:lnTo>
                    <a:cubicBezTo>
                      <a:pt x="4322" y="2610"/>
                      <a:pt x="4365" y="1591"/>
                      <a:pt x="4409" y="571"/>
                    </a:cubicBezTo>
                    <a:cubicBezTo>
                      <a:pt x="4453" y="1270"/>
                      <a:pt x="4496" y="1969"/>
                      <a:pt x="4540" y="2668"/>
                    </a:cubicBezTo>
                    <a:cubicBezTo>
                      <a:pt x="4590" y="2989"/>
                      <a:pt x="4639" y="3310"/>
                      <a:pt x="4689" y="3630"/>
                    </a:cubicBezTo>
                    <a:cubicBezTo>
                      <a:pt x="4714" y="3644"/>
                      <a:pt x="4739" y="3659"/>
                      <a:pt x="4764" y="3673"/>
                    </a:cubicBezTo>
                    <a:cubicBezTo>
                      <a:pt x="4808" y="3847"/>
                      <a:pt x="4853" y="4020"/>
                      <a:pt x="4897" y="4194"/>
                    </a:cubicBezTo>
                    <a:lnTo>
                      <a:pt x="5047" y="4410"/>
                    </a:lnTo>
                    <a:cubicBezTo>
                      <a:pt x="5097" y="3393"/>
                      <a:pt x="5146" y="2377"/>
                      <a:pt x="5196" y="1360"/>
                    </a:cubicBezTo>
                    <a:cubicBezTo>
                      <a:pt x="5240" y="1475"/>
                      <a:pt x="5283" y="1591"/>
                      <a:pt x="5327" y="1707"/>
                    </a:cubicBezTo>
                    <a:cubicBezTo>
                      <a:pt x="5365" y="1998"/>
                      <a:pt x="5404" y="2289"/>
                      <a:pt x="5442" y="2581"/>
                    </a:cubicBezTo>
                    <a:cubicBezTo>
                      <a:pt x="5492" y="2696"/>
                      <a:pt x="5541" y="2813"/>
                      <a:pt x="5591" y="2929"/>
                    </a:cubicBezTo>
                    <a:lnTo>
                      <a:pt x="5741" y="2227"/>
                    </a:lnTo>
                    <a:cubicBezTo>
                      <a:pt x="5778" y="2591"/>
                      <a:pt x="5816" y="2955"/>
                      <a:pt x="5853" y="3319"/>
                    </a:cubicBezTo>
                    <a:cubicBezTo>
                      <a:pt x="5903" y="3596"/>
                      <a:pt x="5952" y="3872"/>
                      <a:pt x="6002" y="4150"/>
                    </a:cubicBezTo>
                    <a:cubicBezTo>
                      <a:pt x="6047" y="3699"/>
                      <a:pt x="6091" y="3248"/>
                      <a:pt x="6136" y="2798"/>
                    </a:cubicBezTo>
                    <a:lnTo>
                      <a:pt x="6397" y="3102"/>
                    </a:lnTo>
                    <a:cubicBezTo>
                      <a:pt x="6428" y="3234"/>
                      <a:pt x="6459" y="3367"/>
                      <a:pt x="6490" y="3499"/>
                    </a:cubicBezTo>
                    <a:cubicBezTo>
                      <a:pt x="6527" y="3529"/>
                      <a:pt x="6565" y="3557"/>
                      <a:pt x="6602" y="3586"/>
                    </a:cubicBezTo>
                    <a:lnTo>
                      <a:pt x="6755" y="3846"/>
                    </a:lnTo>
                    <a:lnTo>
                      <a:pt x="6923" y="4020"/>
                    </a:lnTo>
                    <a:cubicBezTo>
                      <a:pt x="6967" y="3861"/>
                      <a:pt x="7010" y="3702"/>
                      <a:pt x="7054" y="3543"/>
                    </a:cubicBezTo>
                    <a:cubicBezTo>
                      <a:pt x="7091" y="2917"/>
                      <a:pt x="7129" y="2289"/>
                      <a:pt x="7166" y="1663"/>
                    </a:cubicBezTo>
                    <a:cubicBezTo>
                      <a:pt x="7178" y="1415"/>
                      <a:pt x="7191" y="1167"/>
                      <a:pt x="7203" y="919"/>
                    </a:cubicBezTo>
                    <a:lnTo>
                      <a:pt x="7467" y="4280"/>
                    </a:lnTo>
                    <a:lnTo>
                      <a:pt x="7561" y="4150"/>
                    </a:lnTo>
                    <a:cubicBezTo>
                      <a:pt x="7611" y="4632"/>
                      <a:pt x="7660" y="5114"/>
                      <a:pt x="7710" y="5596"/>
                    </a:cubicBezTo>
                    <a:cubicBezTo>
                      <a:pt x="7754" y="5449"/>
                      <a:pt x="7797" y="5302"/>
                      <a:pt x="7841" y="5155"/>
                    </a:cubicBezTo>
                    <a:cubicBezTo>
                      <a:pt x="7892" y="5461"/>
                      <a:pt x="7942" y="5767"/>
                      <a:pt x="7993" y="6073"/>
                    </a:cubicBezTo>
                    <a:cubicBezTo>
                      <a:pt x="8030" y="5958"/>
                      <a:pt x="8068" y="5842"/>
                      <a:pt x="8105" y="5727"/>
                    </a:cubicBezTo>
                    <a:lnTo>
                      <a:pt x="8255" y="5503"/>
                    </a:lnTo>
                    <a:cubicBezTo>
                      <a:pt x="8298" y="5970"/>
                      <a:pt x="8342" y="6438"/>
                      <a:pt x="8385" y="6906"/>
                    </a:cubicBezTo>
                    <a:lnTo>
                      <a:pt x="8519" y="6861"/>
                    </a:lnTo>
                    <a:lnTo>
                      <a:pt x="8668" y="7035"/>
                    </a:lnTo>
                    <a:cubicBezTo>
                      <a:pt x="8699" y="7122"/>
                      <a:pt x="8731" y="7209"/>
                      <a:pt x="8762" y="7295"/>
                    </a:cubicBezTo>
                    <a:lnTo>
                      <a:pt x="8930" y="5683"/>
                    </a:lnTo>
                    <a:cubicBezTo>
                      <a:pt x="8973" y="5944"/>
                      <a:pt x="9017" y="6204"/>
                      <a:pt x="9060" y="6464"/>
                    </a:cubicBezTo>
                    <a:cubicBezTo>
                      <a:pt x="9105" y="6611"/>
                      <a:pt x="9149" y="6759"/>
                      <a:pt x="9194" y="6906"/>
                    </a:cubicBezTo>
                    <a:cubicBezTo>
                      <a:pt x="9231" y="7108"/>
                      <a:pt x="9269" y="7311"/>
                      <a:pt x="9306" y="7513"/>
                    </a:cubicBezTo>
                    <a:lnTo>
                      <a:pt x="9456" y="5546"/>
                    </a:lnTo>
                    <a:cubicBezTo>
                      <a:pt x="9493" y="5999"/>
                      <a:pt x="9531" y="6452"/>
                      <a:pt x="9568" y="6906"/>
                    </a:cubicBezTo>
                    <a:cubicBezTo>
                      <a:pt x="9606" y="6890"/>
                      <a:pt x="9645" y="6876"/>
                      <a:pt x="9683" y="6861"/>
                    </a:cubicBezTo>
                    <a:cubicBezTo>
                      <a:pt x="9733" y="6613"/>
                      <a:pt x="9782" y="6365"/>
                      <a:pt x="9832" y="6117"/>
                    </a:cubicBezTo>
                    <a:lnTo>
                      <a:pt x="10000" y="5856"/>
                    </a:lnTo>
                    <a:cubicBezTo>
                      <a:pt x="10002" y="7257"/>
                      <a:pt x="10004" y="8657"/>
                      <a:pt x="10006" y="10058"/>
                    </a:cubicBezTo>
                    <a:lnTo>
                      <a:pt x="6" y="10050"/>
                    </a:lnTo>
                    <a:close/>
                  </a:path>
                </a:pathLst>
              </a:custGeom>
              <a:solidFill>
                <a:srgbClr val="FFF293"/>
              </a:solidFill>
              <a:ln>
                <a:noFill/>
              </a:ln>
            </p:spPr>
            <p:txBody>
              <a:bodyPr vert="horz" wrap="square" lIns="91440" tIns="45720" rIns="91440" bIns="45720" numCol="1" anchor="t" anchorCtr="0" compatLnSpc="1">
                <a:prstTxWarp prst="textNoShape">
                  <a:avLst/>
                </a:prstTxWarp>
                <a:noAutofit/>
              </a:bodyPr>
              <a:lstStyle/>
              <a:p>
                <a:pPr>
                  <a:spcBef>
                    <a:spcPts val="600"/>
                  </a:spcBef>
                </a:pPr>
                <a:endParaRPr lang="en-US"/>
              </a:p>
            </p:txBody>
          </p:sp>
          <p:sp>
            <p:nvSpPr>
              <p:cNvPr id="12" name="Freeform 6"/>
              <p:cNvSpPr>
                <a:spLocks/>
              </p:cNvSpPr>
              <p:nvPr/>
            </p:nvSpPr>
            <p:spPr bwMode="auto">
              <a:xfrm>
                <a:off x="3916363" y="2992438"/>
                <a:ext cx="1962150" cy="1774825"/>
              </a:xfrm>
              <a:custGeom>
                <a:avLst/>
                <a:gdLst>
                  <a:gd name="T0" fmla="*/ 0 w 1236"/>
                  <a:gd name="T1" fmla="*/ 1118 h 1118"/>
                  <a:gd name="T2" fmla="*/ 54 w 1236"/>
                  <a:gd name="T3" fmla="*/ 0 h 1118"/>
                  <a:gd name="T4" fmla="*/ 84 w 1236"/>
                  <a:gd name="T5" fmla="*/ 640 h 1118"/>
                  <a:gd name="T6" fmla="*/ 133 w 1236"/>
                  <a:gd name="T7" fmla="*/ 930 h 1118"/>
                  <a:gd name="T8" fmla="*/ 181 w 1236"/>
                  <a:gd name="T9" fmla="*/ 918 h 1118"/>
                  <a:gd name="T10" fmla="*/ 211 w 1236"/>
                  <a:gd name="T11" fmla="*/ 894 h 1118"/>
                  <a:gd name="T12" fmla="*/ 259 w 1236"/>
                  <a:gd name="T13" fmla="*/ 1081 h 1118"/>
                  <a:gd name="T14" fmla="*/ 302 w 1236"/>
                  <a:gd name="T15" fmla="*/ 767 h 1118"/>
                  <a:gd name="T16" fmla="*/ 344 w 1236"/>
                  <a:gd name="T17" fmla="*/ 556 h 1118"/>
                  <a:gd name="T18" fmla="*/ 386 w 1236"/>
                  <a:gd name="T19" fmla="*/ 906 h 1118"/>
                  <a:gd name="T20" fmla="*/ 428 w 1236"/>
                  <a:gd name="T21" fmla="*/ 1009 h 1118"/>
                  <a:gd name="T22" fmla="*/ 470 w 1236"/>
                  <a:gd name="T23" fmla="*/ 743 h 1118"/>
                  <a:gd name="T24" fmla="*/ 519 w 1236"/>
                  <a:gd name="T25" fmla="*/ 1118 h 1118"/>
                  <a:gd name="T26" fmla="*/ 549 w 1236"/>
                  <a:gd name="T27" fmla="*/ 1118 h 1118"/>
                  <a:gd name="T28" fmla="*/ 603 w 1236"/>
                  <a:gd name="T29" fmla="*/ 683 h 1118"/>
                  <a:gd name="T30" fmla="*/ 645 w 1236"/>
                  <a:gd name="T31" fmla="*/ 743 h 1118"/>
                  <a:gd name="T32" fmla="*/ 681 w 1236"/>
                  <a:gd name="T33" fmla="*/ 822 h 1118"/>
                  <a:gd name="T34" fmla="*/ 736 w 1236"/>
                  <a:gd name="T35" fmla="*/ 369 h 1118"/>
                  <a:gd name="T36" fmla="*/ 766 w 1236"/>
                  <a:gd name="T37" fmla="*/ 948 h 1118"/>
                  <a:gd name="T38" fmla="*/ 814 w 1236"/>
                  <a:gd name="T39" fmla="*/ 1075 h 1118"/>
                  <a:gd name="T40" fmla="*/ 862 w 1236"/>
                  <a:gd name="T41" fmla="*/ 1111 h 1118"/>
                  <a:gd name="T42" fmla="*/ 905 w 1236"/>
                  <a:gd name="T43" fmla="*/ 1003 h 1118"/>
                  <a:gd name="T44" fmla="*/ 941 w 1236"/>
                  <a:gd name="T45" fmla="*/ 876 h 1118"/>
                  <a:gd name="T46" fmla="*/ 1019 w 1236"/>
                  <a:gd name="T47" fmla="*/ 1099 h 1118"/>
                  <a:gd name="T48" fmla="*/ 1074 w 1236"/>
                  <a:gd name="T49" fmla="*/ 441 h 1118"/>
                  <a:gd name="T50" fmla="*/ 1116 w 1236"/>
                  <a:gd name="T51" fmla="*/ 1081 h 1118"/>
                  <a:gd name="T52" fmla="*/ 1152 w 1236"/>
                  <a:gd name="T53" fmla="*/ 1118 h 1118"/>
                  <a:gd name="T54" fmla="*/ 1194 w 1236"/>
                  <a:gd name="T55" fmla="*/ 1069 h 1118"/>
                  <a:gd name="T56" fmla="*/ 1236 w 1236"/>
                  <a:gd name="T57" fmla="*/ 1118 h 1118"/>
                  <a:gd name="T58" fmla="*/ 0 w 1236"/>
                  <a:gd name="T59" fmla="*/ 1118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6" h="1118">
                    <a:moveTo>
                      <a:pt x="0" y="1118"/>
                    </a:moveTo>
                    <a:lnTo>
                      <a:pt x="54" y="0"/>
                    </a:lnTo>
                    <a:lnTo>
                      <a:pt x="84" y="640"/>
                    </a:lnTo>
                    <a:lnTo>
                      <a:pt x="133" y="930"/>
                    </a:lnTo>
                    <a:lnTo>
                      <a:pt x="181" y="918"/>
                    </a:lnTo>
                    <a:lnTo>
                      <a:pt x="211" y="894"/>
                    </a:lnTo>
                    <a:lnTo>
                      <a:pt x="259" y="1081"/>
                    </a:lnTo>
                    <a:lnTo>
                      <a:pt x="302" y="767"/>
                    </a:lnTo>
                    <a:lnTo>
                      <a:pt x="344" y="556"/>
                    </a:lnTo>
                    <a:lnTo>
                      <a:pt x="386" y="906"/>
                    </a:lnTo>
                    <a:lnTo>
                      <a:pt x="428" y="1009"/>
                    </a:lnTo>
                    <a:lnTo>
                      <a:pt x="470" y="743"/>
                    </a:lnTo>
                    <a:lnTo>
                      <a:pt x="519" y="1118"/>
                    </a:lnTo>
                    <a:lnTo>
                      <a:pt x="549" y="1118"/>
                    </a:lnTo>
                    <a:lnTo>
                      <a:pt x="603" y="683"/>
                    </a:lnTo>
                    <a:lnTo>
                      <a:pt x="645" y="743"/>
                    </a:lnTo>
                    <a:lnTo>
                      <a:pt x="681" y="822"/>
                    </a:lnTo>
                    <a:lnTo>
                      <a:pt x="736" y="369"/>
                    </a:lnTo>
                    <a:lnTo>
                      <a:pt x="766" y="948"/>
                    </a:lnTo>
                    <a:lnTo>
                      <a:pt x="814" y="1075"/>
                    </a:lnTo>
                    <a:lnTo>
                      <a:pt x="862" y="1111"/>
                    </a:lnTo>
                    <a:lnTo>
                      <a:pt x="905" y="1003"/>
                    </a:lnTo>
                    <a:lnTo>
                      <a:pt x="941" y="876"/>
                    </a:lnTo>
                    <a:lnTo>
                      <a:pt x="1019" y="1099"/>
                    </a:lnTo>
                    <a:lnTo>
                      <a:pt x="1074" y="441"/>
                    </a:lnTo>
                    <a:lnTo>
                      <a:pt x="1116" y="1081"/>
                    </a:lnTo>
                    <a:lnTo>
                      <a:pt x="1152" y="1118"/>
                    </a:lnTo>
                    <a:lnTo>
                      <a:pt x="1194" y="1069"/>
                    </a:lnTo>
                    <a:lnTo>
                      <a:pt x="1236" y="1118"/>
                    </a:lnTo>
                    <a:lnTo>
                      <a:pt x="0" y="1118"/>
                    </a:lnTo>
                    <a:close/>
                  </a:path>
                </a:pathLst>
              </a:custGeom>
              <a:solidFill>
                <a:srgbClr val="42BDCA"/>
              </a:solidFill>
              <a:ln>
                <a:noFill/>
              </a:ln>
            </p:spPr>
            <p:txBody>
              <a:bodyPr vert="horz" wrap="square" lIns="91440" tIns="45720" rIns="91440" bIns="45720" numCol="1" anchor="t" anchorCtr="0" compatLnSpc="1">
                <a:prstTxWarp prst="textNoShape">
                  <a:avLst/>
                </a:prstTxWarp>
                <a:noAutofit/>
              </a:bodyPr>
              <a:lstStyle/>
              <a:p>
                <a:pPr>
                  <a:spcBef>
                    <a:spcPts val="600"/>
                  </a:spcBef>
                </a:pPr>
                <a:endParaRPr lang="en-US"/>
              </a:p>
            </p:txBody>
          </p:sp>
          <p:grpSp>
            <p:nvGrpSpPr>
              <p:cNvPr id="13" name="Group 12"/>
              <p:cNvGrpSpPr/>
              <p:nvPr/>
            </p:nvGrpSpPr>
            <p:grpSpPr>
              <a:xfrm>
                <a:off x="2233613" y="4757738"/>
                <a:ext cx="5103018" cy="163512"/>
                <a:chOff x="2233613" y="4757738"/>
                <a:chExt cx="5103018" cy="163512"/>
              </a:xfrm>
            </p:grpSpPr>
            <p:cxnSp>
              <p:nvCxnSpPr>
                <p:cNvPr id="23" name="Straight Connector 22"/>
                <p:cNvCxnSpPr/>
                <p:nvPr/>
              </p:nvCxnSpPr>
              <p:spPr>
                <a:xfrm>
                  <a:off x="2233613" y="4765724"/>
                  <a:ext cx="51030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239168" y="4757738"/>
                  <a:ext cx="5093296" cy="163512"/>
                  <a:chOff x="2239168" y="4757738"/>
                  <a:chExt cx="5093296" cy="163512"/>
                </a:xfrm>
              </p:grpSpPr>
              <p:cxnSp>
                <p:nvCxnSpPr>
                  <p:cNvPr id="25" name="Straight Connector 24"/>
                  <p:cNvCxnSpPr/>
                  <p:nvPr/>
                </p:nvCxnSpPr>
                <p:spPr>
                  <a:xfrm>
                    <a:off x="7332464" y="4764881"/>
                    <a:ext cx="0" cy="947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870955" y="4760119"/>
                    <a:ext cx="0" cy="995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407062" y="4772025"/>
                    <a:ext cx="0" cy="876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43169" y="4760119"/>
                    <a:ext cx="0" cy="1611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479276" y="4760119"/>
                    <a:ext cx="0" cy="995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015383" y="4757738"/>
                    <a:ext cx="0" cy="1018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551490" y="4764881"/>
                    <a:ext cx="0" cy="947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087597" y="4760119"/>
                    <a:ext cx="0" cy="1611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623704" y="4762500"/>
                    <a:ext cx="0" cy="971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59811" y="4764881"/>
                    <a:ext cx="0" cy="947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695918" y="4767263"/>
                    <a:ext cx="0" cy="923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239168" y="4762500"/>
                    <a:ext cx="0" cy="1587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 name="Oval 13"/>
              <p:cNvSpPr/>
              <p:nvPr/>
            </p:nvSpPr>
            <p:spPr>
              <a:xfrm flipV="1">
                <a:off x="3466159" y="3733229"/>
                <a:ext cx="67618" cy="676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5" name="Oval 14"/>
              <p:cNvSpPr/>
              <p:nvPr/>
            </p:nvSpPr>
            <p:spPr>
              <a:xfrm flipV="1">
                <a:off x="5584189" y="4109466"/>
                <a:ext cx="67618" cy="676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cxnSp>
            <p:nvCxnSpPr>
              <p:cNvPr id="16" name="Straight Connector 15"/>
              <p:cNvCxnSpPr/>
              <p:nvPr/>
            </p:nvCxnSpPr>
            <p:spPr>
              <a:xfrm>
                <a:off x="5608473" y="4129459"/>
                <a:ext cx="325602" cy="299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90875" y="3314700"/>
                <a:ext cx="303222" cy="4429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47339" y="2800815"/>
                <a:ext cx="1356205" cy="523220"/>
              </a:xfrm>
              <a:prstGeom prst="rect">
                <a:avLst/>
              </a:prstGeom>
              <a:noFill/>
            </p:spPr>
            <p:txBody>
              <a:bodyPr wrap="square" rtlCol="0" anchor="ctr">
                <a:noAutofit/>
              </a:bodyPr>
              <a:lstStyle/>
              <a:p>
                <a:pPr algn="ctr">
                  <a:spcBef>
                    <a:spcPts val="600"/>
                  </a:spcBef>
                </a:pPr>
                <a:r>
                  <a:rPr lang="en-US" sz="1400" b="1" dirty="0"/>
                  <a:t>Search Query Volume</a:t>
                </a:r>
              </a:p>
            </p:txBody>
          </p:sp>
          <p:sp>
            <p:nvSpPr>
              <p:cNvPr id="19" name="TextBox 18"/>
              <p:cNvSpPr txBox="1"/>
              <p:nvPr/>
            </p:nvSpPr>
            <p:spPr>
              <a:xfrm>
                <a:off x="5773244" y="4179983"/>
                <a:ext cx="1356205" cy="523220"/>
              </a:xfrm>
              <a:prstGeom prst="rect">
                <a:avLst/>
              </a:prstGeom>
              <a:noFill/>
            </p:spPr>
            <p:txBody>
              <a:bodyPr wrap="square" rtlCol="0" anchor="ctr">
                <a:noAutofit/>
              </a:bodyPr>
              <a:lstStyle/>
              <a:p>
                <a:pPr algn="ctr">
                  <a:spcBef>
                    <a:spcPts val="600"/>
                  </a:spcBef>
                </a:pPr>
                <a:r>
                  <a:rPr lang="en-US" sz="1400" b="1" dirty="0"/>
                  <a:t>TV Gross Spending</a:t>
                </a:r>
              </a:p>
            </p:txBody>
          </p:sp>
          <p:sp>
            <p:nvSpPr>
              <p:cNvPr id="20" name="TextBox 19"/>
              <p:cNvSpPr txBox="1"/>
              <p:nvPr/>
            </p:nvSpPr>
            <p:spPr>
              <a:xfrm>
                <a:off x="2165400" y="4858267"/>
                <a:ext cx="606192" cy="348382"/>
              </a:xfrm>
              <a:prstGeom prst="rect">
                <a:avLst/>
              </a:prstGeom>
              <a:noFill/>
            </p:spPr>
            <p:txBody>
              <a:bodyPr wrap="square" rtlCol="0" anchor="ctr">
                <a:noAutofit/>
              </a:bodyPr>
              <a:lstStyle/>
              <a:p>
                <a:pPr algn="ctr">
                  <a:spcBef>
                    <a:spcPts val="600"/>
                  </a:spcBef>
                </a:pPr>
                <a:r>
                  <a:rPr lang="en-US" sz="1400" b="1" dirty="0"/>
                  <a:t>Nov</a:t>
                </a:r>
              </a:p>
            </p:txBody>
          </p:sp>
          <p:sp>
            <p:nvSpPr>
              <p:cNvPr id="21" name="TextBox 20"/>
              <p:cNvSpPr txBox="1"/>
              <p:nvPr/>
            </p:nvSpPr>
            <p:spPr>
              <a:xfrm>
                <a:off x="4009955" y="4858267"/>
                <a:ext cx="606192" cy="348382"/>
              </a:xfrm>
              <a:prstGeom prst="rect">
                <a:avLst/>
              </a:prstGeom>
              <a:noFill/>
            </p:spPr>
            <p:txBody>
              <a:bodyPr wrap="square" rtlCol="0" anchor="ctr">
                <a:noAutofit/>
              </a:bodyPr>
              <a:lstStyle/>
              <a:p>
                <a:pPr algn="ctr">
                  <a:spcBef>
                    <a:spcPts val="600"/>
                  </a:spcBef>
                </a:pPr>
                <a:r>
                  <a:rPr lang="en-US" sz="1400" b="1" dirty="0"/>
                  <a:t>Dec</a:t>
                </a:r>
              </a:p>
            </p:txBody>
          </p:sp>
          <p:sp>
            <p:nvSpPr>
              <p:cNvPr id="22" name="TextBox 21"/>
              <p:cNvSpPr txBox="1"/>
              <p:nvPr/>
            </p:nvSpPr>
            <p:spPr>
              <a:xfrm>
                <a:off x="5866840" y="4858267"/>
                <a:ext cx="606192" cy="348382"/>
              </a:xfrm>
              <a:prstGeom prst="rect">
                <a:avLst/>
              </a:prstGeom>
              <a:noFill/>
            </p:spPr>
            <p:txBody>
              <a:bodyPr wrap="square" rtlCol="0" anchor="ctr">
                <a:noAutofit/>
              </a:bodyPr>
              <a:lstStyle/>
              <a:p>
                <a:pPr algn="ctr">
                  <a:spcBef>
                    <a:spcPts val="600"/>
                  </a:spcBef>
                </a:pPr>
                <a:r>
                  <a:rPr lang="en-US" sz="1400" b="1" dirty="0"/>
                  <a:t>Jan</a:t>
                </a:r>
              </a:p>
            </p:txBody>
          </p:sp>
        </p:grpSp>
        <p:sp>
          <p:nvSpPr>
            <p:cNvPr id="10" name="TextBox 9">
              <a:extLst>
                <a:ext uri="{FF2B5EF4-FFF2-40B4-BE49-F238E27FC236}">
                  <a16:creationId xmlns:a16="http://schemas.microsoft.com/office/drawing/2014/main" id="{BE24105D-9E61-5740-B894-0A1C2B9C13D5}"/>
                </a:ext>
              </a:extLst>
            </p:cNvPr>
            <p:cNvSpPr txBox="1"/>
            <p:nvPr/>
          </p:nvSpPr>
          <p:spPr>
            <a:xfrm>
              <a:off x="2057400" y="5240179"/>
              <a:ext cx="5562600" cy="246221"/>
            </a:xfrm>
            <a:prstGeom prst="rect">
              <a:avLst/>
            </a:prstGeom>
            <a:noFill/>
          </p:spPr>
          <p:txBody>
            <a:bodyPr wrap="square" rtlCol="0">
              <a:noAutofit/>
            </a:bodyPr>
            <a:lstStyle/>
            <a:p>
              <a:pPr algn="r"/>
              <a:r>
                <a:rPr lang="en-US" sz="1000" dirty="0">
                  <a:solidFill>
                    <a:schemeClr val="bg1">
                      <a:lumMod val="50000"/>
                    </a:schemeClr>
                  </a:solidFill>
                </a:rPr>
                <a:t>Source: HBR… </a:t>
              </a:r>
            </a:p>
          </p:txBody>
        </p:sp>
      </p:grpSp>
    </p:spTree>
    <p:extLst>
      <p:ext uri="{BB962C8B-B14F-4D97-AF65-F5344CB8AC3E}">
        <p14:creationId xmlns:p14="http://schemas.microsoft.com/office/powerpoint/2010/main" val="22869920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673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1586346"/>
          </a:xfrm>
        </p:spPr>
        <p:txBody>
          <a:bodyPr/>
          <a:lstStyle/>
          <a:p>
            <a:r>
              <a:rPr lang="en-US" dirty="0"/>
              <a:t>Search Engine Optimization</a:t>
            </a:r>
            <a:br>
              <a:rPr lang="en-US" dirty="0"/>
            </a:br>
            <a:r>
              <a:rPr lang="en-US" dirty="0"/>
              <a:t>(SEO)</a:t>
            </a:r>
          </a:p>
        </p:txBody>
      </p:sp>
      <p:sp>
        <p:nvSpPr>
          <p:cNvPr id="3" name="Subtitle 2">
            <a:extLst>
              <a:ext uri="{FF2B5EF4-FFF2-40B4-BE49-F238E27FC236}">
                <a16:creationId xmlns:a16="http://schemas.microsoft.com/office/drawing/2014/main" id="{5F53409F-F1CB-40E6-99D3-50AE267E60F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8761505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Marketing Overview</a:t>
            </a:r>
          </a:p>
        </p:txBody>
      </p:sp>
      <p:sp>
        <p:nvSpPr>
          <p:cNvPr id="46" name="TextBox 45">
            <a:extLst>
              <a:ext uri="{FF2B5EF4-FFF2-40B4-BE49-F238E27FC236}">
                <a16:creationId xmlns:a16="http://schemas.microsoft.com/office/drawing/2014/main" id="{DB71CB21-9CFA-8246-A4B6-7313184F9605}"/>
              </a:ext>
            </a:extLst>
          </p:cNvPr>
          <p:cNvSpPr txBox="1"/>
          <p:nvPr/>
        </p:nvSpPr>
        <p:spPr>
          <a:xfrm>
            <a:off x="6403777" y="1484421"/>
            <a:ext cx="1717125" cy="369332"/>
          </a:xfrm>
          <a:prstGeom prst="rect">
            <a:avLst/>
          </a:prstGeom>
          <a:noFill/>
        </p:spPr>
        <p:txBody>
          <a:bodyPr wrap="square" rtlCol="0">
            <a:noAutofit/>
          </a:bodyPr>
          <a:lstStyle/>
          <a:p>
            <a:r>
              <a:rPr lang="en-US" b="1" dirty="0">
                <a:cs typeface="Calibri"/>
              </a:rPr>
              <a:t>Social media</a:t>
            </a:r>
          </a:p>
        </p:txBody>
      </p:sp>
      <p:sp>
        <p:nvSpPr>
          <p:cNvPr id="50" name="TextBox 49">
            <a:extLst>
              <a:ext uri="{FF2B5EF4-FFF2-40B4-BE49-F238E27FC236}">
                <a16:creationId xmlns:a16="http://schemas.microsoft.com/office/drawing/2014/main" id="{1D6D706F-B0A1-5A41-845D-C94EFFA07933}"/>
              </a:ext>
            </a:extLst>
          </p:cNvPr>
          <p:cNvSpPr txBox="1"/>
          <p:nvPr/>
        </p:nvSpPr>
        <p:spPr>
          <a:xfrm>
            <a:off x="2898281" y="1484421"/>
            <a:ext cx="3241421" cy="369332"/>
          </a:xfrm>
          <a:prstGeom prst="rect">
            <a:avLst/>
          </a:prstGeom>
          <a:noFill/>
        </p:spPr>
        <p:txBody>
          <a:bodyPr wrap="square" rtlCol="0">
            <a:noAutofit/>
          </a:bodyPr>
          <a:lstStyle/>
          <a:p>
            <a:r>
              <a:rPr lang="en-US" b="1" dirty="0">
                <a:cs typeface="Calibri"/>
              </a:rPr>
              <a:t>Consumer finds consumer</a:t>
            </a:r>
          </a:p>
        </p:txBody>
      </p:sp>
      <p:grpSp>
        <p:nvGrpSpPr>
          <p:cNvPr id="3" name="Group 2" descr="Digital Marketing Overview. This concept map shows how consumers find one another through various means, including social media. Both firms and consumers seek out one another." title="Digital Marketing Overview"/>
          <p:cNvGrpSpPr/>
          <p:nvPr/>
        </p:nvGrpSpPr>
        <p:grpSpPr>
          <a:xfrm>
            <a:off x="718298" y="1946353"/>
            <a:ext cx="7707404" cy="4454447"/>
            <a:chOff x="718298" y="1946353"/>
            <a:chExt cx="7707404" cy="4454447"/>
          </a:xfrm>
        </p:grpSpPr>
        <p:sp>
          <p:nvSpPr>
            <p:cNvPr id="28" name="Oval 27">
              <a:extLst>
                <a:ext uri="{FF2B5EF4-FFF2-40B4-BE49-F238E27FC236}">
                  <a16:creationId xmlns:a16="http://schemas.microsoft.com/office/drawing/2014/main" id="{77F7C176-3B86-A544-9D8A-1436E529C04C}"/>
                </a:ext>
              </a:extLst>
            </p:cNvPr>
            <p:cNvSpPr/>
            <p:nvPr/>
          </p:nvSpPr>
          <p:spPr bwMode="auto">
            <a:xfrm>
              <a:off x="4071098" y="2358802"/>
              <a:ext cx="990600" cy="989877"/>
            </a:xfrm>
            <a:prstGeom prst="ellipse">
              <a:avLst/>
            </a:prstGeom>
            <a:solidFill>
              <a:schemeClr val="accent2">
                <a:lumMod val="20000"/>
                <a:lumOff val="80000"/>
              </a:schemeClr>
            </a:solidFill>
            <a:ln w="9525" cap="flat" cmpd="sng" algn="ctr">
              <a:solidFill>
                <a:schemeClr val="accent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Consumer</a:t>
              </a:r>
            </a:p>
          </p:txBody>
        </p:sp>
        <p:sp>
          <p:nvSpPr>
            <p:cNvPr id="29" name="Oval 28">
              <a:extLst>
                <a:ext uri="{FF2B5EF4-FFF2-40B4-BE49-F238E27FC236}">
                  <a16:creationId xmlns:a16="http://schemas.microsoft.com/office/drawing/2014/main" id="{99D4DECF-8450-AD43-BBAB-5322B794AC34}"/>
                </a:ext>
              </a:extLst>
            </p:cNvPr>
            <p:cNvSpPr/>
            <p:nvPr/>
          </p:nvSpPr>
          <p:spPr bwMode="auto">
            <a:xfrm>
              <a:off x="2699498" y="2358802"/>
              <a:ext cx="990600" cy="989877"/>
            </a:xfrm>
            <a:prstGeom prst="ellipse">
              <a:avLst/>
            </a:prstGeom>
            <a:solidFill>
              <a:schemeClr val="accent2">
                <a:lumMod val="20000"/>
                <a:lumOff val="80000"/>
              </a:schemeClr>
            </a:solidFill>
            <a:ln w="9525" cap="flat" cmpd="sng" algn="ctr">
              <a:solidFill>
                <a:schemeClr val="accent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Consumer</a:t>
              </a:r>
            </a:p>
          </p:txBody>
        </p:sp>
        <p:sp>
          <p:nvSpPr>
            <p:cNvPr id="30" name="Oval 29">
              <a:extLst>
                <a:ext uri="{FF2B5EF4-FFF2-40B4-BE49-F238E27FC236}">
                  <a16:creationId xmlns:a16="http://schemas.microsoft.com/office/drawing/2014/main" id="{85AAB1E6-3656-8C4E-843F-C9618B3A832E}"/>
                </a:ext>
              </a:extLst>
            </p:cNvPr>
            <p:cNvSpPr/>
            <p:nvPr/>
          </p:nvSpPr>
          <p:spPr bwMode="auto">
            <a:xfrm>
              <a:off x="1327898" y="2358802"/>
              <a:ext cx="990600" cy="989877"/>
            </a:xfrm>
            <a:prstGeom prst="ellipse">
              <a:avLst/>
            </a:prstGeom>
            <a:solidFill>
              <a:schemeClr val="accent2">
                <a:lumMod val="20000"/>
                <a:lumOff val="80000"/>
              </a:schemeClr>
            </a:solidFill>
            <a:ln w="9525" cap="flat" cmpd="sng" algn="ctr">
              <a:solidFill>
                <a:schemeClr val="accent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Consumer</a:t>
              </a:r>
            </a:p>
          </p:txBody>
        </p:sp>
        <p:sp>
          <p:nvSpPr>
            <p:cNvPr id="31" name="Oval 30">
              <a:extLst>
                <a:ext uri="{FF2B5EF4-FFF2-40B4-BE49-F238E27FC236}">
                  <a16:creationId xmlns:a16="http://schemas.microsoft.com/office/drawing/2014/main" id="{8D6C9991-5643-FA41-99B3-39EA9914D75A}"/>
                </a:ext>
              </a:extLst>
            </p:cNvPr>
            <p:cNvSpPr/>
            <p:nvPr/>
          </p:nvSpPr>
          <p:spPr bwMode="auto">
            <a:xfrm>
              <a:off x="6966698" y="2358802"/>
              <a:ext cx="990600" cy="989877"/>
            </a:xfrm>
            <a:prstGeom prst="ellipse">
              <a:avLst/>
            </a:prstGeom>
            <a:solidFill>
              <a:schemeClr val="accent2">
                <a:lumMod val="20000"/>
                <a:lumOff val="80000"/>
              </a:schemeClr>
            </a:solidFill>
            <a:ln w="9525" cap="flat" cmpd="sng" algn="ctr">
              <a:solidFill>
                <a:schemeClr val="accent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Consumer</a:t>
              </a:r>
            </a:p>
          </p:txBody>
        </p:sp>
        <p:sp>
          <p:nvSpPr>
            <p:cNvPr id="32" name="Oval 31">
              <a:extLst>
                <a:ext uri="{FF2B5EF4-FFF2-40B4-BE49-F238E27FC236}">
                  <a16:creationId xmlns:a16="http://schemas.microsoft.com/office/drawing/2014/main" id="{48946C9C-A3F3-EB4D-A701-E4A0E6BBCC87}"/>
                </a:ext>
              </a:extLst>
            </p:cNvPr>
            <p:cNvSpPr/>
            <p:nvPr/>
          </p:nvSpPr>
          <p:spPr bwMode="auto">
            <a:xfrm>
              <a:off x="5595098" y="2358802"/>
              <a:ext cx="990600" cy="989877"/>
            </a:xfrm>
            <a:prstGeom prst="ellipse">
              <a:avLst/>
            </a:prstGeom>
            <a:solidFill>
              <a:schemeClr val="accent2">
                <a:lumMod val="20000"/>
                <a:lumOff val="80000"/>
              </a:schemeClr>
            </a:solidFill>
            <a:ln w="9525" cap="flat" cmpd="sng" algn="ctr">
              <a:solidFill>
                <a:schemeClr val="accent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Consumer</a:t>
              </a:r>
            </a:p>
          </p:txBody>
        </p:sp>
        <p:sp>
          <p:nvSpPr>
            <p:cNvPr id="33" name="Oval 32">
              <a:extLst>
                <a:ext uri="{FF2B5EF4-FFF2-40B4-BE49-F238E27FC236}">
                  <a16:creationId xmlns:a16="http://schemas.microsoft.com/office/drawing/2014/main" id="{04093DBA-7D53-7B47-8AF8-564A78441A0E}"/>
                </a:ext>
              </a:extLst>
            </p:cNvPr>
            <p:cNvSpPr/>
            <p:nvPr/>
          </p:nvSpPr>
          <p:spPr bwMode="auto">
            <a:xfrm>
              <a:off x="4071098" y="5410923"/>
              <a:ext cx="990600" cy="989877"/>
            </a:xfrm>
            <a:prstGeom prst="ellipse">
              <a:avLst/>
            </a:prstGeom>
            <a:solidFill>
              <a:schemeClr val="accent2">
                <a:lumMod val="60000"/>
                <a:lumOff val="40000"/>
              </a:schemeClr>
            </a:solidFill>
            <a:ln w="9525" cap="flat" cmpd="sng" algn="ctr">
              <a:solidFill>
                <a:schemeClr val="accent2">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Firm</a:t>
              </a:r>
            </a:p>
          </p:txBody>
        </p:sp>
        <p:sp>
          <p:nvSpPr>
            <p:cNvPr id="34" name="Oval 33">
              <a:extLst>
                <a:ext uri="{FF2B5EF4-FFF2-40B4-BE49-F238E27FC236}">
                  <a16:creationId xmlns:a16="http://schemas.microsoft.com/office/drawing/2014/main" id="{89E74AD3-29B5-8548-A182-8E5917E41E9B}"/>
                </a:ext>
              </a:extLst>
            </p:cNvPr>
            <p:cNvSpPr/>
            <p:nvPr/>
          </p:nvSpPr>
          <p:spPr bwMode="auto">
            <a:xfrm>
              <a:off x="2699498" y="5410923"/>
              <a:ext cx="990600" cy="989877"/>
            </a:xfrm>
            <a:prstGeom prst="ellipse">
              <a:avLst/>
            </a:prstGeom>
            <a:solidFill>
              <a:schemeClr val="accent2">
                <a:lumMod val="60000"/>
                <a:lumOff val="40000"/>
              </a:schemeClr>
            </a:solidFill>
            <a:ln w="9525" cap="flat" cmpd="sng" algn="ctr">
              <a:solidFill>
                <a:schemeClr val="accent2">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Firm</a:t>
              </a:r>
            </a:p>
          </p:txBody>
        </p:sp>
        <p:sp>
          <p:nvSpPr>
            <p:cNvPr id="35" name="Oval 34">
              <a:extLst>
                <a:ext uri="{FF2B5EF4-FFF2-40B4-BE49-F238E27FC236}">
                  <a16:creationId xmlns:a16="http://schemas.microsoft.com/office/drawing/2014/main" id="{E427F7D2-77DC-FA4A-8E79-9FD556D07F16}"/>
                </a:ext>
              </a:extLst>
            </p:cNvPr>
            <p:cNvSpPr/>
            <p:nvPr/>
          </p:nvSpPr>
          <p:spPr bwMode="auto">
            <a:xfrm>
              <a:off x="1327898" y="5410923"/>
              <a:ext cx="990600" cy="989877"/>
            </a:xfrm>
            <a:prstGeom prst="ellipse">
              <a:avLst/>
            </a:prstGeom>
            <a:solidFill>
              <a:schemeClr val="accent2">
                <a:lumMod val="60000"/>
                <a:lumOff val="40000"/>
              </a:schemeClr>
            </a:solidFill>
            <a:ln w="9525" cap="flat" cmpd="sng" algn="ctr">
              <a:solidFill>
                <a:schemeClr val="accent2">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Firm</a:t>
              </a:r>
            </a:p>
          </p:txBody>
        </p:sp>
        <p:sp>
          <p:nvSpPr>
            <p:cNvPr id="36" name="Oval 35">
              <a:extLst>
                <a:ext uri="{FF2B5EF4-FFF2-40B4-BE49-F238E27FC236}">
                  <a16:creationId xmlns:a16="http://schemas.microsoft.com/office/drawing/2014/main" id="{09DE568B-30E1-D142-ABAC-5E71B47BF0E0}"/>
                </a:ext>
              </a:extLst>
            </p:cNvPr>
            <p:cNvSpPr/>
            <p:nvPr/>
          </p:nvSpPr>
          <p:spPr bwMode="auto">
            <a:xfrm>
              <a:off x="6966698" y="5410923"/>
              <a:ext cx="990600" cy="989877"/>
            </a:xfrm>
            <a:prstGeom prst="ellipse">
              <a:avLst/>
            </a:prstGeom>
            <a:solidFill>
              <a:schemeClr val="accent2">
                <a:lumMod val="60000"/>
                <a:lumOff val="40000"/>
              </a:schemeClr>
            </a:solidFill>
            <a:ln w="9525" cap="flat" cmpd="sng" algn="ctr">
              <a:solidFill>
                <a:schemeClr val="accent2">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Firm</a:t>
              </a:r>
            </a:p>
          </p:txBody>
        </p:sp>
        <p:sp>
          <p:nvSpPr>
            <p:cNvPr id="37" name="Oval 36">
              <a:extLst>
                <a:ext uri="{FF2B5EF4-FFF2-40B4-BE49-F238E27FC236}">
                  <a16:creationId xmlns:a16="http://schemas.microsoft.com/office/drawing/2014/main" id="{34888081-5313-AB44-AF85-2EFCB1E049D1}"/>
                </a:ext>
              </a:extLst>
            </p:cNvPr>
            <p:cNvSpPr/>
            <p:nvPr/>
          </p:nvSpPr>
          <p:spPr bwMode="auto">
            <a:xfrm>
              <a:off x="5595098" y="5410923"/>
              <a:ext cx="990600" cy="989877"/>
            </a:xfrm>
            <a:prstGeom prst="ellipse">
              <a:avLst/>
            </a:prstGeom>
            <a:solidFill>
              <a:schemeClr val="accent2">
                <a:lumMod val="60000"/>
                <a:lumOff val="40000"/>
              </a:schemeClr>
            </a:solidFill>
            <a:ln w="9525" cap="flat" cmpd="sng" algn="ctr">
              <a:solidFill>
                <a:schemeClr val="accent2">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Firm</a:t>
              </a:r>
            </a:p>
          </p:txBody>
        </p:sp>
        <p:sp>
          <p:nvSpPr>
            <p:cNvPr id="38" name="Curved Left Arrow 37">
              <a:extLst>
                <a:ext uri="{FF2B5EF4-FFF2-40B4-BE49-F238E27FC236}">
                  <a16:creationId xmlns:a16="http://schemas.microsoft.com/office/drawing/2014/main" id="{5EA35C8A-6F1A-0E43-AAA7-243F666138E0}"/>
                </a:ext>
              </a:extLst>
            </p:cNvPr>
            <p:cNvSpPr/>
            <p:nvPr/>
          </p:nvSpPr>
          <p:spPr bwMode="auto">
            <a:xfrm>
              <a:off x="5061698" y="3348679"/>
              <a:ext cx="685800" cy="2062244"/>
            </a:xfrm>
            <a:prstGeom prst="curvedLeftArrow">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FF"/>
                </a:solidFill>
                <a:effectLst/>
                <a:latin typeface="Arial" charset="0"/>
                <a:ea typeface="ＭＳ Ｐゴシック" charset="-128"/>
              </a:endParaRPr>
            </a:p>
          </p:txBody>
        </p:sp>
        <p:sp>
          <p:nvSpPr>
            <p:cNvPr id="39" name="Curved Left Arrow 38">
              <a:extLst>
                <a:ext uri="{FF2B5EF4-FFF2-40B4-BE49-F238E27FC236}">
                  <a16:creationId xmlns:a16="http://schemas.microsoft.com/office/drawing/2014/main" id="{9946AB09-3AE7-C940-ACF1-D18B08E87DA6}"/>
                </a:ext>
              </a:extLst>
            </p:cNvPr>
            <p:cNvSpPr/>
            <p:nvPr/>
          </p:nvSpPr>
          <p:spPr bwMode="auto">
            <a:xfrm rot="10800000">
              <a:off x="3537699" y="3266189"/>
              <a:ext cx="685800" cy="2062244"/>
            </a:xfrm>
            <a:prstGeom prst="curvedLeftArrow">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FF"/>
                </a:solidFill>
                <a:effectLst/>
                <a:latin typeface="Arial" charset="0"/>
                <a:ea typeface="ＭＳ Ｐゴシック" charset="-128"/>
              </a:endParaRPr>
            </a:p>
          </p:txBody>
        </p:sp>
        <p:sp>
          <p:nvSpPr>
            <p:cNvPr id="40" name="TextBox 39">
              <a:extLst>
                <a:ext uri="{FF2B5EF4-FFF2-40B4-BE49-F238E27FC236}">
                  <a16:creationId xmlns:a16="http://schemas.microsoft.com/office/drawing/2014/main" id="{8E13C4B0-F974-5B42-BD74-E90D589B9E3C}"/>
                </a:ext>
              </a:extLst>
            </p:cNvPr>
            <p:cNvSpPr txBox="1"/>
            <p:nvPr/>
          </p:nvSpPr>
          <p:spPr>
            <a:xfrm>
              <a:off x="1751015" y="3819327"/>
              <a:ext cx="1287532" cy="646331"/>
            </a:xfrm>
            <a:prstGeom prst="rect">
              <a:avLst/>
            </a:prstGeom>
            <a:noFill/>
          </p:spPr>
          <p:txBody>
            <a:bodyPr wrap="none" rtlCol="0">
              <a:noAutofit/>
            </a:bodyPr>
            <a:lstStyle/>
            <a:p>
              <a:r>
                <a:rPr lang="en-US" b="1" dirty="0">
                  <a:cs typeface="Calibri"/>
                </a:rPr>
                <a:t>Outbound</a:t>
              </a:r>
            </a:p>
            <a:p>
              <a:r>
                <a:rPr lang="en-US" b="1" dirty="0">
                  <a:cs typeface="Calibri"/>
                </a:rPr>
                <a:t>marketing</a:t>
              </a:r>
            </a:p>
          </p:txBody>
        </p:sp>
        <p:sp>
          <p:nvSpPr>
            <p:cNvPr id="41" name="TextBox 40">
              <a:extLst>
                <a:ext uri="{FF2B5EF4-FFF2-40B4-BE49-F238E27FC236}">
                  <a16:creationId xmlns:a16="http://schemas.microsoft.com/office/drawing/2014/main" id="{CDC1369F-8CA2-2E43-BF28-182C37985296}"/>
                </a:ext>
              </a:extLst>
            </p:cNvPr>
            <p:cNvSpPr txBox="1"/>
            <p:nvPr/>
          </p:nvSpPr>
          <p:spPr>
            <a:xfrm>
              <a:off x="6287698" y="3819327"/>
              <a:ext cx="1274708" cy="646331"/>
            </a:xfrm>
            <a:prstGeom prst="rect">
              <a:avLst/>
            </a:prstGeom>
            <a:noFill/>
          </p:spPr>
          <p:txBody>
            <a:bodyPr wrap="none" rtlCol="0">
              <a:noAutofit/>
            </a:bodyPr>
            <a:lstStyle/>
            <a:p>
              <a:r>
                <a:rPr lang="en-US" b="1" dirty="0">
                  <a:cs typeface="Calibri"/>
                </a:rPr>
                <a:t>Inbound</a:t>
              </a:r>
            </a:p>
            <a:p>
              <a:r>
                <a:rPr lang="en-US" b="1" dirty="0">
                  <a:cs typeface="Calibri"/>
                </a:rPr>
                <a:t>marketing</a:t>
              </a:r>
            </a:p>
          </p:txBody>
        </p:sp>
        <p:sp>
          <p:nvSpPr>
            <p:cNvPr id="42" name="Curved Down Arrow 41">
              <a:extLst>
                <a:ext uri="{FF2B5EF4-FFF2-40B4-BE49-F238E27FC236}">
                  <a16:creationId xmlns:a16="http://schemas.microsoft.com/office/drawing/2014/main" id="{01820BB9-2679-3746-BAD0-5325DE2E6535}"/>
                </a:ext>
              </a:extLst>
            </p:cNvPr>
            <p:cNvSpPr/>
            <p:nvPr/>
          </p:nvSpPr>
          <p:spPr bwMode="auto">
            <a:xfrm>
              <a:off x="1937498" y="1946353"/>
              <a:ext cx="990600" cy="329959"/>
            </a:xfrm>
            <a:prstGeom prst="curvedDownArrow">
              <a:avLst/>
            </a:prstGeom>
            <a:solidFill>
              <a:schemeClr val="accent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43" name="Curved Down Arrow 42">
              <a:extLst>
                <a:ext uri="{FF2B5EF4-FFF2-40B4-BE49-F238E27FC236}">
                  <a16:creationId xmlns:a16="http://schemas.microsoft.com/office/drawing/2014/main" id="{AE2E638C-E89A-B44A-882A-F068E73A11A8}"/>
                </a:ext>
              </a:extLst>
            </p:cNvPr>
            <p:cNvSpPr/>
            <p:nvPr/>
          </p:nvSpPr>
          <p:spPr bwMode="auto">
            <a:xfrm>
              <a:off x="3309098" y="1946353"/>
              <a:ext cx="990600" cy="329959"/>
            </a:xfrm>
            <a:prstGeom prst="curvedDownArrow">
              <a:avLst/>
            </a:prstGeom>
            <a:solidFill>
              <a:schemeClr val="accent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44" name="Curved Down Arrow 43">
              <a:extLst>
                <a:ext uri="{FF2B5EF4-FFF2-40B4-BE49-F238E27FC236}">
                  <a16:creationId xmlns:a16="http://schemas.microsoft.com/office/drawing/2014/main" id="{30241D11-CA8F-8B46-827C-DCCADD85E5D1}"/>
                </a:ext>
              </a:extLst>
            </p:cNvPr>
            <p:cNvSpPr/>
            <p:nvPr/>
          </p:nvSpPr>
          <p:spPr bwMode="auto">
            <a:xfrm>
              <a:off x="4833098" y="1946353"/>
              <a:ext cx="990600" cy="329959"/>
            </a:xfrm>
            <a:prstGeom prst="curvedDownArrow">
              <a:avLst/>
            </a:prstGeom>
            <a:solidFill>
              <a:schemeClr val="accent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45" name="Curved Down Arrow 44">
              <a:extLst>
                <a:ext uri="{FF2B5EF4-FFF2-40B4-BE49-F238E27FC236}">
                  <a16:creationId xmlns:a16="http://schemas.microsoft.com/office/drawing/2014/main" id="{942A13F9-E3FD-524F-995E-5F9BEE39CD84}"/>
                </a:ext>
              </a:extLst>
            </p:cNvPr>
            <p:cNvSpPr/>
            <p:nvPr/>
          </p:nvSpPr>
          <p:spPr bwMode="auto">
            <a:xfrm>
              <a:off x="6280898" y="1946353"/>
              <a:ext cx="990600" cy="329959"/>
            </a:xfrm>
            <a:prstGeom prst="curvedDownArrow">
              <a:avLst/>
            </a:prstGeom>
            <a:solidFill>
              <a:schemeClr val="accent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47" name="TextBox 46">
              <a:extLst>
                <a:ext uri="{FF2B5EF4-FFF2-40B4-BE49-F238E27FC236}">
                  <a16:creationId xmlns:a16="http://schemas.microsoft.com/office/drawing/2014/main" id="{FC7D3983-88C9-4548-A04E-BBD426B94C71}"/>
                </a:ext>
              </a:extLst>
            </p:cNvPr>
            <p:cNvSpPr txBox="1"/>
            <p:nvPr/>
          </p:nvSpPr>
          <p:spPr>
            <a:xfrm>
              <a:off x="718298" y="4833495"/>
              <a:ext cx="2449604" cy="369332"/>
            </a:xfrm>
            <a:prstGeom prst="rect">
              <a:avLst/>
            </a:prstGeom>
            <a:noFill/>
          </p:spPr>
          <p:txBody>
            <a:bodyPr wrap="square" rtlCol="0" anchor="ctr">
              <a:noAutofit/>
            </a:bodyPr>
            <a:lstStyle/>
            <a:p>
              <a:r>
                <a:rPr lang="en-US" b="1" dirty="0">
                  <a:cs typeface="Calibri"/>
                </a:rPr>
                <a:t>Firm finds consumer</a:t>
              </a:r>
            </a:p>
          </p:txBody>
        </p:sp>
        <p:sp>
          <p:nvSpPr>
            <p:cNvPr id="48" name="TextBox 47">
              <a:extLst>
                <a:ext uri="{FF2B5EF4-FFF2-40B4-BE49-F238E27FC236}">
                  <a16:creationId xmlns:a16="http://schemas.microsoft.com/office/drawing/2014/main" id="{702C1B31-C0AE-DE46-8A8F-1B1634FAB39E}"/>
                </a:ext>
              </a:extLst>
            </p:cNvPr>
            <p:cNvSpPr txBox="1"/>
            <p:nvPr/>
          </p:nvSpPr>
          <p:spPr>
            <a:xfrm>
              <a:off x="801256" y="3957826"/>
              <a:ext cx="702436" cy="369332"/>
            </a:xfrm>
            <a:prstGeom prst="rect">
              <a:avLst/>
            </a:prstGeom>
            <a:noFill/>
          </p:spPr>
          <p:txBody>
            <a:bodyPr wrap="square" rtlCol="0">
              <a:noAutofit/>
            </a:bodyPr>
            <a:lstStyle/>
            <a:p>
              <a:r>
                <a:rPr lang="en-US" b="1" dirty="0">
                  <a:cs typeface="Calibri"/>
                </a:rPr>
                <a:t>SEM</a:t>
              </a:r>
            </a:p>
          </p:txBody>
        </p:sp>
        <p:sp>
          <p:nvSpPr>
            <p:cNvPr id="49" name="TextBox 48">
              <a:extLst>
                <a:ext uri="{FF2B5EF4-FFF2-40B4-BE49-F238E27FC236}">
                  <a16:creationId xmlns:a16="http://schemas.microsoft.com/office/drawing/2014/main" id="{293EE2E4-04AA-B342-A410-3AB237ACEA8E}"/>
                </a:ext>
              </a:extLst>
            </p:cNvPr>
            <p:cNvSpPr txBox="1"/>
            <p:nvPr/>
          </p:nvSpPr>
          <p:spPr>
            <a:xfrm>
              <a:off x="7753723" y="3957826"/>
              <a:ext cx="671979" cy="369332"/>
            </a:xfrm>
            <a:prstGeom prst="rect">
              <a:avLst/>
            </a:prstGeom>
            <a:noFill/>
          </p:spPr>
          <p:txBody>
            <a:bodyPr wrap="none" rtlCol="0">
              <a:noAutofit/>
            </a:bodyPr>
            <a:lstStyle/>
            <a:p>
              <a:r>
                <a:rPr lang="en-US" b="1" dirty="0">
                  <a:cs typeface="Calibri"/>
                </a:rPr>
                <a:t>SEO</a:t>
              </a:r>
            </a:p>
          </p:txBody>
        </p:sp>
        <p:sp>
          <p:nvSpPr>
            <p:cNvPr id="51" name="TextBox 50">
              <a:extLst>
                <a:ext uri="{FF2B5EF4-FFF2-40B4-BE49-F238E27FC236}">
                  <a16:creationId xmlns:a16="http://schemas.microsoft.com/office/drawing/2014/main" id="{1EB0B1AE-5E21-5C47-827F-B0861BD0661F}"/>
                </a:ext>
              </a:extLst>
            </p:cNvPr>
            <p:cNvSpPr txBox="1"/>
            <p:nvPr/>
          </p:nvSpPr>
          <p:spPr>
            <a:xfrm>
              <a:off x="5769907" y="4833495"/>
              <a:ext cx="2503395" cy="369332"/>
            </a:xfrm>
            <a:prstGeom prst="rect">
              <a:avLst/>
            </a:prstGeom>
            <a:noFill/>
          </p:spPr>
          <p:txBody>
            <a:bodyPr wrap="square" rtlCol="0" anchor="ctr">
              <a:noAutofit/>
            </a:bodyPr>
            <a:lstStyle/>
            <a:p>
              <a:r>
                <a:rPr lang="en-US" b="1" dirty="0">
                  <a:cs typeface="Calibri"/>
                </a:rPr>
                <a:t>Consumer finds firm</a:t>
              </a:r>
            </a:p>
          </p:txBody>
        </p:sp>
      </p:grpSp>
    </p:spTree>
    <p:extLst>
      <p:ext uri="{BB962C8B-B14F-4D97-AF65-F5344CB8AC3E}">
        <p14:creationId xmlns:p14="http://schemas.microsoft.com/office/powerpoint/2010/main" val="771017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Digital Ad Spending, U.S., 2018–2022</a:t>
            </a:r>
          </a:p>
        </p:txBody>
      </p:sp>
      <p:sp>
        <p:nvSpPr>
          <p:cNvPr id="9" name="Rectangle 8">
            <a:extLst>
              <a:ext uri="{FF2B5EF4-FFF2-40B4-BE49-F238E27FC236}">
                <a16:creationId xmlns:a16="http://schemas.microsoft.com/office/drawing/2014/main" id="{56E90A98-C06D-45F4-B445-7519D244EDDA}"/>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rPr>
              <a:t>Source: eMarketer, August 2017</a:t>
            </a:r>
          </a:p>
        </p:txBody>
      </p:sp>
      <p:grpSp>
        <p:nvGrpSpPr>
          <p:cNvPr id="5" name="Group 4" descr="Digital Ad Spending, United States, 2018 to 2022. A vertical bar graph shows an increase of digital ad spending from 2018 projected to 2022. A corresponding line graph shows the increasing percentage of total media spending that digital ad spending makes up. In 2018, it is projected to be 107.3 billion dollars and 48.6 percent. In 2019, 125.75 billion dollars and 53.3 percent. In 2020, 142.23 billion dollars and 56.8 percent. In 2021, 156.43 billion dollars and 59.6 percent. In 2022, 170.48 billion dollars and 62.1 percent." title="Digital Ad Spending, United States, 2018 to 2022"/>
          <p:cNvGrpSpPr/>
          <p:nvPr/>
        </p:nvGrpSpPr>
        <p:grpSpPr>
          <a:xfrm>
            <a:off x="582810" y="1696290"/>
            <a:ext cx="7978381" cy="4688609"/>
            <a:chOff x="716407" y="1696290"/>
            <a:chExt cx="7978381" cy="4688609"/>
          </a:xfrm>
        </p:grpSpPr>
        <p:grpSp>
          <p:nvGrpSpPr>
            <p:cNvPr id="6" name="Group 5"/>
            <p:cNvGrpSpPr/>
            <p:nvPr/>
          </p:nvGrpSpPr>
          <p:grpSpPr>
            <a:xfrm>
              <a:off x="1587991" y="1859961"/>
              <a:ext cx="6281928" cy="3247612"/>
              <a:chOff x="1587991" y="1859961"/>
              <a:chExt cx="6281928" cy="3247612"/>
            </a:xfrm>
          </p:grpSpPr>
          <p:cxnSp>
            <p:nvCxnSpPr>
              <p:cNvPr id="64" name="Straight Connector 63"/>
              <p:cNvCxnSpPr/>
              <p:nvPr/>
            </p:nvCxnSpPr>
            <p:spPr>
              <a:xfrm rot="10800000">
                <a:off x="1587991" y="5107573"/>
                <a:ext cx="6281928" cy="0"/>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0800000">
                <a:off x="1587991" y="4701621"/>
                <a:ext cx="6281928" cy="0"/>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0800000">
                <a:off x="1587991" y="4295670"/>
                <a:ext cx="6281928" cy="0"/>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1587991" y="3889718"/>
                <a:ext cx="6281928" cy="0"/>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0800000">
                <a:off x="1587991" y="3483767"/>
                <a:ext cx="6281928" cy="0"/>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0800000">
                <a:off x="1587991" y="3077815"/>
                <a:ext cx="6281928" cy="0"/>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0800000">
                <a:off x="1587991" y="2671864"/>
                <a:ext cx="6281928" cy="0"/>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0800000">
                <a:off x="1587991" y="2265912"/>
                <a:ext cx="6281928" cy="0"/>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0800000">
                <a:off x="1587991" y="1859961"/>
                <a:ext cx="6281928" cy="0"/>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rot="16200000">
              <a:off x="299146" y="3540091"/>
              <a:ext cx="1173076" cy="338554"/>
            </a:xfrm>
            <a:prstGeom prst="rect">
              <a:avLst/>
            </a:prstGeom>
            <a:noFill/>
          </p:spPr>
          <p:txBody>
            <a:bodyPr wrap="square" rtlCol="0" anchor="ctr">
              <a:noAutofit/>
            </a:bodyPr>
            <a:lstStyle/>
            <a:p>
              <a:pPr algn="ctr">
                <a:spcBef>
                  <a:spcPts val="600"/>
                </a:spcBef>
              </a:pPr>
              <a:r>
                <a:rPr lang="en-US" sz="1600" dirty="0"/>
                <a:t>$ Billions</a:t>
              </a:r>
            </a:p>
          </p:txBody>
        </p:sp>
        <p:sp>
          <p:nvSpPr>
            <p:cNvPr id="10" name="TextBox 9"/>
            <p:cNvSpPr txBox="1"/>
            <p:nvPr/>
          </p:nvSpPr>
          <p:spPr>
            <a:xfrm>
              <a:off x="1921312" y="5626126"/>
              <a:ext cx="586538" cy="307777"/>
            </a:xfrm>
            <a:prstGeom prst="rect">
              <a:avLst/>
            </a:prstGeom>
            <a:noFill/>
          </p:spPr>
          <p:txBody>
            <a:bodyPr wrap="square" rtlCol="0" anchor="ctr">
              <a:noAutofit/>
            </a:bodyPr>
            <a:lstStyle/>
            <a:p>
              <a:pPr algn="ctr">
                <a:spcBef>
                  <a:spcPts val="600"/>
                </a:spcBef>
              </a:pPr>
              <a:r>
                <a:rPr lang="en-US" sz="1400" dirty="0"/>
                <a:t>2018</a:t>
              </a:r>
            </a:p>
          </p:txBody>
        </p:sp>
        <p:sp>
          <p:nvSpPr>
            <p:cNvPr id="11" name="TextBox 10"/>
            <p:cNvSpPr txBox="1"/>
            <p:nvPr/>
          </p:nvSpPr>
          <p:spPr>
            <a:xfrm>
              <a:off x="3180234" y="5626126"/>
              <a:ext cx="586538" cy="307777"/>
            </a:xfrm>
            <a:prstGeom prst="rect">
              <a:avLst/>
            </a:prstGeom>
            <a:noFill/>
          </p:spPr>
          <p:txBody>
            <a:bodyPr wrap="square" rtlCol="0" anchor="ctr">
              <a:noAutofit/>
            </a:bodyPr>
            <a:lstStyle/>
            <a:p>
              <a:pPr algn="ctr">
                <a:spcBef>
                  <a:spcPts val="600"/>
                </a:spcBef>
              </a:pPr>
              <a:r>
                <a:rPr lang="en-US" sz="1400" dirty="0"/>
                <a:t>2019</a:t>
              </a:r>
            </a:p>
          </p:txBody>
        </p:sp>
        <p:sp>
          <p:nvSpPr>
            <p:cNvPr id="12" name="TextBox 11"/>
            <p:cNvSpPr txBox="1"/>
            <p:nvPr/>
          </p:nvSpPr>
          <p:spPr>
            <a:xfrm>
              <a:off x="4438356" y="5626126"/>
              <a:ext cx="586538" cy="307777"/>
            </a:xfrm>
            <a:prstGeom prst="rect">
              <a:avLst/>
            </a:prstGeom>
            <a:noFill/>
          </p:spPr>
          <p:txBody>
            <a:bodyPr wrap="square" rtlCol="0" anchor="ctr">
              <a:noAutofit/>
            </a:bodyPr>
            <a:lstStyle/>
            <a:p>
              <a:pPr algn="ctr">
                <a:spcBef>
                  <a:spcPts val="600"/>
                </a:spcBef>
              </a:pPr>
              <a:r>
                <a:rPr lang="en-US" sz="1400" dirty="0"/>
                <a:t>2020</a:t>
              </a:r>
            </a:p>
          </p:txBody>
        </p:sp>
        <p:sp>
          <p:nvSpPr>
            <p:cNvPr id="13" name="TextBox 12"/>
            <p:cNvSpPr txBox="1"/>
            <p:nvPr/>
          </p:nvSpPr>
          <p:spPr>
            <a:xfrm>
              <a:off x="5694800" y="5626126"/>
              <a:ext cx="586538" cy="307777"/>
            </a:xfrm>
            <a:prstGeom prst="rect">
              <a:avLst/>
            </a:prstGeom>
            <a:noFill/>
          </p:spPr>
          <p:txBody>
            <a:bodyPr wrap="square" rtlCol="0" anchor="ctr">
              <a:noAutofit/>
            </a:bodyPr>
            <a:lstStyle/>
            <a:p>
              <a:pPr algn="ctr">
                <a:spcBef>
                  <a:spcPts val="600"/>
                </a:spcBef>
              </a:pPr>
              <a:r>
                <a:rPr lang="en-US" sz="1400" dirty="0"/>
                <a:t>2021</a:t>
              </a:r>
            </a:p>
          </p:txBody>
        </p:sp>
        <p:sp>
          <p:nvSpPr>
            <p:cNvPr id="14" name="TextBox 13"/>
            <p:cNvSpPr txBox="1"/>
            <p:nvPr/>
          </p:nvSpPr>
          <p:spPr>
            <a:xfrm>
              <a:off x="6964908" y="5626126"/>
              <a:ext cx="586538" cy="307777"/>
            </a:xfrm>
            <a:prstGeom prst="rect">
              <a:avLst/>
            </a:prstGeom>
            <a:noFill/>
          </p:spPr>
          <p:txBody>
            <a:bodyPr wrap="square" rtlCol="0" anchor="ctr">
              <a:noAutofit/>
            </a:bodyPr>
            <a:lstStyle/>
            <a:p>
              <a:pPr algn="ctr">
                <a:spcBef>
                  <a:spcPts val="600"/>
                </a:spcBef>
              </a:pPr>
              <a:r>
                <a:rPr lang="en-US" sz="1400" dirty="0"/>
                <a:t>2022</a:t>
              </a:r>
            </a:p>
          </p:txBody>
        </p:sp>
        <p:sp>
          <p:nvSpPr>
            <p:cNvPr id="15" name="TextBox 14"/>
            <p:cNvSpPr txBox="1"/>
            <p:nvPr/>
          </p:nvSpPr>
          <p:spPr>
            <a:xfrm>
              <a:off x="7993460" y="5349901"/>
              <a:ext cx="586538" cy="307777"/>
            </a:xfrm>
            <a:prstGeom prst="rect">
              <a:avLst/>
            </a:prstGeom>
            <a:noFill/>
          </p:spPr>
          <p:txBody>
            <a:bodyPr wrap="square" rtlCol="0" anchor="ctr">
              <a:noAutofit/>
            </a:bodyPr>
            <a:lstStyle/>
            <a:p>
              <a:pPr>
                <a:spcBef>
                  <a:spcPts val="600"/>
                </a:spcBef>
              </a:pPr>
              <a:r>
                <a:rPr lang="en-US" sz="1400" dirty="0"/>
                <a:t>0%</a:t>
              </a:r>
            </a:p>
          </p:txBody>
        </p:sp>
        <p:sp>
          <p:nvSpPr>
            <p:cNvPr id="16" name="TextBox 15"/>
            <p:cNvSpPr txBox="1"/>
            <p:nvPr/>
          </p:nvSpPr>
          <p:spPr>
            <a:xfrm>
              <a:off x="7993460" y="4983287"/>
              <a:ext cx="586538" cy="307777"/>
            </a:xfrm>
            <a:prstGeom prst="rect">
              <a:avLst/>
            </a:prstGeom>
            <a:noFill/>
          </p:spPr>
          <p:txBody>
            <a:bodyPr wrap="square" rtlCol="0" anchor="ctr">
              <a:noAutofit/>
            </a:bodyPr>
            <a:lstStyle/>
            <a:p>
              <a:pPr>
                <a:spcBef>
                  <a:spcPts val="600"/>
                </a:spcBef>
              </a:pPr>
              <a:r>
                <a:rPr lang="en-US" sz="1400" dirty="0"/>
                <a:t>10%</a:t>
              </a:r>
            </a:p>
          </p:txBody>
        </p:sp>
        <p:sp>
          <p:nvSpPr>
            <p:cNvPr id="17" name="TextBox 16"/>
            <p:cNvSpPr txBox="1"/>
            <p:nvPr/>
          </p:nvSpPr>
          <p:spPr>
            <a:xfrm>
              <a:off x="7993460" y="4620176"/>
              <a:ext cx="586538" cy="307777"/>
            </a:xfrm>
            <a:prstGeom prst="rect">
              <a:avLst/>
            </a:prstGeom>
            <a:noFill/>
          </p:spPr>
          <p:txBody>
            <a:bodyPr wrap="square" rtlCol="0" anchor="ctr">
              <a:noAutofit/>
            </a:bodyPr>
            <a:lstStyle/>
            <a:p>
              <a:pPr>
                <a:spcBef>
                  <a:spcPts val="600"/>
                </a:spcBef>
              </a:pPr>
              <a:r>
                <a:rPr lang="en-US" sz="1400" dirty="0"/>
                <a:t>20%</a:t>
              </a:r>
            </a:p>
          </p:txBody>
        </p:sp>
        <p:sp>
          <p:nvSpPr>
            <p:cNvPr id="18" name="TextBox 17"/>
            <p:cNvSpPr txBox="1"/>
            <p:nvPr/>
          </p:nvSpPr>
          <p:spPr>
            <a:xfrm>
              <a:off x="7993460" y="4259912"/>
              <a:ext cx="586538" cy="307777"/>
            </a:xfrm>
            <a:prstGeom prst="rect">
              <a:avLst/>
            </a:prstGeom>
            <a:noFill/>
          </p:spPr>
          <p:txBody>
            <a:bodyPr wrap="square" rtlCol="0" anchor="ctr">
              <a:noAutofit/>
            </a:bodyPr>
            <a:lstStyle/>
            <a:p>
              <a:pPr>
                <a:spcBef>
                  <a:spcPts val="600"/>
                </a:spcBef>
              </a:pPr>
              <a:r>
                <a:rPr lang="en-US" sz="1400" dirty="0"/>
                <a:t>30%</a:t>
              </a:r>
            </a:p>
          </p:txBody>
        </p:sp>
        <p:sp>
          <p:nvSpPr>
            <p:cNvPr id="19" name="TextBox 18"/>
            <p:cNvSpPr txBox="1"/>
            <p:nvPr/>
          </p:nvSpPr>
          <p:spPr>
            <a:xfrm>
              <a:off x="7993460" y="3892455"/>
              <a:ext cx="586538" cy="307777"/>
            </a:xfrm>
            <a:prstGeom prst="rect">
              <a:avLst/>
            </a:prstGeom>
            <a:noFill/>
          </p:spPr>
          <p:txBody>
            <a:bodyPr wrap="square" rtlCol="0" anchor="ctr">
              <a:noAutofit/>
            </a:bodyPr>
            <a:lstStyle/>
            <a:p>
              <a:pPr>
                <a:spcBef>
                  <a:spcPts val="600"/>
                </a:spcBef>
              </a:pPr>
              <a:r>
                <a:rPr lang="en-US" sz="1400" dirty="0"/>
                <a:t>40%</a:t>
              </a:r>
            </a:p>
          </p:txBody>
        </p:sp>
        <p:sp>
          <p:nvSpPr>
            <p:cNvPr id="20" name="TextBox 19"/>
            <p:cNvSpPr txBox="1"/>
            <p:nvPr/>
          </p:nvSpPr>
          <p:spPr>
            <a:xfrm>
              <a:off x="7993460" y="3524254"/>
              <a:ext cx="586538" cy="307777"/>
            </a:xfrm>
            <a:prstGeom prst="rect">
              <a:avLst/>
            </a:prstGeom>
            <a:noFill/>
          </p:spPr>
          <p:txBody>
            <a:bodyPr wrap="square" rtlCol="0" anchor="ctr">
              <a:noAutofit/>
            </a:bodyPr>
            <a:lstStyle/>
            <a:p>
              <a:pPr>
                <a:spcBef>
                  <a:spcPts val="600"/>
                </a:spcBef>
              </a:pPr>
              <a:r>
                <a:rPr lang="en-US" sz="1400" dirty="0"/>
                <a:t>50%</a:t>
              </a:r>
            </a:p>
          </p:txBody>
        </p:sp>
        <p:sp>
          <p:nvSpPr>
            <p:cNvPr id="21" name="TextBox 20"/>
            <p:cNvSpPr txBox="1"/>
            <p:nvPr/>
          </p:nvSpPr>
          <p:spPr>
            <a:xfrm>
              <a:off x="7993460" y="3163608"/>
              <a:ext cx="586538" cy="307777"/>
            </a:xfrm>
            <a:prstGeom prst="rect">
              <a:avLst/>
            </a:prstGeom>
            <a:noFill/>
          </p:spPr>
          <p:txBody>
            <a:bodyPr wrap="square" rtlCol="0" anchor="ctr">
              <a:noAutofit/>
            </a:bodyPr>
            <a:lstStyle/>
            <a:p>
              <a:pPr>
                <a:spcBef>
                  <a:spcPts val="600"/>
                </a:spcBef>
              </a:pPr>
              <a:r>
                <a:rPr lang="en-US" sz="1400" dirty="0"/>
                <a:t>60%</a:t>
              </a:r>
            </a:p>
          </p:txBody>
        </p:sp>
        <p:sp>
          <p:nvSpPr>
            <p:cNvPr id="22" name="TextBox 21"/>
            <p:cNvSpPr txBox="1"/>
            <p:nvPr/>
          </p:nvSpPr>
          <p:spPr>
            <a:xfrm>
              <a:off x="7993460" y="2787782"/>
              <a:ext cx="586538" cy="307777"/>
            </a:xfrm>
            <a:prstGeom prst="rect">
              <a:avLst/>
            </a:prstGeom>
            <a:noFill/>
          </p:spPr>
          <p:txBody>
            <a:bodyPr wrap="square" rtlCol="0" anchor="ctr">
              <a:noAutofit/>
            </a:bodyPr>
            <a:lstStyle/>
            <a:p>
              <a:pPr>
                <a:spcBef>
                  <a:spcPts val="600"/>
                </a:spcBef>
              </a:pPr>
              <a:r>
                <a:rPr lang="en-US" sz="1400" dirty="0"/>
                <a:t>70%</a:t>
              </a:r>
            </a:p>
          </p:txBody>
        </p:sp>
        <p:sp>
          <p:nvSpPr>
            <p:cNvPr id="23" name="TextBox 22"/>
            <p:cNvSpPr txBox="1"/>
            <p:nvPr/>
          </p:nvSpPr>
          <p:spPr>
            <a:xfrm>
              <a:off x="7993460" y="2426402"/>
              <a:ext cx="586538" cy="307777"/>
            </a:xfrm>
            <a:prstGeom prst="rect">
              <a:avLst/>
            </a:prstGeom>
            <a:noFill/>
          </p:spPr>
          <p:txBody>
            <a:bodyPr wrap="square" rtlCol="0" anchor="ctr">
              <a:noAutofit/>
            </a:bodyPr>
            <a:lstStyle/>
            <a:p>
              <a:pPr>
                <a:spcBef>
                  <a:spcPts val="600"/>
                </a:spcBef>
              </a:pPr>
              <a:r>
                <a:rPr lang="en-US" sz="1400" dirty="0"/>
                <a:t>80%</a:t>
              </a:r>
            </a:p>
          </p:txBody>
        </p:sp>
        <p:sp>
          <p:nvSpPr>
            <p:cNvPr id="24" name="TextBox 23"/>
            <p:cNvSpPr txBox="1"/>
            <p:nvPr/>
          </p:nvSpPr>
          <p:spPr>
            <a:xfrm>
              <a:off x="7993460" y="2084600"/>
              <a:ext cx="586538" cy="307777"/>
            </a:xfrm>
            <a:prstGeom prst="rect">
              <a:avLst/>
            </a:prstGeom>
            <a:noFill/>
          </p:spPr>
          <p:txBody>
            <a:bodyPr wrap="square" rtlCol="0" anchor="ctr">
              <a:noAutofit/>
            </a:bodyPr>
            <a:lstStyle/>
            <a:p>
              <a:pPr>
                <a:spcBef>
                  <a:spcPts val="600"/>
                </a:spcBef>
              </a:pPr>
              <a:r>
                <a:rPr lang="en-US" sz="1400" dirty="0"/>
                <a:t>90%</a:t>
              </a:r>
            </a:p>
          </p:txBody>
        </p:sp>
        <p:sp>
          <p:nvSpPr>
            <p:cNvPr id="25" name="TextBox 24"/>
            <p:cNvSpPr txBox="1"/>
            <p:nvPr/>
          </p:nvSpPr>
          <p:spPr>
            <a:xfrm>
              <a:off x="7993460" y="1717302"/>
              <a:ext cx="701328" cy="307777"/>
            </a:xfrm>
            <a:prstGeom prst="rect">
              <a:avLst/>
            </a:prstGeom>
            <a:noFill/>
          </p:spPr>
          <p:txBody>
            <a:bodyPr wrap="square" rtlCol="0" anchor="ctr">
              <a:noAutofit/>
            </a:bodyPr>
            <a:lstStyle/>
            <a:p>
              <a:pPr>
                <a:spcBef>
                  <a:spcPts val="600"/>
                </a:spcBef>
              </a:pPr>
              <a:r>
                <a:rPr lang="en-US" sz="1400" dirty="0"/>
                <a:t>100%</a:t>
              </a:r>
            </a:p>
          </p:txBody>
        </p:sp>
        <p:sp>
          <p:nvSpPr>
            <p:cNvPr id="26" name="TextBox 25"/>
            <p:cNvSpPr txBox="1"/>
            <p:nvPr/>
          </p:nvSpPr>
          <p:spPr>
            <a:xfrm>
              <a:off x="1115782" y="5349901"/>
              <a:ext cx="371880" cy="307777"/>
            </a:xfrm>
            <a:prstGeom prst="rect">
              <a:avLst/>
            </a:prstGeom>
            <a:noFill/>
          </p:spPr>
          <p:txBody>
            <a:bodyPr wrap="square" rtlCol="0" anchor="ctr">
              <a:noAutofit/>
            </a:bodyPr>
            <a:lstStyle/>
            <a:p>
              <a:pPr algn="r">
                <a:spcBef>
                  <a:spcPts val="600"/>
                </a:spcBef>
              </a:pPr>
              <a:r>
                <a:rPr lang="en-US" sz="1400" dirty="0"/>
                <a:t>0</a:t>
              </a:r>
            </a:p>
          </p:txBody>
        </p:sp>
        <p:sp>
          <p:nvSpPr>
            <p:cNvPr id="27" name="TextBox 26"/>
            <p:cNvSpPr txBox="1"/>
            <p:nvPr/>
          </p:nvSpPr>
          <p:spPr>
            <a:xfrm>
              <a:off x="1043608" y="4940799"/>
              <a:ext cx="444054" cy="307777"/>
            </a:xfrm>
            <a:prstGeom prst="rect">
              <a:avLst/>
            </a:prstGeom>
            <a:noFill/>
          </p:spPr>
          <p:txBody>
            <a:bodyPr wrap="square" rtlCol="0" anchor="ctr">
              <a:noAutofit/>
            </a:bodyPr>
            <a:lstStyle/>
            <a:p>
              <a:pPr algn="r">
                <a:spcBef>
                  <a:spcPts val="600"/>
                </a:spcBef>
              </a:pPr>
              <a:r>
                <a:rPr lang="en-US" sz="1400" dirty="0"/>
                <a:t>20</a:t>
              </a:r>
            </a:p>
          </p:txBody>
        </p:sp>
        <p:sp>
          <p:nvSpPr>
            <p:cNvPr id="28" name="TextBox 27"/>
            <p:cNvSpPr txBox="1"/>
            <p:nvPr/>
          </p:nvSpPr>
          <p:spPr>
            <a:xfrm>
              <a:off x="1043608" y="4526698"/>
              <a:ext cx="444054" cy="307777"/>
            </a:xfrm>
            <a:prstGeom prst="rect">
              <a:avLst/>
            </a:prstGeom>
            <a:noFill/>
          </p:spPr>
          <p:txBody>
            <a:bodyPr wrap="square" rtlCol="0" anchor="ctr">
              <a:noAutofit/>
            </a:bodyPr>
            <a:lstStyle/>
            <a:p>
              <a:pPr algn="r">
                <a:spcBef>
                  <a:spcPts val="600"/>
                </a:spcBef>
              </a:pPr>
              <a:r>
                <a:rPr lang="en-US" sz="1400" dirty="0"/>
                <a:t>40</a:t>
              </a:r>
            </a:p>
          </p:txBody>
        </p:sp>
        <p:sp>
          <p:nvSpPr>
            <p:cNvPr id="29" name="TextBox 28"/>
            <p:cNvSpPr txBox="1"/>
            <p:nvPr/>
          </p:nvSpPr>
          <p:spPr>
            <a:xfrm>
              <a:off x="1043608" y="4141054"/>
              <a:ext cx="444054" cy="307777"/>
            </a:xfrm>
            <a:prstGeom prst="rect">
              <a:avLst/>
            </a:prstGeom>
            <a:noFill/>
          </p:spPr>
          <p:txBody>
            <a:bodyPr wrap="square" rtlCol="0" anchor="ctr">
              <a:noAutofit/>
            </a:bodyPr>
            <a:lstStyle/>
            <a:p>
              <a:pPr algn="r">
                <a:spcBef>
                  <a:spcPts val="600"/>
                </a:spcBef>
              </a:pPr>
              <a:r>
                <a:rPr lang="en-US" sz="1400" dirty="0"/>
                <a:t>60</a:t>
              </a:r>
            </a:p>
          </p:txBody>
        </p:sp>
        <p:sp>
          <p:nvSpPr>
            <p:cNvPr id="30" name="TextBox 29"/>
            <p:cNvSpPr txBox="1"/>
            <p:nvPr/>
          </p:nvSpPr>
          <p:spPr>
            <a:xfrm>
              <a:off x="1043608" y="3729965"/>
              <a:ext cx="444054" cy="307777"/>
            </a:xfrm>
            <a:prstGeom prst="rect">
              <a:avLst/>
            </a:prstGeom>
            <a:noFill/>
          </p:spPr>
          <p:txBody>
            <a:bodyPr wrap="square" rtlCol="0" anchor="ctr">
              <a:noAutofit/>
            </a:bodyPr>
            <a:lstStyle/>
            <a:p>
              <a:pPr algn="r">
                <a:spcBef>
                  <a:spcPts val="600"/>
                </a:spcBef>
              </a:pPr>
              <a:r>
                <a:rPr lang="en-US" sz="1400" dirty="0"/>
                <a:t>80</a:t>
              </a:r>
            </a:p>
          </p:txBody>
        </p:sp>
        <p:sp>
          <p:nvSpPr>
            <p:cNvPr id="31" name="TextBox 30"/>
            <p:cNvSpPr txBox="1"/>
            <p:nvPr/>
          </p:nvSpPr>
          <p:spPr>
            <a:xfrm>
              <a:off x="971600" y="3324766"/>
              <a:ext cx="516062" cy="307777"/>
            </a:xfrm>
            <a:prstGeom prst="rect">
              <a:avLst/>
            </a:prstGeom>
            <a:noFill/>
          </p:spPr>
          <p:txBody>
            <a:bodyPr wrap="square" rtlCol="0" anchor="ctr">
              <a:noAutofit/>
            </a:bodyPr>
            <a:lstStyle/>
            <a:p>
              <a:pPr algn="r">
                <a:spcBef>
                  <a:spcPts val="600"/>
                </a:spcBef>
              </a:pPr>
              <a:r>
                <a:rPr lang="en-US" sz="1400" dirty="0"/>
                <a:t>100</a:t>
              </a:r>
            </a:p>
          </p:txBody>
        </p:sp>
        <p:sp>
          <p:nvSpPr>
            <p:cNvPr id="32" name="TextBox 31"/>
            <p:cNvSpPr txBox="1"/>
            <p:nvPr/>
          </p:nvSpPr>
          <p:spPr>
            <a:xfrm>
              <a:off x="971600" y="2932374"/>
              <a:ext cx="516062" cy="307777"/>
            </a:xfrm>
            <a:prstGeom prst="rect">
              <a:avLst/>
            </a:prstGeom>
            <a:noFill/>
          </p:spPr>
          <p:txBody>
            <a:bodyPr wrap="square" rtlCol="0" anchor="ctr">
              <a:noAutofit/>
            </a:bodyPr>
            <a:lstStyle/>
            <a:p>
              <a:pPr algn="r">
                <a:spcBef>
                  <a:spcPts val="600"/>
                </a:spcBef>
              </a:pPr>
              <a:r>
                <a:rPr lang="en-US" sz="1400" dirty="0"/>
                <a:t>120</a:t>
              </a:r>
            </a:p>
          </p:txBody>
        </p:sp>
        <p:sp>
          <p:nvSpPr>
            <p:cNvPr id="33" name="TextBox 32"/>
            <p:cNvSpPr txBox="1"/>
            <p:nvPr/>
          </p:nvSpPr>
          <p:spPr>
            <a:xfrm>
              <a:off x="971600" y="2514300"/>
              <a:ext cx="516062" cy="307777"/>
            </a:xfrm>
            <a:prstGeom prst="rect">
              <a:avLst/>
            </a:prstGeom>
            <a:noFill/>
          </p:spPr>
          <p:txBody>
            <a:bodyPr wrap="square" rtlCol="0" anchor="ctr">
              <a:noAutofit/>
            </a:bodyPr>
            <a:lstStyle/>
            <a:p>
              <a:pPr algn="r">
                <a:spcBef>
                  <a:spcPts val="600"/>
                </a:spcBef>
              </a:pPr>
              <a:r>
                <a:rPr lang="en-US" sz="1400" dirty="0"/>
                <a:t>140</a:t>
              </a:r>
            </a:p>
          </p:txBody>
        </p:sp>
        <p:sp>
          <p:nvSpPr>
            <p:cNvPr id="34" name="TextBox 33"/>
            <p:cNvSpPr txBox="1"/>
            <p:nvPr/>
          </p:nvSpPr>
          <p:spPr>
            <a:xfrm>
              <a:off x="971600" y="2103211"/>
              <a:ext cx="516062" cy="307777"/>
            </a:xfrm>
            <a:prstGeom prst="rect">
              <a:avLst/>
            </a:prstGeom>
            <a:noFill/>
          </p:spPr>
          <p:txBody>
            <a:bodyPr wrap="square" rtlCol="0" anchor="ctr">
              <a:noAutofit/>
            </a:bodyPr>
            <a:lstStyle/>
            <a:p>
              <a:pPr algn="r">
                <a:spcBef>
                  <a:spcPts val="600"/>
                </a:spcBef>
              </a:pPr>
              <a:r>
                <a:rPr lang="en-US" sz="1400" dirty="0"/>
                <a:t>160</a:t>
              </a:r>
            </a:p>
          </p:txBody>
        </p:sp>
        <p:sp>
          <p:nvSpPr>
            <p:cNvPr id="35" name="TextBox 34"/>
            <p:cNvSpPr txBox="1"/>
            <p:nvPr/>
          </p:nvSpPr>
          <p:spPr>
            <a:xfrm>
              <a:off x="971600" y="1710605"/>
              <a:ext cx="516062" cy="307777"/>
            </a:xfrm>
            <a:prstGeom prst="rect">
              <a:avLst/>
            </a:prstGeom>
            <a:noFill/>
          </p:spPr>
          <p:txBody>
            <a:bodyPr wrap="square" rtlCol="0" anchor="ctr">
              <a:noAutofit/>
            </a:bodyPr>
            <a:lstStyle/>
            <a:p>
              <a:pPr algn="r">
                <a:spcBef>
                  <a:spcPts val="600"/>
                </a:spcBef>
              </a:pPr>
              <a:r>
                <a:rPr lang="en-US" sz="1400" dirty="0"/>
                <a:t>180</a:t>
              </a:r>
            </a:p>
          </p:txBody>
        </p:sp>
        <p:sp>
          <p:nvSpPr>
            <p:cNvPr id="36" name="TextBox 35"/>
            <p:cNvSpPr txBox="1"/>
            <p:nvPr/>
          </p:nvSpPr>
          <p:spPr>
            <a:xfrm>
              <a:off x="1861555" y="2974658"/>
              <a:ext cx="741275" cy="307777"/>
            </a:xfrm>
            <a:prstGeom prst="rect">
              <a:avLst/>
            </a:prstGeom>
            <a:noFill/>
          </p:spPr>
          <p:txBody>
            <a:bodyPr wrap="square" rtlCol="0" anchor="ctr">
              <a:noAutofit/>
            </a:bodyPr>
            <a:lstStyle/>
            <a:p>
              <a:pPr algn="ctr">
                <a:spcBef>
                  <a:spcPts val="600"/>
                </a:spcBef>
              </a:pPr>
              <a:r>
                <a:rPr lang="en-US" sz="1400" dirty="0"/>
                <a:t>107.30</a:t>
              </a:r>
            </a:p>
          </p:txBody>
        </p:sp>
        <p:sp>
          <p:nvSpPr>
            <p:cNvPr id="37" name="TextBox 36"/>
            <p:cNvSpPr txBox="1"/>
            <p:nvPr/>
          </p:nvSpPr>
          <p:spPr>
            <a:xfrm>
              <a:off x="3108762" y="2591736"/>
              <a:ext cx="741275" cy="307777"/>
            </a:xfrm>
            <a:prstGeom prst="rect">
              <a:avLst/>
            </a:prstGeom>
            <a:noFill/>
          </p:spPr>
          <p:txBody>
            <a:bodyPr wrap="square" rtlCol="0" anchor="ctr">
              <a:noAutofit/>
            </a:bodyPr>
            <a:lstStyle/>
            <a:p>
              <a:pPr algn="ctr">
                <a:spcBef>
                  <a:spcPts val="600"/>
                </a:spcBef>
              </a:pPr>
              <a:r>
                <a:rPr lang="en-US" sz="1400" dirty="0"/>
                <a:t>125.75</a:t>
              </a:r>
            </a:p>
          </p:txBody>
        </p:sp>
        <p:sp>
          <p:nvSpPr>
            <p:cNvPr id="38" name="TextBox 37"/>
            <p:cNvSpPr txBox="1"/>
            <p:nvPr/>
          </p:nvSpPr>
          <p:spPr>
            <a:xfrm>
              <a:off x="4350842" y="2270268"/>
              <a:ext cx="741275" cy="307777"/>
            </a:xfrm>
            <a:prstGeom prst="rect">
              <a:avLst/>
            </a:prstGeom>
            <a:noFill/>
          </p:spPr>
          <p:txBody>
            <a:bodyPr wrap="square" rtlCol="0" anchor="ctr">
              <a:noAutofit/>
            </a:bodyPr>
            <a:lstStyle/>
            <a:p>
              <a:pPr algn="ctr">
                <a:spcBef>
                  <a:spcPts val="600"/>
                </a:spcBef>
              </a:pPr>
              <a:r>
                <a:rPr lang="en-US" sz="1400" dirty="0"/>
                <a:t>142.23</a:t>
              </a:r>
            </a:p>
          </p:txBody>
        </p:sp>
        <p:sp>
          <p:nvSpPr>
            <p:cNvPr id="39" name="TextBox 38"/>
            <p:cNvSpPr txBox="1"/>
            <p:nvPr/>
          </p:nvSpPr>
          <p:spPr>
            <a:xfrm>
              <a:off x="5617270" y="1968121"/>
              <a:ext cx="741275" cy="307777"/>
            </a:xfrm>
            <a:prstGeom prst="rect">
              <a:avLst/>
            </a:prstGeom>
            <a:noFill/>
          </p:spPr>
          <p:txBody>
            <a:bodyPr wrap="square" rtlCol="0" anchor="ctr">
              <a:noAutofit/>
            </a:bodyPr>
            <a:lstStyle/>
            <a:p>
              <a:pPr algn="ctr">
                <a:spcBef>
                  <a:spcPts val="600"/>
                </a:spcBef>
              </a:pPr>
              <a:r>
                <a:rPr lang="en-US" sz="1400" dirty="0"/>
                <a:t>156.43</a:t>
              </a:r>
            </a:p>
          </p:txBody>
        </p:sp>
        <p:sp>
          <p:nvSpPr>
            <p:cNvPr id="40" name="TextBox 39"/>
            <p:cNvSpPr txBox="1"/>
            <p:nvPr/>
          </p:nvSpPr>
          <p:spPr>
            <a:xfrm>
              <a:off x="6884095" y="1696290"/>
              <a:ext cx="741275" cy="307777"/>
            </a:xfrm>
            <a:prstGeom prst="rect">
              <a:avLst/>
            </a:prstGeom>
            <a:noFill/>
          </p:spPr>
          <p:txBody>
            <a:bodyPr wrap="square" rtlCol="0" anchor="ctr">
              <a:noAutofit/>
            </a:bodyPr>
            <a:lstStyle/>
            <a:p>
              <a:pPr algn="ctr">
                <a:spcBef>
                  <a:spcPts val="600"/>
                </a:spcBef>
              </a:pPr>
              <a:r>
                <a:rPr lang="en-US" sz="1400" dirty="0"/>
                <a:t>170.48</a:t>
              </a:r>
            </a:p>
          </p:txBody>
        </p:sp>
        <p:sp>
          <p:nvSpPr>
            <p:cNvPr id="41" name="TextBox 40"/>
            <p:cNvSpPr txBox="1"/>
            <p:nvPr/>
          </p:nvSpPr>
          <p:spPr>
            <a:xfrm>
              <a:off x="7380493" y="3144556"/>
              <a:ext cx="741275" cy="307777"/>
            </a:xfrm>
            <a:prstGeom prst="rect">
              <a:avLst/>
            </a:prstGeom>
            <a:noFill/>
          </p:spPr>
          <p:txBody>
            <a:bodyPr wrap="square" rtlCol="0" anchor="ctr">
              <a:noAutofit/>
            </a:bodyPr>
            <a:lstStyle/>
            <a:p>
              <a:pPr algn="ctr">
                <a:spcBef>
                  <a:spcPts val="600"/>
                </a:spcBef>
              </a:pPr>
              <a:r>
                <a:rPr lang="en-US" sz="1400" dirty="0"/>
                <a:t>62.1%</a:t>
              </a:r>
            </a:p>
          </p:txBody>
        </p:sp>
        <p:sp>
          <p:nvSpPr>
            <p:cNvPr id="42" name="Rectangle 41"/>
            <p:cNvSpPr/>
            <p:nvPr/>
          </p:nvSpPr>
          <p:spPr>
            <a:xfrm>
              <a:off x="2013620" y="3336925"/>
              <a:ext cx="408905" cy="2165350"/>
            </a:xfrm>
            <a:prstGeom prst="rect">
              <a:avLst/>
            </a:prstGeom>
            <a:solidFill>
              <a:srgbClr val="84A2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43" name="Rectangle 42"/>
            <p:cNvSpPr/>
            <p:nvPr/>
          </p:nvSpPr>
          <p:spPr>
            <a:xfrm>
              <a:off x="3274164" y="2971800"/>
              <a:ext cx="408905" cy="2530475"/>
            </a:xfrm>
            <a:prstGeom prst="rect">
              <a:avLst/>
            </a:prstGeom>
            <a:solidFill>
              <a:srgbClr val="84A2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44" name="Rectangle 43"/>
            <p:cNvSpPr/>
            <p:nvPr/>
          </p:nvSpPr>
          <p:spPr>
            <a:xfrm>
              <a:off x="4534708" y="2628900"/>
              <a:ext cx="408905" cy="2873375"/>
            </a:xfrm>
            <a:prstGeom prst="rect">
              <a:avLst/>
            </a:prstGeom>
            <a:solidFill>
              <a:srgbClr val="84A2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45" name="Rectangle 44"/>
            <p:cNvSpPr/>
            <p:nvPr/>
          </p:nvSpPr>
          <p:spPr>
            <a:xfrm>
              <a:off x="5795252" y="2355850"/>
              <a:ext cx="408905" cy="3146425"/>
            </a:xfrm>
            <a:prstGeom prst="rect">
              <a:avLst/>
            </a:prstGeom>
            <a:solidFill>
              <a:srgbClr val="84A2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46" name="Rectangle 45"/>
            <p:cNvSpPr/>
            <p:nvPr/>
          </p:nvSpPr>
          <p:spPr>
            <a:xfrm>
              <a:off x="7055794" y="2057400"/>
              <a:ext cx="408905" cy="3444875"/>
            </a:xfrm>
            <a:prstGeom prst="rect">
              <a:avLst/>
            </a:prstGeom>
            <a:solidFill>
              <a:srgbClr val="84A2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cxnSp>
          <p:nvCxnSpPr>
            <p:cNvPr id="47" name="Straight Connector 46"/>
            <p:cNvCxnSpPr/>
            <p:nvPr/>
          </p:nvCxnSpPr>
          <p:spPr>
            <a:xfrm flipV="1">
              <a:off x="1587990" y="5498860"/>
              <a:ext cx="6286013" cy="1"/>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2203450" y="3244850"/>
              <a:ext cx="5064125" cy="506677"/>
              <a:chOff x="2203450" y="3244850"/>
              <a:chExt cx="5064125" cy="506677"/>
            </a:xfrm>
          </p:grpSpPr>
          <p:cxnSp>
            <p:nvCxnSpPr>
              <p:cNvPr id="61" name="Straight Connector 60"/>
              <p:cNvCxnSpPr/>
              <p:nvPr/>
            </p:nvCxnSpPr>
            <p:spPr>
              <a:xfrm flipV="1">
                <a:off x="2203450" y="3559969"/>
                <a:ext cx="1282700" cy="191558"/>
              </a:xfrm>
              <a:prstGeom prst="line">
                <a:avLst/>
              </a:prstGeom>
              <a:ln w="38100">
                <a:solidFill>
                  <a:srgbClr val="EA692A"/>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472455" y="3317875"/>
                <a:ext cx="2725145" cy="246328"/>
              </a:xfrm>
              <a:prstGeom prst="line">
                <a:avLst/>
              </a:prstGeom>
              <a:ln w="38100">
                <a:solidFill>
                  <a:srgbClr val="EA692A"/>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6184106" y="3244850"/>
                <a:ext cx="1083469" cy="74878"/>
              </a:xfrm>
              <a:prstGeom prst="line">
                <a:avLst/>
              </a:prstGeom>
              <a:ln w="38100">
                <a:solidFill>
                  <a:srgbClr val="EA692A"/>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2332926" y="3280110"/>
              <a:ext cx="4524395" cy="706594"/>
              <a:chOff x="2332926" y="3232480"/>
              <a:chExt cx="4524395" cy="706594"/>
            </a:xfrm>
          </p:grpSpPr>
          <p:sp>
            <p:nvSpPr>
              <p:cNvPr id="57" name="TextBox 56"/>
              <p:cNvSpPr txBox="1"/>
              <p:nvPr/>
            </p:nvSpPr>
            <p:spPr>
              <a:xfrm>
                <a:off x="6116046" y="3232480"/>
                <a:ext cx="741275" cy="307777"/>
              </a:xfrm>
              <a:prstGeom prst="rect">
                <a:avLst/>
              </a:prstGeom>
              <a:noFill/>
            </p:spPr>
            <p:txBody>
              <a:bodyPr wrap="square" rtlCol="0" anchor="ctr">
                <a:noAutofit/>
              </a:bodyPr>
              <a:lstStyle/>
              <a:p>
                <a:pPr algn="ctr">
                  <a:spcBef>
                    <a:spcPts val="600"/>
                  </a:spcBef>
                </a:pPr>
                <a:r>
                  <a:rPr lang="en-US" sz="1400" dirty="0"/>
                  <a:t>59.6%</a:t>
                </a:r>
              </a:p>
            </p:txBody>
          </p:sp>
          <p:sp>
            <p:nvSpPr>
              <p:cNvPr id="58" name="TextBox 57"/>
              <p:cNvSpPr txBox="1"/>
              <p:nvPr/>
            </p:nvSpPr>
            <p:spPr>
              <a:xfrm>
                <a:off x="4859241" y="3342312"/>
                <a:ext cx="741275" cy="307777"/>
              </a:xfrm>
              <a:prstGeom prst="rect">
                <a:avLst/>
              </a:prstGeom>
              <a:noFill/>
            </p:spPr>
            <p:txBody>
              <a:bodyPr wrap="square" rtlCol="0" anchor="ctr">
                <a:noAutofit/>
              </a:bodyPr>
              <a:lstStyle/>
              <a:p>
                <a:pPr algn="ctr">
                  <a:spcBef>
                    <a:spcPts val="600"/>
                  </a:spcBef>
                </a:pPr>
                <a:r>
                  <a:rPr lang="en-US" sz="1400" dirty="0"/>
                  <a:t>56.8%</a:t>
                </a:r>
              </a:p>
            </p:txBody>
          </p:sp>
          <p:sp>
            <p:nvSpPr>
              <p:cNvPr id="59" name="TextBox 58"/>
              <p:cNvSpPr txBox="1"/>
              <p:nvPr/>
            </p:nvSpPr>
            <p:spPr>
              <a:xfrm>
                <a:off x="3592309" y="3462423"/>
                <a:ext cx="741275" cy="307777"/>
              </a:xfrm>
              <a:prstGeom prst="rect">
                <a:avLst/>
              </a:prstGeom>
              <a:noFill/>
            </p:spPr>
            <p:txBody>
              <a:bodyPr wrap="square" rtlCol="0" anchor="ctr">
                <a:noAutofit/>
              </a:bodyPr>
              <a:lstStyle/>
              <a:p>
                <a:pPr algn="ctr">
                  <a:spcBef>
                    <a:spcPts val="600"/>
                  </a:spcBef>
                </a:pPr>
                <a:r>
                  <a:rPr lang="en-US" sz="1400" dirty="0"/>
                  <a:t>53.3%</a:t>
                </a:r>
              </a:p>
            </p:txBody>
          </p:sp>
          <p:sp>
            <p:nvSpPr>
              <p:cNvPr id="60" name="TextBox 59"/>
              <p:cNvSpPr txBox="1"/>
              <p:nvPr/>
            </p:nvSpPr>
            <p:spPr>
              <a:xfrm>
                <a:off x="2332926" y="3631297"/>
                <a:ext cx="741275" cy="307777"/>
              </a:xfrm>
              <a:prstGeom prst="rect">
                <a:avLst/>
              </a:prstGeom>
              <a:noFill/>
            </p:spPr>
            <p:txBody>
              <a:bodyPr wrap="square" rtlCol="0" anchor="ctr">
                <a:noAutofit/>
              </a:bodyPr>
              <a:lstStyle/>
              <a:p>
                <a:pPr algn="ctr">
                  <a:spcBef>
                    <a:spcPts val="600"/>
                  </a:spcBef>
                </a:pPr>
                <a:r>
                  <a:rPr lang="en-US" sz="1400" dirty="0"/>
                  <a:t>48.6%</a:t>
                </a:r>
              </a:p>
            </p:txBody>
          </p:sp>
        </p:grpSp>
        <p:grpSp>
          <p:nvGrpSpPr>
            <p:cNvPr id="50" name="Group 49"/>
            <p:cNvGrpSpPr/>
            <p:nvPr/>
          </p:nvGrpSpPr>
          <p:grpSpPr>
            <a:xfrm>
              <a:off x="1876478" y="6046345"/>
              <a:ext cx="5709036" cy="338554"/>
              <a:chOff x="1983140" y="6046345"/>
              <a:chExt cx="5709036" cy="338554"/>
            </a:xfrm>
          </p:grpSpPr>
          <p:grpSp>
            <p:nvGrpSpPr>
              <p:cNvPr id="51" name="Group 50"/>
              <p:cNvGrpSpPr/>
              <p:nvPr/>
            </p:nvGrpSpPr>
            <p:grpSpPr>
              <a:xfrm>
                <a:off x="1983140" y="6046345"/>
                <a:ext cx="2592288" cy="338554"/>
                <a:chOff x="1983140" y="6046345"/>
                <a:chExt cx="2592288" cy="338554"/>
              </a:xfrm>
            </p:grpSpPr>
            <p:sp>
              <p:nvSpPr>
                <p:cNvPr id="55" name="TextBox 54"/>
                <p:cNvSpPr txBox="1"/>
                <p:nvPr/>
              </p:nvSpPr>
              <p:spPr>
                <a:xfrm>
                  <a:off x="2388870" y="6046345"/>
                  <a:ext cx="2186558" cy="338554"/>
                </a:xfrm>
                <a:prstGeom prst="rect">
                  <a:avLst/>
                </a:prstGeom>
                <a:noFill/>
              </p:spPr>
              <p:txBody>
                <a:bodyPr wrap="square" rtlCol="0" anchor="ctr">
                  <a:noAutofit/>
                </a:bodyPr>
                <a:lstStyle/>
                <a:p>
                  <a:pPr algn="ctr">
                    <a:spcBef>
                      <a:spcPts val="600"/>
                    </a:spcBef>
                  </a:pPr>
                  <a:r>
                    <a:rPr lang="en-US" sz="1600" dirty="0"/>
                    <a:t>Digital Ad Spend ($B)</a:t>
                  </a:r>
                </a:p>
              </p:txBody>
            </p:sp>
            <p:sp>
              <p:nvSpPr>
                <p:cNvPr id="56" name="Rectangle 55"/>
                <p:cNvSpPr/>
                <p:nvPr/>
              </p:nvSpPr>
              <p:spPr>
                <a:xfrm>
                  <a:off x="1983140" y="6162518"/>
                  <a:ext cx="408905" cy="106209"/>
                </a:xfrm>
                <a:prstGeom prst="rect">
                  <a:avLst/>
                </a:prstGeom>
                <a:solidFill>
                  <a:srgbClr val="799A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grpSp>
          <p:grpSp>
            <p:nvGrpSpPr>
              <p:cNvPr id="52" name="Group 51"/>
              <p:cNvGrpSpPr/>
              <p:nvPr/>
            </p:nvGrpSpPr>
            <p:grpSpPr>
              <a:xfrm>
                <a:off x="4902994" y="6046345"/>
                <a:ext cx="2789182" cy="338554"/>
                <a:chOff x="4712494" y="6046345"/>
                <a:chExt cx="2789182" cy="338554"/>
              </a:xfrm>
            </p:grpSpPr>
            <p:sp>
              <p:nvSpPr>
                <p:cNvPr id="53" name="TextBox 52"/>
                <p:cNvSpPr txBox="1"/>
                <p:nvPr/>
              </p:nvSpPr>
              <p:spPr>
                <a:xfrm>
                  <a:off x="4992587" y="6046345"/>
                  <a:ext cx="2509089" cy="338554"/>
                </a:xfrm>
                <a:prstGeom prst="rect">
                  <a:avLst/>
                </a:prstGeom>
                <a:noFill/>
              </p:spPr>
              <p:txBody>
                <a:bodyPr wrap="square" rtlCol="0" anchor="ctr">
                  <a:noAutofit/>
                </a:bodyPr>
                <a:lstStyle/>
                <a:p>
                  <a:pPr algn="ctr">
                    <a:spcBef>
                      <a:spcPts val="600"/>
                    </a:spcBef>
                  </a:pPr>
                  <a:r>
                    <a:rPr lang="en-US" sz="1600" dirty="0"/>
                    <a:t>% of Total Media Spend</a:t>
                  </a:r>
                </a:p>
              </p:txBody>
            </p:sp>
            <p:cxnSp>
              <p:nvCxnSpPr>
                <p:cNvPr id="54" name="Straight Connector 53"/>
                <p:cNvCxnSpPr/>
                <p:nvPr/>
              </p:nvCxnSpPr>
              <p:spPr>
                <a:xfrm>
                  <a:off x="4712494" y="6215622"/>
                  <a:ext cx="409575" cy="0"/>
                </a:xfrm>
                <a:prstGeom prst="line">
                  <a:avLst/>
                </a:prstGeom>
                <a:ln w="38100">
                  <a:solidFill>
                    <a:srgbClr val="EA692A"/>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875936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Organic Search Results</a:t>
            </a:r>
          </a:p>
        </p:txBody>
      </p:sp>
      <p:grpSp>
        <p:nvGrpSpPr>
          <p:cNvPr id="5" name="Group 4" descr="Organic Search Results. A screenshot of the Google search for &quot;business analytics programs&quot; demonstrates the difference between paid links and organic links. Paid links are located above organic links and have a symbol indicating that they are paid ads. Organic links with a high rank involve SEO (search engine optimization)." title="Organic Search Results">
            <a:extLst>
              <a:ext uri="{FF2B5EF4-FFF2-40B4-BE49-F238E27FC236}">
                <a16:creationId xmlns:a16="http://schemas.microsoft.com/office/drawing/2014/main" id="{F08D8FE1-086C-47BB-B3CF-4C004B18A531}"/>
              </a:ext>
            </a:extLst>
          </p:cNvPr>
          <p:cNvGrpSpPr/>
          <p:nvPr/>
        </p:nvGrpSpPr>
        <p:grpSpPr>
          <a:xfrm>
            <a:off x="457201" y="1600200"/>
            <a:ext cx="8229600" cy="5097163"/>
            <a:chOff x="0" y="1194486"/>
            <a:chExt cx="9144000" cy="5663514"/>
          </a:xfrm>
        </p:grpSpPr>
        <p:pic>
          <p:nvPicPr>
            <p:cNvPr id="6" name="Picture 5">
              <a:extLst>
                <a:ext uri="{FF2B5EF4-FFF2-40B4-BE49-F238E27FC236}">
                  <a16:creationId xmlns:a16="http://schemas.microsoft.com/office/drawing/2014/main" id="{5BA19096-D5D7-694D-A143-919F1BDA45DC}"/>
                </a:ext>
              </a:extLst>
            </p:cNvPr>
            <p:cNvPicPr>
              <a:picLocks noChangeAspect="1"/>
            </p:cNvPicPr>
            <p:nvPr/>
          </p:nvPicPr>
          <p:blipFill rotWithShape="1">
            <a:blip r:embed="rId3">
              <a:extLst>
                <a:ext uri="{28A0092B-C50C-407E-A947-70E740481C1C}">
                  <a14:useLocalDpi xmlns:a14="http://schemas.microsoft.com/office/drawing/2010/main" val="0"/>
                </a:ext>
              </a:extLst>
            </a:blip>
            <a:srcRect b="56509"/>
            <a:stretch/>
          </p:blipFill>
          <p:spPr>
            <a:xfrm>
              <a:off x="0" y="1194486"/>
              <a:ext cx="9144000" cy="2463114"/>
            </a:xfrm>
            <a:prstGeom prst="rect">
              <a:avLst/>
            </a:prstGeom>
          </p:spPr>
        </p:pic>
        <p:pic>
          <p:nvPicPr>
            <p:cNvPr id="9" name="Picture 8">
              <a:extLst>
                <a:ext uri="{FF2B5EF4-FFF2-40B4-BE49-F238E27FC236}">
                  <a16:creationId xmlns:a16="http://schemas.microsoft.com/office/drawing/2014/main" id="{12E6202F-EF69-1847-9B1D-2C4686D2683A}"/>
                </a:ext>
              </a:extLst>
            </p:cNvPr>
            <p:cNvPicPr>
              <a:picLocks noChangeAspect="1"/>
            </p:cNvPicPr>
            <p:nvPr/>
          </p:nvPicPr>
          <p:blipFill rotWithShape="1">
            <a:blip r:embed="rId4">
              <a:extLst>
                <a:ext uri="{28A0092B-C50C-407E-A947-70E740481C1C}">
                  <a14:useLocalDpi xmlns:a14="http://schemas.microsoft.com/office/drawing/2010/main" val="0"/>
                </a:ext>
              </a:extLst>
            </a:blip>
            <a:srcRect b="43690"/>
            <a:stretch/>
          </p:blipFill>
          <p:spPr>
            <a:xfrm>
              <a:off x="1066800" y="3854814"/>
              <a:ext cx="8077200" cy="3003186"/>
            </a:xfrm>
            <a:prstGeom prst="rect">
              <a:avLst/>
            </a:prstGeom>
          </p:spPr>
        </p:pic>
        <p:sp>
          <p:nvSpPr>
            <p:cNvPr id="3" name="Left Brace 2">
              <a:extLst>
                <a:ext uri="{FF2B5EF4-FFF2-40B4-BE49-F238E27FC236}">
                  <a16:creationId xmlns:a16="http://schemas.microsoft.com/office/drawing/2014/main" id="{3C407D7E-0007-BA4E-B665-18CADF57BEE5}"/>
                </a:ext>
              </a:extLst>
            </p:cNvPr>
            <p:cNvSpPr/>
            <p:nvPr/>
          </p:nvSpPr>
          <p:spPr>
            <a:xfrm>
              <a:off x="914400" y="2667000"/>
              <a:ext cx="304800" cy="914400"/>
            </a:xfrm>
            <a:prstGeom prst="leftBrace">
              <a:avLst/>
            </a:prstGeom>
            <a:ln w="3492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p>
          </p:txBody>
        </p:sp>
        <p:sp>
          <p:nvSpPr>
            <p:cNvPr id="7" name="Left Brace 6">
              <a:extLst>
                <a:ext uri="{FF2B5EF4-FFF2-40B4-BE49-F238E27FC236}">
                  <a16:creationId xmlns:a16="http://schemas.microsoft.com/office/drawing/2014/main" id="{8A57CD58-D611-A249-AF4C-EA254E680825}"/>
                </a:ext>
              </a:extLst>
            </p:cNvPr>
            <p:cNvSpPr/>
            <p:nvPr/>
          </p:nvSpPr>
          <p:spPr>
            <a:xfrm>
              <a:off x="914400" y="4038600"/>
              <a:ext cx="304800" cy="2209800"/>
            </a:xfrm>
            <a:prstGeom prst="leftBrace">
              <a:avLst/>
            </a:prstGeom>
            <a:ln w="3492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p>
          </p:txBody>
        </p:sp>
      </p:grpSp>
      <p:sp>
        <p:nvSpPr>
          <p:cNvPr id="4" name="TextBox 3">
            <a:extLst>
              <a:ext uri="{FF2B5EF4-FFF2-40B4-BE49-F238E27FC236}">
                <a16:creationId xmlns:a16="http://schemas.microsoft.com/office/drawing/2014/main" id="{221D0B93-9B98-F240-86F1-BBF46EC3B657}"/>
              </a:ext>
            </a:extLst>
          </p:cNvPr>
          <p:cNvSpPr txBox="1"/>
          <p:nvPr/>
        </p:nvSpPr>
        <p:spPr>
          <a:xfrm>
            <a:off x="381000" y="3070965"/>
            <a:ext cx="838200" cy="646331"/>
          </a:xfrm>
          <a:prstGeom prst="rect">
            <a:avLst/>
          </a:prstGeom>
          <a:noFill/>
        </p:spPr>
        <p:txBody>
          <a:bodyPr wrap="square" rtlCol="0">
            <a:noAutofit/>
          </a:bodyPr>
          <a:lstStyle/>
          <a:p>
            <a:pPr algn="ctr"/>
            <a:r>
              <a:rPr lang="en-US" dirty="0"/>
              <a:t>Paid links</a:t>
            </a:r>
          </a:p>
        </p:txBody>
      </p:sp>
      <p:sp>
        <p:nvSpPr>
          <p:cNvPr id="8" name="TextBox 7">
            <a:extLst>
              <a:ext uri="{FF2B5EF4-FFF2-40B4-BE49-F238E27FC236}">
                <a16:creationId xmlns:a16="http://schemas.microsoft.com/office/drawing/2014/main" id="{BC66CBEE-EF1C-7A4E-B5B3-EB554B45AB28}"/>
              </a:ext>
            </a:extLst>
          </p:cNvPr>
          <p:cNvSpPr txBox="1"/>
          <p:nvPr/>
        </p:nvSpPr>
        <p:spPr>
          <a:xfrm>
            <a:off x="381000" y="4819100"/>
            <a:ext cx="990600" cy="646331"/>
          </a:xfrm>
          <a:prstGeom prst="rect">
            <a:avLst/>
          </a:prstGeom>
          <a:noFill/>
        </p:spPr>
        <p:txBody>
          <a:bodyPr wrap="square" rtlCol="0">
            <a:noAutofit/>
          </a:bodyPr>
          <a:lstStyle/>
          <a:p>
            <a:pPr algn="ctr"/>
            <a:r>
              <a:rPr lang="en-US" dirty="0"/>
              <a:t>Organic links</a:t>
            </a:r>
          </a:p>
        </p:txBody>
      </p:sp>
    </p:spTree>
    <p:extLst>
      <p:ext uri="{BB962C8B-B14F-4D97-AF65-F5344CB8AC3E}">
        <p14:creationId xmlns:p14="http://schemas.microsoft.com/office/powerpoint/2010/main" val="21563894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Search Engine Optimization (SEO)</a:t>
            </a:r>
          </a:p>
        </p:txBody>
      </p:sp>
      <p:sp>
        <p:nvSpPr>
          <p:cNvPr id="3" name="Content Placeholder 2"/>
          <p:cNvSpPr>
            <a:spLocks noGrp="1"/>
          </p:cNvSpPr>
          <p:nvPr>
            <p:ph idx="1"/>
          </p:nvPr>
        </p:nvSpPr>
        <p:spPr>
          <a:xfrm>
            <a:off x="457200" y="1600200"/>
            <a:ext cx="8229600" cy="5105400"/>
          </a:xfrm>
        </p:spPr>
        <p:txBody>
          <a:bodyPr/>
          <a:lstStyle/>
          <a:p>
            <a:r>
              <a:rPr lang="en-US" dirty="0"/>
              <a:t>Relevance</a:t>
            </a:r>
          </a:p>
          <a:p>
            <a:pPr lvl="1"/>
            <a:r>
              <a:rPr lang="en-US" dirty="0"/>
              <a:t>Match between search query and a web page</a:t>
            </a:r>
          </a:p>
          <a:p>
            <a:pPr lvl="1"/>
            <a:r>
              <a:rPr lang="en-US" dirty="0"/>
              <a:t>How—create useful content, optimize landing page</a:t>
            </a:r>
          </a:p>
          <a:p>
            <a:r>
              <a:rPr lang="en-US" dirty="0"/>
              <a:t>Authority (</a:t>
            </a:r>
            <a:r>
              <a:rPr lang="en-US" i="1" dirty="0"/>
              <a:t>PageRank</a:t>
            </a:r>
            <a:r>
              <a:rPr lang="en-US" dirty="0"/>
              <a:t>)</a:t>
            </a:r>
          </a:p>
          <a:p>
            <a:pPr lvl="1"/>
            <a:r>
              <a:rPr lang="en-US" dirty="0"/>
              <a:t>Importance of a web page based on the number and credibility/authority of other web pages that link to it</a:t>
            </a:r>
          </a:p>
          <a:p>
            <a:pPr lvl="1"/>
            <a:r>
              <a:rPr lang="en-US" dirty="0"/>
              <a:t>How—create unique content, encourage inbound links</a:t>
            </a:r>
          </a:p>
        </p:txBody>
      </p:sp>
    </p:spTree>
    <p:extLst>
      <p:ext uri="{BB962C8B-B14F-4D97-AF65-F5344CB8AC3E}">
        <p14:creationId xmlns:p14="http://schemas.microsoft.com/office/powerpoint/2010/main" val="38800176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98789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0982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Social Media</a:t>
            </a:r>
          </a:p>
        </p:txBody>
      </p:sp>
      <p:sp>
        <p:nvSpPr>
          <p:cNvPr id="3" name="Subtitle 2">
            <a:extLst>
              <a:ext uri="{FF2B5EF4-FFF2-40B4-BE49-F238E27FC236}">
                <a16:creationId xmlns:a16="http://schemas.microsoft.com/office/drawing/2014/main" id="{7113BAF2-8E39-410D-BBBA-4267DC44FD6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15190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Marketing Overview</a:t>
            </a:r>
          </a:p>
        </p:txBody>
      </p:sp>
      <p:sp>
        <p:nvSpPr>
          <p:cNvPr id="46" name="TextBox 45">
            <a:extLst>
              <a:ext uri="{FF2B5EF4-FFF2-40B4-BE49-F238E27FC236}">
                <a16:creationId xmlns:a16="http://schemas.microsoft.com/office/drawing/2014/main" id="{DB71CB21-9CFA-8246-A4B6-7313184F9605}"/>
              </a:ext>
            </a:extLst>
          </p:cNvPr>
          <p:cNvSpPr txBox="1"/>
          <p:nvPr/>
        </p:nvSpPr>
        <p:spPr>
          <a:xfrm>
            <a:off x="6403777" y="1484421"/>
            <a:ext cx="1717125" cy="369332"/>
          </a:xfrm>
          <a:prstGeom prst="rect">
            <a:avLst/>
          </a:prstGeom>
          <a:noFill/>
        </p:spPr>
        <p:txBody>
          <a:bodyPr wrap="square" rtlCol="0">
            <a:noAutofit/>
          </a:bodyPr>
          <a:lstStyle/>
          <a:p>
            <a:r>
              <a:rPr lang="en-US" b="1" dirty="0">
                <a:cs typeface="Calibri"/>
              </a:rPr>
              <a:t>Social media</a:t>
            </a:r>
          </a:p>
        </p:txBody>
      </p:sp>
      <p:sp>
        <p:nvSpPr>
          <p:cNvPr id="50" name="TextBox 49">
            <a:extLst>
              <a:ext uri="{FF2B5EF4-FFF2-40B4-BE49-F238E27FC236}">
                <a16:creationId xmlns:a16="http://schemas.microsoft.com/office/drawing/2014/main" id="{1D6D706F-B0A1-5A41-845D-C94EFFA07933}"/>
              </a:ext>
            </a:extLst>
          </p:cNvPr>
          <p:cNvSpPr txBox="1"/>
          <p:nvPr/>
        </p:nvSpPr>
        <p:spPr>
          <a:xfrm>
            <a:off x="2898281" y="1484421"/>
            <a:ext cx="3241421" cy="369332"/>
          </a:xfrm>
          <a:prstGeom prst="rect">
            <a:avLst/>
          </a:prstGeom>
          <a:noFill/>
        </p:spPr>
        <p:txBody>
          <a:bodyPr wrap="square" rtlCol="0">
            <a:noAutofit/>
          </a:bodyPr>
          <a:lstStyle/>
          <a:p>
            <a:r>
              <a:rPr lang="en-US" b="1" dirty="0">
                <a:cs typeface="Calibri"/>
              </a:rPr>
              <a:t>Consumer finds consumer</a:t>
            </a:r>
          </a:p>
        </p:txBody>
      </p:sp>
      <p:grpSp>
        <p:nvGrpSpPr>
          <p:cNvPr id="3" name="Group 2" descr="Digital Marketing Overview. This concept map shows how consumers find one another through various means, including social media. Both firms and consumers seek out one another." title="Digital Marketing Overview"/>
          <p:cNvGrpSpPr/>
          <p:nvPr/>
        </p:nvGrpSpPr>
        <p:grpSpPr>
          <a:xfrm>
            <a:off x="718298" y="1946353"/>
            <a:ext cx="7707404" cy="4454447"/>
            <a:chOff x="718298" y="1946353"/>
            <a:chExt cx="7707404" cy="4454447"/>
          </a:xfrm>
        </p:grpSpPr>
        <p:sp>
          <p:nvSpPr>
            <p:cNvPr id="28" name="Oval 27">
              <a:extLst>
                <a:ext uri="{FF2B5EF4-FFF2-40B4-BE49-F238E27FC236}">
                  <a16:creationId xmlns:a16="http://schemas.microsoft.com/office/drawing/2014/main" id="{77F7C176-3B86-A544-9D8A-1436E529C04C}"/>
                </a:ext>
              </a:extLst>
            </p:cNvPr>
            <p:cNvSpPr/>
            <p:nvPr/>
          </p:nvSpPr>
          <p:spPr bwMode="auto">
            <a:xfrm>
              <a:off x="4071098" y="2358802"/>
              <a:ext cx="990600" cy="989877"/>
            </a:xfrm>
            <a:prstGeom prst="ellipse">
              <a:avLst/>
            </a:prstGeom>
            <a:solidFill>
              <a:schemeClr val="accent2">
                <a:lumMod val="20000"/>
                <a:lumOff val="80000"/>
              </a:schemeClr>
            </a:solidFill>
            <a:ln w="9525" cap="flat" cmpd="sng" algn="ctr">
              <a:solidFill>
                <a:schemeClr val="accent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Consumer</a:t>
              </a:r>
            </a:p>
          </p:txBody>
        </p:sp>
        <p:sp>
          <p:nvSpPr>
            <p:cNvPr id="29" name="Oval 28">
              <a:extLst>
                <a:ext uri="{FF2B5EF4-FFF2-40B4-BE49-F238E27FC236}">
                  <a16:creationId xmlns:a16="http://schemas.microsoft.com/office/drawing/2014/main" id="{99D4DECF-8450-AD43-BBAB-5322B794AC34}"/>
                </a:ext>
              </a:extLst>
            </p:cNvPr>
            <p:cNvSpPr/>
            <p:nvPr/>
          </p:nvSpPr>
          <p:spPr bwMode="auto">
            <a:xfrm>
              <a:off x="2699498" y="2358802"/>
              <a:ext cx="990600" cy="989877"/>
            </a:xfrm>
            <a:prstGeom prst="ellipse">
              <a:avLst/>
            </a:prstGeom>
            <a:solidFill>
              <a:schemeClr val="accent2">
                <a:lumMod val="20000"/>
                <a:lumOff val="80000"/>
              </a:schemeClr>
            </a:solidFill>
            <a:ln w="9525" cap="flat" cmpd="sng" algn="ctr">
              <a:solidFill>
                <a:schemeClr val="accent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Consumer</a:t>
              </a:r>
            </a:p>
          </p:txBody>
        </p:sp>
        <p:sp>
          <p:nvSpPr>
            <p:cNvPr id="30" name="Oval 29">
              <a:extLst>
                <a:ext uri="{FF2B5EF4-FFF2-40B4-BE49-F238E27FC236}">
                  <a16:creationId xmlns:a16="http://schemas.microsoft.com/office/drawing/2014/main" id="{85AAB1E6-3656-8C4E-843F-C9618B3A832E}"/>
                </a:ext>
              </a:extLst>
            </p:cNvPr>
            <p:cNvSpPr/>
            <p:nvPr/>
          </p:nvSpPr>
          <p:spPr bwMode="auto">
            <a:xfrm>
              <a:off x="1327898" y="2358802"/>
              <a:ext cx="990600" cy="989877"/>
            </a:xfrm>
            <a:prstGeom prst="ellipse">
              <a:avLst/>
            </a:prstGeom>
            <a:solidFill>
              <a:schemeClr val="accent2">
                <a:lumMod val="20000"/>
                <a:lumOff val="80000"/>
              </a:schemeClr>
            </a:solidFill>
            <a:ln w="9525" cap="flat" cmpd="sng" algn="ctr">
              <a:solidFill>
                <a:schemeClr val="accent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Consumer</a:t>
              </a:r>
            </a:p>
          </p:txBody>
        </p:sp>
        <p:sp>
          <p:nvSpPr>
            <p:cNvPr id="31" name="Oval 30">
              <a:extLst>
                <a:ext uri="{FF2B5EF4-FFF2-40B4-BE49-F238E27FC236}">
                  <a16:creationId xmlns:a16="http://schemas.microsoft.com/office/drawing/2014/main" id="{8D6C9991-5643-FA41-99B3-39EA9914D75A}"/>
                </a:ext>
              </a:extLst>
            </p:cNvPr>
            <p:cNvSpPr/>
            <p:nvPr/>
          </p:nvSpPr>
          <p:spPr bwMode="auto">
            <a:xfrm>
              <a:off x="6966698" y="2358802"/>
              <a:ext cx="990600" cy="989877"/>
            </a:xfrm>
            <a:prstGeom prst="ellipse">
              <a:avLst/>
            </a:prstGeom>
            <a:solidFill>
              <a:schemeClr val="accent2">
                <a:lumMod val="20000"/>
                <a:lumOff val="80000"/>
              </a:schemeClr>
            </a:solidFill>
            <a:ln w="9525" cap="flat" cmpd="sng" algn="ctr">
              <a:solidFill>
                <a:schemeClr val="accent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Consumer</a:t>
              </a:r>
            </a:p>
          </p:txBody>
        </p:sp>
        <p:sp>
          <p:nvSpPr>
            <p:cNvPr id="32" name="Oval 31">
              <a:extLst>
                <a:ext uri="{FF2B5EF4-FFF2-40B4-BE49-F238E27FC236}">
                  <a16:creationId xmlns:a16="http://schemas.microsoft.com/office/drawing/2014/main" id="{48946C9C-A3F3-EB4D-A701-E4A0E6BBCC87}"/>
                </a:ext>
              </a:extLst>
            </p:cNvPr>
            <p:cNvSpPr/>
            <p:nvPr/>
          </p:nvSpPr>
          <p:spPr bwMode="auto">
            <a:xfrm>
              <a:off x="5595098" y="2358802"/>
              <a:ext cx="990600" cy="989877"/>
            </a:xfrm>
            <a:prstGeom prst="ellipse">
              <a:avLst/>
            </a:prstGeom>
            <a:solidFill>
              <a:schemeClr val="accent2">
                <a:lumMod val="20000"/>
                <a:lumOff val="80000"/>
              </a:schemeClr>
            </a:solidFill>
            <a:ln w="9525" cap="flat" cmpd="sng" algn="ctr">
              <a:solidFill>
                <a:schemeClr val="accent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Consumer</a:t>
              </a:r>
            </a:p>
          </p:txBody>
        </p:sp>
        <p:sp>
          <p:nvSpPr>
            <p:cNvPr id="33" name="Oval 32">
              <a:extLst>
                <a:ext uri="{FF2B5EF4-FFF2-40B4-BE49-F238E27FC236}">
                  <a16:creationId xmlns:a16="http://schemas.microsoft.com/office/drawing/2014/main" id="{04093DBA-7D53-7B47-8AF8-564A78441A0E}"/>
                </a:ext>
              </a:extLst>
            </p:cNvPr>
            <p:cNvSpPr/>
            <p:nvPr/>
          </p:nvSpPr>
          <p:spPr bwMode="auto">
            <a:xfrm>
              <a:off x="4071098" y="5410923"/>
              <a:ext cx="990600" cy="989877"/>
            </a:xfrm>
            <a:prstGeom prst="ellipse">
              <a:avLst/>
            </a:prstGeom>
            <a:solidFill>
              <a:schemeClr val="accent2">
                <a:lumMod val="60000"/>
                <a:lumOff val="40000"/>
              </a:schemeClr>
            </a:solidFill>
            <a:ln w="9525" cap="flat" cmpd="sng" algn="ctr">
              <a:solidFill>
                <a:schemeClr val="accent2">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Firm</a:t>
              </a:r>
            </a:p>
          </p:txBody>
        </p:sp>
        <p:sp>
          <p:nvSpPr>
            <p:cNvPr id="34" name="Oval 33">
              <a:extLst>
                <a:ext uri="{FF2B5EF4-FFF2-40B4-BE49-F238E27FC236}">
                  <a16:creationId xmlns:a16="http://schemas.microsoft.com/office/drawing/2014/main" id="{89E74AD3-29B5-8548-A182-8E5917E41E9B}"/>
                </a:ext>
              </a:extLst>
            </p:cNvPr>
            <p:cNvSpPr/>
            <p:nvPr/>
          </p:nvSpPr>
          <p:spPr bwMode="auto">
            <a:xfrm>
              <a:off x="2699498" y="5410923"/>
              <a:ext cx="990600" cy="989877"/>
            </a:xfrm>
            <a:prstGeom prst="ellipse">
              <a:avLst/>
            </a:prstGeom>
            <a:solidFill>
              <a:schemeClr val="accent2">
                <a:lumMod val="60000"/>
                <a:lumOff val="40000"/>
              </a:schemeClr>
            </a:solidFill>
            <a:ln w="9525" cap="flat" cmpd="sng" algn="ctr">
              <a:solidFill>
                <a:schemeClr val="accent2">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Firm</a:t>
              </a:r>
            </a:p>
          </p:txBody>
        </p:sp>
        <p:sp>
          <p:nvSpPr>
            <p:cNvPr id="35" name="Oval 34">
              <a:extLst>
                <a:ext uri="{FF2B5EF4-FFF2-40B4-BE49-F238E27FC236}">
                  <a16:creationId xmlns:a16="http://schemas.microsoft.com/office/drawing/2014/main" id="{E427F7D2-77DC-FA4A-8E79-9FD556D07F16}"/>
                </a:ext>
              </a:extLst>
            </p:cNvPr>
            <p:cNvSpPr/>
            <p:nvPr/>
          </p:nvSpPr>
          <p:spPr bwMode="auto">
            <a:xfrm>
              <a:off x="1327898" y="5410923"/>
              <a:ext cx="990600" cy="989877"/>
            </a:xfrm>
            <a:prstGeom prst="ellipse">
              <a:avLst/>
            </a:prstGeom>
            <a:solidFill>
              <a:schemeClr val="accent2">
                <a:lumMod val="60000"/>
                <a:lumOff val="40000"/>
              </a:schemeClr>
            </a:solidFill>
            <a:ln w="9525" cap="flat" cmpd="sng" algn="ctr">
              <a:solidFill>
                <a:schemeClr val="accent2">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Firm</a:t>
              </a:r>
            </a:p>
          </p:txBody>
        </p:sp>
        <p:sp>
          <p:nvSpPr>
            <p:cNvPr id="36" name="Oval 35">
              <a:extLst>
                <a:ext uri="{FF2B5EF4-FFF2-40B4-BE49-F238E27FC236}">
                  <a16:creationId xmlns:a16="http://schemas.microsoft.com/office/drawing/2014/main" id="{09DE568B-30E1-D142-ABAC-5E71B47BF0E0}"/>
                </a:ext>
              </a:extLst>
            </p:cNvPr>
            <p:cNvSpPr/>
            <p:nvPr/>
          </p:nvSpPr>
          <p:spPr bwMode="auto">
            <a:xfrm>
              <a:off x="6966698" y="5410923"/>
              <a:ext cx="990600" cy="989877"/>
            </a:xfrm>
            <a:prstGeom prst="ellipse">
              <a:avLst/>
            </a:prstGeom>
            <a:solidFill>
              <a:schemeClr val="accent2">
                <a:lumMod val="60000"/>
                <a:lumOff val="40000"/>
              </a:schemeClr>
            </a:solidFill>
            <a:ln w="9525" cap="flat" cmpd="sng" algn="ctr">
              <a:solidFill>
                <a:schemeClr val="accent2">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Firm</a:t>
              </a:r>
            </a:p>
          </p:txBody>
        </p:sp>
        <p:sp>
          <p:nvSpPr>
            <p:cNvPr id="37" name="Oval 36">
              <a:extLst>
                <a:ext uri="{FF2B5EF4-FFF2-40B4-BE49-F238E27FC236}">
                  <a16:creationId xmlns:a16="http://schemas.microsoft.com/office/drawing/2014/main" id="{34888081-5313-AB44-AF85-2EFCB1E049D1}"/>
                </a:ext>
              </a:extLst>
            </p:cNvPr>
            <p:cNvSpPr/>
            <p:nvPr/>
          </p:nvSpPr>
          <p:spPr bwMode="auto">
            <a:xfrm>
              <a:off x="5595098" y="5410923"/>
              <a:ext cx="990600" cy="989877"/>
            </a:xfrm>
            <a:prstGeom prst="ellipse">
              <a:avLst/>
            </a:prstGeom>
            <a:solidFill>
              <a:schemeClr val="accent2">
                <a:lumMod val="60000"/>
                <a:lumOff val="40000"/>
              </a:schemeClr>
            </a:solidFill>
            <a:ln w="9525" cap="flat" cmpd="sng" algn="ctr">
              <a:solidFill>
                <a:schemeClr val="accent2">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Firm</a:t>
              </a:r>
            </a:p>
          </p:txBody>
        </p:sp>
        <p:sp>
          <p:nvSpPr>
            <p:cNvPr id="38" name="Curved Left Arrow 37">
              <a:extLst>
                <a:ext uri="{FF2B5EF4-FFF2-40B4-BE49-F238E27FC236}">
                  <a16:creationId xmlns:a16="http://schemas.microsoft.com/office/drawing/2014/main" id="{5EA35C8A-6F1A-0E43-AAA7-243F666138E0}"/>
                </a:ext>
              </a:extLst>
            </p:cNvPr>
            <p:cNvSpPr/>
            <p:nvPr/>
          </p:nvSpPr>
          <p:spPr bwMode="auto">
            <a:xfrm>
              <a:off x="5061698" y="3348679"/>
              <a:ext cx="685800" cy="2062244"/>
            </a:xfrm>
            <a:prstGeom prst="curvedLeftArrow">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FF"/>
                </a:solidFill>
                <a:effectLst/>
                <a:latin typeface="Arial" charset="0"/>
                <a:ea typeface="ＭＳ Ｐゴシック" charset="-128"/>
              </a:endParaRPr>
            </a:p>
          </p:txBody>
        </p:sp>
        <p:sp>
          <p:nvSpPr>
            <p:cNvPr id="39" name="Curved Left Arrow 38">
              <a:extLst>
                <a:ext uri="{FF2B5EF4-FFF2-40B4-BE49-F238E27FC236}">
                  <a16:creationId xmlns:a16="http://schemas.microsoft.com/office/drawing/2014/main" id="{9946AB09-3AE7-C940-ACF1-D18B08E87DA6}"/>
                </a:ext>
              </a:extLst>
            </p:cNvPr>
            <p:cNvSpPr/>
            <p:nvPr/>
          </p:nvSpPr>
          <p:spPr bwMode="auto">
            <a:xfrm rot="10800000">
              <a:off x="3537699" y="3266189"/>
              <a:ext cx="685800" cy="2062244"/>
            </a:xfrm>
            <a:prstGeom prst="curvedLeftArrow">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FF"/>
                </a:solidFill>
                <a:effectLst/>
                <a:latin typeface="Arial" charset="0"/>
                <a:ea typeface="ＭＳ Ｐゴシック" charset="-128"/>
              </a:endParaRPr>
            </a:p>
          </p:txBody>
        </p:sp>
        <p:sp>
          <p:nvSpPr>
            <p:cNvPr id="40" name="TextBox 39">
              <a:extLst>
                <a:ext uri="{FF2B5EF4-FFF2-40B4-BE49-F238E27FC236}">
                  <a16:creationId xmlns:a16="http://schemas.microsoft.com/office/drawing/2014/main" id="{8E13C4B0-F974-5B42-BD74-E90D589B9E3C}"/>
                </a:ext>
              </a:extLst>
            </p:cNvPr>
            <p:cNvSpPr txBox="1"/>
            <p:nvPr/>
          </p:nvSpPr>
          <p:spPr>
            <a:xfrm>
              <a:off x="1751015" y="3819327"/>
              <a:ext cx="1287532" cy="646331"/>
            </a:xfrm>
            <a:prstGeom prst="rect">
              <a:avLst/>
            </a:prstGeom>
            <a:noFill/>
          </p:spPr>
          <p:txBody>
            <a:bodyPr wrap="none" rtlCol="0">
              <a:noAutofit/>
            </a:bodyPr>
            <a:lstStyle/>
            <a:p>
              <a:r>
                <a:rPr lang="en-US" b="1" dirty="0">
                  <a:cs typeface="Calibri"/>
                </a:rPr>
                <a:t>Outbound</a:t>
              </a:r>
            </a:p>
            <a:p>
              <a:r>
                <a:rPr lang="en-US" b="1" dirty="0">
                  <a:cs typeface="Calibri"/>
                </a:rPr>
                <a:t>marketing</a:t>
              </a:r>
            </a:p>
          </p:txBody>
        </p:sp>
        <p:sp>
          <p:nvSpPr>
            <p:cNvPr id="41" name="TextBox 40">
              <a:extLst>
                <a:ext uri="{FF2B5EF4-FFF2-40B4-BE49-F238E27FC236}">
                  <a16:creationId xmlns:a16="http://schemas.microsoft.com/office/drawing/2014/main" id="{CDC1369F-8CA2-2E43-BF28-182C37985296}"/>
                </a:ext>
              </a:extLst>
            </p:cNvPr>
            <p:cNvSpPr txBox="1"/>
            <p:nvPr/>
          </p:nvSpPr>
          <p:spPr>
            <a:xfrm>
              <a:off x="6287698" y="3819327"/>
              <a:ext cx="1274708" cy="646331"/>
            </a:xfrm>
            <a:prstGeom prst="rect">
              <a:avLst/>
            </a:prstGeom>
            <a:noFill/>
          </p:spPr>
          <p:txBody>
            <a:bodyPr wrap="none" rtlCol="0">
              <a:noAutofit/>
            </a:bodyPr>
            <a:lstStyle/>
            <a:p>
              <a:r>
                <a:rPr lang="en-US" b="1" dirty="0">
                  <a:cs typeface="Calibri"/>
                </a:rPr>
                <a:t>Inbound</a:t>
              </a:r>
            </a:p>
            <a:p>
              <a:r>
                <a:rPr lang="en-US" b="1" dirty="0">
                  <a:cs typeface="Calibri"/>
                </a:rPr>
                <a:t>marketing</a:t>
              </a:r>
            </a:p>
          </p:txBody>
        </p:sp>
        <p:sp>
          <p:nvSpPr>
            <p:cNvPr id="42" name="Curved Down Arrow 41">
              <a:extLst>
                <a:ext uri="{FF2B5EF4-FFF2-40B4-BE49-F238E27FC236}">
                  <a16:creationId xmlns:a16="http://schemas.microsoft.com/office/drawing/2014/main" id="{01820BB9-2679-3746-BAD0-5325DE2E6535}"/>
                </a:ext>
              </a:extLst>
            </p:cNvPr>
            <p:cNvSpPr/>
            <p:nvPr/>
          </p:nvSpPr>
          <p:spPr bwMode="auto">
            <a:xfrm>
              <a:off x="1937498" y="1946353"/>
              <a:ext cx="990600" cy="329959"/>
            </a:xfrm>
            <a:prstGeom prst="curvedDownArrow">
              <a:avLst/>
            </a:prstGeom>
            <a:solidFill>
              <a:schemeClr val="accent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43" name="Curved Down Arrow 42">
              <a:extLst>
                <a:ext uri="{FF2B5EF4-FFF2-40B4-BE49-F238E27FC236}">
                  <a16:creationId xmlns:a16="http://schemas.microsoft.com/office/drawing/2014/main" id="{AE2E638C-E89A-B44A-882A-F068E73A11A8}"/>
                </a:ext>
              </a:extLst>
            </p:cNvPr>
            <p:cNvSpPr/>
            <p:nvPr/>
          </p:nvSpPr>
          <p:spPr bwMode="auto">
            <a:xfrm>
              <a:off x="3309098" y="1946353"/>
              <a:ext cx="990600" cy="329959"/>
            </a:xfrm>
            <a:prstGeom prst="curvedDownArrow">
              <a:avLst/>
            </a:prstGeom>
            <a:solidFill>
              <a:schemeClr val="accent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44" name="Curved Down Arrow 43">
              <a:extLst>
                <a:ext uri="{FF2B5EF4-FFF2-40B4-BE49-F238E27FC236}">
                  <a16:creationId xmlns:a16="http://schemas.microsoft.com/office/drawing/2014/main" id="{30241D11-CA8F-8B46-827C-DCCADD85E5D1}"/>
                </a:ext>
              </a:extLst>
            </p:cNvPr>
            <p:cNvSpPr/>
            <p:nvPr/>
          </p:nvSpPr>
          <p:spPr bwMode="auto">
            <a:xfrm>
              <a:off x="4833098" y="1946353"/>
              <a:ext cx="990600" cy="329959"/>
            </a:xfrm>
            <a:prstGeom prst="curvedDownArrow">
              <a:avLst/>
            </a:prstGeom>
            <a:solidFill>
              <a:schemeClr val="accent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45" name="Curved Down Arrow 44">
              <a:extLst>
                <a:ext uri="{FF2B5EF4-FFF2-40B4-BE49-F238E27FC236}">
                  <a16:creationId xmlns:a16="http://schemas.microsoft.com/office/drawing/2014/main" id="{942A13F9-E3FD-524F-995E-5F9BEE39CD84}"/>
                </a:ext>
              </a:extLst>
            </p:cNvPr>
            <p:cNvSpPr/>
            <p:nvPr/>
          </p:nvSpPr>
          <p:spPr bwMode="auto">
            <a:xfrm>
              <a:off x="6280898" y="1946353"/>
              <a:ext cx="990600" cy="329959"/>
            </a:xfrm>
            <a:prstGeom prst="curvedDownArrow">
              <a:avLst/>
            </a:prstGeom>
            <a:solidFill>
              <a:schemeClr val="accent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47" name="TextBox 46">
              <a:extLst>
                <a:ext uri="{FF2B5EF4-FFF2-40B4-BE49-F238E27FC236}">
                  <a16:creationId xmlns:a16="http://schemas.microsoft.com/office/drawing/2014/main" id="{FC7D3983-88C9-4548-A04E-BBD426B94C71}"/>
                </a:ext>
              </a:extLst>
            </p:cNvPr>
            <p:cNvSpPr txBox="1"/>
            <p:nvPr/>
          </p:nvSpPr>
          <p:spPr>
            <a:xfrm>
              <a:off x="718298" y="4833495"/>
              <a:ext cx="2449604" cy="369332"/>
            </a:xfrm>
            <a:prstGeom prst="rect">
              <a:avLst/>
            </a:prstGeom>
            <a:noFill/>
          </p:spPr>
          <p:txBody>
            <a:bodyPr wrap="square" rtlCol="0" anchor="ctr">
              <a:noAutofit/>
            </a:bodyPr>
            <a:lstStyle/>
            <a:p>
              <a:r>
                <a:rPr lang="en-US" b="1" dirty="0">
                  <a:cs typeface="Calibri"/>
                </a:rPr>
                <a:t>Firm finds consumer</a:t>
              </a:r>
            </a:p>
          </p:txBody>
        </p:sp>
        <p:sp>
          <p:nvSpPr>
            <p:cNvPr id="48" name="TextBox 47">
              <a:extLst>
                <a:ext uri="{FF2B5EF4-FFF2-40B4-BE49-F238E27FC236}">
                  <a16:creationId xmlns:a16="http://schemas.microsoft.com/office/drawing/2014/main" id="{702C1B31-C0AE-DE46-8A8F-1B1634FAB39E}"/>
                </a:ext>
              </a:extLst>
            </p:cNvPr>
            <p:cNvSpPr txBox="1"/>
            <p:nvPr/>
          </p:nvSpPr>
          <p:spPr>
            <a:xfrm>
              <a:off x="801256" y="3957826"/>
              <a:ext cx="702436" cy="369332"/>
            </a:xfrm>
            <a:prstGeom prst="rect">
              <a:avLst/>
            </a:prstGeom>
            <a:noFill/>
          </p:spPr>
          <p:txBody>
            <a:bodyPr wrap="square" rtlCol="0">
              <a:noAutofit/>
            </a:bodyPr>
            <a:lstStyle/>
            <a:p>
              <a:r>
                <a:rPr lang="en-US" b="1" dirty="0">
                  <a:cs typeface="Calibri"/>
                </a:rPr>
                <a:t>SEM</a:t>
              </a:r>
            </a:p>
          </p:txBody>
        </p:sp>
        <p:sp>
          <p:nvSpPr>
            <p:cNvPr id="49" name="TextBox 48">
              <a:extLst>
                <a:ext uri="{FF2B5EF4-FFF2-40B4-BE49-F238E27FC236}">
                  <a16:creationId xmlns:a16="http://schemas.microsoft.com/office/drawing/2014/main" id="{293EE2E4-04AA-B342-A410-3AB237ACEA8E}"/>
                </a:ext>
              </a:extLst>
            </p:cNvPr>
            <p:cNvSpPr txBox="1"/>
            <p:nvPr/>
          </p:nvSpPr>
          <p:spPr>
            <a:xfrm>
              <a:off x="7753723" y="3957826"/>
              <a:ext cx="671979" cy="369332"/>
            </a:xfrm>
            <a:prstGeom prst="rect">
              <a:avLst/>
            </a:prstGeom>
            <a:noFill/>
          </p:spPr>
          <p:txBody>
            <a:bodyPr wrap="none" rtlCol="0">
              <a:noAutofit/>
            </a:bodyPr>
            <a:lstStyle/>
            <a:p>
              <a:r>
                <a:rPr lang="en-US" b="1" dirty="0">
                  <a:cs typeface="Calibri"/>
                </a:rPr>
                <a:t>SEO</a:t>
              </a:r>
            </a:p>
          </p:txBody>
        </p:sp>
        <p:sp>
          <p:nvSpPr>
            <p:cNvPr id="51" name="TextBox 50">
              <a:extLst>
                <a:ext uri="{FF2B5EF4-FFF2-40B4-BE49-F238E27FC236}">
                  <a16:creationId xmlns:a16="http://schemas.microsoft.com/office/drawing/2014/main" id="{1EB0B1AE-5E21-5C47-827F-B0861BD0661F}"/>
                </a:ext>
              </a:extLst>
            </p:cNvPr>
            <p:cNvSpPr txBox="1"/>
            <p:nvPr/>
          </p:nvSpPr>
          <p:spPr>
            <a:xfrm>
              <a:off x="5769907" y="4833495"/>
              <a:ext cx="2503395" cy="369332"/>
            </a:xfrm>
            <a:prstGeom prst="rect">
              <a:avLst/>
            </a:prstGeom>
            <a:noFill/>
          </p:spPr>
          <p:txBody>
            <a:bodyPr wrap="square" rtlCol="0" anchor="ctr">
              <a:noAutofit/>
            </a:bodyPr>
            <a:lstStyle/>
            <a:p>
              <a:r>
                <a:rPr lang="en-US" b="1" dirty="0">
                  <a:cs typeface="Calibri"/>
                </a:rPr>
                <a:t>Consumer finds firm</a:t>
              </a:r>
            </a:p>
          </p:txBody>
        </p:sp>
      </p:grpSp>
    </p:spTree>
    <p:extLst>
      <p:ext uri="{BB962C8B-B14F-4D97-AF65-F5344CB8AC3E}">
        <p14:creationId xmlns:p14="http://schemas.microsoft.com/office/powerpoint/2010/main" val="21668221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Media</a:t>
            </a:r>
          </a:p>
        </p:txBody>
      </p:sp>
      <p:sp>
        <p:nvSpPr>
          <p:cNvPr id="3" name="Content Placeholder 2"/>
          <p:cNvSpPr>
            <a:spLocks noGrp="1"/>
          </p:cNvSpPr>
          <p:nvPr>
            <p:ph idx="1"/>
          </p:nvPr>
        </p:nvSpPr>
        <p:spPr/>
        <p:txBody>
          <a:bodyPr/>
          <a:lstStyle/>
          <a:p>
            <a:pPr>
              <a:spcBef>
                <a:spcPts val="1800"/>
              </a:spcBef>
            </a:pPr>
            <a:r>
              <a:rPr lang="en-US" dirty="0"/>
              <a:t>Listening</a:t>
            </a:r>
          </a:p>
          <a:p>
            <a:pPr>
              <a:spcBef>
                <a:spcPts val="1800"/>
              </a:spcBef>
            </a:pPr>
            <a:r>
              <a:rPr lang="en-US" dirty="0"/>
              <a:t>Participating</a:t>
            </a:r>
          </a:p>
          <a:p>
            <a:pPr>
              <a:spcBef>
                <a:spcPts val="1800"/>
              </a:spcBef>
            </a:pPr>
            <a:r>
              <a:rPr lang="en-US" dirty="0"/>
              <a:t>Leveraging</a:t>
            </a:r>
          </a:p>
          <a:p>
            <a:pPr>
              <a:spcBef>
                <a:spcPts val="1800"/>
              </a:spcBef>
            </a:pPr>
            <a:r>
              <a:rPr lang="en-US" dirty="0"/>
              <a:t>Measuring</a:t>
            </a:r>
          </a:p>
          <a:p>
            <a:pPr>
              <a:spcBef>
                <a:spcPts val="1800"/>
              </a:spcBef>
            </a:pPr>
            <a:r>
              <a:rPr lang="en-US" dirty="0"/>
              <a:t>Managing</a:t>
            </a:r>
          </a:p>
        </p:txBody>
      </p:sp>
    </p:spTree>
    <p:extLst>
      <p:ext uri="{BB962C8B-B14F-4D97-AF65-F5344CB8AC3E}">
        <p14:creationId xmlns:p14="http://schemas.microsoft.com/office/powerpoint/2010/main" val="4636164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m focus: Nike. A complicated circular graphic demonstrates how consumer associations (between a brand and its competitors, products, attributes, and related concepts) can offer the opportunity to determine how competitors are seen by potential consumers, understand how different terms and categories relate to your brand, recognize messaging attributes from your advertising, illuminate markets that are popular or unpopular, and identify early warning signs or potential threats to your brand (e.g., the association with sweatshops)." title="Bam focus: Nike">
            <a:extLst>
              <a:ext uri="{FF2B5EF4-FFF2-40B4-BE49-F238E27FC236}">
                <a16:creationId xmlns:a16="http://schemas.microsoft.com/office/drawing/2014/main" id="{1081DC7A-E03D-FE4E-A271-BFC8E1EFAAC4}"/>
              </a:ext>
            </a:extLst>
          </p:cNvPr>
          <p:cNvPicPr>
            <a:picLocks noChangeAspect="1"/>
          </p:cNvPicPr>
          <p:nvPr/>
        </p:nvPicPr>
        <p:blipFill rotWithShape="1">
          <a:blip r:embed="rId3" cstate="print"/>
          <a:stretch/>
        </p:blipFill>
        <p:spPr>
          <a:xfrm>
            <a:off x="776288" y="409074"/>
            <a:ext cx="7591425" cy="5853113"/>
          </a:xfrm>
          <a:prstGeom prst="rect">
            <a:avLst/>
          </a:prstGeom>
        </p:spPr>
      </p:pic>
      <p:sp>
        <p:nvSpPr>
          <p:cNvPr id="6" name="Rectangle 5">
            <a:extLst>
              <a:ext uri="{FF2B5EF4-FFF2-40B4-BE49-F238E27FC236}">
                <a16:creationId xmlns:a16="http://schemas.microsoft.com/office/drawing/2014/main" id="{F549EC6F-E579-4FBB-81D6-29497AE11712}"/>
              </a:ext>
            </a:extLst>
          </p:cNvPr>
          <p:cNvSpPr/>
          <p:nvPr/>
        </p:nvSpPr>
        <p:spPr>
          <a:xfrm>
            <a:off x="457200" y="6262187"/>
            <a:ext cx="8229600" cy="519613"/>
          </a:xfrm>
          <a:prstGeom prst="rect">
            <a:avLst/>
          </a:prstGeom>
          <a:noFill/>
        </p:spPr>
        <p:txBody>
          <a:bodyPr wrap="square" anchor="b">
            <a:noAutofit/>
          </a:bodyPr>
          <a:lstStyle/>
          <a:p>
            <a:pPr algn="r"/>
            <a:r>
              <a:rPr lang="en-US" sz="1000" dirty="0">
                <a:solidFill>
                  <a:schemeClr val="bg1">
                    <a:lumMod val="50000"/>
                  </a:schemeClr>
                </a:solidFill>
              </a:rPr>
              <a:t>Source: Adapted from </a:t>
            </a:r>
            <a:r>
              <a:rPr lang="en-US" sz="1000" u="sng" dirty="0">
                <a:hlinkClick r:id="rId4" invalidUrl="http://www.nielsen.com/content/dam/nielsen/en_us/documents/pdf/Fact Sheets/Nielsen Brand Association Map - US.pdf"/>
              </a:rPr>
              <a:t>http://www.nielsen.com/content/dam/nielsen/en_us/documents/pdf/Fact%20Sheets/Nielsen%20Brand%20Association%20Map%20-%20US.pdf</a:t>
            </a:r>
            <a:r>
              <a:rPr lang="en-US" sz="1000" u="sng" dirty="0"/>
              <a:t>, </a:t>
            </a:r>
            <a:r>
              <a:rPr lang="en-US" sz="1000" dirty="0">
                <a:solidFill>
                  <a:schemeClr val="bg1">
                    <a:lumMod val="50000"/>
                  </a:schemeClr>
                </a:solidFill>
              </a:rPr>
              <a:t>accessed Feb 2014</a:t>
            </a:r>
          </a:p>
        </p:txBody>
      </p:sp>
    </p:spTree>
    <p:extLst>
      <p:ext uri="{BB962C8B-B14F-4D97-AF65-F5344CB8AC3E}">
        <p14:creationId xmlns:p14="http://schemas.microsoft.com/office/powerpoint/2010/main" val="27975555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3600" dirty="0"/>
              <a:t>Real-Time Social Media Engagement</a:t>
            </a:r>
          </a:p>
        </p:txBody>
      </p:sp>
      <p:pic>
        <p:nvPicPr>
          <p:cNvPr id="1033" name="Picture 3" descr="Walgreens Twitter post. The Walgreens brand's social media wing responds quickly to the Super Bowl power outage with a quick Tweet. It says, &quot;We do carry candles. #SuperBowl&quot;" title="Walgreens Twitter post">
            <a:extLst>
              <a:ext uri="{FF2B5EF4-FFF2-40B4-BE49-F238E27FC236}">
                <a16:creationId xmlns:a16="http://schemas.microsoft.com/office/drawing/2014/main" id="{7CBC6CAB-C3D3-294C-8ABE-352E28FCF01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43362" y="1918073"/>
            <a:ext cx="4795838" cy="172831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4" name="Group 13" descr="Oreo Cookie Twitter post. The Oreo brand's social media wing responds quickly to the Super Bowl power outage with a quick Tweet and coresponding image: It says, &quot;Power out? No problem.&quot; The image contains text against a posed photo of an Oreo cookie, saying, &quot;You can still dunk in the dark.&quot;" title="Oreo Cookie Twitter post">
            <a:extLst>
              <a:ext uri="{FF2B5EF4-FFF2-40B4-BE49-F238E27FC236}">
                <a16:creationId xmlns:a16="http://schemas.microsoft.com/office/drawing/2014/main" id="{6FB9C93F-C7D4-DD4F-BC44-F326ED038A58}"/>
              </a:ext>
            </a:extLst>
          </p:cNvPr>
          <p:cNvGrpSpPr/>
          <p:nvPr/>
        </p:nvGrpSpPr>
        <p:grpSpPr>
          <a:xfrm>
            <a:off x="304800" y="1525807"/>
            <a:ext cx="3660772" cy="5002502"/>
            <a:chOff x="110107" y="2552272"/>
            <a:chExt cx="1774994" cy="2731095"/>
          </a:xfrm>
        </p:grpSpPr>
        <p:pic>
          <p:nvPicPr>
            <p:cNvPr id="1032" name="Picture 2" descr="Screen Shot 2013-07-28 at 4.08.00 PM.png">
              <a:extLst>
                <a:ext uri="{FF2B5EF4-FFF2-40B4-BE49-F238E27FC236}">
                  <a16:creationId xmlns:a16="http://schemas.microsoft.com/office/drawing/2014/main" id="{4D017445-B876-EE46-8C5F-C0A946E953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1087"/>
            <a:stretch/>
          </p:blipFill>
          <p:spPr bwMode="auto">
            <a:xfrm>
              <a:off x="153211" y="4938858"/>
              <a:ext cx="1731890" cy="344509"/>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 descr="Screen Shot 2013-07-28 at 4.05.49 PM.png">
              <a:extLst>
                <a:ext uri="{FF2B5EF4-FFF2-40B4-BE49-F238E27FC236}">
                  <a16:creationId xmlns:a16="http://schemas.microsoft.com/office/drawing/2014/main" id="{EEB30551-CAA1-804A-90F0-8E77C48C7EF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tretch/>
          </p:blipFill>
          <p:spPr bwMode="auto">
            <a:xfrm>
              <a:off x="110107" y="2552272"/>
              <a:ext cx="1634904" cy="2367361"/>
            </a:xfrm>
            <a:prstGeom prst="rect">
              <a:avLst/>
            </a:prstGeom>
            <a:noFill/>
            <a:extLst>
              <a:ext uri="{909E8E84-426E-40dd-AFC4-6F175D3DCCD1}">
                <a14:hiddenFill xmlns:a14="http://schemas.microsoft.com/office/drawing/2010/main" xmlns="">
                  <a:solidFill>
                    <a:srgbClr val="FFFFFF"/>
                  </a:solidFill>
                </a14:hiddenFill>
              </a:ext>
            </a:extLst>
          </p:spPr>
        </p:pic>
      </p:grpSp>
      <p:pic>
        <p:nvPicPr>
          <p:cNvPr id="21" name="Picture 20" descr="Audi Twitter post. The Audi brand's social media wing responds quickly to the Super Bowl power outage with a quick Tweet. It says, &quot;Sending some LEDs to the @MBUSA Superdome right now...&quot;" title="Audi Twitter post">
            <a:extLst>
              <a:ext uri="{FF2B5EF4-FFF2-40B4-BE49-F238E27FC236}">
                <a16:creationId xmlns:a16="http://schemas.microsoft.com/office/drawing/2014/main" id="{B2FDF7FA-E51A-5746-B026-4A480125EA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4825" y="3813334"/>
            <a:ext cx="4524375" cy="2054066"/>
          </a:xfrm>
          <a:prstGeom prst="rect">
            <a:avLst/>
          </a:prstGeom>
        </p:spPr>
      </p:pic>
      <p:sp>
        <p:nvSpPr>
          <p:cNvPr id="13" name="Rectangle 12">
            <a:extLst>
              <a:ext uri="{FF2B5EF4-FFF2-40B4-BE49-F238E27FC236}">
                <a16:creationId xmlns:a16="http://schemas.microsoft.com/office/drawing/2014/main" id="{3889827E-9030-437D-8976-F6B3AF89575B}"/>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rPr>
              <a:t>Source: Twitter</a:t>
            </a:r>
          </a:p>
        </p:txBody>
      </p:sp>
    </p:spTree>
    <p:extLst>
      <p:ext uri="{BB962C8B-B14F-4D97-AF65-F5344CB8AC3E}">
        <p14:creationId xmlns:p14="http://schemas.microsoft.com/office/powerpoint/2010/main" val="7242680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Leveraging Social Media</a:t>
            </a:r>
          </a:p>
        </p:txBody>
      </p:sp>
      <p:sp>
        <p:nvSpPr>
          <p:cNvPr id="3" name="Content Placeholder 2"/>
          <p:cNvSpPr>
            <a:spLocks noGrp="1"/>
          </p:cNvSpPr>
          <p:nvPr>
            <p:ph idx="1"/>
          </p:nvPr>
        </p:nvSpPr>
        <p:spPr/>
        <p:txBody>
          <a:bodyPr/>
          <a:lstStyle/>
          <a:p>
            <a:pPr>
              <a:spcBef>
                <a:spcPts val="1800"/>
              </a:spcBef>
            </a:pPr>
            <a:r>
              <a:rPr lang="en-US" dirty="0"/>
              <a:t>Virality</a:t>
            </a:r>
          </a:p>
          <a:p>
            <a:pPr>
              <a:spcBef>
                <a:spcPts val="1800"/>
              </a:spcBef>
            </a:pPr>
            <a:r>
              <a:rPr lang="en-US" dirty="0"/>
              <a:t>Influencers</a:t>
            </a:r>
          </a:p>
        </p:txBody>
      </p:sp>
    </p:spTree>
    <p:extLst>
      <p:ext uri="{BB962C8B-B14F-4D97-AF65-F5344CB8AC3E}">
        <p14:creationId xmlns:p14="http://schemas.microsoft.com/office/powerpoint/2010/main" val="4037669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9809-DE04-4A59-9CAC-2330FEC7C178}"/>
              </a:ext>
            </a:extLst>
          </p:cNvPr>
          <p:cNvSpPr>
            <a:spLocks noGrp="1"/>
          </p:cNvSpPr>
          <p:nvPr>
            <p:ph type="title"/>
          </p:nvPr>
        </p:nvSpPr>
        <p:spPr/>
        <p:txBody>
          <a:bodyPr/>
          <a:lstStyle/>
          <a:p>
            <a:r>
              <a:rPr lang="en-US" dirty="0"/>
              <a:t>Fundamentals of Advertising</a:t>
            </a:r>
            <a:endParaRPr lang="en-IN" dirty="0"/>
          </a:p>
        </p:txBody>
      </p:sp>
      <p:sp>
        <p:nvSpPr>
          <p:cNvPr id="3" name="Content Placeholder 2">
            <a:extLst>
              <a:ext uri="{FF2B5EF4-FFF2-40B4-BE49-F238E27FC236}">
                <a16:creationId xmlns:a16="http://schemas.microsoft.com/office/drawing/2014/main" id="{8C4E3178-40AA-46C1-8574-3C052DE5E354}"/>
              </a:ext>
            </a:extLst>
          </p:cNvPr>
          <p:cNvSpPr>
            <a:spLocks noGrp="1"/>
          </p:cNvSpPr>
          <p:nvPr>
            <p:ph idx="1"/>
          </p:nvPr>
        </p:nvSpPr>
        <p:spPr/>
        <p:txBody>
          <a:bodyPr/>
          <a:lstStyle/>
          <a:p>
            <a:pPr>
              <a:spcBef>
                <a:spcPts val="1800"/>
              </a:spcBef>
            </a:pPr>
            <a:r>
              <a:rPr lang="en-IN" dirty="0"/>
              <a:t>Ad objective</a:t>
            </a:r>
          </a:p>
          <a:p>
            <a:pPr>
              <a:spcBef>
                <a:spcPts val="1800"/>
              </a:spcBef>
            </a:pPr>
            <a:r>
              <a:rPr lang="en-IN" dirty="0"/>
              <a:t>Target audience</a:t>
            </a:r>
          </a:p>
          <a:p>
            <a:pPr>
              <a:spcBef>
                <a:spcPts val="1800"/>
              </a:spcBef>
            </a:pPr>
            <a:r>
              <a:rPr lang="en-IN" dirty="0"/>
              <a:t>Value proposition</a:t>
            </a:r>
          </a:p>
          <a:p>
            <a:pPr>
              <a:spcBef>
                <a:spcPts val="1800"/>
              </a:spcBef>
            </a:pPr>
            <a:r>
              <a:rPr lang="en-IN" dirty="0"/>
              <a:t>Ad creative</a:t>
            </a:r>
          </a:p>
          <a:p>
            <a:pPr>
              <a:spcBef>
                <a:spcPts val="1800"/>
              </a:spcBef>
            </a:pPr>
            <a:r>
              <a:rPr lang="en-IN" dirty="0"/>
              <a:t>Budget</a:t>
            </a:r>
          </a:p>
          <a:p>
            <a:pPr>
              <a:spcBef>
                <a:spcPts val="1800"/>
              </a:spcBef>
            </a:pPr>
            <a:r>
              <a:rPr lang="en-IN" dirty="0"/>
              <a:t>ROI</a:t>
            </a:r>
          </a:p>
        </p:txBody>
      </p:sp>
    </p:spTree>
    <p:extLst>
      <p:ext uri="{BB962C8B-B14F-4D97-AF65-F5344CB8AC3E}">
        <p14:creationId xmlns:p14="http://schemas.microsoft.com/office/powerpoint/2010/main" val="4074153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351C-0B00-4BB1-9605-E9BB34965971}"/>
              </a:ext>
            </a:extLst>
          </p:cNvPr>
          <p:cNvSpPr>
            <a:spLocks noGrp="1"/>
          </p:cNvSpPr>
          <p:nvPr>
            <p:ph type="title"/>
          </p:nvPr>
        </p:nvSpPr>
        <p:spPr/>
        <p:txBody>
          <a:bodyPr/>
          <a:lstStyle/>
          <a:p>
            <a:r>
              <a:rPr lang="en-US" dirty="0"/>
              <a:t>Ongoing Debate about Virality</a:t>
            </a:r>
            <a:endParaRPr lang="en-IN" dirty="0"/>
          </a:p>
        </p:txBody>
      </p:sp>
      <p:sp>
        <p:nvSpPr>
          <p:cNvPr id="3" name="Content Placeholder 2">
            <a:extLst>
              <a:ext uri="{FF2B5EF4-FFF2-40B4-BE49-F238E27FC236}">
                <a16:creationId xmlns:a16="http://schemas.microsoft.com/office/drawing/2014/main" id="{9222DCF8-907A-4427-9C47-CFDD4B8C6C87}"/>
              </a:ext>
            </a:extLst>
          </p:cNvPr>
          <p:cNvSpPr>
            <a:spLocks noGrp="1"/>
          </p:cNvSpPr>
          <p:nvPr>
            <p:ph idx="1"/>
          </p:nvPr>
        </p:nvSpPr>
        <p:spPr>
          <a:xfrm>
            <a:off x="457200" y="1600200"/>
            <a:ext cx="8229600" cy="4876800"/>
          </a:xfrm>
        </p:spPr>
        <p:txBody>
          <a:bodyPr/>
          <a:lstStyle/>
          <a:p>
            <a:r>
              <a:rPr lang="en-IN" sz="2800" dirty="0"/>
              <a:t>Proponents </a:t>
            </a:r>
          </a:p>
          <a:p>
            <a:pPr lvl="1"/>
            <a:r>
              <a:rPr lang="en-IN" sz="2400" dirty="0"/>
              <a:t>“We can engineer virality.” </a:t>
            </a:r>
            <a:r>
              <a:rPr lang="en-IN" sz="2400" dirty="0" err="1"/>
              <a:t>Mekanism</a:t>
            </a:r>
            <a:r>
              <a:rPr lang="en-IN" sz="2400" dirty="0"/>
              <a:t>, a San Francisco-based social media company</a:t>
            </a:r>
            <a:br>
              <a:rPr lang="en-IN" sz="2400" dirty="0"/>
            </a:br>
            <a:endParaRPr lang="en-IN" sz="2400" dirty="0"/>
          </a:p>
          <a:p>
            <a:r>
              <a:rPr lang="en-IN" sz="2800" dirty="0"/>
              <a:t>Critics</a:t>
            </a:r>
          </a:p>
          <a:p>
            <a:pPr lvl="1"/>
            <a:r>
              <a:rPr lang="en-IN" sz="2400" dirty="0"/>
              <a:t>On average, a YouTube video has &lt;10,000 views</a:t>
            </a:r>
          </a:p>
          <a:p>
            <a:pPr lvl="1"/>
            <a:r>
              <a:rPr lang="en-IN" sz="2400" dirty="0"/>
              <a:t>A 2012 study examined the spread of millions of messages on Twitter and Yahoo and found that </a:t>
            </a:r>
          </a:p>
          <a:p>
            <a:pPr lvl="2"/>
            <a:r>
              <a:rPr lang="en-IN" sz="2000" dirty="0"/>
              <a:t>more than 90% of the messages did not diffuse at all, </a:t>
            </a:r>
          </a:p>
          <a:p>
            <a:pPr lvl="2"/>
            <a:r>
              <a:rPr lang="en-IN" sz="2000" dirty="0"/>
              <a:t>about 4% of the messages were shared only once, and </a:t>
            </a:r>
          </a:p>
          <a:p>
            <a:pPr lvl="2"/>
            <a:r>
              <a:rPr lang="en-IN" sz="2000" dirty="0"/>
              <a:t>less than 1% were shared more than seven times</a:t>
            </a:r>
          </a:p>
        </p:txBody>
      </p:sp>
    </p:spTree>
    <p:extLst>
      <p:ext uri="{BB962C8B-B14F-4D97-AF65-F5344CB8AC3E}">
        <p14:creationId xmlns:p14="http://schemas.microsoft.com/office/powerpoint/2010/main" val="6369415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dirty="0"/>
              <a:t>Amplification vs. Virality</a:t>
            </a:r>
          </a:p>
        </p:txBody>
      </p:sp>
      <p:sp>
        <p:nvSpPr>
          <p:cNvPr id="6" name="Rectangle 5">
            <a:extLst>
              <a:ext uri="{FF2B5EF4-FFF2-40B4-BE49-F238E27FC236}">
                <a16:creationId xmlns:a16="http://schemas.microsoft.com/office/drawing/2014/main" id="{74DD7A58-1A33-4A27-833B-AAC27672BE21}"/>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rPr>
              <a:t>Source: Felix Oberholzer-Gee, “BuzzFeed – The Promise of Native Advertising,” </a:t>
            </a:r>
            <a:r>
              <a:rPr lang="en-US" sz="1000" i="1" dirty="0">
                <a:solidFill>
                  <a:schemeClr val="bg1">
                    <a:lumMod val="50000"/>
                  </a:schemeClr>
                </a:solidFill>
              </a:rPr>
              <a:t>HBS Case #9-714-512, August 2014.</a:t>
            </a:r>
            <a:endParaRPr lang="en-US" sz="1000" dirty="0">
              <a:solidFill>
                <a:schemeClr val="bg1">
                  <a:lumMod val="50000"/>
                </a:schemeClr>
              </a:solidFill>
            </a:endParaRPr>
          </a:p>
        </p:txBody>
      </p:sp>
      <p:grpSp>
        <p:nvGrpSpPr>
          <p:cNvPr id="5" name="Group 4" descr="Amplification vs. Virality. Two stacked line graphs demonstrate the traffic history to a Buzzfeed article titled &quot;The 50 Worst Things on the Internet in 2013.&quot; Both the social views and the seed views line graphs demonstrate how sharing mechanisms and social media can quickly increase sharing but then may level off in terms of Internet traffic." title="Amplification vs. Virality"/>
          <p:cNvGrpSpPr/>
          <p:nvPr/>
        </p:nvGrpSpPr>
        <p:grpSpPr>
          <a:xfrm>
            <a:off x="448921" y="1619062"/>
            <a:ext cx="8246158" cy="4436086"/>
            <a:chOff x="448921" y="1619062"/>
            <a:chExt cx="8246158" cy="4436086"/>
          </a:xfrm>
        </p:grpSpPr>
        <p:grpSp>
          <p:nvGrpSpPr>
            <p:cNvPr id="8" name="Group 7" descr="Amplification vs. Virality. Two stacked line graphs demonstrate the traffic history to a Buzzfeed article titled &quot;The 50 Worst Things on the Internet in 2013.&quot; Both the social views and the seed views line graphs demonstrate how sharing mechanisms and social media can quickly increase sharing but then may level off in terms of Internet traffic." title="Amplification vs. Virality"/>
            <p:cNvGrpSpPr/>
            <p:nvPr/>
          </p:nvGrpSpPr>
          <p:grpSpPr>
            <a:xfrm>
              <a:off x="448921" y="1619062"/>
              <a:ext cx="8246158" cy="4436086"/>
              <a:chOff x="412152" y="1619062"/>
              <a:chExt cx="8246158" cy="4436086"/>
            </a:xfrm>
          </p:grpSpPr>
          <p:pic>
            <p:nvPicPr>
              <p:cNvPr id="27" name="Picture 26" descr="Amplification vs. Virality. Two stacked line graphs demonstrate the traffic history to a Buzzfeed article titled &quot;The 50 Worst Things on the Internet in 2013.&quot; Both the social views and the seed views line graphs demonstrate how sharing mechanisms and social media can quickly increase sharing but then may level off in terms of Internet traffic." title="Amplification vs. Virality">
                <a:extLst>
                  <a:ext uri="{FF2B5EF4-FFF2-40B4-BE49-F238E27FC236}">
                    <a16:creationId xmlns:a16="http://schemas.microsoft.com/office/drawing/2014/main" id="{6E6EF037-9F8A-6544-9BD0-0EB38E0CC464}"/>
                  </a:ext>
                </a:extLst>
              </p:cNvPr>
              <p:cNvPicPr>
                <a:picLocks noChangeAspect="1"/>
              </p:cNvPicPr>
              <p:nvPr/>
            </p:nvPicPr>
            <p:blipFill rotWithShape="1">
              <a:blip r:embed="rId3">
                <a:extLst>
                  <a:ext uri="{28A0092B-C50C-407E-A947-70E740481C1C}">
                    <a14:useLocalDpi xmlns:a14="http://schemas.microsoft.com/office/drawing/2010/main" val="0"/>
                  </a:ext>
                </a:extLst>
              </a:blip>
              <a:srcRect l="2135" t="1044" r="88785" b="87554"/>
              <a:stretch/>
            </p:blipFill>
            <p:spPr>
              <a:xfrm>
                <a:off x="516054" y="1647825"/>
                <a:ext cx="777011" cy="519762"/>
              </a:xfrm>
              <a:prstGeom prst="rect">
                <a:avLst/>
              </a:prstGeom>
            </p:spPr>
          </p:pic>
          <p:grpSp>
            <p:nvGrpSpPr>
              <p:cNvPr id="28" name="Group 27"/>
              <p:cNvGrpSpPr/>
              <p:nvPr/>
            </p:nvGrpSpPr>
            <p:grpSpPr>
              <a:xfrm>
                <a:off x="1078871" y="3681413"/>
                <a:ext cx="6863880" cy="2138834"/>
                <a:chOff x="1078871" y="3681413"/>
                <a:chExt cx="6863880" cy="2138834"/>
              </a:xfrm>
            </p:grpSpPr>
            <p:grpSp>
              <p:nvGrpSpPr>
                <p:cNvPr id="85" name="Group 84"/>
                <p:cNvGrpSpPr/>
                <p:nvPr/>
              </p:nvGrpSpPr>
              <p:grpSpPr>
                <a:xfrm>
                  <a:off x="1321994" y="3681413"/>
                  <a:ext cx="6620757" cy="2138834"/>
                  <a:chOff x="1321994" y="3681413"/>
                  <a:chExt cx="6620757" cy="2138834"/>
                </a:xfrm>
              </p:grpSpPr>
              <p:cxnSp>
                <p:nvCxnSpPr>
                  <p:cNvPr id="91" name="Straight Connector 90"/>
                  <p:cNvCxnSpPr/>
                  <p:nvPr/>
                </p:nvCxnSpPr>
                <p:spPr>
                  <a:xfrm>
                    <a:off x="1321994" y="3681413"/>
                    <a:ext cx="0" cy="2138834"/>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831283" y="3681413"/>
                    <a:ext cx="0" cy="2138834"/>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340572" y="3681413"/>
                    <a:ext cx="0" cy="2138834"/>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849861" y="3681413"/>
                    <a:ext cx="0" cy="2138834"/>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359150" y="3681413"/>
                    <a:ext cx="0" cy="2138834"/>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868439" y="3681413"/>
                    <a:ext cx="0" cy="2138834"/>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377728" y="3681413"/>
                    <a:ext cx="0" cy="2138834"/>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887017" y="3681413"/>
                    <a:ext cx="0" cy="2138834"/>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396306" y="3681413"/>
                    <a:ext cx="0" cy="2138834"/>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5905595" y="3681413"/>
                    <a:ext cx="0" cy="2138834"/>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6414884" y="3681413"/>
                    <a:ext cx="0" cy="2138834"/>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924173" y="3681413"/>
                    <a:ext cx="0" cy="2138834"/>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433462" y="3681413"/>
                    <a:ext cx="0" cy="2138834"/>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942751" y="3681413"/>
                    <a:ext cx="0" cy="2138834"/>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a:off x="1078871" y="3960254"/>
                  <a:ext cx="2138834" cy="940669"/>
                  <a:chOff x="1078871" y="3960254"/>
                  <a:chExt cx="2138834" cy="940669"/>
                </a:xfrm>
              </p:grpSpPr>
              <p:cxnSp>
                <p:nvCxnSpPr>
                  <p:cNvPr id="87" name="Straight Connector 86"/>
                  <p:cNvCxnSpPr/>
                  <p:nvPr/>
                </p:nvCxnSpPr>
                <p:spPr>
                  <a:xfrm rot="16200000">
                    <a:off x="2148288" y="2890837"/>
                    <a:ext cx="0" cy="2138834"/>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6200000">
                    <a:off x="2148288" y="3204393"/>
                    <a:ext cx="0" cy="2138834"/>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16200000">
                    <a:off x="2148288" y="3517949"/>
                    <a:ext cx="0" cy="2138834"/>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a:off x="2148288" y="3831506"/>
                    <a:ext cx="0" cy="2138834"/>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9" name="Group 28"/>
              <p:cNvGrpSpPr/>
              <p:nvPr/>
            </p:nvGrpSpPr>
            <p:grpSpPr>
              <a:xfrm>
                <a:off x="1082675" y="3695700"/>
                <a:ext cx="7359650" cy="2144713"/>
                <a:chOff x="1082675" y="3695700"/>
                <a:chExt cx="7359650" cy="2144713"/>
              </a:xfrm>
            </p:grpSpPr>
            <p:sp>
              <p:nvSpPr>
                <p:cNvPr id="83" name="Freeform 5"/>
                <p:cNvSpPr>
                  <a:spLocks/>
                </p:cNvSpPr>
                <p:nvPr/>
              </p:nvSpPr>
              <p:spPr bwMode="auto">
                <a:xfrm>
                  <a:off x="1082675" y="3695700"/>
                  <a:ext cx="7359650" cy="1858963"/>
                </a:xfrm>
                <a:custGeom>
                  <a:avLst/>
                  <a:gdLst>
                    <a:gd name="T0" fmla="*/ 0 w 4636"/>
                    <a:gd name="T1" fmla="*/ 1171 h 1171"/>
                    <a:gd name="T2" fmla="*/ 11 w 4636"/>
                    <a:gd name="T3" fmla="*/ 853 h 1171"/>
                    <a:gd name="T4" fmla="*/ 149 w 4636"/>
                    <a:gd name="T5" fmla="*/ 384 h 1171"/>
                    <a:gd name="T6" fmla="*/ 317 w 4636"/>
                    <a:gd name="T7" fmla="*/ 300 h 1171"/>
                    <a:gd name="T8" fmla="*/ 604 w 4636"/>
                    <a:gd name="T9" fmla="*/ 234 h 1171"/>
                    <a:gd name="T10" fmla="*/ 928 w 4636"/>
                    <a:gd name="T11" fmla="*/ 90 h 1171"/>
                    <a:gd name="T12" fmla="*/ 1365 w 4636"/>
                    <a:gd name="T13" fmla="*/ 60 h 1171"/>
                    <a:gd name="T14" fmla="*/ 2282 w 4636"/>
                    <a:gd name="T15" fmla="*/ 42 h 1171"/>
                    <a:gd name="T16" fmla="*/ 3276 w 4636"/>
                    <a:gd name="T17" fmla="*/ 18 h 1171"/>
                    <a:gd name="T18" fmla="*/ 4450 w 4636"/>
                    <a:gd name="T19" fmla="*/ 0 h 1171"/>
                    <a:gd name="T20" fmla="*/ 4636 w 4636"/>
                    <a:gd name="T21" fmla="*/ 0 h 1171"/>
                    <a:gd name="T22" fmla="*/ 4636 w 4636"/>
                    <a:gd name="T23" fmla="*/ 1171 h 1171"/>
                    <a:gd name="T24" fmla="*/ 0 w 4636"/>
                    <a:gd name="T25" fmla="*/ 1171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6" h="1171">
                      <a:moveTo>
                        <a:pt x="0" y="1171"/>
                      </a:moveTo>
                      <a:lnTo>
                        <a:pt x="11" y="853"/>
                      </a:lnTo>
                      <a:lnTo>
                        <a:pt x="149" y="384"/>
                      </a:lnTo>
                      <a:lnTo>
                        <a:pt x="317" y="300"/>
                      </a:lnTo>
                      <a:lnTo>
                        <a:pt x="604" y="234"/>
                      </a:lnTo>
                      <a:lnTo>
                        <a:pt x="928" y="90"/>
                      </a:lnTo>
                      <a:lnTo>
                        <a:pt x="1365" y="60"/>
                      </a:lnTo>
                      <a:lnTo>
                        <a:pt x="2282" y="42"/>
                      </a:lnTo>
                      <a:lnTo>
                        <a:pt x="3276" y="18"/>
                      </a:lnTo>
                      <a:lnTo>
                        <a:pt x="4450" y="0"/>
                      </a:lnTo>
                      <a:lnTo>
                        <a:pt x="4636" y="0"/>
                      </a:lnTo>
                      <a:lnTo>
                        <a:pt x="4636" y="1171"/>
                      </a:lnTo>
                      <a:lnTo>
                        <a:pt x="0" y="1171"/>
                      </a:lnTo>
                      <a:close/>
                    </a:path>
                  </a:pathLst>
                </a:custGeom>
                <a:solidFill>
                  <a:srgbClr val="F0746A"/>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4" name="Freeform 6"/>
                <p:cNvSpPr>
                  <a:spLocks/>
                </p:cNvSpPr>
                <p:nvPr/>
              </p:nvSpPr>
              <p:spPr bwMode="auto">
                <a:xfrm>
                  <a:off x="1082675" y="4257675"/>
                  <a:ext cx="7359650" cy="1582738"/>
                </a:xfrm>
                <a:custGeom>
                  <a:avLst/>
                  <a:gdLst>
                    <a:gd name="T0" fmla="*/ 0 w 4636"/>
                    <a:gd name="T1" fmla="*/ 997 h 997"/>
                    <a:gd name="T2" fmla="*/ 0 w 4636"/>
                    <a:gd name="T3" fmla="*/ 649 h 997"/>
                    <a:gd name="T4" fmla="*/ 143 w 4636"/>
                    <a:gd name="T5" fmla="*/ 270 h 997"/>
                    <a:gd name="T6" fmla="*/ 317 w 4636"/>
                    <a:gd name="T7" fmla="*/ 216 h 997"/>
                    <a:gd name="T8" fmla="*/ 622 w 4636"/>
                    <a:gd name="T9" fmla="*/ 168 h 997"/>
                    <a:gd name="T10" fmla="*/ 922 w 4636"/>
                    <a:gd name="T11" fmla="*/ 54 h 997"/>
                    <a:gd name="T12" fmla="*/ 1365 w 4636"/>
                    <a:gd name="T13" fmla="*/ 30 h 997"/>
                    <a:gd name="T14" fmla="*/ 2282 w 4636"/>
                    <a:gd name="T15" fmla="*/ 18 h 997"/>
                    <a:gd name="T16" fmla="*/ 3276 w 4636"/>
                    <a:gd name="T17" fmla="*/ 6 h 997"/>
                    <a:gd name="T18" fmla="*/ 4426 w 4636"/>
                    <a:gd name="T19" fmla="*/ 0 h 997"/>
                    <a:gd name="T20" fmla="*/ 4636 w 4636"/>
                    <a:gd name="T21" fmla="*/ 0 h 997"/>
                    <a:gd name="T22" fmla="*/ 4636 w 4636"/>
                    <a:gd name="T23" fmla="*/ 997 h 997"/>
                    <a:gd name="T24" fmla="*/ 0 w 4636"/>
                    <a:gd name="T25" fmla="*/ 997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6" h="997">
                      <a:moveTo>
                        <a:pt x="0" y="997"/>
                      </a:moveTo>
                      <a:lnTo>
                        <a:pt x="0" y="649"/>
                      </a:lnTo>
                      <a:lnTo>
                        <a:pt x="143" y="270"/>
                      </a:lnTo>
                      <a:lnTo>
                        <a:pt x="317" y="216"/>
                      </a:lnTo>
                      <a:lnTo>
                        <a:pt x="622" y="168"/>
                      </a:lnTo>
                      <a:lnTo>
                        <a:pt x="922" y="54"/>
                      </a:lnTo>
                      <a:lnTo>
                        <a:pt x="1365" y="30"/>
                      </a:lnTo>
                      <a:lnTo>
                        <a:pt x="2282" y="18"/>
                      </a:lnTo>
                      <a:lnTo>
                        <a:pt x="3276" y="6"/>
                      </a:lnTo>
                      <a:lnTo>
                        <a:pt x="4426" y="0"/>
                      </a:lnTo>
                      <a:lnTo>
                        <a:pt x="4636" y="0"/>
                      </a:lnTo>
                      <a:lnTo>
                        <a:pt x="4636" y="997"/>
                      </a:lnTo>
                      <a:lnTo>
                        <a:pt x="0" y="997"/>
                      </a:lnTo>
                      <a:close/>
                    </a:path>
                  </a:pathLst>
                </a:custGeom>
                <a:solidFill>
                  <a:srgbClr val="499FFD"/>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30" name="TextBox 29"/>
              <p:cNvSpPr txBox="1"/>
              <p:nvPr/>
            </p:nvSpPr>
            <p:spPr>
              <a:xfrm>
                <a:off x="1095034" y="5839704"/>
                <a:ext cx="444352" cy="215444"/>
              </a:xfrm>
              <a:prstGeom prst="rect">
                <a:avLst/>
              </a:prstGeom>
              <a:noFill/>
            </p:spPr>
            <p:txBody>
              <a:bodyPr wrap="none" rtlCol="0" anchor="ctr">
                <a:noAutofit/>
              </a:bodyPr>
              <a:lstStyle/>
              <a:p>
                <a:pPr algn="ctr"/>
                <a:r>
                  <a:rPr lang="en-US" sz="800" dirty="0"/>
                  <a:t>12/13</a:t>
                </a:r>
              </a:p>
            </p:txBody>
          </p:sp>
          <p:sp>
            <p:nvSpPr>
              <p:cNvPr id="31" name="TextBox 30"/>
              <p:cNvSpPr txBox="1"/>
              <p:nvPr/>
            </p:nvSpPr>
            <p:spPr>
              <a:xfrm>
                <a:off x="1591395" y="5839704"/>
                <a:ext cx="444352" cy="215444"/>
              </a:xfrm>
              <a:prstGeom prst="rect">
                <a:avLst/>
              </a:prstGeom>
              <a:noFill/>
            </p:spPr>
            <p:txBody>
              <a:bodyPr wrap="none" rtlCol="0" anchor="ctr">
                <a:noAutofit/>
              </a:bodyPr>
              <a:lstStyle/>
              <a:p>
                <a:pPr algn="ctr"/>
                <a:r>
                  <a:rPr lang="en-US" sz="800" dirty="0"/>
                  <a:t>12/15</a:t>
                </a:r>
              </a:p>
            </p:txBody>
          </p:sp>
          <p:sp>
            <p:nvSpPr>
              <p:cNvPr id="32" name="TextBox 31"/>
              <p:cNvSpPr txBox="1"/>
              <p:nvPr/>
            </p:nvSpPr>
            <p:spPr>
              <a:xfrm>
                <a:off x="2087737" y="5839704"/>
                <a:ext cx="444353" cy="215444"/>
              </a:xfrm>
              <a:prstGeom prst="rect">
                <a:avLst/>
              </a:prstGeom>
              <a:noFill/>
            </p:spPr>
            <p:txBody>
              <a:bodyPr wrap="none" rtlCol="0" anchor="ctr">
                <a:noAutofit/>
              </a:bodyPr>
              <a:lstStyle/>
              <a:p>
                <a:pPr algn="ctr"/>
                <a:r>
                  <a:rPr lang="en-US" sz="800" dirty="0"/>
                  <a:t>12/17</a:t>
                </a:r>
              </a:p>
            </p:txBody>
          </p:sp>
          <p:sp>
            <p:nvSpPr>
              <p:cNvPr id="33" name="TextBox 32"/>
              <p:cNvSpPr txBox="1"/>
              <p:nvPr/>
            </p:nvSpPr>
            <p:spPr>
              <a:xfrm>
                <a:off x="2571851" y="5839704"/>
                <a:ext cx="444353" cy="215444"/>
              </a:xfrm>
              <a:prstGeom prst="rect">
                <a:avLst/>
              </a:prstGeom>
              <a:noFill/>
            </p:spPr>
            <p:txBody>
              <a:bodyPr wrap="none" rtlCol="0" anchor="ctr">
                <a:noAutofit/>
              </a:bodyPr>
              <a:lstStyle/>
              <a:p>
                <a:pPr algn="ctr"/>
                <a:r>
                  <a:rPr lang="en-US" sz="800" dirty="0"/>
                  <a:t>12/19</a:t>
                </a:r>
              </a:p>
            </p:txBody>
          </p:sp>
          <p:sp>
            <p:nvSpPr>
              <p:cNvPr id="34" name="TextBox 33"/>
              <p:cNvSpPr txBox="1"/>
              <p:nvPr/>
            </p:nvSpPr>
            <p:spPr>
              <a:xfrm>
                <a:off x="3068391" y="5839704"/>
                <a:ext cx="444353" cy="215444"/>
              </a:xfrm>
              <a:prstGeom prst="rect">
                <a:avLst/>
              </a:prstGeom>
              <a:noFill/>
            </p:spPr>
            <p:txBody>
              <a:bodyPr wrap="none" rtlCol="0" anchor="ctr">
                <a:noAutofit/>
              </a:bodyPr>
              <a:lstStyle/>
              <a:p>
                <a:pPr algn="ctr"/>
                <a:r>
                  <a:rPr lang="en-US" sz="800" dirty="0"/>
                  <a:t>12/21</a:t>
                </a:r>
              </a:p>
            </p:txBody>
          </p:sp>
          <p:sp>
            <p:nvSpPr>
              <p:cNvPr id="35" name="TextBox 34"/>
              <p:cNvSpPr txBox="1"/>
              <p:nvPr/>
            </p:nvSpPr>
            <p:spPr>
              <a:xfrm>
                <a:off x="3550911" y="5839704"/>
                <a:ext cx="444353" cy="215444"/>
              </a:xfrm>
              <a:prstGeom prst="rect">
                <a:avLst/>
              </a:prstGeom>
              <a:noFill/>
            </p:spPr>
            <p:txBody>
              <a:bodyPr wrap="none" rtlCol="0" anchor="ctr">
                <a:noAutofit/>
              </a:bodyPr>
              <a:lstStyle/>
              <a:p>
                <a:pPr algn="ctr"/>
                <a:r>
                  <a:rPr lang="en-US" sz="800" dirty="0"/>
                  <a:t>12/23</a:t>
                </a:r>
              </a:p>
            </p:txBody>
          </p:sp>
          <p:sp>
            <p:nvSpPr>
              <p:cNvPr id="36" name="TextBox 35"/>
              <p:cNvSpPr txBox="1"/>
              <p:nvPr/>
            </p:nvSpPr>
            <p:spPr>
              <a:xfrm>
                <a:off x="4033391" y="5839704"/>
                <a:ext cx="444353" cy="215444"/>
              </a:xfrm>
              <a:prstGeom prst="rect">
                <a:avLst/>
              </a:prstGeom>
              <a:noFill/>
            </p:spPr>
            <p:txBody>
              <a:bodyPr wrap="none" rtlCol="0" anchor="ctr">
                <a:noAutofit/>
              </a:bodyPr>
              <a:lstStyle/>
              <a:p>
                <a:pPr algn="ctr"/>
                <a:r>
                  <a:rPr lang="en-US" sz="800" dirty="0"/>
                  <a:t>12/25</a:t>
                </a:r>
              </a:p>
            </p:txBody>
          </p:sp>
          <p:sp>
            <p:nvSpPr>
              <p:cNvPr id="37" name="TextBox 36"/>
              <p:cNvSpPr txBox="1"/>
              <p:nvPr/>
            </p:nvSpPr>
            <p:spPr>
              <a:xfrm>
                <a:off x="4538817" y="5839704"/>
                <a:ext cx="444353" cy="215444"/>
              </a:xfrm>
              <a:prstGeom prst="rect">
                <a:avLst/>
              </a:prstGeom>
              <a:noFill/>
            </p:spPr>
            <p:txBody>
              <a:bodyPr wrap="none" rtlCol="0" anchor="ctr">
                <a:noAutofit/>
              </a:bodyPr>
              <a:lstStyle/>
              <a:p>
                <a:pPr algn="ctr"/>
                <a:r>
                  <a:rPr lang="en-US" sz="800" dirty="0"/>
                  <a:t>12/27</a:t>
                </a:r>
              </a:p>
            </p:txBody>
          </p:sp>
          <p:sp>
            <p:nvSpPr>
              <p:cNvPr id="38" name="TextBox 37"/>
              <p:cNvSpPr txBox="1"/>
              <p:nvPr/>
            </p:nvSpPr>
            <p:spPr>
              <a:xfrm>
                <a:off x="5023145" y="5839704"/>
                <a:ext cx="444353" cy="215444"/>
              </a:xfrm>
              <a:prstGeom prst="rect">
                <a:avLst/>
              </a:prstGeom>
              <a:noFill/>
            </p:spPr>
            <p:txBody>
              <a:bodyPr wrap="none" rtlCol="0" anchor="ctr">
                <a:noAutofit/>
              </a:bodyPr>
              <a:lstStyle/>
              <a:p>
                <a:pPr algn="ctr"/>
                <a:r>
                  <a:rPr lang="en-US" sz="800" dirty="0"/>
                  <a:t>12/29</a:t>
                </a:r>
              </a:p>
            </p:txBody>
          </p:sp>
          <p:sp>
            <p:nvSpPr>
              <p:cNvPr id="39" name="TextBox 38"/>
              <p:cNvSpPr txBox="1"/>
              <p:nvPr/>
            </p:nvSpPr>
            <p:spPr>
              <a:xfrm>
                <a:off x="5527635" y="5839704"/>
                <a:ext cx="704039" cy="215444"/>
              </a:xfrm>
              <a:prstGeom prst="rect">
                <a:avLst/>
              </a:prstGeom>
              <a:noFill/>
            </p:spPr>
            <p:txBody>
              <a:bodyPr wrap="none" rtlCol="0" anchor="ctr">
                <a:noAutofit/>
              </a:bodyPr>
              <a:lstStyle/>
              <a:p>
                <a:pPr algn="ctr"/>
                <a:r>
                  <a:rPr lang="en-US" sz="800" dirty="0"/>
                  <a:t>12/31 2014</a:t>
                </a:r>
              </a:p>
            </p:txBody>
          </p:sp>
          <p:sp>
            <p:nvSpPr>
              <p:cNvPr id="40" name="TextBox 39"/>
              <p:cNvSpPr txBox="1"/>
              <p:nvPr/>
            </p:nvSpPr>
            <p:spPr>
              <a:xfrm>
                <a:off x="6307766" y="5839704"/>
                <a:ext cx="328937" cy="215444"/>
              </a:xfrm>
              <a:prstGeom prst="rect">
                <a:avLst/>
              </a:prstGeom>
              <a:noFill/>
            </p:spPr>
            <p:txBody>
              <a:bodyPr wrap="none" rtlCol="0" anchor="ctr">
                <a:noAutofit/>
              </a:bodyPr>
              <a:lstStyle/>
              <a:p>
                <a:pPr algn="ctr"/>
                <a:r>
                  <a:rPr lang="en-US" sz="800" dirty="0"/>
                  <a:t>1/3</a:t>
                </a:r>
              </a:p>
            </p:txBody>
          </p:sp>
          <p:sp>
            <p:nvSpPr>
              <p:cNvPr id="41" name="TextBox 40"/>
              <p:cNvSpPr txBox="1"/>
              <p:nvPr/>
            </p:nvSpPr>
            <p:spPr>
              <a:xfrm>
                <a:off x="6807175" y="5839704"/>
                <a:ext cx="328937" cy="215444"/>
              </a:xfrm>
              <a:prstGeom prst="rect">
                <a:avLst/>
              </a:prstGeom>
              <a:noFill/>
            </p:spPr>
            <p:txBody>
              <a:bodyPr wrap="none" rtlCol="0" anchor="ctr">
                <a:noAutofit/>
              </a:bodyPr>
              <a:lstStyle/>
              <a:p>
                <a:pPr algn="ctr"/>
                <a:r>
                  <a:rPr lang="en-US" sz="800" dirty="0"/>
                  <a:t>1/5</a:t>
                </a:r>
              </a:p>
            </p:txBody>
          </p:sp>
          <p:sp>
            <p:nvSpPr>
              <p:cNvPr id="42" name="TextBox 41"/>
              <p:cNvSpPr txBox="1"/>
              <p:nvPr/>
            </p:nvSpPr>
            <p:spPr>
              <a:xfrm>
                <a:off x="7298940" y="5839704"/>
                <a:ext cx="328937" cy="215444"/>
              </a:xfrm>
              <a:prstGeom prst="rect">
                <a:avLst/>
              </a:prstGeom>
              <a:noFill/>
            </p:spPr>
            <p:txBody>
              <a:bodyPr wrap="none" rtlCol="0" anchor="ctr">
                <a:noAutofit/>
              </a:bodyPr>
              <a:lstStyle/>
              <a:p>
                <a:pPr algn="ctr"/>
                <a:r>
                  <a:rPr lang="en-US" sz="800" dirty="0"/>
                  <a:t>1/7</a:t>
                </a:r>
              </a:p>
            </p:txBody>
          </p:sp>
          <p:sp>
            <p:nvSpPr>
              <p:cNvPr id="43" name="TextBox 42"/>
              <p:cNvSpPr txBox="1"/>
              <p:nvPr/>
            </p:nvSpPr>
            <p:spPr>
              <a:xfrm>
                <a:off x="7785770" y="5839704"/>
                <a:ext cx="328937" cy="215444"/>
              </a:xfrm>
              <a:prstGeom prst="rect">
                <a:avLst/>
              </a:prstGeom>
              <a:noFill/>
            </p:spPr>
            <p:txBody>
              <a:bodyPr wrap="none" rtlCol="0" anchor="ctr">
                <a:noAutofit/>
              </a:bodyPr>
              <a:lstStyle/>
              <a:p>
                <a:pPr algn="ctr"/>
                <a:r>
                  <a:rPr lang="en-US" sz="800" dirty="0"/>
                  <a:t>1/9</a:t>
                </a:r>
              </a:p>
            </p:txBody>
          </p:sp>
          <p:sp>
            <p:nvSpPr>
              <p:cNvPr id="44" name="TextBox 43"/>
              <p:cNvSpPr txBox="1"/>
              <p:nvPr/>
            </p:nvSpPr>
            <p:spPr>
              <a:xfrm>
                <a:off x="8271665" y="5839704"/>
                <a:ext cx="386645" cy="215444"/>
              </a:xfrm>
              <a:prstGeom prst="rect">
                <a:avLst/>
              </a:prstGeom>
              <a:noFill/>
            </p:spPr>
            <p:txBody>
              <a:bodyPr wrap="none" rtlCol="0" anchor="ctr">
                <a:noAutofit/>
              </a:bodyPr>
              <a:lstStyle/>
              <a:p>
                <a:pPr algn="ctr"/>
                <a:r>
                  <a:rPr lang="en-US" sz="800" dirty="0"/>
                  <a:t>1/11</a:t>
                </a:r>
              </a:p>
            </p:txBody>
          </p:sp>
          <p:sp>
            <p:nvSpPr>
              <p:cNvPr id="45" name="TextBox 44"/>
              <p:cNvSpPr txBox="1"/>
              <p:nvPr/>
            </p:nvSpPr>
            <p:spPr>
              <a:xfrm>
                <a:off x="532318" y="3861288"/>
                <a:ext cx="559769" cy="215444"/>
              </a:xfrm>
              <a:prstGeom prst="rect">
                <a:avLst/>
              </a:prstGeom>
              <a:noFill/>
            </p:spPr>
            <p:txBody>
              <a:bodyPr wrap="none" rtlCol="0" anchor="ctr">
                <a:noAutofit/>
              </a:bodyPr>
              <a:lstStyle/>
              <a:p>
                <a:pPr algn="r"/>
                <a:r>
                  <a:rPr lang="en-US" sz="800" dirty="0"/>
                  <a:t>300,000</a:t>
                </a:r>
              </a:p>
            </p:txBody>
          </p:sp>
          <p:sp>
            <p:nvSpPr>
              <p:cNvPr id="46" name="TextBox 45"/>
              <p:cNvSpPr txBox="1"/>
              <p:nvPr/>
            </p:nvSpPr>
            <p:spPr>
              <a:xfrm>
                <a:off x="532317" y="4164509"/>
                <a:ext cx="559770" cy="215444"/>
              </a:xfrm>
              <a:prstGeom prst="rect">
                <a:avLst/>
              </a:prstGeom>
              <a:noFill/>
            </p:spPr>
            <p:txBody>
              <a:bodyPr wrap="none" rtlCol="0" anchor="ctr">
                <a:noAutofit/>
              </a:bodyPr>
              <a:lstStyle/>
              <a:p>
                <a:pPr algn="r"/>
                <a:r>
                  <a:rPr lang="en-US" sz="800" dirty="0"/>
                  <a:t>250,000</a:t>
                </a:r>
              </a:p>
            </p:txBody>
          </p:sp>
          <p:sp>
            <p:nvSpPr>
              <p:cNvPr id="47" name="TextBox 46"/>
              <p:cNvSpPr txBox="1"/>
              <p:nvPr/>
            </p:nvSpPr>
            <p:spPr>
              <a:xfrm>
                <a:off x="532317" y="4477407"/>
                <a:ext cx="559770" cy="215444"/>
              </a:xfrm>
              <a:prstGeom prst="rect">
                <a:avLst/>
              </a:prstGeom>
              <a:noFill/>
            </p:spPr>
            <p:txBody>
              <a:bodyPr wrap="none" rtlCol="0" anchor="ctr">
                <a:noAutofit/>
              </a:bodyPr>
              <a:lstStyle/>
              <a:p>
                <a:pPr algn="r"/>
                <a:r>
                  <a:rPr lang="en-US" sz="800" dirty="0"/>
                  <a:t>200,000</a:t>
                </a:r>
              </a:p>
            </p:txBody>
          </p:sp>
          <p:sp>
            <p:nvSpPr>
              <p:cNvPr id="48" name="TextBox 47"/>
              <p:cNvSpPr txBox="1"/>
              <p:nvPr/>
            </p:nvSpPr>
            <p:spPr>
              <a:xfrm>
                <a:off x="532317" y="4797386"/>
                <a:ext cx="559770" cy="215444"/>
              </a:xfrm>
              <a:prstGeom prst="rect">
                <a:avLst/>
              </a:prstGeom>
              <a:noFill/>
            </p:spPr>
            <p:txBody>
              <a:bodyPr wrap="none" rtlCol="0" anchor="ctr">
                <a:noAutofit/>
              </a:bodyPr>
              <a:lstStyle/>
              <a:p>
                <a:pPr algn="r"/>
                <a:r>
                  <a:rPr lang="en-US" sz="800" dirty="0"/>
                  <a:t>150,000</a:t>
                </a:r>
              </a:p>
            </p:txBody>
          </p:sp>
          <p:sp>
            <p:nvSpPr>
              <p:cNvPr id="49" name="TextBox 48"/>
              <p:cNvSpPr txBox="1"/>
              <p:nvPr/>
            </p:nvSpPr>
            <p:spPr>
              <a:xfrm>
                <a:off x="532317" y="5090581"/>
                <a:ext cx="559770" cy="215444"/>
              </a:xfrm>
              <a:prstGeom prst="rect">
                <a:avLst/>
              </a:prstGeom>
              <a:noFill/>
            </p:spPr>
            <p:txBody>
              <a:bodyPr wrap="none" rtlCol="0" anchor="ctr">
                <a:noAutofit/>
              </a:bodyPr>
              <a:lstStyle/>
              <a:p>
                <a:pPr algn="r"/>
                <a:r>
                  <a:rPr lang="en-US" sz="800" dirty="0"/>
                  <a:t>100,000</a:t>
                </a:r>
              </a:p>
            </p:txBody>
          </p:sp>
          <p:sp>
            <p:nvSpPr>
              <p:cNvPr id="50" name="TextBox 49"/>
              <p:cNvSpPr txBox="1"/>
              <p:nvPr/>
            </p:nvSpPr>
            <p:spPr>
              <a:xfrm>
                <a:off x="590026" y="5411406"/>
                <a:ext cx="502061" cy="215444"/>
              </a:xfrm>
              <a:prstGeom prst="rect">
                <a:avLst/>
              </a:prstGeom>
              <a:noFill/>
            </p:spPr>
            <p:txBody>
              <a:bodyPr wrap="none" rtlCol="0" anchor="ctr">
                <a:noAutofit/>
              </a:bodyPr>
              <a:lstStyle/>
              <a:p>
                <a:pPr algn="r"/>
                <a:r>
                  <a:rPr lang="en-US" sz="800" dirty="0"/>
                  <a:t>50,000</a:t>
                </a:r>
              </a:p>
            </p:txBody>
          </p:sp>
          <p:sp>
            <p:nvSpPr>
              <p:cNvPr id="51" name="TextBox 50"/>
              <p:cNvSpPr txBox="1"/>
              <p:nvPr/>
            </p:nvSpPr>
            <p:spPr>
              <a:xfrm>
                <a:off x="849713" y="5720364"/>
                <a:ext cx="242374" cy="215444"/>
              </a:xfrm>
              <a:prstGeom prst="rect">
                <a:avLst/>
              </a:prstGeom>
              <a:noFill/>
            </p:spPr>
            <p:txBody>
              <a:bodyPr wrap="none" rtlCol="0" anchor="ctr">
                <a:noAutofit/>
              </a:bodyPr>
              <a:lstStyle/>
              <a:p>
                <a:pPr algn="r"/>
                <a:r>
                  <a:rPr lang="en-US" sz="800" dirty="0"/>
                  <a:t>0</a:t>
                </a:r>
              </a:p>
            </p:txBody>
          </p:sp>
          <p:sp>
            <p:nvSpPr>
              <p:cNvPr id="52" name="TextBox 51"/>
              <p:cNvSpPr txBox="1"/>
              <p:nvPr/>
            </p:nvSpPr>
            <p:spPr>
              <a:xfrm>
                <a:off x="412152" y="2348797"/>
                <a:ext cx="1537409" cy="646331"/>
              </a:xfrm>
              <a:prstGeom prst="rect">
                <a:avLst/>
              </a:prstGeom>
              <a:noFill/>
            </p:spPr>
            <p:txBody>
              <a:bodyPr wrap="none" rtlCol="0" anchor="ctr">
                <a:noAutofit/>
              </a:bodyPr>
              <a:lstStyle/>
              <a:p>
                <a:r>
                  <a:rPr lang="en-US" sz="1200" b="1" dirty="0"/>
                  <a:t>Traffic History</a:t>
                </a:r>
              </a:p>
              <a:p>
                <a:r>
                  <a:rPr lang="en-US" sz="1200" dirty="0">
                    <a:solidFill>
                      <a:srgbClr val="EA3E33"/>
                    </a:solidFill>
                  </a:rPr>
                  <a:t>Launch View</a:t>
                </a:r>
              </a:p>
              <a:p>
                <a:r>
                  <a:rPr lang="en-US" sz="1200" dirty="0"/>
                  <a:t>12/12/13 – 01/11/14</a:t>
                </a:r>
              </a:p>
            </p:txBody>
          </p:sp>
          <p:sp>
            <p:nvSpPr>
              <p:cNvPr id="53" name="TextBox 52"/>
              <p:cNvSpPr txBox="1"/>
              <p:nvPr/>
            </p:nvSpPr>
            <p:spPr>
              <a:xfrm>
                <a:off x="1293065" y="1619062"/>
                <a:ext cx="3445623" cy="276999"/>
              </a:xfrm>
              <a:prstGeom prst="rect">
                <a:avLst/>
              </a:prstGeom>
              <a:noFill/>
            </p:spPr>
            <p:txBody>
              <a:bodyPr wrap="none" rtlCol="0" anchor="ctr">
                <a:noAutofit/>
              </a:bodyPr>
              <a:lstStyle/>
              <a:p>
                <a:r>
                  <a:rPr lang="en-US" sz="1200" b="1" dirty="0"/>
                  <a:t>The 50 Worst Things On The Internet In 2013</a:t>
                </a:r>
                <a:endParaRPr lang="en-US" sz="1000" b="1" dirty="0"/>
              </a:p>
            </p:txBody>
          </p:sp>
          <p:sp>
            <p:nvSpPr>
              <p:cNvPr id="54" name="TextBox 53"/>
              <p:cNvSpPr txBox="1"/>
              <p:nvPr/>
            </p:nvSpPr>
            <p:spPr>
              <a:xfrm>
                <a:off x="1293065" y="1850923"/>
                <a:ext cx="4142481" cy="338554"/>
              </a:xfrm>
              <a:prstGeom prst="rect">
                <a:avLst/>
              </a:prstGeom>
              <a:noFill/>
            </p:spPr>
            <p:txBody>
              <a:bodyPr wrap="none" rtlCol="0" anchor="ctr">
                <a:noAutofit/>
              </a:bodyPr>
              <a:lstStyle/>
              <a:p>
                <a:r>
                  <a:rPr lang="en-US" sz="800" dirty="0"/>
                  <a:t>http://www.buzzfeed.com/katienotopoulos/the-50-worst-things-on-the-internet-in-2013.</a:t>
                </a:r>
                <a:br>
                  <a:rPr lang="en-US" sz="800" dirty="0"/>
                </a:br>
                <a:r>
                  <a:rPr lang="en-US" sz="800" dirty="0"/>
                  <a:t>Posted on: December 12. 2013</a:t>
                </a:r>
                <a:endParaRPr lang="en-US" sz="500" dirty="0"/>
              </a:p>
            </p:txBody>
          </p:sp>
          <p:sp>
            <p:nvSpPr>
              <p:cNvPr id="55" name="TextBox 54"/>
              <p:cNvSpPr txBox="1"/>
              <p:nvPr/>
            </p:nvSpPr>
            <p:spPr>
              <a:xfrm>
                <a:off x="5603785" y="1852947"/>
                <a:ext cx="631904" cy="215444"/>
              </a:xfrm>
              <a:prstGeom prst="rect">
                <a:avLst/>
              </a:prstGeom>
              <a:noFill/>
            </p:spPr>
            <p:txBody>
              <a:bodyPr wrap="none" rtlCol="0" anchor="ctr">
                <a:noAutofit/>
              </a:bodyPr>
              <a:lstStyle/>
              <a:p>
                <a:r>
                  <a:rPr lang="en-US" sz="800" dirty="0"/>
                  <a:t>view post</a:t>
                </a:r>
                <a:endParaRPr lang="en-US" sz="500" dirty="0"/>
              </a:p>
            </p:txBody>
          </p:sp>
          <p:sp>
            <p:nvSpPr>
              <p:cNvPr id="56" name="Snip Single Corner Rectangle 55"/>
              <p:cNvSpPr/>
              <p:nvPr/>
            </p:nvSpPr>
            <p:spPr>
              <a:xfrm>
                <a:off x="5565352" y="1926398"/>
                <a:ext cx="63924" cy="63924"/>
              </a:xfrm>
              <a:prstGeom prst="snip1Rect">
                <a:avLst>
                  <a:gd name="adj" fmla="val 3841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57" name="Straight Arrow Connector 56"/>
              <p:cNvCxnSpPr/>
              <p:nvPr/>
            </p:nvCxnSpPr>
            <p:spPr>
              <a:xfrm flipV="1">
                <a:off x="5596111" y="1893094"/>
                <a:ext cx="62604" cy="62605"/>
              </a:xfrm>
              <a:prstGeom prst="straightConnector1">
                <a:avLst/>
              </a:prstGeom>
              <a:ln w="6350">
                <a:solidFill>
                  <a:schemeClr val="tx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940499" y="2745635"/>
                <a:ext cx="817853" cy="215444"/>
              </a:xfrm>
              <a:prstGeom prst="rect">
                <a:avLst/>
              </a:prstGeom>
              <a:noFill/>
            </p:spPr>
            <p:txBody>
              <a:bodyPr wrap="none" rtlCol="0" anchor="ctr">
                <a:noAutofit/>
              </a:bodyPr>
              <a:lstStyle/>
              <a:p>
                <a:r>
                  <a:rPr lang="en-US" sz="800" dirty="0"/>
                  <a:t>SOCIAL LIFT</a:t>
                </a:r>
                <a:endParaRPr lang="en-US" sz="500" dirty="0"/>
              </a:p>
            </p:txBody>
          </p:sp>
          <p:sp>
            <p:nvSpPr>
              <p:cNvPr id="59" name="TextBox 58"/>
              <p:cNvSpPr txBox="1"/>
              <p:nvPr/>
            </p:nvSpPr>
            <p:spPr>
              <a:xfrm>
                <a:off x="5084281" y="2745635"/>
                <a:ext cx="933269" cy="215444"/>
              </a:xfrm>
              <a:prstGeom prst="rect">
                <a:avLst/>
              </a:prstGeom>
              <a:noFill/>
            </p:spPr>
            <p:txBody>
              <a:bodyPr wrap="none" rtlCol="0" anchor="ctr">
                <a:noAutofit/>
              </a:bodyPr>
              <a:lstStyle/>
              <a:p>
                <a:r>
                  <a:rPr lang="en-US" sz="800" dirty="0"/>
                  <a:t>SOCIAL VIEWS</a:t>
                </a:r>
                <a:endParaRPr lang="en-US" sz="500" dirty="0"/>
              </a:p>
            </p:txBody>
          </p:sp>
          <p:sp>
            <p:nvSpPr>
              <p:cNvPr id="60" name="TextBox 59"/>
              <p:cNvSpPr txBox="1"/>
              <p:nvPr/>
            </p:nvSpPr>
            <p:spPr>
              <a:xfrm>
                <a:off x="6471807" y="2745635"/>
                <a:ext cx="825867" cy="215444"/>
              </a:xfrm>
              <a:prstGeom prst="rect">
                <a:avLst/>
              </a:prstGeom>
              <a:noFill/>
            </p:spPr>
            <p:txBody>
              <a:bodyPr wrap="none" rtlCol="0" anchor="ctr">
                <a:noAutofit/>
              </a:bodyPr>
              <a:lstStyle/>
              <a:p>
                <a:r>
                  <a:rPr lang="en-US" sz="800" dirty="0"/>
                  <a:t>SEED VIEWS</a:t>
                </a:r>
                <a:endParaRPr lang="en-US" sz="500" dirty="0"/>
              </a:p>
            </p:txBody>
          </p:sp>
          <p:sp>
            <p:nvSpPr>
              <p:cNvPr id="61" name="TextBox 60"/>
              <p:cNvSpPr txBox="1"/>
              <p:nvPr/>
            </p:nvSpPr>
            <p:spPr>
              <a:xfrm>
                <a:off x="7605420" y="2745635"/>
                <a:ext cx="886781" cy="215444"/>
              </a:xfrm>
              <a:prstGeom prst="rect">
                <a:avLst/>
              </a:prstGeom>
              <a:noFill/>
            </p:spPr>
            <p:txBody>
              <a:bodyPr wrap="none" rtlCol="0" anchor="ctr">
                <a:noAutofit/>
              </a:bodyPr>
              <a:lstStyle/>
              <a:p>
                <a:r>
                  <a:rPr lang="en-US" sz="800" dirty="0"/>
                  <a:t>TOTAL VIEWS</a:t>
                </a:r>
                <a:endParaRPr lang="en-US" sz="500" dirty="0"/>
              </a:p>
            </p:txBody>
          </p:sp>
          <p:sp>
            <p:nvSpPr>
              <p:cNvPr id="62" name="TextBox 61"/>
              <p:cNvSpPr txBox="1"/>
              <p:nvPr/>
            </p:nvSpPr>
            <p:spPr>
              <a:xfrm>
                <a:off x="6778167" y="3198069"/>
                <a:ext cx="768159" cy="215444"/>
              </a:xfrm>
              <a:prstGeom prst="rect">
                <a:avLst/>
              </a:prstGeom>
              <a:noFill/>
            </p:spPr>
            <p:txBody>
              <a:bodyPr wrap="none" rtlCol="0" anchor="ctr">
                <a:noAutofit/>
              </a:bodyPr>
              <a:lstStyle/>
              <a:p>
                <a:r>
                  <a:rPr lang="en-US" sz="800" dirty="0"/>
                  <a:t>Social Views</a:t>
                </a:r>
                <a:endParaRPr lang="en-US" sz="500" dirty="0"/>
              </a:p>
            </p:txBody>
          </p:sp>
          <p:sp>
            <p:nvSpPr>
              <p:cNvPr id="63" name="TextBox 62"/>
              <p:cNvSpPr txBox="1"/>
              <p:nvPr/>
            </p:nvSpPr>
            <p:spPr>
              <a:xfrm>
                <a:off x="7615535" y="3198069"/>
                <a:ext cx="753732" cy="215444"/>
              </a:xfrm>
              <a:prstGeom prst="rect">
                <a:avLst/>
              </a:prstGeom>
              <a:noFill/>
            </p:spPr>
            <p:txBody>
              <a:bodyPr wrap="none" rtlCol="0" anchor="ctr">
                <a:noAutofit/>
              </a:bodyPr>
              <a:lstStyle/>
              <a:p>
                <a:r>
                  <a:rPr lang="en-US" sz="800" dirty="0"/>
                  <a:t>Seed Views</a:t>
                </a:r>
                <a:endParaRPr lang="en-US" sz="500" dirty="0"/>
              </a:p>
            </p:txBody>
          </p:sp>
          <p:sp>
            <p:nvSpPr>
              <p:cNvPr id="64" name="Rectangle 63"/>
              <p:cNvSpPr/>
              <p:nvPr/>
            </p:nvSpPr>
            <p:spPr>
              <a:xfrm>
                <a:off x="7476167" y="3238434"/>
                <a:ext cx="143834" cy="143834"/>
              </a:xfrm>
              <a:prstGeom prst="rect">
                <a:avLst/>
              </a:prstGeom>
              <a:solidFill>
                <a:srgbClr val="F07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5" name="Rectangle 64"/>
              <p:cNvSpPr/>
              <p:nvPr/>
            </p:nvSpPr>
            <p:spPr>
              <a:xfrm>
                <a:off x="8294642" y="3238434"/>
                <a:ext cx="143834" cy="143834"/>
              </a:xfrm>
              <a:prstGeom prst="rect">
                <a:avLst/>
              </a:prstGeom>
              <a:solidFill>
                <a:srgbClr val="499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6" name="Rounded Rectangle 65"/>
              <p:cNvSpPr/>
              <p:nvPr/>
            </p:nvSpPr>
            <p:spPr>
              <a:xfrm>
                <a:off x="3994993" y="2397646"/>
                <a:ext cx="848470" cy="359842"/>
              </a:xfrm>
              <a:prstGeom prst="roundRect">
                <a:avLst>
                  <a:gd name="adj" fmla="val 7848"/>
                </a:avLst>
              </a:prstGeom>
              <a:solidFill>
                <a:srgbClr val="EA3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400" b="1" dirty="0"/>
                  <a:t>1.4X</a:t>
                </a:r>
              </a:p>
            </p:txBody>
          </p:sp>
          <p:sp>
            <p:nvSpPr>
              <p:cNvPr id="67" name="TextBox 66"/>
              <p:cNvSpPr txBox="1"/>
              <p:nvPr/>
            </p:nvSpPr>
            <p:spPr>
              <a:xfrm>
                <a:off x="5425274" y="2345258"/>
                <a:ext cx="750526" cy="461665"/>
              </a:xfrm>
              <a:prstGeom prst="rect">
                <a:avLst/>
              </a:prstGeom>
              <a:noFill/>
            </p:spPr>
            <p:txBody>
              <a:bodyPr wrap="none" rtlCol="0" anchor="ctr">
                <a:noAutofit/>
              </a:bodyPr>
              <a:lstStyle/>
              <a:p>
                <a:r>
                  <a:rPr lang="en-US" sz="2400" b="1" dirty="0"/>
                  <a:t>92K</a:t>
                </a:r>
                <a:endParaRPr lang="en-US" sz="2400" dirty="0"/>
              </a:p>
            </p:txBody>
          </p:sp>
          <p:sp>
            <p:nvSpPr>
              <p:cNvPr id="68" name="TextBox 67"/>
              <p:cNvSpPr txBox="1"/>
              <p:nvPr/>
            </p:nvSpPr>
            <p:spPr>
              <a:xfrm>
                <a:off x="6479729" y="2345258"/>
                <a:ext cx="922047" cy="461665"/>
              </a:xfrm>
              <a:prstGeom prst="rect">
                <a:avLst/>
              </a:prstGeom>
              <a:noFill/>
            </p:spPr>
            <p:txBody>
              <a:bodyPr wrap="none" rtlCol="0" anchor="ctr">
                <a:noAutofit/>
              </a:bodyPr>
              <a:lstStyle/>
              <a:p>
                <a:r>
                  <a:rPr lang="en-US" sz="2400" b="1" dirty="0"/>
                  <a:t>254K</a:t>
                </a:r>
                <a:endParaRPr lang="en-US" sz="2400" dirty="0"/>
              </a:p>
            </p:txBody>
          </p:sp>
          <p:sp>
            <p:nvSpPr>
              <p:cNvPr id="69" name="TextBox 68"/>
              <p:cNvSpPr txBox="1"/>
              <p:nvPr/>
            </p:nvSpPr>
            <p:spPr>
              <a:xfrm>
                <a:off x="7713972" y="2345258"/>
                <a:ext cx="922047" cy="461665"/>
              </a:xfrm>
              <a:prstGeom prst="rect">
                <a:avLst/>
              </a:prstGeom>
              <a:noFill/>
            </p:spPr>
            <p:txBody>
              <a:bodyPr wrap="none" rtlCol="0" anchor="ctr">
                <a:noAutofit/>
              </a:bodyPr>
              <a:lstStyle/>
              <a:p>
                <a:r>
                  <a:rPr lang="en-US" sz="2400" b="1" dirty="0"/>
                  <a:t>346K</a:t>
                </a:r>
                <a:endParaRPr lang="en-US" sz="2400" dirty="0"/>
              </a:p>
            </p:txBody>
          </p:sp>
          <p:cxnSp>
            <p:nvCxnSpPr>
              <p:cNvPr id="70" name="Straight Connector 69"/>
              <p:cNvCxnSpPr/>
              <p:nvPr/>
            </p:nvCxnSpPr>
            <p:spPr>
              <a:xfrm>
                <a:off x="580644" y="2256422"/>
                <a:ext cx="7982712" cy="0"/>
              </a:xfrm>
              <a:prstGeom prst="line">
                <a:avLst/>
              </a:prstGeom>
              <a:ln w="158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995591" y="4729459"/>
                <a:ext cx="1576260" cy="354951"/>
                <a:chOff x="1000353" y="4731840"/>
                <a:chExt cx="1576260" cy="354951"/>
              </a:xfrm>
            </p:grpSpPr>
            <p:cxnSp>
              <p:nvCxnSpPr>
                <p:cNvPr id="78" name="Straight Connector 77"/>
                <p:cNvCxnSpPr/>
                <p:nvPr/>
              </p:nvCxnSpPr>
              <p:spPr>
                <a:xfrm>
                  <a:off x="1131063" y="4775394"/>
                  <a:ext cx="0" cy="25856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1098600" y="5024582"/>
                  <a:ext cx="62209" cy="62209"/>
                  <a:chOff x="87810" y="3964592"/>
                  <a:chExt cx="631064" cy="631064"/>
                </a:xfrm>
              </p:grpSpPr>
              <p:sp>
                <p:nvSpPr>
                  <p:cNvPr id="81" name="Oval 80"/>
                  <p:cNvSpPr/>
                  <p:nvPr/>
                </p:nvSpPr>
                <p:spPr>
                  <a:xfrm>
                    <a:off x="87810" y="3964592"/>
                    <a:ext cx="631064" cy="631064"/>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2" name="Oval 81"/>
                  <p:cNvSpPr/>
                  <p:nvPr/>
                </p:nvSpPr>
                <p:spPr>
                  <a:xfrm>
                    <a:off x="238885" y="4115667"/>
                    <a:ext cx="328914" cy="328914"/>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pic>
              <p:nvPicPr>
                <p:cNvPr id="80" name="Picture 7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353" y="4731840"/>
                  <a:ext cx="1576260" cy="324804"/>
                </a:xfrm>
                <a:prstGeom prst="rect">
                  <a:avLst/>
                </a:prstGeom>
              </p:spPr>
            </p:pic>
          </p:grpSp>
          <p:grpSp>
            <p:nvGrpSpPr>
              <p:cNvPr id="72" name="Group 71"/>
              <p:cNvGrpSpPr/>
              <p:nvPr/>
            </p:nvGrpSpPr>
            <p:grpSpPr>
              <a:xfrm>
                <a:off x="1252465" y="4063400"/>
                <a:ext cx="308060" cy="292347"/>
                <a:chOff x="1252465" y="4063400"/>
                <a:chExt cx="308060" cy="292347"/>
              </a:xfrm>
            </p:grpSpPr>
            <p:cxnSp>
              <p:nvCxnSpPr>
                <p:cNvPr id="73" name="Straight Connector 72"/>
                <p:cNvCxnSpPr/>
                <p:nvPr/>
              </p:nvCxnSpPr>
              <p:spPr>
                <a:xfrm>
                  <a:off x="1325444" y="4063400"/>
                  <a:ext cx="0" cy="25856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1302242" y="4293538"/>
                  <a:ext cx="62209" cy="62209"/>
                  <a:chOff x="87810" y="3964592"/>
                  <a:chExt cx="631064" cy="631064"/>
                </a:xfrm>
              </p:grpSpPr>
              <p:sp>
                <p:nvSpPr>
                  <p:cNvPr id="76" name="Oval 75"/>
                  <p:cNvSpPr/>
                  <p:nvPr/>
                </p:nvSpPr>
                <p:spPr>
                  <a:xfrm>
                    <a:off x="87810" y="3964592"/>
                    <a:ext cx="631064" cy="631064"/>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7" name="Oval 76"/>
                  <p:cNvSpPr/>
                  <p:nvPr/>
                </p:nvSpPr>
                <p:spPr>
                  <a:xfrm>
                    <a:off x="238885" y="4115667"/>
                    <a:ext cx="328914" cy="328914"/>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pic>
              <p:nvPicPr>
                <p:cNvPr id="75" name="Picture 7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2465" y="4068373"/>
                  <a:ext cx="308060" cy="222488"/>
                </a:xfrm>
                <a:prstGeom prst="rect">
                  <a:avLst/>
                </a:prstGeom>
              </p:spPr>
            </p:pic>
          </p:grpSp>
        </p:grpSp>
        <p:grpSp>
          <p:nvGrpSpPr>
            <p:cNvPr id="9" name="Group 8"/>
            <p:cNvGrpSpPr/>
            <p:nvPr/>
          </p:nvGrpSpPr>
          <p:grpSpPr>
            <a:xfrm>
              <a:off x="4708547" y="2825407"/>
              <a:ext cx="105117" cy="72802"/>
              <a:chOff x="-3905973" y="3125284"/>
              <a:chExt cx="613867" cy="425149"/>
            </a:xfrm>
          </p:grpSpPr>
          <p:sp>
            <p:nvSpPr>
              <p:cNvPr id="23" name="Rectangle 22"/>
              <p:cNvSpPr/>
              <p:nvPr/>
            </p:nvSpPr>
            <p:spPr>
              <a:xfrm>
                <a:off x="-3470169" y="3203854"/>
                <a:ext cx="178063" cy="268008"/>
              </a:xfrm>
              <a:prstGeom prst="rect">
                <a:avLst/>
              </a:prstGeom>
              <a:solidFill>
                <a:srgbClr val="A2C6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24" name="Group 23"/>
              <p:cNvGrpSpPr/>
              <p:nvPr/>
            </p:nvGrpSpPr>
            <p:grpSpPr>
              <a:xfrm>
                <a:off x="-3905973" y="3125284"/>
                <a:ext cx="505548" cy="425149"/>
                <a:chOff x="-3944677" y="3125284"/>
                <a:chExt cx="93056" cy="72785"/>
              </a:xfrm>
            </p:grpSpPr>
            <p:sp>
              <p:nvSpPr>
                <p:cNvPr id="25" name="Oval 24"/>
                <p:cNvSpPr/>
                <p:nvPr/>
              </p:nvSpPr>
              <p:spPr>
                <a:xfrm>
                  <a:off x="-3924944" y="3125284"/>
                  <a:ext cx="73323" cy="72785"/>
                </a:xfrm>
                <a:prstGeom prst="ellipse">
                  <a:avLst/>
                </a:prstGeom>
                <a:solidFill>
                  <a:srgbClr val="D2D9E0"/>
                </a:solidFill>
                <a:ln w="6350">
                  <a:solidFill>
                    <a:srgbClr val="DEE4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6" name="Arc 25"/>
                <p:cNvSpPr/>
                <p:nvPr/>
              </p:nvSpPr>
              <p:spPr>
                <a:xfrm>
                  <a:off x="-3944677" y="3157442"/>
                  <a:ext cx="73323" cy="40627"/>
                </a:xfrm>
                <a:prstGeom prst="arc">
                  <a:avLst>
                    <a:gd name="adj1" fmla="val 13738658"/>
                    <a:gd name="adj2" fmla="val 20943464"/>
                  </a:avLst>
                </a:prstGeom>
                <a:noFill/>
                <a:ln w="6350">
                  <a:solidFill>
                    <a:srgbClr val="DEE4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grpSp>
        <p:grpSp>
          <p:nvGrpSpPr>
            <p:cNvPr id="10" name="Group 9"/>
            <p:cNvGrpSpPr/>
            <p:nvPr/>
          </p:nvGrpSpPr>
          <p:grpSpPr>
            <a:xfrm>
              <a:off x="5976110" y="2825407"/>
              <a:ext cx="105117" cy="72802"/>
              <a:chOff x="-3905973" y="3125284"/>
              <a:chExt cx="613867" cy="425149"/>
            </a:xfrm>
          </p:grpSpPr>
          <p:sp>
            <p:nvSpPr>
              <p:cNvPr id="19" name="Rectangle 18"/>
              <p:cNvSpPr/>
              <p:nvPr/>
            </p:nvSpPr>
            <p:spPr>
              <a:xfrm>
                <a:off x="-3470169" y="3203854"/>
                <a:ext cx="178063" cy="268008"/>
              </a:xfrm>
              <a:prstGeom prst="rect">
                <a:avLst/>
              </a:prstGeom>
              <a:solidFill>
                <a:srgbClr val="A2C6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20" name="Group 19"/>
              <p:cNvGrpSpPr/>
              <p:nvPr/>
            </p:nvGrpSpPr>
            <p:grpSpPr>
              <a:xfrm>
                <a:off x="-3905973" y="3125284"/>
                <a:ext cx="505548" cy="425149"/>
                <a:chOff x="-3944677" y="3125284"/>
                <a:chExt cx="93056" cy="72785"/>
              </a:xfrm>
            </p:grpSpPr>
            <p:sp>
              <p:nvSpPr>
                <p:cNvPr id="21" name="Oval 20"/>
                <p:cNvSpPr/>
                <p:nvPr/>
              </p:nvSpPr>
              <p:spPr>
                <a:xfrm>
                  <a:off x="-3924944" y="3125284"/>
                  <a:ext cx="73323" cy="72785"/>
                </a:xfrm>
                <a:prstGeom prst="ellipse">
                  <a:avLst/>
                </a:prstGeom>
                <a:solidFill>
                  <a:srgbClr val="D2D9E0"/>
                </a:solidFill>
                <a:ln w="6350">
                  <a:solidFill>
                    <a:srgbClr val="DEE4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Arc 21"/>
                <p:cNvSpPr/>
                <p:nvPr/>
              </p:nvSpPr>
              <p:spPr>
                <a:xfrm>
                  <a:off x="-3944677" y="3157442"/>
                  <a:ext cx="73323" cy="40627"/>
                </a:xfrm>
                <a:prstGeom prst="arc">
                  <a:avLst>
                    <a:gd name="adj1" fmla="val 13738658"/>
                    <a:gd name="adj2" fmla="val 20943464"/>
                  </a:avLst>
                </a:prstGeom>
                <a:noFill/>
                <a:ln w="6350">
                  <a:solidFill>
                    <a:srgbClr val="DEE4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grpSp>
        <p:grpSp>
          <p:nvGrpSpPr>
            <p:cNvPr id="11" name="Group 10"/>
            <p:cNvGrpSpPr/>
            <p:nvPr/>
          </p:nvGrpSpPr>
          <p:grpSpPr>
            <a:xfrm>
              <a:off x="8449197" y="2825407"/>
              <a:ext cx="105117" cy="72802"/>
              <a:chOff x="-3905973" y="3125284"/>
              <a:chExt cx="613867" cy="425149"/>
            </a:xfrm>
          </p:grpSpPr>
          <p:sp>
            <p:nvSpPr>
              <p:cNvPr id="15" name="Rectangle 14"/>
              <p:cNvSpPr/>
              <p:nvPr/>
            </p:nvSpPr>
            <p:spPr>
              <a:xfrm>
                <a:off x="-3470169" y="3203854"/>
                <a:ext cx="178063" cy="268008"/>
              </a:xfrm>
              <a:prstGeom prst="rect">
                <a:avLst/>
              </a:prstGeom>
              <a:solidFill>
                <a:srgbClr val="A2C6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16" name="Group 15"/>
              <p:cNvGrpSpPr/>
              <p:nvPr/>
            </p:nvGrpSpPr>
            <p:grpSpPr>
              <a:xfrm>
                <a:off x="-3905973" y="3125284"/>
                <a:ext cx="505548" cy="425149"/>
                <a:chOff x="-3944677" y="3125284"/>
                <a:chExt cx="93056" cy="72785"/>
              </a:xfrm>
            </p:grpSpPr>
            <p:sp>
              <p:nvSpPr>
                <p:cNvPr id="17" name="Oval 16"/>
                <p:cNvSpPr/>
                <p:nvPr/>
              </p:nvSpPr>
              <p:spPr>
                <a:xfrm>
                  <a:off x="-3924944" y="3125284"/>
                  <a:ext cx="73323" cy="72785"/>
                </a:xfrm>
                <a:prstGeom prst="ellipse">
                  <a:avLst/>
                </a:prstGeom>
                <a:solidFill>
                  <a:srgbClr val="D2D9E0"/>
                </a:solidFill>
                <a:ln w="6350">
                  <a:solidFill>
                    <a:srgbClr val="DEE4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Arc 17"/>
                <p:cNvSpPr/>
                <p:nvPr/>
              </p:nvSpPr>
              <p:spPr>
                <a:xfrm>
                  <a:off x="-3944677" y="3157442"/>
                  <a:ext cx="73323" cy="40627"/>
                </a:xfrm>
                <a:prstGeom prst="arc">
                  <a:avLst>
                    <a:gd name="adj1" fmla="val 13738658"/>
                    <a:gd name="adj2" fmla="val 20943464"/>
                  </a:avLst>
                </a:prstGeom>
                <a:noFill/>
                <a:ln w="6350">
                  <a:solidFill>
                    <a:srgbClr val="DEE4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grpSp>
        <p:grpSp>
          <p:nvGrpSpPr>
            <p:cNvPr id="12" name="Group 11"/>
            <p:cNvGrpSpPr/>
            <p:nvPr/>
          </p:nvGrpSpPr>
          <p:grpSpPr>
            <a:xfrm>
              <a:off x="7215325" y="2782812"/>
              <a:ext cx="213520" cy="153888"/>
              <a:chOff x="6817317" y="2955556"/>
              <a:chExt cx="213520" cy="153888"/>
            </a:xfrm>
          </p:grpSpPr>
          <p:sp>
            <p:nvSpPr>
              <p:cNvPr id="13" name="Oval 12"/>
              <p:cNvSpPr/>
              <p:nvPr/>
            </p:nvSpPr>
            <p:spPr>
              <a:xfrm>
                <a:off x="6886335" y="2998246"/>
                <a:ext cx="74607" cy="74607"/>
              </a:xfrm>
              <a:prstGeom prst="ellipse">
                <a:avLst/>
              </a:prstGeom>
              <a:solidFill>
                <a:srgbClr val="D2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TextBox 13"/>
              <p:cNvSpPr txBox="1"/>
              <p:nvPr/>
            </p:nvSpPr>
            <p:spPr>
              <a:xfrm>
                <a:off x="6817317" y="2955556"/>
                <a:ext cx="213520" cy="153888"/>
              </a:xfrm>
              <a:prstGeom prst="rect">
                <a:avLst/>
              </a:prstGeom>
              <a:noFill/>
            </p:spPr>
            <p:txBody>
              <a:bodyPr wrap="none" rtlCol="0" anchor="ctr">
                <a:noAutofit/>
              </a:bodyPr>
              <a:lstStyle/>
              <a:p>
                <a:r>
                  <a:rPr lang="en-US" sz="400" dirty="0">
                    <a:solidFill>
                      <a:schemeClr val="bg1"/>
                    </a:solidFill>
                  </a:rPr>
                  <a:t>?</a:t>
                </a:r>
                <a:endParaRPr lang="en-US" sz="100" dirty="0">
                  <a:solidFill>
                    <a:schemeClr val="bg1"/>
                  </a:solidFill>
                </a:endParaRPr>
              </a:p>
            </p:txBody>
          </p:sp>
        </p:grpSp>
      </p:grpSp>
    </p:spTree>
    <p:extLst>
      <p:ext uri="{BB962C8B-B14F-4D97-AF65-F5344CB8AC3E}">
        <p14:creationId xmlns:p14="http://schemas.microsoft.com/office/powerpoint/2010/main" val="16796827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77CA-83EC-4BC6-94C3-55D7EF6250A4}"/>
              </a:ext>
            </a:extLst>
          </p:cNvPr>
          <p:cNvSpPr>
            <a:spLocks noGrp="1"/>
          </p:cNvSpPr>
          <p:nvPr>
            <p:ph type="title"/>
          </p:nvPr>
        </p:nvSpPr>
        <p:spPr/>
        <p:txBody>
          <a:bodyPr/>
          <a:lstStyle/>
          <a:p>
            <a:r>
              <a:rPr lang="en-US" sz="3600" dirty="0"/>
              <a:t>Measuring the Impact of Social Media</a:t>
            </a:r>
            <a:endParaRPr lang="en-IN" sz="3600" dirty="0"/>
          </a:p>
        </p:txBody>
      </p:sp>
      <p:sp>
        <p:nvSpPr>
          <p:cNvPr id="3" name="Content Placeholder 2">
            <a:extLst>
              <a:ext uri="{FF2B5EF4-FFF2-40B4-BE49-F238E27FC236}">
                <a16:creationId xmlns:a16="http://schemas.microsoft.com/office/drawing/2014/main" id="{D28A467A-E1E1-44DF-A74E-2328812F8F97}"/>
              </a:ext>
            </a:extLst>
          </p:cNvPr>
          <p:cNvSpPr>
            <a:spLocks noGrp="1"/>
          </p:cNvSpPr>
          <p:nvPr>
            <p:ph idx="1"/>
          </p:nvPr>
        </p:nvSpPr>
        <p:spPr/>
        <p:txBody>
          <a:bodyPr/>
          <a:lstStyle/>
          <a:p>
            <a:pPr>
              <a:spcBef>
                <a:spcPts val="1200"/>
              </a:spcBef>
            </a:pPr>
            <a:r>
              <a:rPr lang="en-IN" dirty="0"/>
              <a:t>Metric commonly used</a:t>
            </a:r>
          </a:p>
          <a:p>
            <a:pPr lvl="1">
              <a:spcBef>
                <a:spcPts val="1200"/>
              </a:spcBef>
            </a:pPr>
            <a:r>
              <a:rPr lang="en-IN" dirty="0"/>
              <a:t>Number of followers, fans, likes, views…</a:t>
            </a:r>
          </a:p>
          <a:p>
            <a:pPr lvl="1">
              <a:spcBef>
                <a:spcPts val="1200"/>
              </a:spcBef>
            </a:pPr>
            <a:r>
              <a:rPr lang="en-IN" dirty="0"/>
              <a:t>Earned media</a:t>
            </a:r>
          </a:p>
          <a:p>
            <a:pPr>
              <a:spcBef>
                <a:spcPts val="1200"/>
              </a:spcBef>
            </a:pPr>
            <a:r>
              <a:rPr lang="en-IN" dirty="0"/>
              <a:t>Can we measure social influence?</a:t>
            </a:r>
          </a:p>
        </p:txBody>
      </p:sp>
    </p:spTree>
    <p:extLst>
      <p:ext uri="{BB962C8B-B14F-4D97-AF65-F5344CB8AC3E}">
        <p14:creationId xmlns:p14="http://schemas.microsoft.com/office/powerpoint/2010/main" val="2090528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What Is a Facebook Fan Worth?</a:t>
            </a:r>
          </a:p>
        </p:txBody>
      </p:sp>
      <p:grpSp>
        <p:nvGrpSpPr>
          <p:cNvPr id="4" name="Group 3" descr="What Is a Facebook Fan Worth? A bar graph compares the value of a fan across different brands in 2013. Zara leads the pack at over $400.00 per fan. Coca Cola is at the bottom at $70.16. The average over this group is $174.1. A smaller window demonstrates that the Value of a Fan for new brands in 2013 is higher with BMW having a value of of $1613.11 per fan." title="What Is a Facebook Fan Worth?"/>
          <p:cNvGrpSpPr/>
          <p:nvPr/>
        </p:nvGrpSpPr>
        <p:grpSpPr>
          <a:xfrm>
            <a:off x="1276664" y="1516856"/>
            <a:ext cx="6590673" cy="5079438"/>
            <a:chOff x="1256380" y="1427956"/>
            <a:chExt cx="6590673" cy="5079438"/>
          </a:xfrm>
        </p:grpSpPr>
        <p:cxnSp>
          <p:nvCxnSpPr>
            <p:cNvPr id="5" name="Straight Connector 4"/>
            <p:cNvCxnSpPr/>
            <p:nvPr/>
          </p:nvCxnSpPr>
          <p:spPr>
            <a:xfrm>
              <a:off x="4137794" y="2162175"/>
              <a:ext cx="0" cy="4277604"/>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73972" y="1524055"/>
              <a:ext cx="3490058" cy="338554"/>
            </a:xfrm>
            <a:prstGeom prst="rect">
              <a:avLst/>
            </a:prstGeom>
            <a:noFill/>
          </p:spPr>
          <p:txBody>
            <a:bodyPr wrap="none" rtlCol="0">
              <a:noAutofit/>
            </a:bodyPr>
            <a:lstStyle/>
            <a:p>
              <a:pPr>
                <a:spcBef>
                  <a:spcPts val="600"/>
                </a:spcBef>
              </a:pPr>
              <a:r>
                <a:rPr lang="en-US" sz="1600" b="1" dirty="0">
                  <a:solidFill>
                    <a:srgbClr val="6E96D8"/>
                  </a:solidFill>
                </a:rPr>
                <a:t>Value Of A Fan: Across Brands 2013</a:t>
              </a:r>
            </a:p>
          </p:txBody>
        </p:sp>
        <p:grpSp>
          <p:nvGrpSpPr>
            <p:cNvPr id="8" name="Group 7"/>
            <p:cNvGrpSpPr/>
            <p:nvPr/>
          </p:nvGrpSpPr>
          <p:grpSpPr>
            <a:xfrm>
              <a:off x="3717131" y="1919784"/>
              <a:ext cx="842963" cy="268956"/>
              <a:chOff x="3721893" y="1919784"/>
              <a:chExt cx="842963" cy="268956"/>
            </a:xfrm>
            <a:solidFill>
              <a:srgbClr val="F0F3F8"/>
            </a:solidFill>
          </p:grpSpPr>
          <p:sp>
            <p:nvSpPr>
              <p:cNvPr id="53" name="Isosceles Triangle 52"/>
              <p:cNvSpPr/>
              <p:nvPr/>
            </p:nvSpPr>
            <p:spPr>
              <a:xfrm flipH="1" flipV="1">
                <a:off x="4057648" y="2045491"/>
                <a:ext cx="171452" cy="14324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54" name="Rectangle 53"/>
              <p:cNvSpPr/>
              <p:nvPr/>
            </p:nvSpPr>
            <p:spPr>
              <a:xfrm>
                <a:off x="3721893" y="1919784"/>
                <a:ext cx="842963" cy="1995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sz="800" b="1" dirty="0">
                    <a:solidFill>
                      <a:srgbClr val="202124"/>
                    </a:solidFill>
                  </a:rPr>
                  <a:t>AVG: $174.17</a:t>
                </a:r>
                <a:endParaRPr lang="en-US" sz="800" b="1" dirty="0">
                  <a:solidFill>
                    <a:schemeClr val="bg1">
                      <a:lumMod val="50000"/>
                    </a:schemeClr>
                  </a:solidFill>
                </a:endParaRPr>
              </a:p>
            </p:txBody>
          </p:sp>
        </p:grpSp>
        <p:pic>
          <p:nvPicPr>
            <p:cNvPr id="9" name="Picture 8" descr="What Is a Facebook Fan Worth? A bar graph compares the value of a fan across different brands in 2013. Zara leads the pack at over $400.00 per fan. Coca Cola is at the bottom at $70.16. The average over this group is $174.1. A smaller window demonstrates that the Value of a Fan for new brands in 2013 is higher with BMW having a value of of $1613.11 per fan." title="What Is a Facebook Fan Worth?">
              <a:extLst>
                <a:ext uri="{FF2B5EF4-FFF2-40B4-BE49-F238E27FC236}">
                  <a16:creationId xmlns:a16="http://schemas.microsoft.com/office/drawing/2014/main" id="{4850AB64-BE0D-4D4B-B5B8-DBF17841E5EB}"/>
                </a:ext>
              </a:extLst>
            </p:cNvPr>
            <p:cNvPicPr/>
            <p:nvPr/>
          </p:nvPicPr>
          <p:blipFill rotWithShape="1">
            <a:blip r:embed="rId2">
              <a:extLst>
                <a:ext uri="{28A0092B-C50C-407E-A947-70E740481C1C}">
                  <a14:useLocalDpi xmlns:a14="http://schemas.microsoft.com/office/drawing/2010/main" val="0"/>
                </a:ext>
              </a:extLst>
            </a:blip>
            <a:srcRect l="6280" t="1154" r="87765" b="4174"/>
            <a:stretch/>
          </p:blipFill>
          <p:spPr bwMode="auto">
            <a:xfrm>
              <a:off x="1256380" y="1427956"/>
              <a:ext cx="449185" cy="5063402"/>
            </a:xfrm>
            <a:prstGeom prst="rect">
              <a:avLst/>
            </a:prstGeom>
          </p:spPr>
        </p:pic>
        <p:grpSp>
          <p:nvGrpSpPr>
            <p:cNvPr id="10" name="Group 9"/>
            <p:cNvGrpSpPr/>
            <p:nvPr/>
          </p:nvGrpSpPr>
          <p:grpSpPr>
            <a:xfrm>
              <a:off x="1829122" y="2170684"/>
              <a:ext cx="6017931" cy="4336710"/>
              <a:chOff x="1829122" y="2170684"/>
              <a:chExt cx="6017931" cy="4336710"/>
            </a:xfrm>
          </p:grpSpPr>
          <p:sp>
            <p:nvSpPr>
              <p:cNvPr id="11" name="Rectangle 10"/>
              <p:cNvSpPr/>
              <p:nvPr/>
            </p:nvSpPr>
            <p:spPr>
              <a:xfrm>
                <a:off x="5961881" y="4683496"/>
                <a:ext cx="1331094" cy="1247403"/>
              </a:xfrm>
              <a:prstGeom prst="rect">
                <a:avLst/>
              </a:prstGeom>
              <a:solidFill>
                <a:srgbClr val="F0F3F8"/>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2" name="Rectangle 11"/>
              <p:cNvSpPr/>
              <p:nvPr/>
            </p:nvSpPr>
            <p:spPr>
              <a:xfrm>
                <a:off x="1829122" y="2216149"/>
                <a:ext cx="5482903" cy="117605"/>
              </a:xfrm>
              <a:prstGeom prst="rect">
                <a:avLst/>
              </a:prstGeom>
              <a:solidFill>
                <a:srgbClr val="759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3" name="Rectangle 12"/>
              <p:cNvSpPr/>
              <p:nvPr/>
            </p:nvSpPr>
            <p:spPr>
              <a:xfrm>
                <a:off x="1829123" y="2472776"/>
                <a:ext cx="4222428" cy="117605"/>
              </a:xfrm>
              <a:prstGeom prst="rect">
                <a:avLst/>
              </a:prstGeom>
              <a:solidFill>
                <a:srgbClr val="759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4" name="Rectangle 13"/>
              <p:cNvSpPr/>
              <p:nvPr/>
            </p:nvSpPr>
            <p:spPr>
              <a:xfrm>
                <a:off x="1829123" y="2729403"/>
                <a:ext cx="4181152" cy="117605"/>
              </a:xfrm>
              <a:prstGeom prst="rect">
                <a:avLst/>
              </a:prstGeom>
              <a:solidFill>
                <a:srgbClr val="759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5" name="Rectangle 14"/>
              <p:cNvSpPr/>
              <p:nvPr/>
            </p:nvSpPr>
            <p:spPr>
              <a:xfrm>
                <a:off x="1829123" y="2986030"/>
                <a:ext cx="4136702" cy="117605"/>
              </a:xfrm>
              <a:prstGeom prst="rect">
                <a:avLst/>
              </a:prstGeom>
              <a:solidFill>
                <a:srgbClr val="759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6" name="Rectangle 15"/>
              <p:cNvSpPr/>
              <p:nvPr/>
            </p:nvSpPr>
            <p:spPr>
              <a:xfrm>
                <a:off x="1829122" y="3242657"/>
                <a:ext cx="3923977" cy="117605"/>
              </a:xfrm>
              <a:prstGeom prst="rect">
                <a:avLst/>
              </a:prstGeom>
              <a:solidFill>
                <a:srgbClr val="759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7" name="Rectangle 16"/>
              <p:cNvSpPr/>
              <p:nvPr/>
            </p:nvSpPr>
            <p:spPr>
              <a:xfrm>
                <a:off x="1829123" y="3499284"/>
                <a:ext cx="2482528" cy="117605"/>
              </a:xfrm>
              <a:prstGeom prst="rect">
                <a:avLst/>
              </a:prstGeom>
              <a:solidFill>
                <a:srgbClr val="759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8" name="Rectangle 17"/>
              <p:cNvSpPr/>
              <p:nvPr/>
            </p:nvSpPr>
            <p:spPr>
              <a:xfrm>
                <a:off x="1829123" y="3755911"/>
                <a:ext cx="2403152" cy="117605"/>
              </a:xfrm>
              <a:prstGeom prst="rect">
                <a:avLst/>
              </a:prstGeom>
              <a:solidFill>
                <a:srgbClr val="759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19" name="Rectangle 18"/>
              <p:cNvSpPr/>
              <p:nvPr/>
            </p:nvSpPr>
            <p:spPr>
              <a:xfrm>
                <a:off x="1829123" y="4012538"/>
                <a:ext cx="2288852" cy="117605"/>
              </a:xfrm>
              <a:prstGeom prst="rect">
                <a:avLst/>
              </a:prstGeom>
              <a:solidFill>
                <a:srgbClr val="759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20" name="Rectangle 19"/>
              <p:cNvSpPr/>
              <p:nvPr/>
            </p:nvSpPr>
            <p:spPr>
              <a:xfrm>
                <a:off x="1829123" y="4269165"/>
                <a:ext cx="1803077" cy="117605"/>
              </a:xfrm>
              <a:prstGeom prst="rect">
                <a:avLst/>
              </a:prstGeom>
              <a:solidFill>
                <a:srgbClr val="759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21" name="Rectangle 20"/>
              <p:cNvSpPr/>
              <p:nvPr/>
            </p:nvSpPr>
            <p:spPr>
              <a:xfrm>
                <a:off x="1829124" y="4525792"/>
                <a:ext cx="1730052" cy="117605"/>
              </a:xfrm>
              <a:prstGeom prst="rect">
                <a:avLst/>
              </a:prstGeom>
              <a:solidFill>
                <a:srgbClr val="759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22" name="Rectangle 21"/>
              <p:cNvSpPr/>
              <p:nvPr/>
            </p:nvSpPr>
            <p:spPr>
              <a:xfrm>
                <a:off x="1829124" y="4782419"/>
                <a:ext cx="1422076" cy="117605"/>
              </a:xfrm>
              <a:prstGeom prst="rect">
                <a:avLst/>
              </a:prstGeom>
              <a:solidFill>
                <a:srgbClr val="759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23" name="Rectangle 22"/>
              <p:cNvSpPr/>
              <p:nvPr/>
            </p:nvSpPr>
            <p:spPr>
              <a:xfrm>
                <a:off x="1829124" y="5039046"/>
                <a:ext cx="1031551" cy="117605"/>
              </a:xfrm>
              <a:prstGeom prst="rect">
                <a:avLst/>
              </a:prstGeom>
              <a:solidFill>
                <a:srgbClr val="759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24" name="Rectangle 23"/>
              <p:cNvSpPr/>
              <p:nvPr/>
            </p:nvSpPr>
            <p:spPr>
              <a:xfrm>
                <a:off x="1829124" y="5295673"/>
                <a:ext cx="1031551" cy="117605"/>
              </a:xfrm>
              <a:prstGeom prst="rect">
                <a:avLst/>
              </a:prstGeom>
              <a:solidFill>
                <a:srgbClr val="759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25" name="Rectangle 24"/>
              <p:cNvSpPr/>
              <p:nvPr/>
            </p:nvSpPr>
            <p:spPr>
              <a:xfrm>
                <a:off x="1829124" y="5552300"/>
                <a:ext cx="1018851" cy="117605"/>
              </a:xfrm>
              <a:prstGeom prst="rect">
                <a:avLst/>
              </a:prstGeom>
              <a:solidFill>
                <a:srgbClr val="759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26" name="Rectangle 25"/>
              <p:cNvSpPr/>
              <p:nvPr/>
            </p:nvSpPr>
            <p:spPr>
              <a:xfrm>
                <a:off x="1829125" y="5808927"/>
                <a:ext cx="1002976" cy="117605"/>
              </a:xfrm>
              <a:prstGeom prst="rect">
                <a:avLst/>
              </a:prstGeom>
              <a:solidFill>
                <a:srgbClr val="759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27" name="Rectangle 26"/>
              <p:cNvSpPr/>
              <p:nvPr/>
            </p:nvSpPr>
            <p:spPr>
              <a:xfrm>
                <a:off x="1829125" y="6065554"/>
                <a:ext cx="987100" cy="117605"/>
              </a:xfrm>
              <a:prstGeom prst="rect">
                <a:avLst/>
              </a:prstGeom>
              <a:solidFill>
                <a:srgbClr val="759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sp>
            <p:nvSpPr>
              <p:cNvPr id="28" name="Rectangle 27"/>
              <p:cNvSpPr/>
              <p:nvPr/>
            </p:nvSpPr>
            <p:spPr>
              <a:xfrm>
                <a:off x="1829125" y="6322174"/>
                <a:ext cx="952175" cy="117605"/>
              </a:xfrm>
              <a:prstGeom prst="rect">
                <a:avLst/>
              </a:prstGeom>
              <a:solidFill>
                <a:srgbClr val="759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endParaRPr lang="en-US"/>
              </a:p>
            </p:txBody>
          </p:sp>
          <p:cxnSp>
            <p:nvCxnSpPr>
              <p:cNvPr id="29" name="Straight Connector 28"/>
              <p:cNvCxnSpPr/>
              <p:nvPr/>
            </p:nvCxnSpPr>
            <p:spPr>
              <a:xfrm>
                <a:off x="1829122" y="2216150"/>
                <a:ext cx="0" cy="42236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670649" y="5093045"/>
                <a:ext cx="631181" cy="215444"/>
              </a:xfrm>
              <a:prstGeom prst="rect">
                <a:avLst/>
              </a:prstGeom>
              <a:noFill/>
            </p:spPr>
            <p:txBody>
              <a:bodyPr wrap="square" rtlCol="0" anchor="ctr">
                <a:noAutofit/>
              </a:bodyPr>
              <a:lstStyle/>
              <a:p>
                <a:pPr>
                  <a:spcBef>
                    <a:spcPts val="600"/>
                  </a:spcBef>
                </a:pPr>
                <a:r>
                  <a:rPr lang="en-US" sz="800" dirty="0">
                    <a:solidFill>
                      <a:srgbClr val="202124"/>
                    </a:solidFill>
                  </a:rPr>
                  <a:t>$1613.11</a:t>
                </a:r>
                <a:endParaRPr lang="en-US" sz="800" dirty="0"/>
              </a:p>
            </p:txBody>
          </p:sp>
          <p:sp>
            <p:nvSpPr>
              <p:cNvPr id="31" name="TextBox 30"/>
              <p:cNvSpPr txBox="1"/>
              <p:nvPr/>
            </p:nvSpPr>
            <p:spPr>
              <a:xfrm>
                <a:off x="6670649" y="5361053"/>
                <a:ext cx="631181" cy="215444"/>
              </a:xfrm>
              <a:prstGeom prst="rect">
                <a:avLst/>
              </a:prstGeom>
              <a:noFill/>
            </p:spPr>
            <p:txBody>
              <a:bodyPr wrap="square" rtlCol="0" anchor="ctr">
                <a:noAutofit/>
              </a:bodyPr>
              <a:lstStyle/>
              <a:p>
                <a:pPr>
                  <a:spcBef>
                    <a:spcPts val="600"/>
                  </a:spcBef>
                </a:pPr>
                <a:r>
                  <a:rPr lang="en-US" sz="800" dirty="0">
                    <a:solidFill>
                      <a:srgbClr val="202124"/>
                    </a:solidFill>
                  </a:rPr>
                  <a:t>$834.76</a:t>
                </a:r>
                <a:endParaRPr lang="en-US" sz="800" dirty="0"/>
              </a:p>
            </p:txBody>
          </p:sp>
          <p:sp>
            <p:nvSpPr>
              <p:cNvPr id="32" name="TextBox 31"/>
              <p:cNvSpPr txBox="1"/>
              <p:nvPr/>
            </p:nvSpPr>
            <p:spPr>
              <a:xfrm>
                <a:off x="6670649" y="5608149"/>
                <a:ext cx="631181" cy="215444"/>
              </a:xfrm>
              <a:prstGeom prst="rect">
                <a:avLst/>
              </a:prstGeom>
              <a:noFill/>
            </p:spPr>
            <p:txBody>
              <a:bodyPr wrap="square" rtlCol="0" anchor="ctr">
                <a:noAutofit/>
              </a:bodyPr>
              <a:lstStyle/>
              <a:p>
                <a:pPr>
                  <a:spcBef>
                    <a:spcPts val="600"/>
                  </a:spcBef>
                </a:pPr>
                <a:r>
                  <a:rPr lang="en-US" sz="800" dirty="0">
                    <a:solidFill>
                      <a:srgbClr val="202124"/>
                    </a:solidFill>
                  </a:rPr>
                  <a:t>$618.53</a:t>
                </a:r>
                <a:endParaRPr lang="en-US" sz="800" dirty="0"/>
              </a:p>
            </p:txBody>
          </p:sp>
          <p:sp>
            <p:nvSpPr>
              <p:cNvPr id="33" name="TextBox 32"/>
              <p:cNvSpPr txBox="1"/>
              <p:nvPr/>
            </p:nvSpPr>
            <p:spPr>
              <a:xfrm>
                <a:off x="6029175" y="4729965"/>
                <a:ext cx="1207939" cy="338554"/>
              </a:xfrm>
              <a:prstGeom prst="rect">
                <a:avLst/>
              </a:prstGeom>
              <a:noFill/>
            </p:spPr>
            <p:txBody>
              <a:bodyPr wrap="square" rtlCol="0" anchor="ctr">
                <a:noAutofit/>
              </a:bodyPr>
              <a:lstStyle/>
              <a:p>
                <a:pPr algn="ctr">
                  <a:spcBef>
                    <a:spcPts val="600"/>
                  </a:spcBef>
                </a:pPr>
                <a:r>
                  <a:rPr lang="en-US" sz="800" b="1" dirty="0">
                    <a:solidFill>
                      <a:srgbClr val="202124"/>
                    </a:solidFill>
                  </a:rPr>
                  <a:t>VALUE OF A FAN</a:t>
                </a:r>
                <a:br>
                  <a:rPr lang="en-US" sz="800" b="1" dirty="0"/>
                </a:br>
                <a:r>
                  <a:rPr lang="en-US" sz="800" dirty="0"/>
                  <a:t>[</a:t>
                </a:r>
                <a:r>
                  <a:rPr lang="en-US" sz="800" dirty="0">
                    <a:solidFill>
                      <a:srgbClr val="202124"/>
                    </a:solidFill>
                  </a:rPr>
                  <a:t>NEW BRANDS 2013]</a:t>
                </a:r>
                <a:endParaRPr lang="en-US" sz="800" dirty="0"/>
              </a:p>
            </p:txBody>
          </p:sp>
          <p:sp>
            <p:nvSpPr>
              <p:cNvPr id="34" name="TextBox 33"/>
              <p:cNvSpPr txBox="1"/>
              <p:nvPr/>
            </p:nvSpPr>
            <p:spPr>
              <a:xfrm>
                <a:off x="5784540" y="6261173"/>
                <a:ext cx="1643520" cy="246221"/>
              </a:xfrm>
              <a:prstGeom prst="rect">
                <a:avLst/>
              </a:prstGeom>
              <a:noFill/>
            </p:spPr>
            <p:txBody>
              <a:bodyPr wrap="square" rtlCol="0" anchor="ctr">
                <a:noAutofit/>
              </a:bodyPr>
              <a:lstStyle/>
              <a:p>
                <a:pPr algn="r">
                  <a:spcBef>
                    <a:spcPts val="600"/>
                  </a:spcBef>
                </a:pPr>
                <a:r>
                  <a:rPr lang="en-US" sz="1000" dirty="0">
                    <a:solidFill>
                      <a:schemeClr val="bg1">
                        <a:lumMod val="50000"/>
                      </a:schemeClr>
                    </a:solidFill>
                  </a:rPr>
                  <a:t>Source: Syncapse 2013</a:t>
                </a:r>
              </a:p>
            </p:txBody>
          </p:sp>
          <p:sp>
            <p:nvSpPr>
              <p:cNvPr id="35" name="TextBox 34"/>
              <p:cNvSpPr txBox="1"/>
              <p:nvPr/>
            </p:nvSpPr>
            <p:spPr>
              <a:xfrm>
                <a:off x="7264272" y="2170684"/>
                <a:ext cx="582781" cy="215444"/>
              </a:xfrm>
              <a:prstGeom prst="rect">
                <a:avLst/>
              </a:prstGeom>
              <a:noFill/>
            </p:spPr>
            <p:txBody>
              <a:bodyPr wrap="square" rtlCol="0" anchor="ctr">
                <a:noAutofit/>
              </a:bodyPr>
              <a:lstStyle/>
              <a:p>
                <a:pPr>
                  <a:spcBef>
                    <a:spcPts val="600"/>
                  </a:spcBef>
                </a:pPr>
                <a:r>
                  <a:rPr lang="en-US" sz="800" dirty="0">
                    <a:solidFill>
                      <a:srgbClr val="202124"/>
                    </a:solidFill>
                  </a:rPr>
                  <a:t>$405.54</a:t>
                </a:r>
                <a:endParaRPr lang="en-US" sz="800" dirty="0">
                  <a:solidFill>
                    <a:schemeClr val="bg1">
                      <a:lumMod val="50000"/>
                    </a:schemeClr>
                  </a:solidFill>
                </a:endParaRPr>
              </a:p>
            </p:txBody>
          </p:sp>
          <p:sp>
            <p:nvSpPr>
              <p:cNvPr id="36" name="TextBox 35"/>
              <p:cNvSpPr txBox="1"/>
              <p:nvPr/>
            </p:nvSpPr>
            <p:spPr>
              <a:xfrm>
                <a:off x="6002210" y="2418683"/>
                <a:ext cx="642203" cy="215444"/>
              </a:xfrm>
              <a:prstGeom prst="rect">
                <a:avLst/>
              </a:prstGeom>
              <a:noFill/>
            </p:spPr>
            <p:txBody>
              <a:bodyPr wrap="square" rtlCol="0" anchor="ctr">
                <a:noAutofit/>
              </a:bodyPr>
              <a:lstStyle/>
              <a:p>
                <a:pPr>
                  <a:spcBef>
                    <a:spcPts val="600"/>
                  </a:spcBef>
                </a:pPr>
                <a:r>
                  <a:rPr lang="en-US" sz="800" dirty="0">
                    <a:solidFill>
                      <a:srgbClr val="202124"/>
                    </a:solidFill>
                  </a:rPr>
                  <a:t>$312.01</a:t>
                </a:r>
                <a:endParaRPr lang="en-US" sz="800" dirty="0">
                  <a:solidFill>
                    <a:schemeClr val="bg1">
                      <a:lumMod val="50000"/>
                    </a:schemeClr>
                  </a:solidFill>
                </a:endParaRPr>
              </a:p>
            </p:txBody>
          </p:sp>
          <p:sp>
            <p:nvSpPr>
              <p:cNvPr id="37" name="TextBox 36"/>
              <p:cNvSpPr txBox="1"/>
              <p:nvPr/>
            </p:nvSpPr>
            <p:spPr>
              <a:xfrm>
                <a:off x="5973636" y="2681632"/>
                <a:ext cx="579478" cy="215444"/>
              </a:xfrm>
              <a:prstGeom prst="rect">
                <a:avLst/>
              </a:prstGeom>
              <a:noFill/>
            </p:spPr>
            <p:txBody>
              <a:bodyPr wrap="square" rtlCol="0" anchor="ctr">
                <a:noAutofit/>
              </a:bodyPr>
              <a:lstStyle/>
              <a:p>
                <a:pPr>
                  <a:spcBef>
                    <a:spcPts val="600"/>
                  </a:spcBef>
                </a:pPr>
                <a:r>
                  <a:rPr lang="en-US" sz="800" dirty="0">
                    <a:solidFill>
                      <a:srgbClr val="202124"/>
                    </a:solidFill>
                  </a:rPr>
                  <a:t>$309.57</a:t>
                </a:r>
                <a:endParaRPr lang="en-US" sz="800" dirty="0">
                  <a:solidFill>
                    <a:schemeClr val="bg1">
                      <a:lumMod val="50000"/>
                    </a:schemeClr>
                  </a:solidFill>
                </a:endParaRPr>
              </a:p>
            </p:txBody>
          </p:sp>
          <p:sp>
            <p:nvSpPr>
              <p:cNvPr id="38" name="TextBox 37"/>
              <p:cNvSpPr txBox="1"/>
              <p:nvPr/>
            </p:nvSpPr>
            <p:spPr>
              <a:xfrm>
                <a:off x="5915801" y="2941105"/>
                <a:ext cx="592863" cy="215444"/>
              </a:xfrm>
              <a:prstGeom prst="rect">
                <a:avLst/>
              </a:prstGeom>
              <a:noFill/>
            </p:spPr>
            <p:txBody>
              <a:bodyPr wrap="square" rtlCol="0" anchor="ctr">
                <a:noAutofit/>
              </a:bodyPr>
              <a:lstStyle/>
              <a:p>
                <a:pPr>
                  <a:spcBef>
                    <a:spcPts val="600"/>
                  </a:spcBef>
                </a:pPr>
                <a:r>
                  <a:rPr lang="en-US" sz="800" dirty="0">
                    <a:solidFill>
                      <a:srgbClr val="202124"/>
                    </a:solidFill>
                  </a:rPr>
                  <a:t>$306.08</a:t>
                </a:r>
                <a:endParaRPr lang="en-US" sz="800" dirty="0">
                  <a:solidFill>
                    <a:schemeClr val="bg1">
                      <a:lumMod val="50000"/>
                    </a:schemeClr>
                  </a:solidFill>
                </a:endParaRPr>
              </a:p>
            </p:txBody>
          </p:sp>
          <p:sp>
            <p:nvSpPr>
              <p:cNvPr id="39" name="TextBox 38"/>
              <p:cNvSpPr txBox="1"/>
              <p:nvPr/>
            </p:nvSpPr>
            <p:spPr>
              <a:xfrm>
                <a:off x="5706251" y="3199284"/>
                <a:ext cx="592863" cy="215444"/>
              </a:xfrm>
              <a:prstGeom prst="rect">
                <a:avLst/>
              </a:prstGeom>
              <a:noFill/>
            </p:spPr>
            <p:txBody>
              <a:bodyPr wrap="square" rtlCol="0" anchor="ctr">
                <a:noAutofit/>
              </a:bodyPr>
              <a:lstStyle/>
              <a:p>
                <a:pPr>
                  <a:spcBef>
                    <a:spcPts val="600"/>
                  </a:spcBef>
                </a:pPr>
                <a:r>
                  <a:rPr lang="en-US" sz="800" dirty="0">
                    <a:solidFill>
                      <a:srgbClr val="202124"/>
                    </a:solidFill>
                  </a:rPr>
                  <a:t>$289.88</a:t>
                </a:r>
                <a:endParaRPr lang="en-US" sz="800" dirty="0">
                  <a:solidFill>
                    <a:schemeClr val="bg1">
                      <a:lumMod val="50000"/>
                    </a:schemeClr>
                  </a:solidFill>
                </a:endParaRPr>
              </a:p>
            </p:txBody>
          </p:sp>
          <p:sp>
            <p:nvSpPr>
              <p:cNvPr id="40" name="TextBox 39"/>
              <p:cNvSpPr txBox="1"/>
              <p:nvPr/>
            </p:nvSpPr>
            <p:spPr>
              <a:xfrm>
                <a:off x="4264755" y="3452267"/>
                <a:ext cx="592863" cy="215444"/>
              </a:xfrm>
              <a:prstGeom prst="rect">
                <a:avLst/>
              </a:prstGeom>
              <a:noFill/>
            </p:spPr>
            <p:txBody>
              <a:bodyPr wrap="square" rtlCol="0" anchor="ctr">
                <a:noAutofit/>
              </a:bodyPr>
              <a:lstStyle/>
              <a:p>
                <a:pPr>
                  <a:spcBef>
                    <a:spcPts val="600"/>
                  </a:spcBef>
                </a:pPr>
                <a:r>
                  <a:rPr lang="en-US" sz="800" dirty="0">
                    <a:solidFill>
                      <a:srgbClr val="202124"/>
                    </a:solidFill>
                  </a:rPr>
                  <a:t>$182 98</a:t>
                </a:r>
                <a:endParaRPr lang="en-US" sz="800" dirty="0">
                  <a:solidFill>
                    <a:schemeClr val="bg1">
                      <a:lumMod val="50000"/>
                    </a:schemeClr>
                  </a:solidFill>
                </a:endParaRPr>
              </a:p>
            </p:txBody>
          </p:sp>
          <p:sp>
            <p:nvSpPr>
              <p:cNvPr id="41" name="TextBox 40"/>
              <p:cNvSpPr txBox="1"/>
              <p:nvPr/>
            </p:nvSpPr>
            <p:spPr>
              <a:xfrm>
                <a:off x="4188681" y="3709099"/>
                <a:ext cx="592863" cy="215444"/>
              </a:xfrm>
              <a:prstGeom prst="rect">
                <a:avLst/>
              </a:prstGeom>
              <a:noFill/>
            </p:spPr>
            <p:txBody>
              <a:bodyPr wrap="square" rtlCol="0" anchor="ctr">
                <a:noAutofit/>
              </a:bodyPr>
              <a:lstStyle/>
              <a:p>
                <a:pPr>
                  <a:spcBef>
                    <a:spcPts val="600"/>
                  </a:spcBef>
                </a:pPr>
                <a:r>
                  <a:rPr lang="en-US" sz="800" dirty="0">
                    <a:solidFill>
                      <a:srgbClr val="202124"/>
                    </a:solidFill>
                  </a:rPr>
                  <a:t>$ 177 29</a:t>
                </a:r>
                <a:endParaRPr lang="en-US" sz="800" dirty="0">
                  <a:solidFill>
                    <a:schemeClr val="bg1">
                      <a:lumMod val="50000"/>
                    </a:schemeClr>
                  </a:solidFill>
                </a:endParaRPr>
              </a:p>
            </p:txBody>
          </p:sp>
          <p:sp>
            <p:nvSpPr>
              <p:cNvPr id="42" name="TextBox 41"/>
              <p:cNvSpPr txBox="1"/>
              <p:nvPr/>
            </p:nvSpPr>
            <p:spPr>
              <a:xfrm>
                <a:off x="4069619" y="3967044"/>
                <a:ext cx="592863" cy="215444"/>
              </a:xfrm>
              <a:prstGeom prst="rect">
                <a:avLst/>
              </a:prstGeom>
              <a:noFill/>
            </p:spPr>
            <p:txBody>
              <a:bodyPr wrap="square" rtlCol="0" anchor="ctr">
                <a:noAutofit/>
              </a:bodyPr>
              <a:lstStyle/>
              <a:p>
                <a:pPr>
                  <a:spcBef>
                    <a:spcPts val="600"/>
                  </a:spcBef>
                </a:pPr>
                <a:r>
                  <a:rPr lang="en-US" sz="800" dirty="0">
                    <a:solidFill>
                      <a:srgbClr val="202124"/>
                    </a:solidFill>
                  </a:rPr>
                  <a:t>$169.26</a:t>
                </a:r>
                <a:endParaRPr lang="en-US" sz="800" dirty="0">
                  <a:solidFill>
                    <a:schemeClr val="bg1">
                      <a:lumMod val="50000"/>
                    </a:schemeClr>
                  </a:solidFill>
                </a:endParaRPr>
              </a:p>
            </p:txBody>
          </p:sp>
          <p:sp>
            <p:nvSpPr>
              <p:cNvPr id="43" name="TextBox 42"/>
              <p:cNvSpPr txBox="1"/>
              <p:nvPr/>
            </p:nvSpPr>
            <p:spPr>
              <a:xfrm>
                <a:off x="3588606" y="4221480"/>
                <a:ext cx="592863" cy="215444"/>
              </a:xfrm>
              <a:prstGeom prst="rect">
                <a:avLst/>
              </a:prstGeom>
              <a:noFill/>
            </p:spPr>
            <p:txBody>
              <a:bodyPr wrap="square" rtlCol="0" anchor="ctr">
                <a:noAutofit/>
              </a:bodyPr>
              <a:lstStyle/>
              <a:p>
                <a:pPr>
                  <a:spcBef>
                    <a:spcPts val="600"/>
                  </a:spcBef>
                </a:pPr>
                <a:r>
                  <a:rPr lang="en-US" sz="800" dirty="0">
                    <a:solidFill>
                      <a:srgbClr val="202124"/>
                    </a:solidFill>
                  </a:rPr>
                  <a:t>$132 88</a:t>
                </a:r>
                <a:endParaRPr lang="en-US" sz="800" dirty="0">
                  <a:solidFill>
                    <a:schemeClr val="bg1">
                      <a:lumMod val="50000"/>
                    </a:schemeClr>
                  </a:solidFill>
                </a:endParaRPr>
              </a:p>
            </p:txBody>
          </p:sp>
          <p:sp>
            <p:nvSpPr>
              <p:cNvPr id="44" name="TextBox 43"/>
              <p:cNvSpPr txBox="1"/>
              <p:nvPr/>
            </p:nvSpPr>
            <p:spPr>
              <a:xfrm>
                <a:off x="3505262" y="4482315"/>
                <a:ext cx="592863" cy="215444"/>
              </a:xfrm>
              <a:prstGeom prst="rect">
                <a:avLst/>
              </a:prstGeom>
              <a:noFill/>
            </p:spPr>
            <p:txBody>
              <a:bodyPr wrap="square" rtlCol="0" anchor="ctr">
                <a:noAutofit/>
              </a:bodyPr>
              <a:lstStyle/>
              <a:p>
                <a:pPr>
                  <a:spcBef>
                    <a:spcPts val="600"/>
                  </a:spcBef>
                </a:pPr>
                <a:r>
                  <a:rPr lang="en-US" sz="800" dirty="0">
                    <a:solidFill>
                      <a:srgbClr val="202124"/>
                    </a:solidFill>
                  </a:rPr>
                  <a:t>$104.41</a:t>
                </a:r>
                <a:endParaRPr lang="en-US" sz="800" dirty="0">
                  <a:solidFill>
                    <a:schemeClr val="bg1">
                      <a:lumMod val="50000"/>
                    </a:schemeClr>
                  </a:solidFill>
                </a:endParaRPr>
              </a:p>
            </p:txBody>
          </p:sp>
          <p:sp>
            <p:nvSpPr>
              <p:cNvPr id="45" name="TextBox 44"/>
              <p:cNvSpPr txBox="1"/>
              <p:nvPr/>
            </p:nvSpPr>
            <p:spPr>
              <a:xfrm>
                <a:off x="3198081" y="4737044"/>
                <a:ext cx="592863" cy="215444"/>
              </a:xfrm>
              <a:prstGeom prst="rect">
                <a:avLst/>
              </a:prstGeom>
              <a:noFill/>
            </p:spPr>
            <p:txBody>
              <a:bodyPr wrap="square" rtlCol="0" anchor="ctr">
                <a:noAutofit/>
              </a:bodyPr>
              <a:lstStyle/>
              <a:p>
                <a:pPr>
                  <a:spcBef>
                    <a:spcPts val="600"/>
                  </a:spcBef>
                </a:pPr>
                <a:r>
                  <a:rPr lang="en-US" sz="800" dirty="0">
                    <a:solidFill>
                      <a:srgbClr val="202124"/>
                    </a:solidFill>
                  </a:rPr>
                  <a:t>$75 97</a:t>
                </a:r>
                <a:endParaRPr lang="en-US" sz="800" dirty="0">
                  <a:solidFill>
                    <a:schemeClr val="bg1">
                      <a:lumMod val="50000"/>
                    </a:schemeClr>
                  </a:solidFill>
                </a:endParaRPr>
              </a:p>
            </p:txBody>
          </p:sp>
          <p:sp>
            <p:nvSpPr>
              <p:cNvPr id="46" name="TextBox 45"/>
              <p:cNvSpPr txBox="1"/>
              <p:nvPr/>
            </p:nvSpPr>
            <p:spPr>
              <a:xfrm>
                <a:off x="2819463" y="4989116"/>
                <a:ext cx="509823" cy="215444"/>
              </a:xfrm>
              <a:prstGeom prst="rect">
                <a:avLst/>
              </a:prstGeom>
              <a:noFill/>
            </p:spPr>
            <p:txBody>
              <a:bodyPr wrap="square" rtlCol="0" anchor="ctr">
                <a:noAutofit/>
              </a:bodyPr>
              <a:lstStyle/>
              <a:p>
                <a:pPr>
                  <a:spcBef>
                    <a:spcPts val="600"/>
                  </a:spcBef>
                </a:pPr>
                <a:r>
                  <a:rPr lang="en-US" sz="800" dirty="0">
                    <a:solidFill>
                      <a:srgbClr val="202124"/>
                    </a:solidFill>
                  </a:rPr>
                  <a:t>$75.71</a:t>
                </a:r>
                <a:endParaRPr lang="en-US" sz="800" dirty="0">
                  <a:solidFill>
                    <a:schemeClr val="bg1">
                      <a:lumMod val="50000"/>
                    </a:schemeClr>
                  </a:solidFill>
                </a:endParaRPr>
              </a:p>
            </p:txBody>
          </p:sp>
          <p:sp>
            <p:nvSpPr>
              <p:cNvPr id="47" name="TextBox 46"/>
              <p:cNvSpPr txBox="1"/>
              <p:nvPr/>
            </p:nvSpPr>
            <p:spPr>
              <a:xfrm>
                <a:off x="2819463" y="5250262"/>
                <a:ext cx="509823" cy="215444"/>
              </a:xfrm>
              <a:prstGeom prst="rect">
                <a:avLst/>
              </a:prstGeom>
              <a:noFill/>
            </p:spPr>
            <p:txBody>
              <a:bodyPr wrap="square" rtlCol="0" anchor="ctr">
                <a:noAutofit/>
              </a:bodyPr>
              <a:lstStyle/>
              <a:p>
                <a:pPr>
                  <a:spcBef>
                    <a:spcPts val="600"/>
                  </a:spcBef>
                </a:pPr>
                <a:r>
                  <a:rPr lang="en-US" sz="800" dirty="0">
                    <a:solidFill>
                      <a:srgbClr val="202124"/>
                    </a:solidFill>
                  </a:rPr>
                  <a:t>$75.71</a:t>
                </a:r>
                <a:endParaRPr lang="en-US" sz="800" dirty="0">
                  <a:solidFill>
                    <a:schemeClr val="bg1">
                      <a:lumMod val="50000"/>
                    </a:schemeClr>
                  </a:solidFill>
                </a:endParaRPr>
              </a:p>
            </p:txBody>
          </p:sp>
          <p:sp>
            <p:nvSpPr>
              <p:cNvPr id="48" name="TextBox 47"/>
              <p:cNvSpPr txBox="1"/>
              <p:nvPr/>
            </p:nvSpPr>
            <p:spPr>
              <a:xfrm>
                <a:off x="2817082" y="5504069"/>
                <a:ext cx="509823" cy="215444"/>
              </a:xfrm>
              <a:prstGeom prst="rect">
                <a:avLst/>
              </a:prstGeom>
              <a:noFill/>
            </p:spPr>
            <p:txBody>
              <a:bodyPr wrap="square" rtlCol="0" anchor="ctr">
                <a:noAutofit/>
              </a:bodyPr>
              <a:lstStyle/>
              <a:p>
                <a:pPr>
                  <a:spcBef>
                    <a:spcPts val="600"/>
                  </a:spcBef>
                </a:pPr>
                <a:r>
                  <a:rPr lang="en-US" sz="800" dirty="0">
                    <a:solidFill>
                      <a:srgbClr val="202124"/>
                    </a:solidFill>
                  </a:rPr>
                  <a:t>$74 93</a:t>
                </a:r>
                <a:endParaRPr lang="en-US" sz="800" dirty="0">
                  <a:solidFill>
                    <a:schemeClr val="bg1">
                      <a:lumMod val="50000"/>
                    </a:schemeClr>
                  </a:solidFill>
                </a:endParaRPr>
              </a:p>
            </p:txBody>
          </p:sp>
          <p:sp>
            <p:nvSpPr>
              <p:cNvPr id="49" name="TextBox 48"/>
              <p:cNvSpPr txBox="1"/>
              <p:nvPr/>
            </p:nvSpPr>
            <p:spPr>
              <a:xfrm>
                <a:off x="2786126" y="5760393"/>
                <a:ext cx="602789" cy="215444"/>
              </a:xfrm>
              <a:prstGeom prst="rect">
                <a:avLst/>
              </a:prstGeom>
              <a:noFill/>
            </p:spPr>
            <p:txBody>
              <a:bodyPr wrap="square" rtlCol="0" anchor="ctr">
                <a:noAutofit/>
              </a:bodyPr>
              <a:lstStyle/>
              <a:p>
                <a:pPr>
                  <a:spcBef>
                    <a:spcPts val="600"/>
                  </a:spcBef>
                </a:pPr>
                <a:r>
                  <a:rPr lang="en-US" sz="800" dirty="0">
                    <a:solidFill>
                      <a:srgbClr val="202124"/>
                    </a:solidFill>
                  </a:rPr>
                  <a:t>$73.58</a:t>
                </a:r>
                <a:endParaRPr lang="en-US" sz="800" dirty="0">
                  <a:solidFill>
                    <a:schemeClr val="bg1">
                      <a:lumMod val="50000"/>
                    </a:schemeClr>
                  </a:solidFill>
                </a:endParaRPr>
              </a:p>
            </p:txBody>
          </p:sp>
          <p:sp>
            <p:nvSpPr>
              <p:cNvPr id="50" name="TextBox 49"/>
              <p:cNvSpPr txBox="1"/>
              <p:nvPr/>
            </p:nvSpPr>
            <p:spPr>
              <a:xfrm>
                <a:off x="2786126" y="6014280"/>
                <a:ext cx="535693" cy="215444"/>
              </a:xfrm>
              <a:prstGeom prst="rect">
                <a:avLst/>
              </a:prstGeom>
              <a:noFill/>
            </p:spPr>
            <p:txBody>
              <a:bodyPr wrap="square" rtlCol="0" anchor="ctr">
                <a:noAutofit/>
              </a:bodyPr>
              <a:lstStyle/>
              <a:p>
                <a:pPr>
                  <a:spcBef>
                    <a:spcPts val="600"/>
                  </a:spcBef>
                </a:pPr>
                <a:r>
                  <a:rPr lang="en-US" sz="800" dirty="0">
                    <a:solidFill>
                      <a:srgbClr val="202124"/>
                    </a:solidFill>
                  </a:rPr>
                  <a:t>$72.97</a:t>
                </a:r>
                <a:endParaRPr lang="en-US" sz="800" dirty="0">
                  <a:solidFill>
                    <a:schemeClr val="bg1">
                      <a:lumMod val="50000"/>
                    </a:schemeClr>
                  </a:solidFill>
                </a:endParaRPr>
              </a:p>
            </p:txBody>
          </p:sp>
          <p:sp>
            <p:nvSpPr>
              <p:cNvPr id="51" name="TextBox 50"/>
              <p:cNvSpPr txBox="1"/>
              <p:nvPr/>
            </p:nvSpPr>
            <p:spPr>
              <a:xfrm>
                <a:off x="2731357" y="6275914"/>
                <a:ext cx="535693" cy="215444"/>
              </a:xfrm>
              <a:prstGeom prst="rect">
                <a:avLst/>
              </a:prstGeom>
              <a:noFill/>
            </p:spPr>
            <p:txBody>
              <a:bodyPr wrap="square" rtlCol="0" anchor="ctr">
                <a:noAutofit/>
              </a:bodyPr>
              <a:lstStyle/>
              <a:p>
                <a:pPr>
                  <a:spcBef>
                    <a:spcPts val="600"/>
                  </a:spcBef>
                </a:pPr>
                <a:r>
                  <a:rPr lang="en-US" sz="800" dirty="0">
                    <a:solidFill>
                      <a:srgbClr val="202124"/>
                    </a:solidFill>
                  </a:rPr>
                  <a:t>$70.16</a:t>
                </a:r>
                <a:endParaRPr lang="en-US" sz="800" dirty="0">
                  <a:solidFill>
                    <a:schemeClr val="bg1">
                      <a:lumMod val="50000"/>
                    </a:schemeClr>
                  </a:solidFill>
                </a:endParaRPr>
              </a:p>
            </p:txBody>
          </p:sp>
          <p:pic>
            <p:nvPicPr>
              <p:cNvPr id="52" name="Picture 51" descr="What Is a Facebook Fan Worth? A bar graph compares the value of a fan across different brands in 2013. Zara leads the pack at over $400.00 per fan. Coca Cola is at the bottom at $70.16. The average over this group is $174.1. A smaller window demonstrates that the Value of a Fan for new brands in 2013 is higher with BMW having a value of of $1613.11 per fan." title="What Is a Facebook Fan Worth?">
                <a:extLst>
                  <a:ext uri="{FF2B5EF4-FFF2-40B4-BE49-F238E27FC236}">
                    <a16:creationId xmlns:a16="http://schemas.microsoft.com/office/drawing/2014/main" id="{4850AB64-BE0D-4D4B-B5B8-DBF17841E5EB}"/>
                  </a:ext>
                </a:extLst>
              </p:cNvPr>
              <p:cNvPicPr/>
              <p:nvPr/>
            </p:nvPicPr>
            <p:blipFill rotWithShape="1">
              <a:blip r:embed="rId2">
                <a:extLst>
                  <a:ext uri="{28A0092B-C50C-407E-A947-70E740481C1C}">
                    <a14:useLocalDpi xmlns:a14="http://schemas.microsoft.com/office/drawing/2010/main" val="0"/>
                  </a:ext>
                </a:extLst>
              </a:blip>
              <a:srcRect l="69356" t="69222" r="21838" b="16064"/>
              <a:stretch/>
            </p:blipFill>
            <p:spPr bwMode="auto">
              <a:xfrm>
                <a:off x="6042025" y="5068519"/>
                <a:ext cx="664370" cy="786976"/>
              </a:xfrm>
              <a:prstGeom prst="rect">
                <a:avLst/>
              </a:prstGeom>
            </p:spPr>
          </p:pic>
        </p:grpSp>
      </p:grpSp>
    </p:spTree>
    <p:extLst>
      <p:ext uri="{BB962C8B-B14F-4D97-AF65-F5344CB8AC3E}">
        <p14:creationId xmlns:p14="http://schemas.microsoft.com/office/powerpoint/2010/main" val="30071763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532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What Is a Facebook “Like” Worth?</a:t>
            </a:r>
          </a:p>
        </p:txBody>
      </p:sp>
      <p:sp>
        <p:nvSpPr>
          <p:cNvPr id="4" name="Content Placeholder 2">
            <a:extLst>
              <a:ext uri="{FF2B5EF4-FFF2-40B4-BE49-F238E27FC236}">
                <a16:creationId xmlns:a16="http://schemas.microsoft.com/office/drawing/2014/main" id="{4D935AE5-79D5-1543-8F01-DEDD6B98860B}"/>
              </a:ext>
            </a:extLst>
          </p:cNvPr>
          <p:cNvSpPr>
            <a:spLocks noGrp="1"/>
          </p:cNvSpPr>
          <p:nvPr>
            <p:ph idx="1"/>
          </p:nvPr>
        </p:nvSpPr>
        <p:spPr/>
        <p:txBody>
          <a:bodyPr/>
          <a:lstStyle/>
          <a:p>
            <a:pPr>
              <a:spcBef>
                <a:spcPts val="1200"/>
              </a:spcBef>
            </a:pPr>
            <a:r>
              <a:rPr lang="en-US" dirty="0"/>
              <a:t>Potential challenges</a:t>
            </a:r>
          </a:p>
          <a:p>
            <a:pPr lvl="1">
              <a:spcBef>
                <a:spcPts val="1200"/>
              </a:spcBef>
            </a:pPr>
            <a:r>
              <a:rPr lang="en-US" dirty="0"/>
              <a:t>Direct effect: selection</a:t>
            </a:r>
          </a:p>
          <a:p>
            <a:pPr lvl="1">
              <a:spcBef>
                <a:spcPts val="1200"/>
              </a:spcBef>
            </a:pPr>
            <a:r>
              <a:rPr lang="en-US" dirty="0"/>
              <a:t>Peer effect: homophily</a:t>
            </a:r>
          </a:p>
          <a:p>
            <a:pPr>
              <a:spcBef>
                <a:spcPts val="1200"/>
              </a:spcBef>
            </a:pPr>
            <a:r>
              <a:rPr lang="en-US" dirty="0"/>
              <a:t>Five experiments (lab and field) and two meta-analysis</a:t>
            </a:r>
            <a:br>
              <a:rPr lang="en-US" dirty="0"/>
            </a:br>
            <a:r>
              <a:rPr lang="en-US" dirty="0"/>
              <a:t>(n &gt;14,000)</a:t>
            </a:r>
          </a:p>
          <a:p>
            <a:pPr>
              <a:spcBef>
                <a:spcPts val="1200"/>
              </a:spcBef>
            </a:pPr>
            <a:r>
              <a:rPr lang="en-US" dirty="0"/>
              <a:t>Result: value of a like approximately 0</a:t>
            </a:r>
          </a:p>
        </p:txBody>
      </p:sp>
      <p:sp>
        <p:nvSpPr>
          <p:cNvPr id="6" name="Rectangle 5">
            <a:extLst>
              <a:ext uri="{FF2B5EF4-FFF2-40B4-BE49-F238E27FC236}">
                <a16:creationId xmlns:a16="http://schemas.microsoft.com/office/drawing/2014/main" id="{B9620F0E-A1EF-4A87-B328-91781322AD03}"/>
              </a:ext>
            </a:extLst>
          </p:cNvPr>
          <p:cNvSpPr/>
          <p:nvPr/>
        </p:nvSpPr>
        <p:spPr>
          <a:xfrm>
            <a:off x="457200" y="6354763"/>
            <a:ext cx="8229600" cy="427037"/>
          </a:xfrm>
          <a:prstGeom prst="rect">
            <a:avLst/>
          </a:prstGeom>
          <a:noFill/>
        </p:spPr>
        <p:txBody>
          <a:bodyPr wrap="square" anchor="b">
            <a:noAutofit/>
          </a:bodyPr>
          <a:lstStyle/>
          <a:p>
            <a:pPr algn="r"/>
            <a:r>
              <a:rPr lang="en-US" sz="1000" dirty="0">
                <a:solidFill>
                  <a:schemeClr val="bg1">
                    <a:lumMod val="50000"/>
                  </a:schemeClr>
                </a:solidFill>
              </a:rPr>
              <a:t>Source: Leslie John, Oliver </a:t>
            </a:r>
            <a:r>
              <a:rPr lang="en-US" sz="1000" dirty="0" err="1">
                <a:solidFill>
                  <a:schemeClr val="bg1">
                    <a:lumMod val="50000"/>
                  </a:schemeClr>
                </a:solidFill>
              </a:rPr>
              <a:t>Emrich</a:t>
            </a:r>
            <a:r>
              <a:rPr lang="en-US" sz="1000" dirty="0">
                <a:solidFill>
                  <a:schemeClr val="bg1">
                    <a:lumMod val="50000"/>
                  </a:schemeClr>
                </a:solidFill>
              </a:rPr>
              <a:t>, Sunil Gupta and Michael Norton, “Does ‘Liking’ Lead to Loving? The Impact of Joining a Brand’s Social Network on Marketing Outcomes,” </a:t>
            </a:r>
            <a:r>
              <a:rPr lang="en-US" sz="1000" i="1" dirty="0">
                <a:solidFill>
                  <a:schemeClr val="bg1">
                    <a:lumMod val="50000"/>
                  </a:schemeClr>
                </a:solidFill>
              </a:rPr>
              <a:t>Journal of Marketing Research, </a:t>
            </a:r>
            <a:r>
              <a:rPr lang="en-US" sz="1000" dirty="0">
                <a:solidFill>
                  <a:schemeClr val="bg1">
                    <a:lumMod val="50000"/>
                  </a:schemeClr>
                </a:solidFill>
              </a:rPr>
              <a:t>February 2017, 144-</a:t>
            </a:r>
            <a:r>
              <a:rPr lang="en-US" sz="1000" i="1" dirty="0">
                <a:solidFill>
                  <a:schemeClr val="bg1">
                    <a:lumMod val="50000"/>
                  </a:schemeClr>
                </a:solidFill>
              </a:rPr>
              <a:t>155</a:t>
            </a:r>
            <a:endParaRPr lang="en-US" sz="1000" dirty="0">
              <a:solidFill>
                <a:schemeClr val="bg1">
                  <a:lumMod val="50000"/>
                </a:schemeClr>
              </a:solidFill>
            </a:endParaRPr>
          </a:p>
        </p:txBody>
      </p:sp>
    </p:spTree>
    <p:extLst>
      <p:ext uri="{BB962C8B-B14F-4D97-AF65-F5344CB8AC3E}">
        <p14:creationId xmlns:p14="http://schemas.microsoft.com/office/powerpoint/2010/main" val="388381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linds(horizontal)">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07899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0897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Marketing Overview</a:t>
            </a:r>
          </a:p>
        </p:txBody>
      </p:sp>
      <p:grpSp>
        <p:nvGrpSpPr>
          <p:cNvPr id="3" name="Group 2" descr="Digital Marketing Overview. This concept map shows how consumers find one another through various means, including social media. Both firms and consumers seek out one another." title="Digital Marketing Overview"/>
          <p:cNvGrpSpPr/>
          <p:nvPr/>
        </p:nvGrpSpPr>
        <p:grpSpPr>
          <a:xfrm>
            <a:off x="718298" y="1484421"/>
            <a:ext cx="7707404" cy="4916379"/>
            <a:chOff x="718298" y="1484421"/>
            <a:chExt cx="7707404" cy="4916379"/>
          </a:xfrm>
        </p:grpSpPr>
        <p:sp>
          <p:nvSpPr>
            <p:cNvPr id="28" name="Oval 27">
              <a:extLst>
                <a:ext uri="{FF2B5EF4-FFF2-40B4-BE49-F238E27FC236}">
                  <a16:creationId xmlns:a16="http://schemas.microsoft.com/office/drawing/2014/main" id="{77F7C176-3B86-A544-9D8A-1436E529C04C}"/>
                </a:ext>
              </a:extLst>
            </p:cNvPr>
            <p:cNvSpPr/>
            <p:nvPr/>
          </p:nvSpPr>
          <p:spPr bwMode="auto">
            <a:xfrm>
              <a:off x="4071098" y="2358802"/>
              <a:ext cx="990600" cy="989877"/>
            </a:xfrm>
            <a:prstGeom prst="ellipse">
              <a:avLst/>
            </a:prstGeom>
            <a:solidFill>
              <a:schemeClr val="accent2">
                <a:lumMod val="20000"/>
                <a:lumOff val="80000"/>
              </a:schemeClr>
            </a:solidFill>
            <a:ln w="9525" cap="flat" cmpd="sng" algn="ctr">
              <a:solidFill>
                <a:schemeClr val="accent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Consumer</a:t>
              </a:r>
            </a:p>
          </p:txBody>
        </p:sp>
        <p:sp>
          <p:nvSpPr>
            <p:cNvPr id="29" name="Oval 28">
              <a:extLst>
                <a:ext uri="{FF2B5EF4-FFF2-40B4-BE49-F238E27FC236}">
                  <a16:creationId xmlns:a16="http://schemas.microsoft.com/office/drawing/2014/main" id="{99D4DECF-8450-AD43-BBAB-5322B794AC34}"/>
                </a:ext>
              </a:extLst>
            </p:cNvPr>
            <p:cNvSpPr/>
            <p:nvPr/>
          </p:nvSpPr>
          <p:spPr bwMode="auto">
            <a:xfrm>
              <a:off x="2699498" y="2358802"/>
              <a:ext cx="990600" cy="989877"/>
            </a:xfrm>
            <a:prstGeom prst="ellipse">
              <a:avLst/>
            </a:prstGeom>
            <a:solidFill>
              <a:schemeClr val="accent2">
                <a:lumMod val="20000"/>
                <a:lumOff val="80000"/>
              </a:schemeClr>
            </a:solidFill>
            <a:ln w="9525" cap="flat" cmpd="sng" algn="ctr">
              <a:solidFill>
                <a:schemeClr val="accent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Consumer</a:t>
              </a:r>
            </a:p>
          </p:txBody>
        </p:sp>
        <p:sp>
          <p:nvSpPr>
            <p:cNvPr id="30" name="Oval 29">
              <a:extLst>
                <a:ext uri="{FF2B5EF4-FFF2-40B4-BE49-F238E27FC236}">
                  <a16:creationId xmlns:a16="http://schemas.microsoft.com/office/drawing/2014/main" id="{85AAB1E6-3656-8C4E-843F-C9618B3A832E}"/>
                </a:ext>
              </a:extLst>
            </p:cNvPr>
            <p:cNvSpPr/>
            <p:nvPr/>
          </p:nvSpPr>
          <p:spPr bwMode="auto">
            <a:xfrm>
              <a:off x="1327898" y="2358802"/>
              <a:ext cx="990600" cy="989877"/>
            </a:xfrm>
            <a:prstGeom prst="ellipse">
              <a:avLst/>
            </a:prstGeom>
            <a:solidFill>
              <a:schemeClr val="accent2">
                <a:lumMod val="20000"/>
                <a:lumOff val="80000"/>
              </a:schemeClr>
            </a:solidFill>
            <a:ln w="9525" cap="flat" cmpd="sng" algn="ctr">
              <a:solidFill>
                <a:schemeClr val="accent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Consumer</a:t>
              </a:r>
            </a:p>
          </p:txBody>
        </p:sp>
        <p:sp>
          <p:nvSpPr>
            <p:cNvPr id="31" name="Oval 30">
              <a:extLst>
                <a:ext uri="{FF2B5EF4-FFF2-40B4-BE49-F238E27FC236}">
                  <a16:creationId xmlns:a16="http://schemas.microsoft.com/office/drawing/2014/main" id="{8D6C9991-5643-FA41-99B3-39EA9914D75A}"/>
                </a:ext>
              </a:extLst>
            </p:cNvPr>
            <p:cNvSpPr/>
            <p:nvPr/>
          </p:nvSpPr>
          <p:spPr bwMode="auto">
            <a:xfrm>
              <a:off x="6966698" y="2358802"/>
              <a:ext cx="990600" cy="989877"/>
            </a:xfrm>
            <a:prstGeom prst="ellipse">
              <a:avLst/>
            </a:prstGeom>
            <a:solidFill>
              <a:schemeClr val="accent2">
                <a:lumMod val="20000"/>
                <a:lumOff val="80000"/>
              </a:schemeClr>
            </a:solidFill>
            <a:ln w="9525" cap="flat" cmpd="sng" algn="ctr">
              <a:solidFill>
                <a:schemeClr val="accent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Consumer</a:t>
              </a:r>
            </a:p>
          </p:txBody>
        </p:sp>
        <p:sp>
          <p:nvSpPr>
            <p:cNvPr id="32" name="Oval 31">
              <a:extLst>
                <a:ext uri="{FF2B5EF4-FFF2-40B4-BE49-F238E27FC236}">
                  <a16:creationId xmlns:a16="http://schemas.microsoft.com/office/drawing/2014/main" id="{48946C9C-A3F3-EB4D-A701-E4A0E6BBCC87}"/>
                </a:ext>
              </a:extLst>
            </p:cNvPr>
            <p:cNvSpPr/>
            <p:nvPr/>
          </p:nvSpPr>
          <p:spPr bwMode="auto">
            <a:xfrm>
              <a:off x="5595098" y="2358802"/>
              <a:ext cx="990600" cy="989877"/>
            </a:xfrm>
            <a:prstGeom prst="ellipse">
              <a:avLst/>
            </a:prstGeom>
            <a:solidFill>
              <a:schemeClr val="accent2">
                <a:lumMod val="20000"/>
                <a:lumOff val="80000"/>
              </a:schemeClr>
            </a:solidFill>
            <a:ln w="9525" cap="flat" cmpd="sng" algn="ctr">
              <a:solidFill>
                <a:schemeClr val="accent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Consumer</a:t>
              </a:r>
            </a:p>
          </p:txBody>
        </p:sp>
        <p:sp>
          <p:nvSpPr>
            <p:cNvPr id="33" name="Oval 32">
              <a:extLst>
                <a:ext uri="{FF2B5EF4-FFF2-40B4-BE49-F238E27FC236}">
                  <a16:creationId xmlns:a16="http://schemas.microsoft.com/office/drawing/2014/main" id="{04093DBA-7D53-7B47-8AF8-564A78441A0E}"/>
                </a:ext>
              </a:extLst>
            </p:cNvPr>
            <p:cNvSpPr/>
            <p:nvPr/>
          </p:nvSpPr>
          <p:spPr bwMode="auto">
            <a:xfrm>
              <a:off x="4071098" y="5410923"/>
              <a:ext cx="990600" cy="989877"/>
            </a:xfrm>
            <a:prstGeom prst="ellipse">
              <a:avLst/>
            </a:prstGeom>
            <a:solidFill>
              <a:schemeClr val="accent2">
                <a:lumMod val="60000"/>
                <a:lumOff val="40000"/>
              </a:schemeClr>
            </a:solidFill>
            <a:ln w="9525" cap="flat" cmpd="sng" algn="ctr">
              <a:solidFill>
                <a:schemeClr val="accent2">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Firm</a:t>
              </a:r>
            </a:p>
          </p:txBody>
        </p:sp>
        <p:sp>
          <p:nvSpPr>
            <p:cNvPr id="34" name="Oval 33">
              <a:extLst>
                <a:ext uri="{FF2B5EF4-FFF2-40B4-BE49-F238E27FC236}">
                  <a16:creationId xmlns:a16="http://schemas.microsoft.com/office/drawing/2014/main" id="{89E74AD3-29B5-8548-A182-8E5917E41E9B}"/>
                </a:ext>
              </a:extLst>
            </p:cNvPr>
            <p:cNvSpPr/>
            <p:nvPr/>
          </p:nvSpPr>
          <p:spPr bwMode="auto">
            <a:xfrm>
              <a:off x="2699498" y="5410923"/>
              <a:ext cx="990600" cy="989877"/>
            </a:xfrm>
            <a:prstGeom prst="ellipse">
              <a:avLst/>
            </a:prstGeom>
            <a:solidFill>
              <a:schemeClr val="accent2">
                <a:lumMod val="60000"/>
                <a:lumOff val="40000"/>
              </a:schemeClr>
            </a:solidFill>
            <a:ln w="9525" cap="flat" cmpd="sng" algn="ctr">
              <a:solidFill>
                <a:schemeClr val="accent2">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Firm</a:t>
              </a:r>
            </a:p>
          </p:txBody>
        </p:sp>
        <p:sp>
          <p:nvSpPr>
            <p:cNvPr id="35" name="Oval 34">
              <a:extLst>
                <a:ext uri="{FF2B5EF4-FFF2-40B4-BE49-F238E27FC236}">
                  <a16:creationId xmlns:a16="http://schemas.microsoft.com/office/drawing/2014/main" id="{E427F7D2-77DC-FA4A-8E79-9FD556D07F16}"/>
                </a:ext>
              </a:extLst>
            </p:cNvPr>
            <p:cNvSpPr/>
            <p:nvPr/>
          </p:nvSpPr>
          <p:spPr bwMode="auto">
            <a:xfrm>
              <a:off x="1327898" y="5410923"/>
              <a:ext cx="990600" cy="989877"/>
            </a:xfrm>
            <a:prstGeom prst="ellipse">
              <a:avLst/>
            </a:prstGeom>
            <a:solidFill>
              <a:schemeClr val="accent2">
                <a:lumMod val="60000"/>
                <a:lumOff val="40000"/>
              </a:schemeClr>
            </a:solidFill>
            <a:ln w="9525" cap="flat" cmpd="sng" algn="ctr">
              <a:solidFill>
                <a:schemeClr val="accent2">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Firm</a:t>
              </a:r>
            </a:p>
          </p:txBody>
        </p:sp>
        <p:sp>
          <p:nvSpPr>
            <p:cNvPr id="36" name="Oval 35">
              <a:extLst>
                <a:ext uri="{FF2B5EF4-FFF2-40B4-BE49-F238E27FC236}">
                  <a16:creationId xmlns:a16="http://schemas.microsoft.com/office/drawing/2014/main" id="{09DE568B-30E1-D142-ABAC-5E71B47BF0E0}"/>
                </a:ext>
              </a:extLst>
            </p:cNvPr>
            <p:cNvSpPr/>
            <p:nvPr/>
          </p:nvSpPr>
          <p:spPr bwMode="auto">
            <a:xfrm>
              <a:off x="6966698" y="5410923"/>
              <a:ext cx="990600" cy="989877"/>
            </a:xfrm>
            <a:prstGeom prst="ellipse">
              <a:avLst/>
            </a:prstGeom>
            <a:solidFill>
              <a:schemeClr val="accent2">
                <a:lumMod val="60000"/>
                <a:lumOff val="40000"/>
              </a:schemeClr>
            </a:solidFill>
            <a:ln w="9525" cap="flat" cmpd="sng" algn="ctr">
              <a:solidFill>
                <a:schemeClr val="accent2">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Firm</a:t>
              </a:r>
            </a:p>
          </p:txBody>
        </p:sp>
        <p:sp>
          <p:nvSpPr>
            <p:cNvPr id="37" name="Oval 36">
              <a:extLst>
                <a:ext uri="{FF2B5EF4-FFF2-40B4-BE49-F238E27FC236}">
                  <a16:creationId xmlns:a16="http://schemas.microsoft.com/office/drawing/2014/main" id="{34888081-5313-AB44-AF85-2EFCB1E049D1}"/>
                </a:ext>
              </a:extLst>
            </p:cNvPr>
            <p:cNvSpPr/>
            <p:nvPr/>
          </p:nvSpPr>
          <p:spPr bwMode="auto">
            <a:xfrm>
              <a:off x="5595098" y="5410923"/>
              <a:ext cx="990600" cy="989877"/>
            </a:xfrm>
            <a:prstGeom prst="ellipse">
              <a:avLst/>
            </a:prstGeom>
            <a:solidFill>
              <a:schemeClr val="accent2">
                <a:lumMod val="60000"/>
                <a:lumOff val="40000"/>
              </a:schemeClr>
            </a:solidFill>
            <a:ln w="9525" cap="flat" cmpd="sng" algn="ctr">
              <a:solidFill>
                <a:schemeClr val="accent2">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ea typeface="ＭＳ Ｐゴシック" charset="-128"/>
                  <a:cs typeface="Calibri"/>
                </a:rPr>
                <a:t>Firm</a:t>
              </a:r>
            </a:p>
          </p:txBody>
        </p:sp>
        <p:sp>
          <p:nvSpPr>
            <p:cNvPr id="38" name="Curved Left Arrow 37">
              <a:extLst>
                <a:ext uri="{FF2B5EF4-FFF2-40B4-BE49-F238E27FC236}">
                  <a16:creationId xmlns:a16="http://schemas.microsoft.com/office/drawing/2014/main" id="{5EA35C8A-6F1A-0E43-AAA7-243F666138E0}"/>
                </a:ext>
              </a:extLst>
            </p:cNvPr>
            <p:cNvSpPr/>
            <p:nvPr/>
          </p:nvSpPr>
          <p:spPr bwMode="auto">
            <a:xfrm>
              <a:off x="5061698" y="3348679"/>
              <a:ext cx="685800" cy="2062244"/>
            </a:xfrm>
            <a:prstGeom prst="curvedLeftArrow">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FF"/>
                </a:solidFill>
                <a:effectLst/>
                <a:latin typeface="Arial" charset="0"/>
                <a:ea typeface="ＭＳ Ｐゴシック" charset="-128"/>
              </a:endParaRPr>
            </a:p>
          </p:txBody>
        </p:sp>
        <p:sp>
          <p:nvSpPr>
            <p:cNvPr id="39" name="Curved Left Arrow 38">
              <a:extLst>
                <a:ext uri="{FF2B5EF4-FFF2-40B4-BE49-F238E27FC236}">
                  <a16:creationId xmlns:a16="http://schemas.microsoft.com/office/drawing/2014/main" id="{9946AB09-3AE7-C940-ACF1-D18B08E87DA6}"/>
                </a:ext>
              </a:extLst>
            </p:cNvPr>
            <p:cNvSpPr/>
            <p:nvPr/>
          </p:nvSpPr>
          <p:spPr bwMode="auto">
            <a:xfrm rot="10800000">
              <a:off x="3537699" y="3266189"/>
              <a:ext cx="685800" cy="2062244"/>
            </a:xfrm>
            <a:prstGeom prst="curvedLeftArrow">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FF"/>
                </a:solidFill>
                <a:effectLst/>
                <a:latin typeface="Arial" charset="0"/>
                <a:ea typeface="ＭＳ Ｐゴシック" charset="-128"/>
              </a:endParaRPr>
            </a:p>
          </p:txBody>
        </p:sp>
        <p:sp>
          <p:nvSpPr>
            <p:cNvPr id="40" name="TextBox 39">
              <a:extLst>
                <a:ext uri="{FF2B5EF4-FFF2-40B4-BE49-F238E27FC236}">
                  <a16:creationId xmlns:a16="http://schemas.microsoft.com/office/drawing/2014/main" id="{8E13C4B0-F974-5B42-BD74-E90D589B9E3C}"/>
                </a:ext>
              </a:extLst>
            </p:cNvPr>
            <p:cNvSpPr txBox="1"/>
            <p:nvPr/>
          </p:nvSpPr>
          <p:spPr>
            <a:xfrm>
              <a:off x="1751015" y="3819327"/>
              <a:ext cx="1287532" cy="646331"/>
            </a:xfrm>
            <a:prstGeom prst="rect">
              <a:avLst/>
            </a:prstGeom>
            <a:noFill/>
          </p:spPr>
          <p:txBody>
            <a:bodyPr wrap="none" rtlCol="0">
              <a:noAutofit/>
            </a:bodyPr>
            <a:lstStyle/>
            <a:p>
              <a:r>
                <a:rPr lang="en-US" b="1" dirty="0">
                  <a:cs typeface="Calibri"/>
                </a:rPr>
                <a:t>Outbound</a:t>
              </a:r>
            </a:p>
            <a:p>
              <a:r>
                <a:rPr lang="en-US" b="1" dirty="0">
                  <a:cs typeface="Calibri"/>
                </a:rPr>
                <a:t>marketing</a:t>
              </a:r>
            </a:p>
          </p:txBody>
        </p:sp>
        <p:sp>
          <p:nvSpPr>
            <p:cNvPr id="41" name="TextBox 40">
              <a:extLst>
                <a:ext uri="{FF2B5EF4-FFF2-40B4-BE49-F238E27FC236}">
                  <a16:creationId xmlns:a16="http://schemas.microsoft.com/office/drawing/2014/main" id="{CDC1369F-8CA2-2E43-BF28-182C37985296}"/>
                </a:ext>
              </a:extLst>
            </p:cNvPr>
            <p:cNvSpPr txBox="1"/>
            <p:nvPr/>
          </p:nvSpPr>
          <p:spPr>
            <a:xfrm>
              <a:off x="6287698" y="3819327"/>
              <a:ext cx="1274708" cy="646331"/>
            </a:xfrm>
            <a:prstGeom prst="rect">
              <a:avLst/>
            </a:prstGeom>
            <a:noFill/>
          </p:spPr>
          <p:txBody>
            <a:bodyPr wrap="none" rtlCol="0">
              <a:noAutofit/>
            </a:bodyPr>
            <a:lstStyle/>
            <a:p>
              <a:r>
                <a:rPr lang="en-US" b="1" dirty="0">
                  <a:cs typeface="Calibri"/>
                </a:rPr>
                <a:t>Inbound</a:t>
              </a:r>
            </a:p>
            <a:p>
              <a:r>
                <a:rPr lang="en-US" b="1" dirty="0">
                  <a:cs typeface="Calibri"/>
                </a:rPr>
                <a:t>marketing</a:t>
              </a:r>
            </a:p>
          </p:txBody>
        </p:sp>
        <p:sp>
          <p:nvSpPr>
            <p:cNvPr id="42" name="Curved Down Arrow 41">
              <a:extLst>
                <a:ext uri="{FF2B5EF4-FFF2-40B4-BE49-F238E27FC236}">
                  <a16:creationId xmlns:a16="http://schemas.microsoft.com/office/drawing/2014/main" id="{01820BB9-2679-3746-BAD0-5325DE2E6535}"/>
                </a:ext>
              </a:extLst>
            </p:cNvPr>
            <p:cNvSpPr/>
            <p:nvPr/>
          </p:nvSpPr>
          <p:spPr bwMode="auto">
            <a:xfrm>
              <a:off x="1937498" y="1946353"/>
              <a:ext cx="990600" cy="329959"/>
            </a:xfrm>
            <a:prstGeom prst="curvedDownArrow">
              <a:avLst/>
            </a:prstGeom>
            <a:solidFill>
              <a:schemeClr val="accent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43" name="Curved Down Arrow 42">
              <a:extLst>
                <a:ext uri="{FF2B5EF4-FFF2-40B4-BE49-F238E27FC236}">
                  <a16:creationId xmlns:a16="http://schemas.microsoft.com/office/drawing/2014/main" id="{AE2E638C-E89A-B44A-882A-F068E73A11A8}"/>
                </a:ext>
              </a:extLst>
            </p:cNvPr>
            <p:cNvSpPr/>
            <p:nvPr/>
          </p:nvSpPr>
          <p:spPr bwMode="auto">
            <a:xfrm>
              <a:off x="3309098" y="1946353"/>
              <a:ext cx="990600" cy="329959"/>
            </a:xfrm>
            <a:prstGeom prst="curvedDownArrow">
              <a:avLst/>
            </a:prstGeom>
            <a:solidFill>
              <a:schemeClr val="accent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44" name="Curved Down Arrow 43">
              <a:extLst>
                <a:ext uri="{FF2B5EF4-FFF2-40B4-BE49-F238E27FC236}">
                  <a16:creationId xmlns:a16="http://schemas.microsoft.com/office/drawing/2014/main" id="{30241D11-CA8F-8B46-827C-DCCADD85E5D1}"/>
                </a:ext>
              </a:extLst>
            </p:cNvPr>
            <p:cNvSpPr/>
            <p:nvPr/>
          </p:nvSpPr>
          <p:spPr bwMode="auto">
            <a:xfrm>
              <a:off x="4833098" y="1946353"/>
              <a:ext cx="990600" cy="329959"/>
            </a:xfrm>
            <a:prstGeom prst="curvedDownArrow">
              <a:avLst/>
            </a:prstGeom>
            <a:solidFill>
              <a:schemeClr val="accent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45" name="Curved Down Arrow 44">
              <a:extLst>
                <a:ext uri="{FF2B5EF4-FFF2-40B4-BE49-F238E27FC236}">
                  <a16:creationId xmlns:a16="http://schemas.microsoft.com/office/drawing/2014/main" id="{942A13F9-E3FD-524F-995E-5F9BEE39CD84}"/>
                </a:ext>
              </a:extLst>
            </p:cNvPr>
            <p:cNvSpPr/>
            <p:nvPr/>
          </p:nvSpPr>
          <p:spPr bwMode="auto">
            <a:xfrm>
              <a:off x="6280898" y="1946353"/>
              <a:ext cx="990600" cy="329959"/>
            </a:xfrm>
            <a:prstGeom prst="curvedDownArrow">
              <a:avLst/>
            </a:prstGeom>
            <a:solidFill>
              <a:schemeClr val="accent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46" name="TextBox 45">
              <a:extLst>
                <a:ext uri="{FF2B5EF4-FFF2-40B4-BE49-F238E27FC236}">
                  <a16:creationId xmlns:a16="http://schemas.microsoft.com/office/drawing/2014/main" id="{DB71CB21-9CFA-8246-A4B6-7313184F9605}"/>
                </a:ext>
              </a:extLst>
            </p:cNvPr>
            <p:cNvSpPr txBox="1"/>
            <p:nvPr/>
          </p:nvSpPr>
          <p:spPr>
            <a:xfrm>
              <a:off x="6403777" y="1484421"/>
              <a:ext cx="1717125" cy="369332"/>
            </a:xfrm>
            <a:prstGeom prst="rect">
              <a:avLst/>
            </a:prstGeom>
            <a:noFill/>
          </p:spPr>
          <p:txBody>
            <a:bodyPr wrap="square" rtlCol="0">
              <a:noAutofit/>
            </a:bodyPr>
            <a:lstStyle/>
            <a:p>
              <a:r>
                <a:rPr lang="en-US" b="1" dirty="0">
                  <a:cs typeface="Calibri"/>
                </a:rPr>
                <a:t>Social media</a:t>
              </a:r>
            </a:p>
          </p:txBody>
        </p:sp>
        <p:sp>
          <p:nvSpPr>
            <p:cNvPr id="47" name="TextBox 46">
              <a:extLst>
                <a:ext uri="{FF2B5EF4-FFF2-40B4-BE49-F238E27FC236}">
                  <a16:creationId xmlns:a16="http://schemas.microsoft.com/office/drawing/2014/main" id="{FC7D3983-88C9-4548-A04E-BBD426B94C71}"/>
                </a:ext>
              </a:extLst>
            </p:cNvPr>
            <p:cNvSpPr txBox="1"/>
            <p:nvPr/>
          </p:nvSpPr>
          <p:spPr>
            <a:xfrm>
              <a:off x="718298" y="4833495"/>
              <a:ext cx="2449604" cy="369332"/>
            </a:xfrm>
            <a:prstGeom prst="rect">
              <a:avLst/>
            </a:prstGeom>
            <a:noFill/>
          </p:spPr>
          <p:txBody>
            <a:bodyPr wrap="square" rtlCol="0" anchor="ctr">
              <a:noAutofit/>
            </a:bodyPr>
            <a:lstStyle/>
            <a:p>
              <a:r>
                <a:rPr lang="en-US" b="1" dirty="0">
                  <a:cs typeface="Calibri"/>
                </a:rPr>
                <a:t>Firm finds consumer</a:t>
              </a:r>
            </a:p>
          </p:txBody>
        </p:sp>
        <p:sp>
          <p:nvSpPr>
            <p:cNvPr id="48" name="TextBox 47">
              <a:extLst>
                <a:ext uri="{FF2B5EF4-FFF2-40B4-BE49-F238E27FC236}">
                  <a16:creationId xmlns:a16="http://schemas.microsoft.com/office/drawing/2014/main" id="{702C1B31-C0AE-DE46-8A8F-1B1634FAB39E}"/>
                </a:ext>
              </a:extLst>
            </p:cNvPr>
            <p:cNvSpPr txBox="1"/>
            <p:nvPr/>
          </p:nvSpPr>
          <p:spPr>
            <a:xfrm>
              <a:off x="801256" y="3957826"/>
              <a:ext cx="702436" cy="369332"/>
            </a:xfrm>
            <a:prstGeom prst="rect">
              <a:avLst/>
            </a:prstGeom>
            <a:noFill/>
          </p:spPr>
          <p:txBody>
            <a:bodyPr wrap="square" rtlCol="0">
              <a:noAutofit/>
            </a:bodyPr>
            <a:lstStyle/>
            <a:p>
              <a:r>
                <a:rPr lang="en-US" b="1" dirty="0">
                  <a:cs typeface="Calibri"/>
                </a:rPr>
                <a:t>SEM</a:t>
              </a:r>
            </a:p>
          </p:txBody>
        </p:sp>
        <p:sp>
          <p:nvSpPr>
            <p:cNvPr id="49" name="TextBox 48">
              <a:extLst>
                <a:ext uri="{FF2B5EF4-FFF2-40B4-BE49-F238E27FC236}">
                  <a16:creationId xmlns:a16="http://schemas.microsoft.com/office/drawing/2014/main" id="{293EE2E4-04AA-B342-A410-3AB237ACEA8E}"/>
                </a:ext>
              </a:extLst>
            </p:cNvPr>
            <p:cNvSpPr txBox="1"/>
            <p:nvPr/>
          </p:nvSpPr>
          <p:spPr>
            <a:xfrm>
              <a:off x="7753723" y="3957826"/>
              <a:ext cx="671979" cy="369332"/>
            </a:xfrm>
            <a:prstGeom prst="rect">
              <a:avLst/>
            </a:prstGeom>
            <a:noFill/>
          </p:spPr>
          <p:txBody>
            <a:bodyPr wrap="none" rtlCol="0">
              <a:noAutofit/>
            </a:bodyPr>
            <a:lstStyle/>
            <a:p>
              <a:r>
                <a:rPr lang="en-US" b="1" dirty="0">
                  <a:cs typeface="Calibri"/>
                </a:rPr>
                <a:t>SEO</a:t>
              </a:r>
            </a:p>
          </p:txBody>
        </p:sp>
        <p:sp>
          <p:nvSpPr>
            <p:cNvPr id="50" name="TextBox 49">
              <a:extLst>
                <a:ext uri="{FF2B5EF4-FFF2-40B4-BE49-F238E27FC236}">
                  <a16:creationId xmlns:a16="http://schemas.microsoft.com/office/drawing/2014/main" id="{1D6D706F-B0A1-5A41-845D-C94EFFA07933}"/>
                </a:ext>
              </a:extLst>
            </p:cNvPr>
            <p:cNvSpPr txBox="1"/>
            <p:nvPr/>
          </p:nvSpPr>
          <p:spPr>
            <a:xfrm>
              <a:off x="2898281" y="1484421"/>
              <a:ext cx="3241421" cy="369332"/>
            </a:xfrm>
            <a:prstGeom prst="rect">
              <a:avLst/>
            </a:prstGeom>
            <a:noFill/>
          </p:spPr>
          <p:txBody>
            <a:bodyPr wrap="square" rtlCol="0">
              <a:noAutofit/>
            </a:bodyPr>
            <a:lstStyle/>
            <a:p>
              <a:r>
                <a:rPr lang="en-US" b="1" dirty="0">
                  <a:cs typeface="Calibri"/>
                </a:rPr>
                <a:t>Consumer finds consumer</a:t>
              </a:r>
            </a:p>
          </p:txBody>
        </p:sp>
        <p:sp>
          <p:nvSpPr>
            <p:cNvPr id="51" name="TextBox 50">
              <a:extLst>
                <a:ext uri="{FF2B5EF4-FFF2-40B4-BE49-F238E27FC236}">
                  <a16:creationId xmlns:a16="http://schemas.microsoft.com/office/drawing/2014/main" id="{1EB0B1AE-5E21-5C47-827F-B0861BD0661F}"/>
                </a:ext>
              </a:extLst>
            </p:cNvPr>
            <p:cNvSpPr txBox="1"/>
            <p:nvPr/>
          </p:nvSpPr>
          <p:spPr>
            <a:xfrm>
              <a:off x="5769907" y="4833495"/>
              <a:ext cx="2503395" cy="369332"/>
            </a:xfrm>
            <a:prstGeom prst="rect">
              <a:avLst/>
            </a:prstGeom>
            <a:noFill/>
          </p:spPr>
          <p:txBody>
            <a:bodyPr wrap="square" rtlCol="0" anchor="ctr">
              <a:noAutofit/>
            </a:bodyPr>
            <a:lstStyle/>
            <a:p>
              <a:r>
                <a:rPr lang="en-US" b="1" dirty="0">
                  <a:cs typeface="Calibri"/>
                </a:rPr>
                <a:t>Consumer finds firm</a:t>
              </a:r>
            </a:p>
          </p:txBody>
        </p:sp>
      </p:grpSp>
    </p:spTree>
    <p:extLst>
      <p:ext uri="{BB962C8B-B14F-4D97-AF65-F5344CB8AC3E}">
        <p14:creationId xmlns:p14="http://schemas.microsoft.com/office/powerpoint/2010/main" val="947905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88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219200"/>
            <a:ext cx="7772400" cy="1510146"/>
          </a:xfrm>
        </p:spPr>
        <p:txBody>
          <a:bodyPr/>
          <a:lstStyle/>
          <a:p>
            <a:r>
              <a:rPr lang="en-US" dirty="0"/>
              <a:t>Search Engine </a:t>
            </a:r>
            <a:br>
              <a:rPr lang="en-US" dirty="0"/>
            </a:br>
            <a:r>
              <a:rPr lang="en-US" dirty="0"/>
              <a:t>Marketing (SEM)</a:t>
            </a:r>
          </a:p>
        </p:txBody>
      </p:sp>
      <p:sp>
        <p:nvSpPr>
          <p:cNvPr id="3" name="Subtitle 2">
            <a:extLst>
              <a:ext uri="{FF2B5EF4-FFF2-40B4-BE49-F238E27FC236}">
                <a16:creationId xmlns:a16="http://schemas.microsoft.com/office/drawing/2014/main" id="{D850F562-FCD3-4330-A6B3-99B583150C7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584896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47"/>
  <p:tag name="MMPROD_UIDATA" val="&lt;database version=&quot;11.0&quot;&gt;&lt;object type=&quot;1&quot; unique_id=&quot;10001&quot;&gt;&lt;object type=&quot;2&quot; unique_id=&quot;46629&quot;&gt;&lt;object type=&quot;3&quot; unique_id=&quot;46630&quot;&gt;&lt;property id=&quot;20148&quot; value=&quot;5&quot;/&gt;&lt;property id=&quot;20300&quot; value=&quot;Slide 1 - &amp;quot;Insert Title Here&amp;quot;&quot;/&gt;&lt;property id=&quot;20307&quot; value=&quot;269&quot;/&gt;&lt;/object&gt;&lt;object type=&quot;3&quot; unique_id=&quot;46631&quot;&gt;&lt;property id=&quot;20148&quot; value=&quot;5&quot;/&gt;&lt;property id=&quot;20300&quot; value=&quot;Slide 2 - &amp;quot;Header&amp;quot;&quot;/&gt;&lt;property id=&quot;20307&quot; value=&quot;266&quot;/&gt;&lt;/object&gt;&lt;object type=&quot;3&quot; unique_id=&quot;46632&quot;&gt;&lt;property id=&quot;20148&quot; value=&quot;5&quot;/&gt;&lt;property id=&quot;20300&quot; value=&quot;Slide 7&quot;/&gt;&lt;property id=&quot;20307&quot; value=&quot;267&quot;/&gt;&lt;/object&gt;&lt;object type=&quot;3&quot; unique_id=&quot;46663&quot;&gt;&lt;property id=&quot;20148&quot; value=&quot;5&quot;/&gt;&lt;property id=&quot;20300&quot; value=&quot;Slide 3&quot;/&gt;&lt;property id=&quot;20307&quot; value=&quot;270&quot;/&gt;&lt;/object&gt;&lt;object type=&quot;3&quot; unique_id=&quot;46664&quot;&gt;&lt;property id=&quot;20148&quot; value=&quot;5&quot;/&gt;&lt;property id=&quot;20300&quot; value=&quot;Slide 4&quot;/&gt;&lt;property id=&quot;20307&quot; value=&quot;271&quot;/&gt;&lt;/object&gt;&lt;object type=&quot;3&quot; unique_id=&quot;46665&quot;&gt;&lt;property id=&quot;20148&quot; value=&quot;5&quot;/&gt;&lt;property id=&quot;20300&quot; value=&quot;Slide 5&quot;/&gt;&lt;property id=&quot;20307&quot; value=&quot;272&quot;/&gt;&lt;/object&gt;&lt;object type=&quot;3&quot; unique_id=&quot;46666&quot;&gt;&lt;property id=&quot;20148&quot; value=&quot;5&quot;/&gt;&lt;property id=&quot;20300&quot; value=&quot;Slide 6&quot;/&gt;&lt;property id=&quot;20307&quot; value=&quot;273&quot;/&gt;&lt;/object&gt;&lt;/object&gt;&lt;object type=&quot;8&quot; unique_id=&quot;46637&quot;&gt;&lt;/object&gt;&lt;/object&gt;&lt;/database&gt;"/>
  <p:tag name="SECTOMILLISECCONVERTED" val="1"/>
</p:tagLst>
</file>

<file path=ppt/theme/theme1.xml><?xml version="1.0" encoding="utf-8"?>
<a:theme xmlns:a="http://schemas.openxmlformats.org/drawingml/2006/main" name="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2591</TotalTime>
  <Words>2012</Words>
  <Application>Microsoft Macintosh PowerPoint</Application>
  <PresentationFormat>On-screen Show (4:3)</PresentationFormat>
  <Paragraphs>666</Paragraphs>
  <Slides>67</Slides>
  <Notes>38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67</vt:i4>
      </vt:variant>
    </vt:vector>
  </HeadingPairs>
  <TitlesOfParts>
    <vt:vector size="70" baseType="lpstr">
      <vt:lpstr>Arial</vt:lpstr>
      <vt:lpstr>Calibri</vt:lpstr>
      <vt:lpstr>Body Slides</vt:lpstr>
      <vt:lpstr>Digital Marketing</vt:lpstr>
      <vt:lpstr>PowerPoint Presentation</vt:lpstr>
      <vt:lpstr>Shift in Media Spend</vt:lpstr>
      <vt:lpstr>Media Ad Spending  ($ Billions), U.S. 2017</vt:lpstr>
      <vt:lpstr>Digital Ad Spending, U.S., 2018–2022</vt:lpstr>
      <vt:lpstr>Fundamentals of Advertising</vt:lpstr>
      <vt:lpstr>Digital Marketing Overview</vt:lpstr>
      <vt:lpstr>PowerPoint Presentation</vt:lpstr>
      <vt:lpstr>Search Engine  Marketing (SEM)</vt:lpstr>
      <vt:lpstr>Search Advertising</vt:lpstr>
      <vt:lpstr>PowerPoint Presentation</vt:lpstr>
      <vt:lpstr>Ad Rank = f (Bid, Quality Score)</vt:lpstr>
      <vt:lpstr>PowerPoint Presentation</vt:lpstr>
      <vt:lpstr>PowerPoint Presentation</vt:lpstr>
      <vt:lpstr>Google’s Ad Rank</vt:lpstr>
      <vt:lpstr>Quality Score</vt:lpstr>
      <vt:lpstr>PowerPoint Presentation</vt:lpstr>
      <vt:lpstr>Why Use Quality Score?</vt:lpstr>
      <vt:lpstr>Quality Score and CPC</vt:lpstr>
      <vt:lpstr>PowerPoint Presentation</vt:lpstr>
      <vt:lpstr>Quality Score and CPC</vt:lpstr>
      <vt:lpstr>Quality Score and CPC</vt:lpstr>
      <vt:lpstr>PowerPoint Presentation</vt:lpstr>
      <vt:lpstr>Display Advertising</vt:lpstr>
      <vt:lpstr>PowerPoint Presentation</vt:lpstr>
      <vt:lpstr>Real-Time Bidding</vt:lpstr>
      <vt:lpstr>PowerPoint Presentation</vt:lpstr>
      <vt:lpstr>Mobile Advertising</vt:lpstr>
      <vt:lpstr>Daily Hours Spent, USA</vt:lpstr>
      <vt:lpstr>Mobile Opportunity</vt:lpstr>
      <vt:lpstr>Connecting with Consumers on Mobile</vt:lpstr>
      <vt:lpstr>Time Spent on Mobile</vt:lpstr>
      <vt:lpstr>Moment-Based Marketing</vt:lpstr>
      <vt:lpstr>PowerPoint Presentation</vt:lpstr>
      <vt:lpstr>PowerPoint Presentation</vt:lpstr>
      <vt:lpstr>Google, Facebook, and Amazon</vt:lpstr>
      <vt:lpstr>PowerPoint Presentation</vt:lpstr>
      <vt:lpstr>Google, Facebook, and Amazon</vt:lpstr>
      <vt:lpstr>PowerPoint Presentation</vt:lpstr>
      <vt:lpstr>Measuring Ad Effectiveness</vt:lpstr>
      <vt:lpstr>Measuring Ad Effectiveness</vt:lpstr>
      <vt:lpstr>Advertising Objectives</vt:lpstr>
      <vt:lpstr>Attribution</vt:lpstr>
      <vt:lpstr>PowerPoint Presentation</vt:lpstr>
      <vt:lpstr>Attribution</vt:lpstr>
      <vt:lpstr>Online–Offline Interaction</vt:lpstr>
      <vt:lpstr>PowerPoint Presentation</vt:lpstr>
      <vt:lpstr>Search Engine Optimization (SEO)</vt:lpstr>
      <vt:lpstr>Digital Marketing Overview</vt:lpstr>
      <vt:lpstr>Organic Search Results</vt:lpstr>
      <vt:lpstr>Search Engine Optimization (SEO)</vt:lpstr>
      <vt:lpstr>PowerPoint Presentation</vt:lpstr>
      <vt:lpstr>PowerPoint Presentation</vt:lpstr>
      <vt:lpstr>Social Media</vt:lpstr>
      <vt:lpstr>Digital Marketing Overview</vt:lpstr>
      <vt:lpstr>Social Media</vt:lpstr>
      <vt:lpstr>PowerPoint Presentation</vt:lpstr>
      <vt:lpstr>Real-Time Social Media Engagement</vt:lpstr>
      <vt:lpstr>Leveraging Social Media</vt:lpstr>
      <vt:lpstr>Ongoing Debate about Virality</vt:lpstr>
      <vt:lpstr>Amplification vs. Virality</vt:lpstr>
      <vt:lpstr>Measuring the Impact of Social Media</vt:lpstr>
      <vt:lpstr>What Is a Facebook Fan Worth?</vt:lpstr>
      <vt:lpstr>PowerPoint Presentation</vt:lpstr>
      <vt:lpstr>What Is a Facebook “Like” Worth?</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Harvard University</dc:title>
  <dc:subject/>
  <dc:creator>Administrator</dc:creator>
  <cp:keywords/>
  <dc:description/>
  <cp:lastModifiedBy>Jenn Vento</cp:lastModifiedBy>
  <cp:revision>260</cp:revision>
  <dcterms:created xsi:type="dcterms:W3CDTF">2016-03-21T14:12:59Z</dcterms:created>
  <dcterms:modified xsi:type="dcterms:W3CDTF">2020-06-08T21:41:39Z</dcterms:modified>
  <cp:category/>
</cp:coreProperties>
</file>