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310" r:id="rId3"/>
    <p:sldId id="311" r:id="rId4"/>
    <p:sldId id="273" r:id="rId5"/>
    <p:sldId id="313" r:id="rId6"/>
    <p:sldId id="275" r:id="rId7"/>
    <p:sldId id="276" r:id="rId8"/>
    <p:sldId id="277" r:id="rId9"/>
    <p:sldId id="278" r:id="rId10"/>
    <p:sldId id="279" r:id="rId11"/>
    <p:sldId id="319" r:id="rId12"/>
    <p:sldId id="281" r:id="rId13"/>
    <p:sldId id="282" r:id="rId14"/>
    <p:sldId id="283" r:id="rId15"/>
    <p:sldId id="323" r:id="rId16"/>
    <p:sldId id="285" r:id="rId17"/>
    <p:sldId id="325" r:id="rId18"/>
    <p:sldId id="267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55" autoAdjust="0"/>
    <p:restoredTop sz="86379" autoAdjust="0"/>
  </p:normalViewPr>
  <p:slideViewPr>
    <p:cSldViewPr>
      <p:cViewPr varScale="1">
        <p:scale>
          <a:sx n="85" d="100"/>
          <a:sy n="85" d="100"/>
        </p:scale>
        <p:origin x="10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035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46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22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171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64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7"/>
            <a:ext cx="3276600" cy="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7019110" cy="4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9" r:id="rId7"/>
    <p:sldLayoutId id="2147483655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6019800" cy="1357746"/>
          </a:xfrm>
        </p:spPr>
        <p:txBody>
          <a:bodyPr/>
          <a:lstStyle/>
          <a:p>
            <a:r>
              <a:rPr lang="en-US" sz="3600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11733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How does Gradient Boosting Achieve This?</a:t>
            </a:r>
          </a:p>
        </p:txBody>
      </p:sp>
      <p:sp>
        <p:nvSpPr>
          <p:cNvPr id="1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2900" y="1600200"/>
            <a:ext cx="8458200" cy="4700801"/>
          </a:xfrm>
          <a:prstGeom prst="rect">
            <a:avLst/>
          </a:prstGeom>
        </p:spPr>
        <p:txBody>
          <a:bodyPr/>
          <a:lstStyle/>
          <a:p>
            <a:pPr marL="305180" indent="-305180" defTabSz="813816">
              <a:spcBef>
                <a:spcPts val="500"/>
              </a:spcBef>
              <a:defRPr sz="2136"/>
            </a:pPr>
            <a:r>
              <a:rPr dirty="0"/>
              <a:t>Now we fit the data again and this gives us a new decision tree 2</a:t>
            </a:r>
          </a:p>
          <a:p>
            <a:pPr marL="305180" indent="-305180" defTabSz="813816">
              <a:spcBef>
                <a:spcPts val="500"/>
              </a:spcBef>
              <a:defRPr sz="2136"/>
            </a:pPr>
            <a:r>
              <a:rPr dirty="0"/>
              <a:t>By </a:t>
            </a:r>
            <a:r>
              <a:rPr lang="en-US" dirty="0"/>
              <a:t>reweighting</a:t>
            </a:r>
            <a:r>
              <a:rPr dirty="0"/>
              <a:t>, the decision tree algorithm will pay more attention to the misclassified points that now carry more weight and try to correctly classify these points. </a:t>
            </a:r>
            <a:endParaRPr lang="en-US" dirty="0"/>
          </a:p>
          <a:p>
            <a:pPr marL="305180" indent="-305180" defTabSz="813816">
              <a:spcBef>
                <a:spcPts val="500"/>
              </a:spcBef>
              <a:defRPr sz="2136"/>
            </a:pPr>
            <a:r>
              <a:rPr lang="en-US" dirty="0"/>
              <a:t>Once these weighted data points are introduced into the tree they stay for the rest of the gradient boosting process. </a:t>
            </a:r>
            <a:endParaRPr dirty="0"/>
          </a:p>
          <a:p>
            <a:pPr marL="305180" indent="-305180" defTabSz="813816">
              <a:spcBef>
                <a:spcPts val="500"/>
              </a:spcBef>
              <a:defRPr sz="2136"/>
            </a:pPr>
            <a:r>
              <a:rPr dirty="0"/>
              <a:t>Figure 2 shows this new tree: for these weighted points the cut </a:t>
            </a:r>
            <a:r>
              <a:rPr lang="en-US" dirty="0"/>
              <a:t>changes </a:t>
            </a:r>
            <a:r>
              <a:rPr dirty="0"/>
              <a:t>from a credit score of 681 to a</a:t>
            </a:r>
            <a:r>
              <a:rPr lang="en-US" dirty="0"/>
              <a:t>n income </a:t>
            </a:r>
            <a:r>
              <a:rPr dirty="0"/>
              <a:t>of </a:t>
            </a:r>
            <a:r>
              <a:rPr lang="en-US" dirty="0"/>
              <a:t>$78,000</a:t>
            </a:r>
            <a:r>
              <a:rPr dirty="0"/>
              <a:t>, so that points 1, 2, and 3 are now correctly classified as defaulters</a:t>
            </a:r>
            <a:r>
              <a:rPr lang="en-US" dirty="0"/>
              <a:t> and points a and b are correctly classified as </a:t>
            </a:r>
            <a:r>
              <a:rPr lang="en-US" dirty="0" err="1"/>
              <a:t>repayers</a:t>
            </a:r>
            <a:r>
              <a:rPr dirty="0"/>
              <a:t>.</a:t>
            </a:r>
          </a:p>
          <a:p>
            <a:pPr marL="305180" indent="-305180" defTabSz="813816">
              <a:spcBef>
                <a:spcPts val="500"/>
              </a:spcBef>
              <a:defRPr sz="2136"/>
            </a:pPr>
            <a:r>
              <a:rPr dirty="0"/>
              <a:t>In the process </a:t>
            </a:r>
            <a:r>
              <a:rPr lang="en-US" dirty="0"/>
              <a:t>11 of 12 </a:t>
            </a:r>
            <a:r>
              <a:rPr dirty="0"/>
              <a:t>defaulters are correctly classified, but </a:t>
            </a:r>
            <a:r>
              <a:rPr lang="en-US" dirty="0"/>
              <a:t>5</a:t>
            </a:r>
            <a:r>
              <a:rPr dirty="0"/>
              <a:t> of the 12 </a:t>
            </a:r>
            <a:r>
              <a:rPr dirty="0" err="1"/>
              <a:t>repayers</a:t>
            </a:r>
            <a:r>
              <a:rPr dirty="0"/>
              <a:t> are now classified as defaulters. </a:t>
            </a:r>
            <a:r>
              <a:rPr lang="en-US" dirty="0"/>
              <a:t>Notice that each of the defaulters are ones whose values had not been boosted.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14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4453" y="6233159"/>
            <a:ext cx="221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Tree weight: 1.6739</a:t>
            </a:r>
          </a:p>
        </p:txBody>
      </p:sp>
      <p:grpSp>
        <p:nvGrpSpPr>
          <p:cNvPr id="5" name="Group 4" descr="A stage 2-cut version of the same plot. It now has a vertical line at around the 78 or 79 thousand dollar income marker. The initial description is as follows: A plot with data points -- some red and some blue. The red points are defaulters, the blue repayers. Income is along the x-axis, and credit score the y-axis. A horizontal line segment, the first cut, is drawn throughly through the middle of the plot, dividing it in two equal halves, one atop the other. The top half is grey-ish, the bottom half pink-ish." title="Stage 2 Tree"/>
          <p:cNvGrpSpPr/>
          <p:nvPr/>
        </p:nvGrpSpPr>
        <p:grpSpPr>
          <a:xfrm>
            <a:off x="921127" y="1433868"/>
            <a:ext cx="7301747" cy="4827420"/>
            <a:chOff x="891522" y="1433868"/>
            <a:chExt cx="7301747" cy="4827420"/>
          </a:xfrm>
        </p:grpSpPr>
        <p:grpSp>
          <p:nvGrpSpPr>
            <p:cNvPr id="7" name="Group 6"/>
            <p:cNvGrpSpPr/>
            <p:nvPr/>
          </p:nvGrpSpPr>
          <p:grpSpPr>
            <a:xfrm>
              <a:off x="2035047" y="5704801"/>
              <a:ext cx="6158222" cy="556487"/>
              <a:chOff x="4705962" y="4608307"/>
              <a:chExt cx="4142729" cy="374357"/>
            </a:xfrm>
          </p:grpSpPr>
          <p:grpSp>
            <p:nvGrpSpPr>
              <p:cNvPr id="110" name="Group 109"/>
              <p:cNvGrpSpPr/>
              <p:nvPr/>
            </p:nvGrpSpPr>
            <p:grpSpPr>
              <a:xfrm rot="16200000">
                <a:off x="6748515" y="2693916"/>
                <a:ext cx="27432" cy="3856214"/>
                <a:chOff x="724104" y="2012950"/>
                <a:chExt cx="714183" cy="135977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24107" y="2012950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24117" y="2594749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724117" y="278924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24117" y="298373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724117" y="3178226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724104" y="3372720"/>
                  <a:ext cx="714183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24117" y="220800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724117" y="2402776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4705962" y="4617720"/>
                <a:ext cx="4142729" cy="364944"/>
                <a:chOff x="4705962" y="4617720"/>
                <a:chExt cx="4142729" cy="364944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4705962" y="4617720"/>
                  <a:ext cx="4142729" cy="207046"/>
                  <a:chOff x="4705962" y="4617720"/>
                  <a:chExt cx="4142729" cy="207046"/>
                </a:xfrm>
              </p:grpSpPr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4705962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40</a:t>
                    </a: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256575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50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5808843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60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6354053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70</a:t>
                    </a: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906272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80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7456927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90</a:t>
                    </a: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7975651" y="4617720"/>
                    <a:ext cx="324803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100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532860" y="4617720"/>
                    <a:ext cx="315831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110</a:t>
                    </a:r>
                  </a:p>
                </p:txBody>
              </p:sp>
            </p:grpSp>
            <p:sp>
              <p:nvSpPr>
                <p:cNvPr id="113" name="TextBox 112"/>
                <p:cNvSpPr txBox="1"/>
                <p:nvPr/>
              </p:nvSpPr>
              <p:spPr>
                <a:xfrm>
                  <a:off x="6312799" y="4775618"/>
                  <a:ext cx="518909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Income</a:t>
                  </a: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891522" y="1865061"/>
              <a:ext cx="1033546" cy="3647410"/>
              <a:chOff x="3936695" y="2031607"/>
              <a:chExt cx="695282" cy="2453668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427284" y="2132622"/>
                <a:ext cx="204693" cy="2249694"/>
                <a:chOff x="724107" y="1043436"/>
                <a:chExt cx="714167" cy="2249694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724107" y="2837069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724107" y="1946275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24107" y="1043436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724107" y="1496322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24107" y="2390533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724107" y="3293130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3936695" y="2031607"/>
                <a:ext cx="509100" cy="2453668"/>
                <a:chOff x="3936695" y="2031607"/>
                <a:chExt cx="509100" cy="2453668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4120991" y="2031607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800</a:t>
                  </a: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120991" y="2484695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750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4120991" y="2929624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700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4120991" y="3377964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650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120991" y="3820868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600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120991" y="4278229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550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 rot="16200000">
                  <a:off x="3817429" y="3093703"/>
                  <a:ext cx="445580" cy="207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Credit</a:t>
                  </a: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1656568" y="1490429"/>
              <a:ext cx="6305487" cy="4214676"/>
            </a:xfrm>
            <a:prstGeom prst="rect">
              <a:avLst/>
            </a:prstGeom>
            <a:solidFill>
              <a:srgbClr val="FCE0E0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3525" y="1490428"/>
              <a:ext cx="2618530" cy="4215384"/>
            </a:xfrm>
            <a:prstGeom prst="rect">
              <a:avLst/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366454" y="2602608"/>
              <a:ext cx="5532765" cy="1923455"/>
              <a:chOff x="4928905" y="2527766"/>
              <a:chExt cx="3721974" cy="1293937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4928905" y="2527766"/>
                <a:ext cx="3721974" cy="1293937"/>
                <a:chOff x="4928905" y="2527766"/>
                <a:chExt cx="3721974" cy="1293937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4928905" y="2688857"/>
                  <a:ext cx="147717" cy="147717"/>
                </a:xfrm>
                <a:prstGeom prst="ellipse">
                  <a:avLst/>
                </a:prstGeom>
                <a:solidFill>
                  <a:srgbClr val="F8B6B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478140" y="2527766"/>
                  <a:ext cx="147717" cy="147717"/>
                </a:xfrm>
                <a:prstGeom prst="ellipse">
                  <a:avLst/>
                </a:prstGeom>
                <a:solidFill>
                  <a:srgbClr val="F8B6B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6684643" y="2884464"/>
                  <a:ext cx="147717" cy="147717"/>
                </a:xfrm>
                <a:prstGeom prst="ellipse">
                  <a:avLst/>
                </a:prstGeom>
                <a:solidFill>
                  <a:srgbClr val="F8B6B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729412" y="2927039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4969668" y="2729783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5519337" y="2570240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239172" y="3673986"/>
                  <a:ext cx="147717" cy="147717"/>
                </a:xfrm>
                <a:prstGeom prst="ellipse">
                  <a:avLst/>
                </a:prstGeom>
                <a:solidFill>
                  <a:srgbClr val="B8B6D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8503162" y="3422797"/>
                  <a:ext cx="147717" cy="147717"/>
                </a:xfrm>
                <a:prstGeom prst="ellipse">
                  <a:avLst/>
                </a:prstGeom>
                <a:solidFill>
                  <a:srgbClr val="B8B6D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5907481" y="3159945"/>
                <a:ext cx="2702635" cy="622361"/>
                <a:chOff x="5907481" y="3159945"/>
                <a:chExt cx="2702635" cy="622361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5907481" y="3159945"/>
                  <a:ext cx="66191" cy="66191"/>
                </a:xfrm>
                <a:prstGeom prst="ellipse">
                  <a:avLst/>
                </a:prstGeom>
                <a:solidFill>
                  <a:srgbClr val="9292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279689" y="3716115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8543925" y="3463703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2504269" y="2690717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EFBBB2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10737" y="2402917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EFBBB2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7959" y="2951557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EFBBB2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18061" y="4123522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6568" y="1490429"/>
              <a:ext cx="6305487" cy="421467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10148" y="3742522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5480" y="1908058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2A2E91"/>
                  </a:solidFill>
                </a:rPr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0303" y="2139122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2A2E91"/>
                  </a:solidFill>
                </a:rPr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29330" y="2622441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2A2E91"/>
                  </a:solidFill>
                </a:rPr>
                <a:t>f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0927" y="3851413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F1E2E"/>
                  </a:solidFill>
                </a:rPr>
                <a:t>4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656360" y="3591547"/>
              <a:ext cx="6309360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13920" y="4123668"/>
              <a:ext cx="109517" cy="109517"/>
              <a:chOff x="4141777" y="4277141"/>
              <a:chExt cx="109517" cy="109517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141777" y="4277141"/>
                <a:ext cx="109517" cy="109517"/>
              </a:xfrm>
              <a:prstGeom prst="ellipse">
                <a:avLst/>
              </a:prstGeom>
              <a:solidFill>
                <a:srgbClr val="F8B6B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167969" y="4303333"/>
                <a:ext cx="57133" cy="57133"/>
              </a:xfrm>
              <a:prstGeom prst="ellipse">
                <a:avLst/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47634" y="4594878"/>
              <a:ext cx="109517" cy="109517"/>
              <a:chOff x="4141777" y="4277141"/>
              <a:chExt cx="109517" cy="10951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141777" y="4277141"/>
                <a:ext cx="109517" cy="109517"/>
              </a:xfrm>
              <a:prstGeom prst="ellipse">
                <a:avLst/>
              </a:prstGeom>
              <a:solidFill>
                <a:srgbClr val="F8B6B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167969" y="4303333"/>
                <a:ext cx="57133" cy="57133"/>
              </a:xfrm>
              <a:prstGeom prst="ellipse">
                <a:avLst/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731818" y="4685823"/>
              <a:ext cx="109517" cy="109517"/>
              <a:chOff x="4141777" y="4277141"/>
              <a:chExt cx="109517" cy="10951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141777" y="4277141"/>
                <a:ext cx="109517" cy="109517"/>
              </a:xfrm>
              <a:prstGeom prst="ellipse">
                <a:avLst/>
              </a:prstGeom>
              <a:solidFill>
                <a:srgbClr val="F8B6B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167969" y="4303333"/>
                <a:ext cx="57133" cy="57133"/>
              </a:xfrm>
              <a:prstGeom prst="ellipse">
                <a:avLst/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135075" y="4281505"/>
              <a:ext cx="109517" cy="109517"/>
              <a:chOff x="4141777" y="4277141"/>
              <a:chExt cx="109517" cy="109517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141777" y="4277141"/>
                <a:ext cx="109517" cy="109517"/>
              </a:xfrm>
              <a:prstGeom prst="ellipse">
                <a:avLst/>
              </a:prstGeom>
              <a:solidFill>
                <a:srgbClr val="F8B6B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167969" y="4303333"/>
                <a:ext cx="57133" cy="57133"/>
              </a:xfrm>
              <a:prstGeom prst="ellipse">
                <a:avLst/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96147" y="3732777"/>
              <a:ext cx="109517" cy="109517"/>
              <a:chOff x="4141777" y="4277141"/>
              <a:chExt cx="109517" cy="10951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141777" y="4277141"/>
                <a:ext cx="109517" cy="109517"/>
              </a:xfrm>
              <a:prstGeom prst="ellipse">
                <a:avLst/>
              </a:prstGeom>
              <a:solidFill>
                <a:srgbClr val="F8B6B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167969" y="4303333"/>
                <a:ext cx="57133" cy="57133"/>
              </a:xfrm>
              <a:prstGeom prst="ellipse">
                <a:avLst/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57933" y="5320303"/>
              <a:ext cx="109517" cy="109517"/>
              <a:chOff x="4141777" y="4277141"/>
              <a:chExt cx="109517" cy="109517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141777" y="4277141"/>
                <a:ext cx="109517" cy="109517"/>
              </a:xfrm>
              <a:prstGeom prst="ellipse">
                <a:avLst/>
              </a:prstGeom>
              <a:solidFill>
                <a:srgbClr val="F8B6B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4167969" y="4303333"/>
                <a:ext cx="57133" cy="57133"/>
              </a:xfrm>
              <a:prstGeom prst="ellipse">
                <a:avLst/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776386" y="4098655"/>
              <a:ext cx="109517" cy="109517"/>
              <a:chOff x="4141777" y="4277141"/>
              <a:chExt cx="109517" cy="109517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141777" y="4277141"/>
                <a:ext cx="109517" cy="109517"/>
              </a:xfrm>
              <a:prstGeom prst="ellipse">
                <a:avLst/>
              </a:prstGeom>
              <a:solidFill>
                <a:srgbClr val="F8B6B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167969" y="4303333"/>
                <a:ext cx="57133" cy="57133"/>
              </a:xfrm>
              <a:prstGeom prst="ellipse">
                <a:avLst/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616445" y="3572302"/>
              <a:ext cx="98394" cy="98394"/>
              <a:chOff x="1616445" y="3572302"/>
              <a:chExt cx="98394" cy="98394"/>
            </a:xfrm>
          </p:grpSpPr>
          <p:sp>
            <p:nvSpPr>
              <p:cNvPr id="66" name="Chord 65"/>
              <p:cNvSpPr/>
              <p:nvPr/>
            </p:nvSpPr>
            <p:spPr>
              <a:xfrm rot="5400000">
                <a:off x="1616445" y="3572302"/>
                <a:ext cx="98394" cy="98394"/>
              </a:xfrm>
              <a:prstGeom prst="chord">
                <a:avLst>
                  <a:gd name="adj1" fmla="val 10081098"/>
                  <a:gd name="adj2" fmla="val 692034"/>
                </a:avLst>
              </a:prstGeom>
              <a:solidFill>
                <a:srgbClr val="F8B6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Chord 66"/>
              <p:cNvSpPr/>
              <p:nvPr/>
            </p:nvSpPr>
            <p:spPr>
              <a:xfrm flipV="1">
                <a:off x="1631013" y="3592788"/>
                <a:ext cx="56502" cy="56502"/>
              </a:xfrm>
              <a:prstGeom prst="chord">
                <a:avLst>
                  <a:gd name="adj1" fmla="val 16046538"/>
                  <a:gd name="adj2" fmla="val 5582672"/>
                </a:avLst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087956" y="5641391"/>
              <a:ext cx="98394" cy="98394"/>
              <a:chOff x="3087956" y="5641391"/>
              <a:chExt cx="98394" cy="98394"/>
            </a:xfrm>
          </p:grpSpPr>
          <p:sp>
            <p:nvSpPr>
              <p:cNvPr id="64" name="Chord 63"/>
              <p:cNvSpPr/>
              <p:nvPr/>
            </p:nvSpPr>
            <p:spPr>
              <a:xfrm>
                <a:off x="3087956" y="5641391"/>
                <a:ext cx="98394" cy="98394"/>
              </a:xfrm>
              <a:prstGeom prst="chord">
                <a:avLst>
                  <a:gd name="adj1" fmla="val 10081098"/>
                  <a:gd name="adj2" fmla="val 692034"/>
                </a:avLst>
              </a:prstGeom>
              <a:solidFill>
                <a:srgbClr val="F8B6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Chord 64"/>
              <p:cNvSpPr/>
              <p:nvPr/>
            </p:nvSpPr>
            <p:spPr>
              <a:xfrm rot="16200000" flipV="1">
                <a:off x="3108442" y="5668715"/>
                <a:ext cx="56502" cy="56502"/>
              </a:xfrm>
              <a:prstGeom prst="chord">
                <a:avLst>
                  <a:gd name="adj1" fmla="val 16046538"/>
                  <a:gd name="adj2" fmla="val 5582672"/>
                </a:avLst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987060" y="3266099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2A2E91"/>
                  </a:solidFill>
                </a:rPr>
                <a:t>g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525610" y="3089153"/>
              <a:ext cx="102426" cy="102424"/>
              <a:chOff x="5525610" y="3089153"/>
              <a:chExt cx="102426" cy="10242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525610" y="3089153"/>
                <a:ext cx="102426" cy="102424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554771" y="3116134"/>
                <a:ext cx="45722" cy="45721"/>
              </a:xfrm>
              <a:prstGeom prst="ellipse">
                <a:avLst/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519322" y="2650223"/>
              <a:ext cx="102426" cy="102424"/>
              <a:chOff x="5525610" y="3089153"/>
              <a:chExt cx="102426" cy="102424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525610" y="3089153"/>
                <a:ext cx="102426" cy="102424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554771" y="3116134"/>
                <a:ext cx="45722" cy="45721"/>
              </a:xfrm>
              <a:prstGeom prst="ellipse">
                <a:avLst/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704758" y="2021177"/>
              <a:ext cx="102426" cy="102424"/>
              <a:chOff x="5525610" y="3089153"/>
              <a:chExt cx="102426" cy="102424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525610" y="3089153"/>
                <a:ext cx="102426" cy="102424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554771" y="3116134"/>
                <a:ext cx="45722" cy="45721"/>
              </a:xfrm>
              <a:prstGeom prst="ellipse">
                <a:avLst/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015671" y="1433868"/>
              <a:ext cx="102426" cy="102424"/>
              <a:chOff x="6015671" y="1433868"/>
              <a:chExt cx="102426" cy="102424"/>
            </a:xfrm>
          </p:grpSpPr>
          <p:sp>
            <p:nvSpPr>
              <p:cNvPr id="56" name="Chord 55"/>
              <p:cNvSpPr/>
              <p:nvPr/>
            </p:nvSpPr>
            <p:spPr>
              <a:xfrm>
                <a:off x="6015671" y="1433868"/>
                <a:ext cx="102426" cy="102424"/>
              </a:xfrm>
              <a:prstGeom prst="chord">
                <a:avLst>
                  <a:gd name="adj1" fmla="val 504798"/>
                  <a:gd name="adj2" fmla="val 10514906"/>
                </a:avLst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Chord 56"/>
              <p:cNvSpPr/>
              <p:nvPr/>
            </p:nvSpPr>
            <p:spPr>
              <a:xfrm>
                <a:off x="6041767" y="1462547"/>
                <a:ext cx="51852" cy="51850"/>
              </a:xfrm>
              <a:prstGeom prst="chord">
                <a:avLst>
                  <a:gd name="adj1" fmla="val 201025"/>
                  <a:gd name="adj2" fmla="val 10584265"/>
                </a:avLst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5400000">
              <a:off x="7918718" y="3289105"/>
              <a:ext cx="102426" cy="102424"/>
              <a:chOff x="6015671" y="1433869"/>
              <a:chExt cx="102426" cy="102424"/>
            </a:xfrm>
          </p:grpSpPr>
          <p:sp>
            <p:nvSpPr>
              <p:cNvPr id="54" name="Chord 53"/>
              <p:cNvSpPr/>
              <p:nvPr/>
            </p:nvSpPr>
            <p:spPr>
              <a:xfrm>
                <a:off x="6015671" y="1433869"/>
                <a:ext cx="102426" cy="102424"/>
              </a:xfrm>
              <a:prstGeom prst="chord">
                <a:avLst>
                  <a:gd name="adj1" fmla="val 504798"/>
                  <a:gd name="adj2" fmla="val 10514906"/>
                </a:avLst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Chord 54"/>
              <p:cNvSpPr/>
              <p:nvPr/>
            </p:nvSpPr>
            <p:spPr>
              <a:xfrm>
                <a:off x="6041767" y="1462547"/>
                <a:ext cx="51852" cy="51850"/>
              </a:xfrm>
              <a:prstGeom prst="chord">
                <a:avLst>
                  <a:gd name="adj1" fmla="val 201025"/>
                  <a:gd name="adj2" fmla="val 10584265"/>
                </a:avLst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815617" y="3542103"/>
              <a:ext cx="102426" cy="102424"/>
              <a:chOff x="5525610" y="3089153"/>
              <a:chExt cx="102426" cy="102424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525610" y="3089153"/>
                <a:ext cx="102426" cy="102424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554771" y="3116134"/>
                <a:ext cx="45722" cy="45721"/>
              </a:xfrm>
              <a:prstGeom prst="ellipse">
                <a:avLst/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898008" y="2607151"/>
              <a:ext cx="102426" cy="102424"/>
              <a:chOff x="5525610" y="3089153"/>
              <a:chExt cx="102426" cy="10242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5525610" y="3089153"/>
                <a:ext cx="102426" cy="102424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554771" y="3116134"/>
                <a:ext cx="45722" cy="45721"/>
              </a:xfrm>
              <a:prstGeom prst="ellipse">
                <a:avLst/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160346" y="2137692"/>
              <a:ext cx="102426" cy="102424"/>
              <a:chOff x="5525610" y="3089153"/>
              <a:chExt cx="102426" cy="10242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5525610" y="3089153"/>
                <a:ext cx="102426" cy="102424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54771" y="3116134"/>
                <a:ext cx="45722" cy="45721"/>
              </a:xfrm>
              <a:prstGeom prst="ellipse">
                <a:avLst/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562961" y="2898333"/>
              <a:ext cx="102426" cy="102424"/>
              <a:chOff x="5525610" y="3089153"/>
              <a:chExt cx="102426" cy="10242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525610" y="3089153"/>
                <a:ext cx="102426" cy="102424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554771" y="3116134"/>
                <a:ext cx="45722" cy="45721"/>
              </a:xfrm>
              <a:prstGeom prst="ellipse">
                <a:avLst/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009458" y="2402916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2A2E91"/>
                  </a:solidFill>
                </a:rPr>
                <a:t>d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222385" y="2410906"/>
              <a:ext cx="102426" cy="102424"/>
              <a:chOff x="5525610" y="3089153"/>
              <a:chExt cx="102426" cy="10242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525610" y="3089153"/>
                <a:ext cx="102426" cy="102424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554771" y="3116134"/>
                <a:ext cx="45722" cy="45721"/>
              </a:xfrm>
              <a:prstGeom prst="ellipse">
                <a:avLst/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512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52596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marL="312039" indent="-312039" defTabSz="832104">
                  <a:spcBef>
                    <a:spcPts val="500"/>
                  </a:spcBef>
                  <a:defRPr sz="2912"/>
                </a:pPr>
                <a:r>
                  <a:rPr lang="en-US" dirty="0"/>
                  <a:t>This tree is assigned a weight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ar-A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𝑙</m:t>
                    </m:r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ar-AE" dirty="0"/>
                  <a:t>    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now the </a:t>
                </a:r>
                <a:r>
                  <a:rPr lang="en-US" i="1" dirty="0"/>
                  <a:t>weighted</a:t>
                </a:r>
                <a:r>
                  <a:rPr lang="en-US" dirty="0"/>
                  <a:t> misclassification rate for the tree at stage </a:t>
                </a:r>
                <a:r>
                  <a:rPr lang="en-US" i="1" dirty="0"/>
                  <a:t>2</a:t>
                </a:r>
                <a:r>
                  <a:rPr lang="en-US" dirty="0"/>
                  <a:t>. </a:t>
                </a:r>
              </a:p>
              <a:p>
                <a:pPr marL="312039" indent="-312039" defTabSz="832104">
                  <a:spcBef>
                    <a:spcPts val="500"/>
                  </a:spcBef>
                  <a:defRPr sz="2912"/>
                </a:pPr>
                <a:r>
                  <a:rPr lang="en-US" dirty="0"/>
                  <a:t>The weighted misclassification                     uses the weights from the second tree to give more importance to points </a:t>
                </a:r>
                <a:r>
                  <a:rPr lang="en-US" i="1" dirty="0"/>
                  <a:t>m</a:t>
                </a:r>
                <a:r>
                  <a:rPr lang="en-US" dirty="0"/>
                  <a:t> misclassified by the previous tree(s) amongst all the points </a:t>
                </a:r>
                <a:r>
                  <a:rPr lang="en-US" i="1" dirty="0" err="1"/>
                  <a:t>i</a:t>
                </a:r>
                <a:r>
                  <a:rPr lang="en-US" dirty="0"/>
                  <a:t>. Misclassifications that persist thus get more importance</a:t>
                </a:r>
              </a:p>
              <a:p>
                <a:pPr marL="312039" indent="-312039" defTabSz="832104">
                  <a:spcBef>
                    <a:spcPts val="500"/>
                  </a:spcBef>
                  <a:defRPr sz="2912"/>
                </a:pPr>
                <a:r>
                  <a:rPr lang="en-US" dirty="0"/>
                  <a:t>For Stage 2: </a:t>
                </a:r>
                <a:endParaRPr dirty="0"/>
              </a:p>
            </p:txBody>
          </p:sp>
        </mc:Choice>
        <mc:Fallback xmlns="">
          <p:sp>
            <p:nvSpPr>
              <p:cNvPr id="196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1369" t="-404" r="-259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Weighting the Second Tree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00" y="2894372"/>
            <a:ext cx="1844627" cy="7879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02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/>
              <a:t>Calculating Weights for Stage 2 Tree</a:t>
            </a:r>
            <a:endParaRPr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06995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Tree 2: </a:t>
            </a:r>
            <a:r>
              <a:rPr lang="en-US" sz="2000" b="1" dirty="0"/>
              <a:t>6 total misclassifications</a:t>
            </a:r>
          </a:p>
          <a:p>
            <a:r>
              <a:rPr lang="en-US" sz="2000" dirty="0"/>
              <a:t>1 defaulter misclassified: point 4</a:t>
            </a:r>
          </a:p>
          <a:p>
            <a:r>
              <a:rPr lang="en-US" sz="2000" dirty="0"/>
              <a:t>5 </a:t>
            </a:r>
            <a:r>
              <a:rPr lang="en-US" sz="2000" dirty="0" err="1"/>
              <a:t>repayers</a:t>
            </a:r>
            <a:r>
              <a:rPr lang="en-US" sz="2000" dirty="0"/>
              <a:t> misclassified: points </a:t>
            </a:r>
            <a:r>
              <a:rPr lang="en-US" sz="2000" dirty="0" err="1"/>
              <a:t>c,d,e,f</a:t>
            </a:r>
            <a:r>
              <a:rPr lang="en-US" sz="2000" dirty="0"/>
              <a:t>, and g</a:t>
            </a:r>
          </a:p>
          <a:p>
            <a:r>
              <a:rPr lang="en-US" sz="2000" dirty="0"/>
              <a:t>All these points carry a weight of 1 from the first tree since they were correctly classified in tree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181946"/>
                <a:ext cx="8903482" cy="1170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.1583 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.7915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.7915+.7916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1946"/>
                <a:ext cx="8903482" cy="11706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0259" y="5795907"/>
                <a:ext cx="8903482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−.1579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.1579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.8421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.1579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5.333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=1.6739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9" y="5795907"/>
                <a:ext cx="8903482" cy="7838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4504" y="3121078"/>
                <a:ext cx="9046066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Each misclassified point from Stage 1 is assigned the weight of 3.80 so the weighted</a:t>
                </a:r>
              </a:p>
              <a:p>
                <a:r>
                  <a:rPr lang="en-US" dirty="0"/>
                  <a:t>value of each of these points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∗3.80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=0.1583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points are represented in the denominator </a:t>
                </a:r>
                <a:r>
                  <a:rPr lang="en-US" i="1" dirty="0"/>
                  <a:t>with these new weighted values</a:t>
                </a:r>
                <a:r>
                  <a:rPr lang="en-US" dirty="0"/>
                  <a:t>, so: 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4" y="3121078"/>
                <a:ext cx="9046066" cy="1060868"/>
              </a:xfrm>
              <a:prstGeom prst="rect">
                <a:avLst/>
              </a:prstGeom>
              <a:blipFill rotWithShape="0">
                <a:blip r:embed="rId5"/>
                <a:stretch>
                  <a:fillRect l="-606" t="-3448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8929" y="5262461"/>
                <a:ext cx="2037737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1.5831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.1579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9" y="5262461"/>
                <a:ext cx="2037737" cy="6183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84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From tree 2 to tree 3</a:t>
            </a:r>
          </a:p>
        </p:txBody>
      </p:sp>
      <p:sp>
        <p:nvSpPr>
          <p:cNvPr id="20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2900" y="1536700"/>
            <a:ext cx="8458200" cy="452596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dirty="0"/>
              <a:t>The weights for wrongly classified points in tree 2 are multiplied by         whereas correctly classified are again multiplied by 1. </a:t>
            </a:r>
          </a:p>
          <a:p>
            <a:pPr>
              <a:defRPr sz="2400"/>
            </a:pPr>
            <a:r>
              <a:rPr dirty="0"/>
              <a:t>Note that misclassifications that persist through the first two trees get even larger weights</a:t>
            </a:r>
            <a:r>
              <a:rPr lang="en-US" dirty="0"/>
              <a:t>.</a:t>
            </a:r>
            <a:endParaRPr dirty="0"/>
          </a:p>
          <a:p>
            <a:pPr>
              <a:defRPr sz="2400"/>
            </a:pPr>
            <a:r>
              <a:rPr dirty="0"/>
              <a:t>Now we fit the data again and this gives us a new decision tree, tree 3</a:t>
            </a:r>
            <a:r>
              <a:rPr lang="en-US" dirty="0"/>
              <a:t>.</a:t>
            </a:r>
            <a:endParaRPr dirty="0"/>
          </a:p>
          <a:p>
            <a:pPr>
              <a:defRPr sz="2400"/>
            </a:pPr>
            <a:r>
              <a:rPr lang="en-US" dirty="0"/>
              <a:t>W</a:t>
            </a:r>
            <a:r>
              <a:rPr dirty="0"/>
              <a:t>e repeat the whole process of fitting a new tree, calculating a weighted error, obtaining a new tree weight, and then using this tree weight to update the weights for individual data points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51" y="1945580"/>
            <a:ext cx="469926" cy="2819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485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 Tree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6126163"/>
            <a:ext cx="2624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process is repeated 20 times.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4453" y="6233159"/>
            <a:ext cx="221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Tree weight: 0.7691</a:t>
            </a:r>
          </a:p>
        </p:txBody>
      </p:sp>
      <p:grpSp>
        <p:nvGrpSpPr>
          <p:cNvPr id="12" name="Group 11" descr="A stage three version of the same plot. Some data points are gestured to with arrows and the words, &quot;Point weight.&quot; The original description follows: A plot with data points -- some red and some blue. The red points are defaulters, the blue repayers. Income is along the x-axis, and credit score the y-axis. A horizontal line segment, the first cut, is drawn throughly through the middle of the plot, dividing it in two equal halves, one atop the other. The top half is grey-ish, the bottom half pink-ish." title="Stage 3 Tree"/>
          <p:cNvGrpSpPr/>
          <p:nvPr/>
        </p:nvGrpSpPr>
        <p:grpSpPr>
          <a:xfrm>
            <a:off x="884328" y="1433868"/>
            <a:ext cx="7375345" cy="4827420"/>
            <a:chOff x="891522" y="1433868"/>
            <a:chExt cx="7375345" cy="4827420"/>
          </a:xfrm>
        </p:grpSpPr>
        <p:grpSp>
          <p:nvGrpSpPr>
            <p:cNvPr id="13" name="Group 12"/>
            <p:cNvGrpSpPr/>
            <p:nvPr/>
          </p:nvGrpSpPr>
          <p:grpSpPr>
            <a:xfrm>
              <a:off x="2035047" y="5704801"/>
              <a:ext cx="6158222" cy="556487"/>
              <a:chOff x="4705962" y="4608307"/>
              <a:chExt cx="4142729" cy="374357"/>
            </a:xfrm>
          </p:grpSpPr>
          <p:grpSp>
            <p:nvGrpSpPr>
              <p:cNvPr id="104" name="Group 103"/>
              <p:cNvGrpSpPr/>
              <p:nvPr/>
            </p:nvGrpSpPr>
            <p:grpSpPr>
              <a:xfrm rot="16200000">
                <a:off x="6748515" y="2693916"/>
                <a:ext cx="27432" cy="3856214"/>
                <a:chOff x="724104" y="2012950"/>
                <a:chExt cx="714183" cy="13597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724107" y="2012950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724117" y="2594749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724117" y="278924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724117" y="298373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724117" y="3178226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724104" y="3372720"/>
                  <a:ext cx="714183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24117" y="220800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24117" y="2402776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4705962" y="4617720"/>
                <a:ext cx="4142729" cy="364944"/>
                <a:chOff x="4705962" y="4617720"/>
                <a:chExt cx="4142729" cy="364944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705962" y="4617720"/>
                  <a:ext cx="4142729" cy="207046"/>
                  <a:chOff x="4705962" y="4617720"/>
                  <a:chExt cx="4142729" cy="207046"/>
                </a:xfrm>
              </p:grpSpPr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4705962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40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256575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50</a:t>
                    </a: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5808843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60</a:t>
                    </a: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354053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70</a:t>
                    </a: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6906272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80</a:t>
                    </a: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7456927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90</a:t>
                    </a: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7975651" y="4617720"/>
                    <a:ext cx="324803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100</a:t>
                    </a: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8532860" y="4617720"/>
                    <a:ext cx="315831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110</a:t>
                    </a:r>
                  </a:p>
                </p:txBody>
              </p:sp>
            </p:grpSp>
            <p:sp>
              <p:nvSpPr>
                <p:cNvPr id="107" name="TextBox 106"/>
                <p:cNvSpPr txBox="1"/>
                <p:nvPr/>
              </p:nvSpPr>
              <p:spPr>
                <a:xfrm>
                  <a:off x="6312799" y="4775618"/>
                  <a:ext cx="518909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Income</a:t>
                  </a: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891522" y="1865061"/>
              <a:ext cx="1033546" cy="3647410"/>
              <a:chOff x="3936695" y="2031607"/>
              <a:chExt cx="695282" cy="245366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427284" y="2132622"/>
                <a:ext cx="204693" cy="2249694"/>
                <a:chOff x="724107" y="1043436"/>
                <a:chExt cx="714167" cy="2249694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724107" y="2837069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724107" y="1946275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724107" y="1043436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724107" y="1496322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724107" y="2390533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724107" y="3293130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3936695" y="2031607"/>
                <a:ext cx="509100" cy="2453668"/>
                <a:chOff x="3936695" y="2031607"/>
                <a:chExt cx="509100" cy="2453668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4120991" y="2031607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800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120991" y="2484695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750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4120991" y="2929624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700</a:t>
                  </a: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120991" y="3377964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650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120991" y="3820868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600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120991" y="4278229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550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 rot="16200000">
                  <a:off x="3817429" y="3093703"/>
                  <a:ext cx="445580" cy="207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Credit</a:t>
                  </a: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1656568" y="1490429"/>
              <a:ext cx="6305487" cy="4214676"/>
            </a:xfrm>
            <a:prstGeom prst="rect">
              <a:avLst/>
            </a:prstGeom>
            <a:solidFill>
              <a:srgbClr val="FCE0E0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56568" y="1490428"/>
              <a:ext cx="6309360" cy="1217603"/>
            </a:xfrm>
            <a:prstGeom prst="rect">
              <a:avLst/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49804" y="2848170"/>
              <a:ext cx="5105561" cy="1861926"/>
              <a:chOff x="5186791" y="2692958"/>
              <a:chExt cx="3434587" cy="1252545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7268331" y="3703146"/>
                <a:ext cx="89400" cy="89398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374897" y="2692958"/>
                <a:ext cx="124285" cy="124285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202282" y="3517809"/>
                <a:ext cx="112568" cy="112568"/>
              </a:xfrm>
              <a:prstGeom prst="ellipse">
                <a:avLst/>
              </a:prstGeom>
              <a:solidFill>
                <a:srgbClr val="F8B6B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224942" y="3539021"/>
                <a:ext cx="66191" cy="66191"/>
              </a:xfrm>
              <a:prstGeom prst="ellipse">
                <a:avLst/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883177" y="3134588"/>
                <a:ext cx="119345" cy="119342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5186791" y="3871829"/>
                <a:ext cx="73674" cy="73674"/>
              </a:xfrm>
              <a:prstGeom prst="ellipse">
                <a:avLst/>
              </a:prstGeom>
              <a:solidFill>
                <a:srgbClr val="F8B6B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205003" y="3889450"/>
                <a:ext cx="38434" cy="38434"/>
              </a:xfrm>
              <a:prstGeom prst="ellipse">
                <a:avLst/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8531978" y="3452099"/>
                <a:ext cx="89400" cy="89398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4558155" y="2891035"/>
              <a:ext cx="98394" cy="98394"/>
            </a:xfrm>
            <a:prstGeom prst="ellipse">
              <a:avLst/>
            </a:prstGeom>
            <a:solidFill>
              <a:srgbClr val="41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60623" y="4368800"/>
              <a:ext cx="99002" cy="99002"/>
            </a:xfrm>
            <a:prstGeom prst="ellipse">
              <a:avLst/>
            </a:prstGeom>
            <a:solidFill>
              <a:srgbClr val="41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740231" y="3993891"/>
              <a:ext cx="98394" cy="98394"/>
            </a:xfrm>
            <a:prstGeom prst="ellipse">
              <a:avLst/>
            </a:prstGeom>
            <a:solidFill>
              <a:srgbClr val="41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25883" y="3544732"/>
              <a:ext cx="98394" cy="98394"/>
            </a:xfrm>
            <a:prstGeom prst="ellipse">
              <a:avLst/>
            </a:prstGeom>
            <a:solidFill>
              <a:srgbClr val="41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4269" y="2690717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EFBBB2"/>
                  </a:solidFill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34552" y="2402917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EFBBB2"/>
                  </a:solidFill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80676" y="2902908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EFBBB2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18061" y="4123522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10148" y="3742522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45480" y="1908058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c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20303" y="2139122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29330" y="2622441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60927" y="3851413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DFBCBA"/>
                  </a:solidFill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87060" y="3266099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g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10679" y="3113134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2A2E91"/>
                  </a:solidFill>
                </a:rPr>
                <a:t>i</a:t>
              </a:r>
              <a:endParaRPr lang="en-US" sz="2400" dirty="0">
                <a:solidFill>
                  <a:srgbClr val="2A2E9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09458" y="2451055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d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16200000">
              <a:off x="3248472" y="3598122"/>
              <a:ext cx="4215384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914112" y="4123088"/>
              <a:ext cx="109517" cy="109517"/>
            </a:xfrm>
            <a:prstGeom prst="ellipse">
              <a:avLst/>
            </a:prstGeom>
            <a:solidFill>
              <a:srgbClr val="F8B6B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41184" y="4149282"/>
              <a:ext cx="57133" cy="57133"/>
            </a:xfrm>
            <a:prstGeom prst="ellips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124655" y="2093059"/>
              <a:ext cx="177408" cy="177404"/>
            </a:xfrm>
            <a:prstGeom prst="ellipse">
              <a:avLst/>
            </a:prstGeom>
            <a:solidFill>
              <a:srgbClr val="B8B6D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160784" y="2130752"/>
              <a:ext cx="98394" cy="98394"/>
            </a:xfrm>
            <a:prstGeom prst="ellipse">
              <a:avLst/>
            </a:prstGeom>
            <a:solidFill>
              <a:srgbClr val="41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868273" y="2567362"/>
              <a:ext cx="177408" cy="177404"/>
            </a:xfrm>
            <a:prstGeom prst="ellipse">
              <a:avLst/>
            </a:prstGeom>
            <a:solidFill>
              <a:srgbClr val="B8B6D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909165" y="2609818"/>
              <a:ext cx="98394" cy="98394"/>
            </a:xfrm>
            <a:prstGeom prst="ellipse">
              <a:avLst/>
            </a:prstGeom>
            <a:solidFill>
              <a:srgbClr val="41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193795" y="2382744"/>
              <a:ext cx="177408" cy="177404"/>
            </a:xfrm>
            <a:prstGeom prst="ellipse">
              <a:avLst/>
            </a:prstGeom>
            <a:solidFill>
              <a:srgbClr val="B8B6D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239450" y="2425200"/>
              <a:ext cx="98394" cy="98394"/>
            </a:xfrm>
            <a:prstGeom prst="ellipse">
              <a:avLst/>
            </a:prstGeom>
            <a:solidFill>
              <a:srgbClr val="41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98299" y="2024562"/>
              <a:ext cx="102426" cy="102424"/>
              <a:chOff x="5698299" y="2024562"/>
              <a:chExt cx="102426" cy="102424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698299" y="2024562"/>
                <a:ext cx="102426" cy="102424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727460" y="2051543"/>
                <a:ext cx="45722" cy="45721"/>
              </a:xfrm>
              <a:prstGeom prst="ellipse">
                <a:avLst/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525236" y="2649769"/>
              <a:ext cx="102426" cy="102424"/>
              <a:chOff x="5698299" y="2024562"/>
              <a:chExt cx="102426" cy="10242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5698299" y="2024562"/>
                <a:ext cx="102426" cy="102424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727460" y="2051543"/>
                <a:ext cx="45722" cy="45721"/>
              </a:xfrm>
              <a:prstGeom prst="ellipse">
                <a:avLst/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015671" y="1433868"/>
              <a:ext cx="102426" cy="102424"/>
              <a:chOff x="6015671" y="1433868"/>
              <a:chExt cx="102426" cy="102424"/>
            </a:xfrm>
          </p:grpSpPr>
          <p:sp>
            <p:nvSpPr>
              <p:cNvPr id="75" name="Chord 74"/>
              <p:cNvSpPr/>
              <p:nvPr/>
            </p:nvSpPr>
            <p:spPr>
              <a:xfrm>
                <a:off x="6015671" y="1433868"/>
                <a:ext cx="102426" cy="102424"/>
              </a:xfrm>
              <a:prstGeom prst="chord">
                <a:avLst>
                  <a:gd name="adj1" fmla="val 504798"/>
                  <a:gd name="adj2" fmla="val 10514906"/>
                </a:avLst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Chord 75"/>
              <p:cNvSpPr/>
              <p:nvPr/>
            </p:nvSpPr>
            <p:spPr>
              <a:xfrm>
                <a:off x="6041767" y="1462547"/>
                <a:ext cx="51852" cy="51850"/>
              </a:xfrm>
              <a:prstGeom prst="chord">
                <a:avLst>
                  <a:gd name="adj1" fmla="val 201025"/>
                  <a:gd name="adj2" fmla="val 10584265"/>
                </a:avLst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5400000">
              <a:off x="7918718" y="3289104"/>
              <a:ext cx="102426" cy="102424"/>
              <a:chOff x="6015671" y="1433868"/>
              <a:chExt cx="102426" cy="102424"/>
            </a:xfrm>
          </p:grpSpPr>
          <p:sp>
            <p:nvSpPr>
              <p:cNvPr id="73" name="Chord 72"/>
              <p:cNvSpPr/>
              <p:nvPr/>
            </p:nvSpPr>
            <p:spPr>
              <a:xfrm>
                <a:off x="6015671" y="1433868"/>
                <a:ext cx="102426" cy="102424"/>
              </a:xfrm>
              <a:prstGeom prst="chord">
                <a:avLst>
                  <a:gd name="adj1" fmla="val 504798"/>
                  <a:gd name="adj2" fmla="val 10514906"/>
                </a:avLst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Chord 73"/>
              <p:cNvSpPr/>
              <p:nvPr/>
            </p:nvSpPr>
            <p:spPr>
              <a:xfrm>
                <a:off x="6041767" y="1462547"/>
                <a:ext cx="51852" cy="51850"/>
              </a:xfrm>
              <a:prstGeom prst="chord">
                <a:avLst>
                  <a:gd name="adj1" fmla="val 201025"/>
                  <a:gd name="adj2" fmla="val 10584265"/>
                </a:avLst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2405930" y="2900363"/>
              <a:ext cx="132604" cy="132602"/>
            </a:xfrm>
            <a:prstGeom prst="ellipse">
              <a:avLst/>
            </a:prstGeom>
            <a:solidFill>
              <a:srgbClr val="F8B6B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429213" y="2921178"/>
              <a:ext cx="86038" cy="90972"/>
            </a:xfrm>
            <a:prstGeom prst="ellips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4409" y="2646780"/>
              <a:ext cx="132604" cy="132602"/>
            </a:xfrm>
            <a:prstGeom prst="ellipse">
              <a:avLst/>
            </a:prstGeom>
            <a:solidFill>
              <a:srgbClr val="F8B6B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7692" y="2667595"/>
              <a:ext cx="86038" cy="90972"/>
            </a:xfrm>
            <a:prstGeom prst="ellips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311807" y="3740511"/>
              <a:ext cx="109517" cy="109517"/>
            </a:xfrm>
            <a:prstGeom prst="ellipse">
              <a:avLst/>
            </a:prstGeom>
            <a:solidFill>
              <a:srgbClr val="F8B6B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38879" y="3766705"/>
              <a:ext cx="57133" cy="57133"/>
            </a:xfrm>
            <a:prstGeom prst="ellips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32388" y="3184777"/>
              <a:ext cx="132604" cy="132602"/>
            </a:xfrm>
            <a:prstGeom prst="ellipse">
              <a:avLst/>
            </a:prstGeom>
            <a:solidFill>
              <a:srgbClr val="F8B6B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55671" y="3205592"/>
              <a:ext cx="86038" cy="90972"/>
            </a:xfrm>
            <a:prstGeom prst="ellips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78517" y="2833355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2A2E91"/>
                  </a:solidFill>
                </a:rPr>
                <a:t>h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525610" y="3089153"/>
              <a:ext cx="102426" cy="102424"/>
              <a:chOff x="5698299" y="2024562"/>
              <a:chExt cx="102426" cy="102424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5698299" y="2024562"/>
                <a:ext cx="102426" cy="102424"/>
              </a:xfrm>
              <a:prstGeom prst="ellipse">
                <a:avLst/>
              </a:prstGeom>
              <a:solidFill>
                <a:srgbClr val="B8B6D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727460" y="2051543"/>
                <a:ext cx="45722" cy="45721"/>
              </a:xfrm>
              <a:prstGeom prst="ellipse">
                <a:avLst/>
              </a:prstGeom>
              <a:solidFill>
                <a:srgbClr val="41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141777" y="4277141"/>
              <a:ext cx="109517" cy="109517"/>
              <a:chOff x="4141777" y="4277141"/>
              <a:chExt cx="109517" cy="109517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4141777" y="4277141"/>
                <a:ext cx="109517" cy="109517"/>
              </a:xfrm>
              <a:prstGeom prst="ellipse">
                <a:avLst/>
              </a:prstGeom>
              <a:solidFill>
                <a:srgbClr val="F8B6B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167969" y="4303333"/>
                <a:ext cx="57133" cy="57133"/>
              </a:xfrm>
              <a:prstGeom prst="ellipse">
                <a:avLst/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728161" y="4683897"/>
              <a:ext cx="109517" cy="109517"/>
              <a:chOff x="4141777" y="4277141"/>
              <a:chExt cx="109517" cy="109517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141777" y="4277141"/>
                <a:ext cx="109517" cy="109517"/>
              </a:xfrm>
              <a:prstGeom prst="ellipse">
                <a:avLst/>
              </a:prstGeom>
              <a:solidFill>
                <a:srgbClr val="F8B6B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167969" y="4303333"/>
                <a:ext cx="57133" cy="57133"/>
              </a:xfrm>
              <a:prstGeom prst="ellipse">
                <a:avLst/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616445" y="3572302"/>
              <a:ext cx="98394" cy="98394"/>
              <a:chOff x="1616445" y="3572302"/>
              <a:chExt cx="98394" cy="98394"/>
            </a:xfrm>
          </p:grpSpPr>
          <p:sp>
            <p:nvSpPr>
              <p:cNvPr id="65" name="Chord 64"/>
              <p:cNvSpPr/>
              <p:nvPr/>
            </p:nvSpPr>
            <p:spPr>
              <a:xfrm rot="5400000">
                <a:off x="1616445" y="3572302"/>
                <a:ext cx="98394" cy="98394"/>
              </a:xfrm>
              <a:prstGeom prst="chord">
                <a:avLst>
                  <a:gd name="adj1" fmla="val 10081098"/>
                  <a:gd name="adj2" fmla="val 692034"/>
                </a:avLst>
              </a:prstGeom>
              <a:solidFill>
                <a:srgbClr val="F8B6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Chord 65"/>
              <p:cNvSpPr/>
              <p:nvPr/>
            </p:nvSpPr>
            <p:spPr>
              <a:xfrm flipV="1">
                <a:off x="1631013" y="3592788"/>
                <a:ext cx="56502" cy="56502"/>
              </a:xfrm>
              <a:prstGeom prst="chord">
                <a:avLst>
                  <a:gd name="adj1" fmla="val 16046538"/>
                  <a:gd name="adj2" fmla="val 5582672"/>
                </a:avLst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087956" y="5641391"/>
              <a:ext cx="98394" cy="98394"/>
              <a:chOff x="3087956" y="5641391"/>
              <a:chExt cx="98394" cy="98394"/>
            </a:xfrm>
          </p:grpSpPr>
          <p:sp>
            <p:nvSpPr>
              <p:cNvPr id="63" name="Chord 62"/>
              <p:cNvSpPr/>
              <p:nvPr/>
            </p:nvSpPr>
            <p:spPr>
              <a:xfrm>
                <a:off x="3087956" y="5641391"/>
                <a:ext cx="98394" cy="98394"/>
              </a:xfrm>
              <a:prstGeom prst="chord">
                <a:avLst>
                  <a:gd name="adj1" fmla="val 10081098"/>
                  <a:gd name="adj2" fmla="val 692034"/>
                </a:avLst>
              </a:prstGeom>
              <a:solidFill>
                <a:srgbClr val="F8B6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Chord 63"/>
              <p:cNvSpPr/>
              <p:nvPr/>
            </p:nvSpPr>
            <p:spPr>
              <a:xfrm rot="16200000" flipV="1">
                <a:off x="3108442" y="5668715"/>
                <a:ext cx="56502" cy="56502"/>
              </a:xfrm>
              <a:prstGeom prst="chord">
                <a:avLst>
                  <a:gd name="adj1" fmla="val 16046538"/>
                  <a:gd name="adj2" fmla="val 5582672"/>
                </a:avLst>
              </a:prstGeom>
              <a:solidFill>
                <a:srgbClr val="EE31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2123044" y="1821815"/>
            <a:ext cx="5396649" cy="3128725"/>
            <a:chOff x="2123044" y="1821815"/>
            <a:chExt cx="5396649" cy="3128725"/>
          </a:xfrm>
        </p:grpSpPr>
        <p:sp>
          <p:nvSpPr>
            <p:cNvPr id="125" name="Rectangle 124"/>
            <p:cNvSpPr/>
            <p:nvPr/>
          </p:nvSpPr>
          <p:spPr>
            <a:xfrm>
              <a:off x="2123044" y="4365765"/>
              <a:ext cx="14157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Point weight: </a:t>
              </a:r>
            </a:p>
            <a:p>
              <a:pPr algn="ctr"/>
              <a:r>
                <a:rPr lang="en-US" sz="1600" dirty="0"/>
                <a:t>3.880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103921" y="1821815"/>
              <a:ext cx="14157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Point weight: </a:t>
              </a:r>
            </a:p>
            <a:p>
              <a:pPr algn="ctr"/>
              <a:r>
                <a:rPr lang="en-US" sz="1600" dirty="0"/>
                <a:t>5.333</a:t>
              </a: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H="1" flipV="1">
              <a:off x="2540002" y="3136902"/>
              <a:ext cx="202608" cy="12497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3538816" y="4403390"/>
              <a:ext cx="2267630" cy="19718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4610101" y="2002971"/>
              <a:ext cx="1413328" cy="283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5867401" y="2452914"/>
              <a:ext cx="852713" cy="153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35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2900" y="1600200"/>
            <a:ext cx="84582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8035" indent="-288035" defTabSz="768095">
              <a:spcBef>
                <a:spcPts val="500"/>
              </a:spcBef>
              <a:defRPr sz="2688"/>
            </a:pPr>
            <a:r>
              <a:rPr lang="en-US" dirty="0"/>
              <a:t>This tree is assigned a weight of </a:t>
            </a:r>
            <a:r>
              <a:rPr lang="ar-AE" dirty="0"/>
              <a:t> </a:t>
            </a:r>
          </a:p>
          <a:p>
            <a:pPr marL="0" indent="0" defTabSz="768095">
              <a:spcBef>
                <a:spcPts val="500"/>
              </a:spcBef>
              <a:buSzTx/>
              <a:buFontTx/>
              <a:buNone/>
              <a:defRPr sz="2688"/>
            </a:pPr>
            <a:endParaRPr lang="ar-AE" dirty="0"/>
          </a:p>
          <a:p>
            <a:pPr marL="0" indent="0" defTabSz="768095">
              <a:spcBef>
                <a:spcPts val="500"/>
              </a:spcBef>
              <a:buSzTx/>
              <a:buFontTx/>
              <a:buNone/>
              <a:defRPr sz="2688"/>
            </a:pPr>
            <a:r>
              <a:rPr lang="ar-AE" dirty="0"/>
              <a:t>       </a:t>
            </a:r>
            <a:r>
              <a:rPr lang="en-US" dirty="0"/>
              <a:t>is now the </a:t>
            </a:r>
            <a:r>
              <a:rPr lang="en-US" i="1" dirty="0"/>
              <a:t>weighted</a:t>
            </a:r>
            <a:r>
              <a:rPr lang="en-US" dirty="0"/>
              <a:t> misclassification rate for the tree at stage </a:t>
            </a:r>
            <a:r>
              <a:rPr lang="en-US" i="1" dirty="0"/>
              <a:t>t</a:t>
            </a:r>
            <a:r>
              <a:rPr lang="en-US" dirty="0"/>
              <a:t>. </a:t>
            </a:r>
          </a:p>
          <a:p>
            <a:pPr marL="288035" indent="-288035" defTabSz="768095">
              <a:spcBef>
                <a:spcPts val="500"/>
              </a:spcBef>
              <a:defRPr sz="2688"/>
            </a:pPr>
            <a:endParaRPr lang="en-US" dirty="0"/>
          </a:p>
          <a:p>
            <a:pPr marL="288035" indent="-288035" defTabSz="768095">
              <a:spcBef>
                <a:spcPts val="500"/>
              </a:spcBef>
              <a:defRPr sz="2688"/>
            </a:pPr>
            <a:endParaRPr lang="en-US" dirty="0"/>
          </a:p>
          <a:p>
            <a:pPr marL="288035" indent="-288035" defTabSz="768095">
              <a:spcBef>
                <a:spcPts val="500"/>
              </a:spcBef>
              <a:defRPr sz="2688"/>
            </a:pPr>
            <a:endParaRPr lang="en-US" dirty="0"/>
          </a:p>
          <a:p>
            <a:pPr marL="288035" indent="-288035" defTabSz="768095">
              <a:spcBef>
                <a:spcPts val="500"/>
              </a:spcBef>
              <a:defRPr sz="2688"/>
            </a:pPr>
            <a:r>
              <a:rPr lang="en-US" dirty="0"/>
              <a:t>Finally we update the weights of misclassified points by multiplying them by </a:t>
            </a:r>
            <a:r>
              <a:rPr lang="en-US" sz="2800" dirty="0"/>
              <a:t> </a:t>
            </a:r>
            <a:endParaRPr dirty="0"/>
          </a:p>
        </p:txBody>
      </p:sp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Weighting the </a:t>
            </a:r>
            <a:r>
              <a:rPr i="1"/>
              <a:t>t-</a:t>
            </a:r>
            <a:r>
              <a:t>th Tree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4" y="2996264"/>
            <a:ext cx="2921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37" y="3720165"/>
            <a:ext cx="2578101" cy="1117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322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20 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4453" y="6310499"/>
            <a:ext cx="221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Tree weight: 0.5820</a:t>
            </a:r>
          </a:p>
        </p:txBody>
      </p:sp>
      <p:grpSp>
        <p:nvGrpSpPr>
          <p:cNvPr id="5" name="Group 4" descr="A stage 2-cut version of the same plot. It now has a vertical line at around the 78 or 79 thousand dollar income marker. The initial description is as follows: A plot with data points -- some red and some blue. The red points are defaulters, the blue repayers. Income is along the x-axis, and credit score the y-axis. A horizontal line segment, the first cut, is drawn throughly through the middle of the plot, dividing it in two equal halves, one atop the other. The top half is grey-ish, the bottom half pink-ish." title="Stage 20 Tree"/>
          <p:cNvGrpSpPr/>
          <p:nvPr/>
        </p:nvGrpSpPr>
        <p:grpSpPr>
          <a:xfrm>
            <a:off x="891522" y="1435883"/>
            <a:ext cx="7397646" cy="4825405"/>
            <a:chOff x="891522" y="1435883"/>
            <a:chExt cx="7397646" cy="4825405"/>
          </a:xfrm>
        </p:grpSpPr>
        <p:grpSp>
          <p:nvGrpSpPr>
            <p:cNvPr id="6" name="Group 5"/>
            <p:cNvGrpSpPr/>
            <p:nvPr/>
          </p:nvGrpSpPr>
          <p:grpSpPr>
            <a:xfrm>
              <a:off x="2035047" y="5704801"/>
              <a:ext cx="6158222" cy="556487"/>
              <a:chOff x="4705962" y="4608307"/>
              <a:chExt cx="4142729" cy="374357"/>
            </a:xfrm>
          </p:grpSpPr>
          <p:grpSp>
            <p:nvGrpSpPr>
              <p:cNvPr id="74" name="Group 73"/>
              <p:cNvGrpSpPr/>
              <p:nvPr/>
            </p:nvGrpSpPr>
            <p:grpSpPr>
              <a:xfrm rot="16200000">
                <a:off x="6748515" y="2693916"/>
                <a:ext cx="27432" cy="3856214"/>
                <a:chOff x="724104" y="2012950"/>
                <a:chExt cx="714183" cy="1359770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24107" y="2012950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24117" y="2594749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724117" y="278924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724117" y="298373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724117" y="3178226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24104" y="3372720"/>
                  <a:ext cx="714183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724117" y="220800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24117" y="2402776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4705962" y="4617720"/>
                <a:ext cx="4142729" cy="364944"/>
                <a:chOff x="4705962" y="4617720"/>
                <a:chExt cx="4142729" cy="36494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4705962" y="4617720"/>
                  <a:ext cx="4142729" cy="207046"/>
                  <a:chOff x="4705962" y="4617720"/>
                  <a:chExt cx="4142729" cy="207046"/>
                </a:xfrm>
              </p:grpSpPr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705962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40</a:t>
                    </a: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256575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50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808843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60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6354053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70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6906272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80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7456927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90</a:t>
                    </a: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7975651" y="4617720"/>
                    <a:ext cx="324803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100</a:t>
                    </a:r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8532860" y="4617720"/>
                    <a:ext cx="315831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110</a:t>
                    </a:r>
                  </a:p>
                </p:txBody>
              </p: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6312799" y="4775618"/>
                  <a:ext cx="518909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Income</a:t>
                  </a: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891522" y="1865061"/>
              <a:ext cx="1033546" cy="3647410"/>
              <a:chOff x="3936695" y="2031607"/>
              <a:chExt cx="695282" cy="2453668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27284" y="2132622"/>
                <a:ext cx="204693" cy="2249694"/>
                <a:chOff x="724107" y="1043436"/>
                <a:chExt cx="714167" cy="2249694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24107" y="2837069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24107" y="1946275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24107" y="1043436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724107" y="1496322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24107" y="2390533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24107" y="3293130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3936695" y="2031607"/>
                <a:ext cx="509100" cy="2453668"/>
                <a:chOff x="3936695" y="2031607"/>
                <a:chExt cx="509100" cy="2453668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120991" y="2031607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800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120991" y="2484695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750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20991" y="2929624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700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120991" y="3377964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650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120991" y="3820868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600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120991" y="4278229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550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 rot="16200000">
                  <a:off x="3817429" y="3093703"/>
                  <a:ext cx="445580" cy="207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Credit</a:t>
                  </a: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1656568" y="1490429"/>
              <a:ext cx="6305487" cy="4214676"/>
            </a:xfrm>
            <a:prstGeom prst="rect">
              <a:avLst/>
            </a:prstGeom>
            <a:solidFill>
              <a:srgbClr val="FCE0E0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76925" y="1490428"/>
              <a:ext cx="2085130" cy="4215384"/>
            </a:xfrm>
            <a:prstGeom prst="rect">
              <a:avLst/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616446" y="1435883"/>
              <a:ext cx="6381108" cy="4303900"/>
              <a:chOff x="4424363" y="1742893"/>
              <a:chExt cx="4292667" cy="289529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424363" y="2397712"/>
                <a:ext cx="2962526" cy="2240479"/>
                <a:chOff x="4424363" y="2397712"/>
                <a:chExt cx="2962526" cy="2240479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5465066" y="2521100"/>
                  <a:ext cx="173866" cy="173866"/>
                </a:xfrm>
                <a:prstGeom prst="ellipse">
                  <a:avLst/>
                </a:prstGeom>
                <a:solidFill>
                  <a:srgbClr val="F8B6B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646790" y="2840204"/>
                  <a:ext cx="236239" cy="236239"/>
                </a:xfrm>
                <a:prstGeom prst="ellipse">
                  <a:avLst/>
                </a:prstGeom>
                <a:solidFill>
                  <a:srgbClr val="F8B6B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6234112" y="3293752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224942" y="353902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6731154" y="2928781"/>
                  <a:ext cx="62708" cy="62708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300662" y="3553307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126165" y="365570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852321" y="393272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069015" y="4361346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191125" y="387557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hord 49"/>
                <p:cNvSpPr/>
                <p:nvPr/>
              </p:nvSpPr>
              <p:spPr>
                <a:xfrm>
                  <a:off x="5410200" y="4572000"/>
                  <a:ext cx="66191" cy="66191"/>
                </a:xfrm>
                <a:prstGeom prst="chord">
                  <a:avLst>
                    <a:gd name="adj1" fmla="val 10081098"/>
                    <a:gd name="adj2" fmla="val 692034"/>
                  </a:avLst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hord 50"/>
                <p:cNvSpPr/>
                <p:nvPr/>
              </p:nvSpPr>
              <p:spPr>
                <a:xfrm rot="5400000">
                  <a:off x="4424363" y="3180093"/>
                  <a:ext cx="66191" cy="66191"/>
                </a:xfrm>
                <a:prstGeom prst="chord">
                  <a:avLst>
                    <a:gd name="adj1" fmla="val 10081098"/>
                    <a:gd name="adj2" fmla="val 692034"/>
                  </a:avLst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969668" y="2729783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519337" y="2570240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239172" y="3673986"/>
                  <a:ext cx="147717" cy="147717"/>
                </a:xfrm>
                <a:prstGeom prst="ellipse">
                  <a:avLst/>
                </a:prstGeom>
                <a:solidFill>
                  <a:srgbClr val="B8B6D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376499" y="2694560"/>
                  <a:ext cx="124285" cy="124285"/>
                </a:xfrm>
                <a:prstGeom prst="ellipse">
                  <a:avLst/>
                </a:prstGeom>
                <a:solidFill>
                  <a:srgbClr val="B8B6D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954879" y="2526673"/>
                  <a:ext cx="78079" cy="78077"/>
                </a:xfrm>
                <a:prstGeom prst="ellipse">
                  <a:avLst/>
                </a:prstGeom>
                <a:solidFill>
                  <a:srgbClr val="B8B6D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6177686" y="2397712"/>
                  <a:ext cx="78079" cy="78077"/>
                </a:xfrm>
                <a:prstGeom prst="ellipse">
                  <a:avLst/>
                </a:prstGeom>
                <a:solidFill>
                  <a:srgbClr val="B8B6D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843128" y="3091210"/>
                  <a:ext cx="201044" cy="205765"/>
                </a:xfrm>
                <a:prstGeom prst="ellipse">
                  <a:avLst/>
                </a:prstGeom>
                <a:solidFill>
                  <a:srgbClr val="B8B6D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463925" y="1742893"/>
                <a:ext cx="3253105" cy="2035344"/>
                <a:chOff x="5463925" y="1742893"/>
                <a:chExt cx="3253105" cy="2035344"/>
              </a:xfrm>
            </p:grpSpPr>
            <p:sp>
              <p:nvSpPr>
                <p:cNvPr id="28" name="Oval 27"/>
                <p:cNvSpPr/>
                <p:nvPr/>
              </p:nvSpPr>
              <p:spPr>
                <a:xfrm flipV="1">
                  <a:off x="5977585" y="2549964"/>
                  <a:ext cx="30757" cy="30757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907481" y="3159945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403295" y="2721795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463925" y="2210778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172187" y="2139340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057887" y="2857783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7722602" y="2562508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7283757" y="3720182"/>
                  <a:ext cx="58055" cy="58055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543925" y="3463703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hord 36"/>
                <p:cNvSpPr/>
                <p:nvPr/>
              </p:nvSpPr>
              <p:spPr>
                <a:xfrm>
                  <a:off x="7386500" y="1742893"/>
                  <a:ext cx="66191" cy="66191"/>
                </a:xfrm>
                <a:prstGeom prst="chord">
                  <a:avLst>
                    <a:gd name="adj1" fmla="val 439311"/>
                    <a:gd name="adj2" fmla="val 10451148"/>
                  </a:avLst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hord 37"/>
                <p:cNvSpPr/>
                <p:nvPr/>
              </p:nvSpPr>
              <p:spPr>
                <a:xfrm rot="5400000">
                  <a:off x="8650839" y="2989581"/>
                  <a:ext cx="66191" cy="66191"/>
                </a:xfrm>
                <a:prstGeom prst="chord">
                  <a:avLst>
                    <a:gd name="adj1" fmla="val 20415539"/>
                    <a:gd name="adj2" fmla="val 11902930"/>
                  </a:avLst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 flipV="1">
                  <a:off x="6200393" y="2421003"/>
                  <a:ext cx="30757" cy="30757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2504269" y="2690717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EFBBB2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8977" y="2402917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EFBBB2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3768" y="2902908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EFBBB2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18061" y="4123522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6568" y="1490429"/>
              <a:ext cx="6305487" cy="421467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32980" y="3742522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4536" y="1867114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0303" y="2139122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29330" y="2622441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f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0927" y="3851413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DFBCBA"/>
                  </a:solidFill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060" y="3266099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24800" y="3113134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B8B4DA"/>
                  </a:solidFill>
                </a:rPr>
                <a:t>i</a:t>
              </a:r>
              <a:endParaRPr lang="en-US" sz="2400" dirty="0">
                <a:solidFill>
                  <a:srgbClr val="B8B4DA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09458" y="2451055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91040" y="2828504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8B4DA"/>
                  </a:solidFill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364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Recall the original data set of 12 </a:t>
            </a:r>
            <a:r>
              <a:rPr lang="en-US" sz="2800" dirty="0" err="1"/>
              <a:t>repayers</a:t>
            </a:r>
            <a:r>
              <a:rPr lang="en-US" sz="2800" dirty="0"/>
              <a:t> and 12 defaulters. Again, we want to train a decision tree model to make more accurate predictions.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57199" y="5105400"/>
            <a:ext cx="84439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time we will use only the 24 observations and will focus the model on the misclassified points. </a:t>
            </a:r>
          </a:p>
        </p:txBody>
      </p:sp>
      <p:grpSp>
        <p:nvGrpSpPr>
          <p:cNvPr id="72" name="Group 71" descr="A plot of data pertaining to loan repayment. The x-axis is income, and the y-axis is credit score. Some dots are black and others white, with white indicating a default and black indicating a repay. These data were used for similar plots in the previous set of lecture slides." title="Deciding on a loan applicant: Original Data"/>
          <p:cNvGrpSpPr/>
          <p:nvPr/>
        </p:nvGrpSpPr>
        <p:grpSpPr>
          <a:xfrm>
            <a:off x="4626486" y="1600200"/>
            <a:ext cx="4024102" cy="3275171"/>
            <a:chOff x="4638673" y="1400175"/>
            <a:chExt cx="4024102" cy="3275171"/>
          </a:xfrm>
        </p:grpSpPr>
        <p:sp>
          <p:nvSpPr>
            <p:cNvPr id="73" name="Rectangle 72"/>
            <p:cNvSpPr/>
            <p:nvPr/>
          </p:nvSpPr>
          <p:spPr>
            <a:xfrm>
              <a:off x="5247108" y="2093857"/>
              <a:ext cx="3204742" cy="2087618"/>
            </a:xfrm>
            <a:prstGeom prst="rect">
              <a:avLst/>
            </a:prstGeom>
            <a:noFill/>
            <a:ln w="9525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0775" y="1400175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b="1" dirty="0"/>
                <a:t>Original Data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23465" y="1777304"/>
              <a:ext cx="748809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b="1" i="1" dirty="0"/>
                <a:t>y</a:t>
              </a:r>
              <a:r>
                <a:rPr lang="en-US" sz="1000" dirty="0"/>
                <a:t>: Repay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05601" y="1777304"/>
              <a:ext cx="795124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dirty="0"/>
                <a:t>;  Default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4190284" y="3014556"/>
              <a:ext cx="1143000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i="1" dirty="0"/>
                <a:t>X</a:t>
              </a:r>
              <a:r>
                <a:rPr lang="en-US" sz="1000" i="1" baseline="-25000" dirty="0"/>
                <a:t>2</a:t>
              </a:r>
              <a:r>
                <a:rPr lang="en-US" sz="1000" baseline="-25000" dirty="0"/>
                <a:t> </a:t>
              </a:r>
              <a:r>
                <a:rPr lang="en-US" sz="1000" dirty="0"/>
                <a:t>: Credit Score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00775" y="4429125"/>
              <a:ext cx="1334214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i="1" dirty="0"/>
                <a:t>X</a:t>
              </a:r>
              <a:r>
                <a:rPr lang="en-US" sz="1000" i="1" baseline="-25000" dirty="0"/>
                <a:t>1</a:t>
              </a:r>
              <a:r>
                <a:rPr lang="en-US" sz="1000" baseline="-25000" dirty="0"/>
                <a:t> </a:t>
              </a:r>
              <a:r>
                <a:rPr lang="en-US" sz="1000" dirty="0"/>
                <a:t>: Income  ($000s)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70954" y="1957387"/>
              <a:ext cx="42969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1000" dirty="0"/>
                <a:t>850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70954" y="2285054"/>
              <a:ext cx="42969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1000" dirty="0"/>
                <a:t>800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70954" y="2564387"/>
              <a:ext cx="42969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1000" dirty="0"/>
                <a:t>750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70954" y="2874071"/>
              <a:ext cx="42969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1000" dirty="0"/>
                <a:t>700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70954" y="3176593"/>
              <a:ext cx="42969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1000" dirty="0"/>
                <a:t>650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0954" y="3471050"/>
              <a:ext cx="42969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1000" dirty="0"/>
                <a:t>600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770954" y="3762621"/>
              <a:ext cx="42969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1000" dirty="0"/>
                <a:t>550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770954" y="4061168"/>
              <a:ext cx="42969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1000" dirty="0"/>
                <a:t>500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85278" y="4201763"/>
              <a:ext cx="33444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/>
                <a:t>30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80037" y="4201763"/>
              <a:ext cx="33444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/>
                <a:t>40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875322" y="4201763"/>
              <a:ext cx="33444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/>
                <a:t>50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284004" y="4201763"/>
              <a:ext cx="33444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/>
                <a:t>60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671747" y="4201763"/>
              <a:ext cx="33444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/>
                <a:t>70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79027" y="4201763"/>
              <a:ext cx="33444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/>
                <a:t>80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73703" y="4201763"/>
              <a:ext cx="334446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/>
                <a:t>90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26245" y="4201763"/>
              <a:ext cx="427168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/>
                <a:t>100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35607" y="4201763"/>
              <a:ext cx="427168" cy="2462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/>
                <a:t>110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5184775" y="2401810"/>
              <a:ext cx="3263900" cy="0"/>
            </a:xfrm>
            <a:prstGeom prst="line">
              <a:avLst/>
            </a:prstGeom>
            <a:ln w="63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184775" y="2683675"/>
              <a:ext cx="3263900" cy="0"/>
            </a:xfrm>
            <a:prstGeom prst="line">
              <a:avLst/>
            </a:prstGeom>
            <a:ln w="12700">
              <a:solidFill>
                <a:srgbClr val="B4B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184775" y="2995516"/>
              <a:ext cx="3263900" cy="0"/>
            </a:xfrm>
            <a:prstGeom prst="line">
              <a:avLst/>
            </a:prstGeom>
            <a:ln w="63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184775" y="3298019"/>
              <a:ext cx="3263900" cy="0"/>
            </a:xfrm>
            <a:prstGeom prst="line">
              <a:avLst/>
            </a:prstGeom>
            <a:ln w="63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184775" y="3587004"/>
              <a:ext cx="3263900" cy="0"/>
            </a:xfrm>
            <a:prstGeom prst="line">
              <a:avLst/>
            </a:prstGeom>
            <a:ln w="63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184775" y="3881810"/>
              <a:ext cx="3263900" cy="0"/>
            </a:xfrm>
            <a:prstGeom prst="line">
              <a:avLst/>
            </a:prstGeom>
            <a:ln w="63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5643020" y="2095500"/>
              <a:ext cx="2399520" cy="2149475"/>
              <a:chOff x="5643020" y="2095500"/>
              <a:chExt cx="2399520" cy="2149475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V="1">
                <a:off x="5643020" y="2095500"/>
                <a:ext cx="0" cy="2149475"/>
              </a:xfrm>
              <a:prstGeom prst="line">
                <a:avLst/>
              </a:prstGeom>
              <a:ln w="6350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6041165" y="2095500"/>
                <a:ext cx="0" cy="2149475"/>
              </a:xfrm>
              <a:prstGeom prst="line">
                <a:avLst/>
              </a:prstGeom>
              <a:ln w="6350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439310" y="2095500"/>
                <a:ext cx="0" cy="2149475"/>
              </a:xfrm>
              <a:prstGeom prst="line">
                <a:avLst/>
              </a:prstGeom>
              <a:ln w="6350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6837456" y="2095500"/>
                <a:ext cx="0" cy="2149475"/>
              </a:xfrm>
              <a:prstGeom prst="line">
                <a:avLst/>
              </a:prstGeom>
              <a:ln w="6350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7246250" y="2095500"/>
                <a:ext cx="0" cy="2149475"/>
              </a:xfrm>
              <a:prstGeom prst="line">
                <a:avLst/>
              </a:prstGeom>
              <a:ln w="6350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7644395" y="2095500"/>
                <a:ext cx="0" cy="2149475"/>
              </a:xfrm>
              <a:prstGeom prst="line">
                <a:avLst/>
              </a:prstGeom>
              <a:ln w="6350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8042540" y="2095500"/>
                <a:ext cx="0" cy="2149475"/>
              </a:xfrm>
              <a:prstGeom prst="line">
                <a:avLst/>
              </a:prstGeom>
              <a:ln w="6350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6054329" y="1867380"/>
              <a:ext cx="2432445" cy="1731107"/>
              <a:chOff x="6054329" y="1867380"/>
              <a:chExt cx="2432445" cy="1731107"/>
            </a:xfrm>
            <a:solidFill>
              <a:srgbClr val="A41034"/>
            </a:solidFill>
          </p:grpSpPr>
          <p:sp>
            <p:nvSpPr>
              <p:cNvPr id="118" name="Oval 117"/>
              <p:cNvSpPr/>
              <p:nvPr/>
            </p:nvSpPr>
            <p:spPr>
              <a:xfrm>
                <a:off x="6690123" y="1867380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6054329" y="2410306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6466285" y="2613528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6607969" y="2489703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6765131" y="2810292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405563" y="3017461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7260002" y="2796004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7319533" y="2316482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497515" y="2061688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7733258" y="2666530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7440364" y="3529431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8336756" y="3355600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8417718" y="3011884"/>
                <a:ext cx="69056" cy="69056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330018" y="1867380"/>
              <a:ext cx="2084918" cy="2317902"/>
              <a:chOff x="5330018" y="1867380"/>
              <a:chExt cx="2084918" cy="2317902"/>
            </a:xfrm>
            <a:noFill/>
          </p:grpSpPr>
          <p:sp>
            <p:nvSpPr>
              <p:cNvPr id="105" name="Oval 104"/>
              <p:cNvSpPr/>
              <p:nvPr/>
            </p:nvSpPr>
            <p:spPr>
              <a:xfrm>
                <a:off x="5743576" y="2728913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330018" y="3107532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116241" y="2695576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975747" y="3358753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887641" y="3622735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6054328" y="4116226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5226" y="3961444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380444" y="3702198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6617853" y="3440261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60715" y="3124681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6983930" y="2903225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7345880" y="3370009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7341695" y="1867380"/>
                <a:ext cx="69056" cy="69056"/>
              </a:xfrm>
              <a:prstGeom prst="ellipse">
                <a:avLst/>
              </a:prstGeom>
              <a:grpFill/>
              <a:ln w="9525">
                <a:solidFill>
                  <a:srgbClr val="A410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93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4725" cy="4525963"/>
          </a:xfrm>
        </p:spPr>
        <p:txBody>
          <a:bodyPr/>
          <a:lstStyle/>
          <a:p>
            <a:r>
              <a:rPr lang="en-US" dirty="0"/>
              <a:t>Make the first cut exactly as we did in the first cut of the Decision Tree in Week 3. </a:t>
            </a:r>
          </a:p>
          <a:p>
            <a:r>
              <a:rPr lang="en-US" dirty="0"/>
              <a:t>Defaulters are shown in red. </a:t>
            </a:r>
            <a:r>
              <a:rPr lang="en-US" dirty="0" err="1"/>
              <a:t>Repayers</a:t>
            </a:r>
            <a:r>
              <a:rPr lang="en-US" dirty="0"/>
              <a:t> are shown in blue. </a:t>
            </a:r>
          </a:p>
        </p:txBody>
      </p:sp>
      <p:grpSp>
        <p:nvGrpSpPr>
          <p:cNvPr id="73" name="Group 72" descr="A plot with data points -- some red and some blue. The red points are defaulters, the blue repayers. Income is along the x-axis, and credit score the y-axis. A horizontal line segment, the first cut, is drawn throughly through the middle of the plot, dividing it in two equal halves, one atop the other. The top half is grey-ish, the bottom half pink-ish." title="Gradient Boosting Steps"/>
          <p:cNvGrpSpPr/>
          <p:nvPr/>
        </p:nvGrpSpPr>
        <p:grpSpPr>
          <a:xfrm>
            <a:off x="3896604" y="1742893"/>
            <a:ext cx="4992303" cy="3288757"/>
            <a:chOff x="3896604" y="1742893"/>
            <a:chExt cx="4992303" cy="3288757"/>
          </a:xfrm>
        </p:grpSpPr>
        <p:grpSp>
          <p:nvGrpSpPr>
            <p:cNvPr id="74" name="Group 73"/>
            <p:cNvGrpSpPr/>
            <p:nvPr/>
          </p:nvGrpSpPr>
          <p:grpSpPr>
            <a:xfrm>
              <a:off x="4672068" y="4614658"/>
              <a:ext cx="4216839" cy="416992"/>
              <a:chOff x="4672068" y="4608308"/>
              <a:chExt cx="4216839" cy="416992"/>
            </a:xfrm>
          </p:grpSpPr>
          <p:grpSp>
            <p:nvGrpSpPr>
              <p:cNvPr id="121" name="Group 120"/>
              <p:cNvGrpSpPr/>
              <p:nvPr/>
            </p:nvGrpSpPr>
            <p:grpSpPr>
              <a:xfrm rot="16200000">
                <a:off x="6749706" y="2692726"/>
                <a:ext cx="27432" cy="3858596"/>
                <a:chOff x="724107" y="2012950"/>
                <a:chExt cx="714193" cy="1360610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724107" y="2012950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724117" y="2594749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724117" y="278924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724117" y="298373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724117" y="3178226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724117" y="3373560"/>
                  <a:ext cx="714183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724117" y="220800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724117" y="2402776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/>
              <p:cNvGrpSpPr/>
              <p:nvPr/>
            </p:nvGrpSpPr>
            <p:grpSpPr>
              <a:xfrm>
                <a:off x="4672068" y="4617720"/>
                <a:ext cx="4216839" cy="407580"/>
                <a:chOff x="4672068" y="4617720"/>
                <a:chExt cx="4216839" cy="407580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4672068" y="4617720"/>
                  <a:ext cx="4216839" cy="246221"/>
                  <a:chOff x="4672068" y="4617720"/>
                  <a:chExt cx="4216839" cy="246221"/>
                </a:xfrm>
              </p:grpSpPr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4672068" y="4617720"/>
                    <a:ext cx="32573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/>
                      <a:t>40</a:t>
                    </a: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5222680" y="4617720"/>
                    <a:ext cx="32573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/>
                      <a:t>50</a:t>
                    </a: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5774950" y="4617720"/>
                    <a:ext cx="32573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/>
                      <a:t>60</a:t>
                    </a: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6320159" y="4617720"/>
                    <a:ext cx="32573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/>
                      <a:t>70</a:t>
                    </a: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6872378" y="4617720"/>
                    <a:ext cx="32573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/>
                      <a:t>80</a:t>
                    </a: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7423033" y="4617720"/>
                    <a:ext cx="32573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/>
                      <a:t>90</a:t>
                    </a: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7939920" y="4617720"/>
                    <a:ext cx="39626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/>
                      <a:t>100</a:t>
                    </a: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8492644" y="4617720"/>
                    <a:ext cx="39626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000" dirty="0"/>
                      <a:t>110</a:t>
                    </a:r>
                  </a:p>
                </p:txBody>
              </p:sp>
            </p:grpSp>
            <p:sp>
              <p:nvSpPr>
                <p:cNvPr id="124" name="TextBox 123"/>
                <p:cNvSpPr txBox="1"/>
                <p:nvPr/>
              </p:nvSpPr>
              <p:spPr>
                <a:xfrm>
                  <a:off x="6270728" y="4779079"/>
                  <a:ext cx="6030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000" dirty="0"/>
                    <a:t>Income</a:t>
                  </a: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3896604" y="2016229"/>
              <a:ext cx="735373" cy="2487717"/>
              <a:chOff x="3896604" y="2016229"/>
              <a:chExt cx="735373" cy="248771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4427284" y="2132622"/>
                <a:ext cx="204693" cy="2249694"/>
                <a:chOff x="724107" y="1043436"/>
                <a:chExt cx="714167" cy="2249694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724107" y="2837069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724107" y="1946275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724107" y="1043436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724107" y="1496322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724107" y="2390533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724107" y="3293130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/>
              <p:cNvGrpSpPr/>
              <p:nvPr/>
            </p:nvGrpSpPr>
            <p:grpSpPr>
              <a:xfrm>
                <a:off x="3896604" y="2016229"/>
                <a:ext cx="549191" cy="2487717"/>
                <a:chOff x="3896604" y="2016229"/>
                <a:chExt cx="549191" cy="2487717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4049532" y="2016229"/>
                  <a:ext cx="3962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000" dirty="0"/>
                    <a:t>800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049532" y="2459065"/>
                  <a:ext cx="3962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000" dirty="0"/>
                    <a:t>750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049532" y="2909120"/>
                  <a:ext cx="3962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000" dirty="0"/>
                    <a:t>700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049532" y="3352334"/>
                  <a:ext cx="3962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000" dirty="0"/>
                    <a:t>650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4049532" y="3800364"/>
                  <a:ext cx="3962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000" dirty="0"/>
                    <a:t>600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4049532" y="4257725"/>
                  <a:ext cx="3962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000" dirty="0"/>
                    <a:t>550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 rot="16200000">
                  <a:off x="3756662" y="3074115"/>
                  <a:ext cx="5261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000" dirty="0"/>
                    <a:t>Credit</a:t>
                  </a:r>
                </a:p>
              </p:txBody>
            </p:sp>
          </p:grpSp>
        </p:grpSp>
        <p:sp>
          <p:nvSpPr>
            <p:cNvPr id="76" name="Rectangle 75"/>
            <p:cNvSpPr/>
            <p:nvPr/>
          </p:nvSpPr>
          <p:spPr>
            <a:xfrm>
              <a:off x="4451354" y="1779587"/>
              <a:ext cx="4241796" cy="2835276"/>
            </a:xfrm>
            <a:prstGeom prst="rect">
              <a:avLst/>
            </a:prstGeom>
            <a:solidFill>
              <a:srgbClr val="FCE0E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51354" y="1779586"/>
              <a:ext cx="4241796" cy="1420813"/>
            </a:xfrm>
            <a:prstGeom prst="rect">
              <a:avLst/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424363" y="1742893"/>
              <a:ext cx="4292667" cy="2895298"/>
              <a:chOff x="4424363" y="1742893"/>
              <a:chExt cx="4292667" cy="289529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424363" y="2570240"/>
                <a:ext cx="2866770" cy="2067951"/>
                <a:chOff x="4424363" y="2570240"/>
                <a:chExt cx="2866770" cy="2067951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234112" y="3293752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7224942" y="353902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729412" y="2927039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300662" y="3553307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126165" y="365570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5852321" y="393272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069015" y="4361346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191125" y="387557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hord 101"/>
                <p:cNvSpPr/>
                <p:nvPr/>
              </p:nvSpPr>
              <p:spPr>
                <a:xfrm>
                  <a:off x="5410200" y="4572000"/>
                  <a:ext cx="66191" cy="66191"/>
                </a:xfrm>
                <a:prstGeom prst="chord">
                  <a:avLst>
                    <a:gd name="adj1" fmla="val 10081098"/>
                    <a:gd name="adj2" fmla="val 692034"/>
                  </a:avLst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hord 102"/>
                <p:cNvSpPr/>
                <p:nvPr/>
              </p:nvSpPr>
              <p:spPr>
                <a:xfrm rot="5400000">
                  <a:off x="4424363" y="3180093"/>
                  <a:ext cx="66191" cy="66191"/>
                </a:xfrm>
                <a:prstGeom prst="chord">
                  <a:avLst>
                    <a:gd name="adj1" fmla="val 10081098"/>
                    <a:gd name="adj2" fmla="val 692034"/>
                  </a:avLst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969668" y="2729783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5519337" y="2570240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5463925" y="1742893"/>
                <a:ext cx="3253105" cy="2039413"/>
                <a:chOff x="5463925" y="1742893"/>
                <a:chExt cx="3253105" cy="2039413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5959868" y="2532247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5907481" y="3159945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403295" y="2721795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5463925" y="2210778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180450" y="2401278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172187" y="2139340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7057887" y="2857783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7722602" y="2562508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279689" y="3716115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8543925" y="3463703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Chord 91"/>
                <p:cNvSpPr/>
                <p:nvPr/>
              </p:nvSpPr>
              <p:spPr>
                <a:xfrm>
                  <a:off x="7386500" y="1742893"/>
                  <a:ext cx="66191" cy="66191"/>
                </a:xfrm>
                <a:prstGeom prst="chord">
                  <a:avLst>
                    <a:gd name="adj1" fmla="val 439311"/>
                    <a:gd name="adj2" fmla="val 10451148"/>
                  </a:avLst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Chord 92"/>
                <p:cNvSpPr/>
                <p:nvPr/>
              </p:nvSpPr>
              <p:spPr>
                <a:xfrm rot="5400000">
                  <a:off x="8650839" y="2989581"/>
                  <a:ext cx="66191" cy="66191"/>
                </a:xfrm>
                <a:prstGeom prst="chord">
                  <a:avLst>
                    <a:gd name="adj1" fmla="val 20415539"/>
                    <a:gd name="adj2" fmla="val 11902930"/>
                  </a:avLst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9" name="Rectangle 78"/>
            <p:cNvSpPr/>
            <p:nvPr/>
          </p:nvSpPr>
          <p:spPr>
            <a:xfrm>
              <a:off x="4451354" y="1779587"/>
              <a:ext cx="4241796" cy="283527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588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/>
              <a:t>There are five points misclassified</a:t>
            </a:r>
          </a:p>
          <a:p>
            <a:r>
              <a:rPr lang="en-US" dirty="0"/>
              <a:t>Misclassified defaulters are labeled 1, 2, 3</a:t>
            </a:r>
          </a:p>
          <a:p>
            <a:r>
              <a:rPr lang="en-US" dirty="0"/>
              <a:t>Misclassified </a:t>
            </a:r>
            <a:r>
              <a:rPr lang="en-US" dirty="0" err="1"/>
              <a:t>repayers</a:t>
            </a:r>
            <a:r>
              <a:rPr lang="en-US" dirty="0"/>
              <a:t> are labeled a and b</a:t>
            </a:r>
          </a:p>
          <a:p>
            <a:endParaRPr lang="en-US" dirty="0"/>
          </a:p>
          <a:p>
            <a:r>
              <a:rPr lang="en-US" dirty="0"/>
              <a:t>One </a:t>
            </a:r>
            <a:r>
              <a:rPr lang="en-US" i="1" dirty="0" err="1"/>
              <a:t>hyperparameter</a:t>
            </a:r>
            <a:r>
              <a:rPr lang="en-US" dirty="0"/>
              <a:t> in gradient boosting is tree depth. </a:t>
            </a:r>
          </a:p>
          <a:p>
            <a:r>
              <a:rPr lang="en-US" dirty="0"/>
              <a:t>In this example we assume a tree depth of 1, that is only 1 cut is made for each tree. </a:t>
            </a:r>
          </a:p>
        </p:txBody>
      </p:sp>
    </p:spTree>
    <p:extLst>
      <p:ext uri="{BB962C8B-B14F-4D97-AF65-F5344CB8AC3E}">
        <p14:creationId xmlns:p14="http://schemas.microsoft.com/office/powerpoint/2010/main" val="197286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4453" y="6233159"/>
            <a:ext cx="221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Tree weight: 1.3350</a:t>
            </a:r>
          </a:p>
        </p:txBody>
      </p:sp>
      <p:grpSp>
        <p:nvGrpSpPr>
          <p:cNvPr id="5" name="Group 4" descr="A magnified version of hte prevous single-cut plot, with some data points labeled. A plot with data points -- some red and some blue. The red points are defaulters, the blue repayers. Income is along the x-axis, and credit score the y-axis. A horizontal line segment, the first cut, is drawn throughly through the middle of the plot, dividing it in two equal halves, one atop the other. The top half is grey-ish, the bottom half pink-ish." title="Stage 1 Tree"/>
          <p:cNvGrpSpPr/>
          <p:nvPr/>
        </p:nvGrpSpPr>
        <p:grpSpPr>
          <a:xfrm>
            <a:off x="921127" y="1435883"/>
            <a:ext cx="7301747" cy="4825405"/>
            <a:chOff x="891522" y="1435883"/>
            <a:chExt cx="7301747" cy="4825405"/>
          </a:xfrm>
        </p:grpSpPr>
        <p:grpSp>
          <p:nvGrpSpPr>
            <p:cNvPr id="7" name="Group 6"/>
            <p:cNvGrpSpPr/>
            <p:nvPr/>
          </p:nvGrpSpPr>
          <p:grpSpPr>
            <a:xfrm>
              <a:off x="2035047" y="5704801"/>
              <a:ext cx="6158222" cy="556487"/>
              <a:chOff x="4705962" y="4608307"/>
              <a:chExt cx="4142729" cy="374357"/>
            </a:xfrm>
          </p:grpSpPr>
          <p:grpSp>
            <p:nvGrpSpPr>
              <p:cNvPr id="59" name="Group 58"/>
              <p:cNvGrpSpPr/>
              <p:nvPr/>
            </p:nvGrpSpPr>
            <p:grpSpPr>
              <a:xfrm rot="16200000">
                <a:off x="6748515" y="2693916"/>
                <a:ext cx="27432" cy="3856214"/>
                <a:chOff x="724104" y="2012950"/>
                <a:chExt cx="714183" cy="135977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724107" y="2012950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24117" y="2594749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24117" y="278924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724117" y="298373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24117" y="3178226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724104" y="3372720"/>
                  <a:ext cx="714183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724117" y="2208002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724117" y="2402776"/>
                  <a:ext cx="71415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4705962" y="4617720"/>
                <a:ext cx="4142729" cy="364944"/>
                <a:chOff x="4705962" y="4617720"/>
                <a:chExt cx="4142729" cy="364944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705962" y="4617720"/>
                  <a:ext cx="4142729" cy="207046"/>
                  <a:chOff x="4705962" y="4617720"/>
                  <a:chExt cx="4142729" cy="207046"/>
                </a:xfrm>
              </p:grpSpPr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705962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40</a:t>
                    </a: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256575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50</a:t>
                    </a: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808843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60</a:t>
                    </a: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354053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70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906272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80</a:t>
                    </a: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456927" y="4617720"/>
                    <a:ext cx="257945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90</a:t>
                    </a: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975651" y="4617720"/>
                    <a:ext cx="324803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100</a:t>
                    </a: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8532860" y="4617720"/>
                    <a:ext cx="315831" cy="2070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110</a:t>
                    </a:r>
                  </a:p>
                </p:txBody>
              </p:sp>
            </p:grpSp>
            <p:sp>
              <p:nvSpPr>
                <p:cNvPr id="62" name="TextBox 61"/>
                <p:cNvSpPr txBox="1"/>
                <p:nvPr/>
              </p:nvSpPr>
              <p:spPr>
                <a:xfrm>
                  <a:off x="6312797" y="4775618"/>
                  <a:ext cx="518909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Income</a:t>
                  </a: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891522" y="1865061"/>
              <a:ext cx="1033546" cy="3647410"/>
              <a:chOff x="3936695" y="2031607"/>
              <a:chExt cx="695282" cy="245366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427284" y="2132622"/>
                <a:ext cx="204693" cy="2249694"/>
                <a:chOff x="724107" y="1043436"/>
                <a:chExt cx="714167" cy="2249694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24107" y="2837069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24107" y="1946275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24107" y="1043436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724107" y="1496322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24107" y="2390533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24107" y="3293130"/>
                  <a:ext cx="71416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936695" y="2031607"/>
                <a:ext cx="509100" cy="2453668"/>
                <a:chOff x="3936695" y="2031607"/>
                <a:chExt cx="509100" cy="245366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4120991" y="2031607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800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120991" y="2484695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750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120991" y="2929624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700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120991" y="3377964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650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120991" y="3820868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600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120991" y="4278229"/>
                  <a:ext cx="324804" cy="207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r"/>
                  <a:r>
                    <a:rPr lang="en-US" sz="1400" dirty="0"/>
                    <a:t>550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817429" y="3093703"/>
                  <a:ext cx="445580" cy="207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Credit</a:t>
                  </a: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1656568" y="1490429"/>
              <a:ext cx="6305487" cy="4214676"/>
            </a:xfrm>
            <a:prstGeom prst="rect">
              <a:avLst/>
            </a:prstGeom>
            <a:solidFill>
              <a:srgbClr val="FCE0E0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6568" y="1490428"/>
              <a:ext cx="6305487" cy="2112058"/>
            </a:xfrm>
            <a:prstGeom prst="rect">
              <a:avLst/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616446" y="1435883"/>
              <a:ext cx="6381108" cy="4303900"/>
              <a:chOff x="4424363" y="1742893"/>
              <a:chExt cx="4292667" cy="289529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424363" y="2570240"/>
                <a:ext cx="2866770" cy="2067951"/>
                <a:chOff x="4424363" y="2570240"/>
                <a:chExt cx="2866770" cy="2067951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6234112" y="3293752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224942" y="353902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729412" y="2927039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300662" y="3553307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126165" y="365570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5852321" y="393272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069015" y="4361346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91125" y="3875571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hord 39"/>
                <p:cNvSpPr/>
                <p:nvPr/>
              </p:nvSpPr>
              <p:spPr>
                <a:xfrm>
                  <a:off x="5410200" y="4572000"/>
                  <a:ext cx="66191" cy="66191"/>
                </a:xfrm>
                <a:prstGeom prst="chord">
                  <a:avLst>
                    <a:gd name="adj1" fmla="val 10081098"/>
                    <a:gd name="adj2" fmla="val 692034"/>
                  </a:avLst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hord 40"/>
                <p:cNvSpPr/>
                <p:nvPr/>
              </p:nvSpPr>
              <p:spPr>
                <a:xfrm rot="5400000">
                  <a:off x="4424363" y="3180093"/>
                  <a:ext cx="66191" cy="66191"/>
                </a:xfrm>
                <a:prstGeom prst="chord">
                  <a:avLst>
                    <a:gd name="adj1" fmla="val 10081098"/>
                    <a:gd name="adj2" fmla="val 692034"/>
                  </a:avLst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969668" y="2729783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519337" y="2570240"/>
                  <a:ext cx="66191" cy="66191"/>
                </a:xfrm>
                <a:prstGeom prst="ellipse">
                  <a:avLst/>
                </a:prstGeom>
                <a:solidFill>
                  <a:srgbClr val="EE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463925" y="1742893"/>
                <a:ext cx="3253105" cy="2039413"/>
                <a:chOff x="5463925" y="1742893"/>
                <a:chExt cx="3253105" cy="2039413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5959868" y="2532247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907481" y="3159945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403295" y="2721795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463925" y="2210778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80450" y="2401278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7172187" y="2139340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57887" y="2857783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7722602" y="2562508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279689" y="3716115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8543925" y="3463703"/>
                  <a:ext cx="66191" cy="66191"/>
                </a:xfrm>
                <a:prstGeom prst="ellipse">
                  <a:avLst/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hord 29"/>
                <p:cNvSpPr/>
                <p:nvPr/>
              </p:nvSpPr>
              <p:spPr>
                <a:xfrm>
                  <a:off x="7386500" y="1742893"/>
                  <a:ext cx="66191" cy="66191"/>
                </a:xfrm>
                <a:prstGeom prst="chord">
                  <a:avLst>
                    <a:gd name="adj1" fmla="val 439311"/>
                    <a:gd name="adj2" fmla="val 10451148"/>
                  </a:avLst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hord 30"/>
                <p:cNvSpPr/>
                <p:nvPr/>
              </p:nvSpPr>
              <p:spPr>
                <a:xfrm rot="5400000">
                  <a:off x="8650839" y="2989581"/>
                  <a:ext cx="66191" cy="66191"/>
                </a:xfrm>
                <a:prstGeom prst="chord">
                  <a:avLst>
                    <a:gd name="adj1" fmla="val 20415539"/>
                    <a:gd name="adj2" fmla="val 11902930"/>
                  </a:avLst>
                </a:prstGeom>
                <a:solidFill>
                  <a:srgbClr val="415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3310737" y="2402917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F1E2E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7959" y="2951557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BF1E2E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18061" y="4123522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2A2E91"/>
                  </a:solidFill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6568" y="1490429"/>
              <a:ext cx="6305487" cy="421467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10148" y="3742522"/>
              <a:ext cx="356188" cy="46166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2A2E91"/>
                  </a:solidFill>
                </a:rPr>
                <a:t>b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433128" y="2646757"/>
            <a:ext cx="356188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BF1E2E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201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 of Gradient Boosting</a:t>
            </a:r>
          </a:p>
        </p:txBody>
      </p:sp>
      <p:sp>
        <p:nvSpPr>
          <p:cNvPr id="17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4425" indent="-314425" defTabSz="896111">
              <a:spcBef>
                <a:spcPts val="500"/>
              </a:spcBef>
              <a:buFontTx/>
              <a:defRPr sz="3136"/>
            </a:pPr>
            <a:r>
              <a:rPr dirty="0"/>
              <a:t>Gradient Boosting focuses on the </a:t>
            </a:r>
            <a:r>
              <a:rPr i="1" dirty="0"/>
              <a:t>errors</a:t>
            </a:r>
            <a:r>
              <a:rPr dirty="0"/>
              <a:t> </a:t>
            </a:r>
            <a:r>
              <a:rPr lang="en-US" dirty="0"/>
              <a:t>in</a:t>
            </a:r>
            <a:r>
              <a:rPr dirty="0"/>
              <a:t> this tree (that is, misclassification) by increasing the weight given to the observations that are misclassified. </a:t>
            </a:r>
          </a:p>
          <a:p>
            <a:pPr marL="314425" indent="-314425" defTabSz="896111">
              <a:spcBef>
                <a:spcPts val="500"/>
              </a:spcBef>
              <a:buFontTx/>
              <a:defRPr sz="3136"/>
            </a:pPr>
            <a:r>
              <a:rPr dirty="0"/>
              <a:t>It then fits another tree to these reweighted points, and focuses on its errors</a:t>
            </a:r>
          </a:p>
          <a:p>
            <a:pPr marL="314425" indent="-314425" defTabSz="896111">
              <a:spcBef>
                <a:spcPts val="500"/>
              </a:spcBef>
              <a:buFontTx/>
              <a:defRPr sz="3136"/>
            </a:pPr>
            <a:r>
              <a:rPr dirty="0"/>
              <a:t>It keeps doing this for many iterations</a:t>
            </a:r>
          </a:p>
          <a:p>
            <a:pPr marL="314425" indent="-314425" defTabSz="896111">
              <a:spcBef>
                <a:spcPts val="500"/>
              </a:spcBef>
              <a:buFontTx/>
              <a:defRPr sz="3136"/>
            </a:pPr>
            <a:r>
              <a:rPr lang="en-US" dirty="0"/>
              <a:t>T</a:t>
            </a:r>
            <a:r>
              <a:rPr dirty="0"/>
              <a:t>he final classification is a weighted sum of the classifications from many trees</a:t>
            </a:r>
          </a:p>
        </p:txBody>
      </p:sp>
    </p:spTree>
    <p:extLst>
      <p:ext uri="{BB962C8B-B14F-4D97-AF65-F5344CB8AC3E}">
        <p14:creationId xmlns:p14="http://schemas.microsoft.com/office/powerpoint/2010/main" val="1560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" y="1676400"/>
                <a:ext cx="9144000" cy="4525963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 marL="325754" indent="-325754" defTabSz="868680">
                  <a:spcBef>
                    <a:spcPts val="500"/>
                  </a:spcBef>
                  <a:defRPr sz="3040"/>
                </a:pPr>
                <a:r>
                  <a:rPr lang="en-US" dirty="0"/>
                  <a:t>The first tree is assigned a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𝑙</m:t>
                    </m:r>
                    <m:func>
                      <m:func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3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325754" indent="-325754" defTabSz="868680">
                  <a:spcBef>
                    <a:spcPts val="500"/>
                  </a:spcBef>
                  <a:defRPr sz="304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weighted</a:t>
                </a:r>
                <a:r>
                  <a:rPr lang="en-US" dirty="0"/>
                  <a:t> misclassification rate for the tree</a:t>
                </a:r>
                <a:r>
                  <a:rPr lang="en-US" i="1" dirty="0"/>
                  <a:t>:</a:t>
                </a:r>
              </a:p>
              <a:p>
                <a:pPr marL="325754" indent="-325754" defTabSz="868680">
                  <a:spcBef>
                    <a:spcPts val="500"/>
                  </a:spcBef>
                  <a:defRPr sz="3040"/>
                </a:pPr>
                <a:endParaRPr lang="en-US" i="1" dirty="0"/>
              </a:p>
              <a:p>
                <a:pPr marL="325754" indent="-325754" defTabSz="868680">
                  <a:spcBef>
                    <a:spcPts val="500"/>
                  </a:spcBef>
                  <a:defRPr sz="3040"/>
                </a:pPr>
                <a:endParaRPr lang="en-US" dirty="0"/>
              </a:p>
              <a:p>
                <a:pPr marL="325754" indent="-325754" defTabSz="868680">
                  <a:spcBef>
                    <a:spcPts val="500"/>
                  </a:spcBef>
                  <a:defRPr sz="3040"/>
                </a:pPr>
                <a:endParaRPr lang="en-US" dirty="0"/>
              </a:p>
              <a:p>
                <a:pPr marL="325754" indent="-325754" defTabSz="868680">
                  <a:spcBef>
                    <a:spcPts val="500"/>
                  </a:spcBef>
                  <a:defRPr sz="3040"/>
                </a:pPr>
                <a:r>
                  <a:rPr lang="en-US" dirty="0"/>
                  <a:t>At this stage all weights (equal 1) so the weighted value of each point 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</a:p>
              <a:p>
                <a:pPr marL="325754" indent="-325754" defTabSz="868680">
                  <a:spcBef>
                    <a:spcPts val="500"/>
                  </a:spcBef>
                  <a:defRPr sz="3040"/>
                </a:pPr>
                <a:r>
                  <a:rPr lang="en-US" dirty="0"/>
                  <a:t>In our example, the weighted value of each point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177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" y="1676400"/>
                <a:ext cx="9144000" cy="4525963"/>
              </a:xfrm>
              <a:prstGeom prst="rect">
                <a:avLst/>
              </a:prstGeom>
              <a:blipFill rotWithShape="0">
                <a:blip r:embed="rId4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Weighting the first tree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3224667"/>
            <a:ext cx="2353062" cy="100519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2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Weighting the first tree (cont</a:t>
            </a:r>
            <a:r>
              <a:rPr lang="en-US" dirty="0"/>
              <a:t>'</a:t>
            </a:r>
            <a:r>
              <a:rPr dirty="0"/>
              <a:t>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506995"/>
            <a:ext cx="61574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Tree 1: </a:t>
            </a:r>
            <a:r>
              <a:rPr lang="en-US" sz="2400" b="1" dirty="0"/>
              <a:t>5 total misclassifications</a:t>
            </a:r>
          </a:p>
          <a:p>
            <a:endParaRPr lang="en-US" sz="2400" dirty="0"/>
          </a:p>
          <a:p>
            <a:r>
              <a:rPr lang="en-US" sz="2400" dirty="0"/>
              <a:t>3 defaulters misclassified: points 1, 2, and 3</a:t>
            </a:r>
          </a:p>
          <a:p>
            <a:r>
              <a:rPr lang="en-US" sz="2400" dirty="0"/>
              <a:t>2 </a:t>
            </a:r>
            <a:r>
              <a:rPr lang="en-US" sz="2400" dirty="0" err="1"/>
              <a:t>repayers</a:t>
            </a:r>
            <a:r>
              <a:rPr lang="en-US" sz="2400" dirty="0"/>
              <a:t> misclassified: points a and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0259" y="3423443"/>
                <a:ext cx="8903482" cy="112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=0.2083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9" y="3423443"/>
                <a:ext cx="8903482" cy="11224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0259" y="5128498"/>
                <a:ext cx="8903482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−.2083</m:t>
                              </m:r>
                            </m:num>
                            <m:den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2083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.7917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.2083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3.8007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=1.335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9" y="5128498"/>
                <a:ext cx="8903482" cy="7838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6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74813"/>
                <a:ext cx="8566541" cy="2568576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Intuitively,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2400" dirty="0"/>
                  <a:t> </a:t>
                </a:r>
                <a:r>
                  <a:rPr lang="en-US" sz="2400" dirty="0"/>
                  <a:t>is </a:t>
                </a:r>
                <a:r>
                  <a:rPr lang="en-US" sz="2400" i="1" dirty="0"/>
                  <a:t>larger</a:t>
                </a:r>
                <a:r>
                  <a:rPr lang="en-US" sz="2400" dirty="0"/>
                  <a:t> if the tree has fewer misclassifications and </a:t>
                </a:r>
                <a:r>
                  <a:rPr lang="en-US" sz="2400" i="1" dirty="0"/>
                  <a:t>smaller</a:t>
                </a:r>
                <a:r>
                  <a:rPr lang="en-US" sz="2400" dirty="0"/>
                  <a:t> if the tree has more misclassifications. </a:t>
                </a:r>
              </a:p>
              <a:p>
                <a:r>
                  <a:rPr lang="en-US" sz="2400" dirty="0"/>
                  <a:t>The original (all equal) weights for wrongly classified points are multiplied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/>
                  <a:t> (this number is greater than 1) whereas correctly classified points are multiplied by 1. Weighting is equivalent to creating new data points in ratio of the weights</a:t>
                </a:r>
              </a:p>
              <a:p>
                <a:pPr mar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84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74813"/>
                <a:ext cx="8566541" cy="2568576"/>
              </a:xfrm>
              <a:prstGeom prst="rect">
                <a:avLst/>
              </a:prstGeom>
              <a:blipFill rotWithShape="0">
                <a:blip r:embed="rId3"/>
                <a:stretch>
                  <a:fillRect l="-783" t="-1425" r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Weighting the first tree (cont</a:t>
            </a:r>
            <a:r>
              <a:rPr lang="en-US" dirty="0"/>
              <a:t>'</a:t>
            </a:r>
            <a:r>
              <a:rPr dirty="0"/>
              <a:t>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24200" y="5486400"/>
                <a:ext cx="23448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=3.8007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86400"/>
                <a:ext cx="234480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323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47"/>
  <p:tag name="MMPROD_UIDATA" val="&lt;database version=&quot;11.0&quot;&gt;&lt;object type=&quot;1&quot; unique_id=&quot;10001&quot;&gt;&lt;object type=&quot;2&quot; unique_id=&quot;46629&quot;&gt;&lt;object type=&quot;3&quot; unique_id=&quot;46630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6631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6632&quot;&gt;&lt;property id=&quot;20148&quot; value=&quot;5&quot;/&gt;&lt;property id=&quot;20300&quot; value=&quot;Slide 7&quot;/&gt;&lt;property id=&quot;20307&quot; value=&quot;267&quot;/&gt;&lt;/object&gt;&lt;object type=&quot;3&quot; unique_id=&quot;46663&quot;&gt;&lt;property id=&quot;20148&quot; value=&quot;5&quot;/&gt;&lt;property id=&quot;20300&quot; value=&quot;Slide 3&quot;/&gt;&lt;property id=&quot;20307&quot; value=&quot;270&quot;/&gt;&lt;/object&gt;&lt;object type=&quot;3&quot; unique_id=&quot;46664&quot;&gt;&lt;property id=&quot;20148&quot; value=&quot;5&quot;/&gt;&lt;property id=&quot;20300&quot; value=&quot;Slide 4&quot;/&gt;&lt;property id=&quot;20307&quot; value=&quot;271&quot;/&gt;&lt;/object&gt;&lt;object type=&quot;3&quot; unique_id=&quot;46665&quot;&gt;&lt;property id=&quot;20148&quot; value=&quot;5&quot;/&gt;&lt;property id=&quot;20300&quot; value=&quot;Slide 5&quot;/&gt;&lt;property id=&quot;20307&quot; value=&quot;272&quot;/&gt;&lt;/object&gt;&lt;object type=&quot;3&quot; unique_id=&quot;46666&quot;&gt;&lt;property id=&quot;20148&quot; value=&quot;5&quot;/&gt;&lt;property id=&quot;20300&quot; value=&quot;Slide 6&quot;/&gt;&lt;property id=&quot;20307&quot; value=&quot;273&quot;/&gt;&lt;/object&gt;&lt;/object&gt;&lt;object type=&quot;8&quot; unique_id=&quot;4663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1136</Words>
  <Application>Microsoft Macintosh PowerPoint</Application>
  <PresentationFormat>On-screen Show (4:3)</PresentationFormat>
  <Paragraphs>239</Paragraphs>
  <Slides>18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Equation</vt:lpstr>
      <vt:lpstr>Gradient Boosting</vt:lpstr>
      <vt:lpstr>Data</vt:lpstr>
      <vt:lpstr>Gradient Boosting Steps</vt:lpstr>
      <vt:lpstr>Gradient Boosting Steps</vt:lpstr>
      <vt:lpstr>Stage 1 Tree</vt:lpstr>
      <vt:lpstr>Concept of Gradient Boosting</vt:lpstr>
      <vt:lpstr>Weighting the first tree</vt:lpstr>
      <vt:lpstr>Weighting the first tree (cont'd)</vt:lpstr>
      <vt:lpstr>Weighting the first tree (cont'd)</vt:lpstr>
      <vt:lpstr>How does Gradient Boosting Achieve This?</vt:lpstr>
      <vt:lpstr>Stage 2 Tree</vt:lpstr>
      <vt:lpstr>Weighting the Second Tree</vt:lpstr>
      <vt:lpstr>Calculating Weights for Stage 2 Tree</vt:lpstr>
      <vt:lpstr>From tree 2 to tree 3</vt:lpstr>
      <vt:lpstr>Stage 3 Tree</vt:lpstr>
      <vt:lpstr>Weighting the t-th Tree</vt:lpstr>
      <vt:lpstr>Stage 20 Tree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Harvard University</dc:title>
  <dc:subject/>
  <dc:creator>Administrator</dc:creator>
  <cp:keywords/>
  <dc:description/>
  <cp:lastModifiedBy>Jenn Vento</cp:lastModifiedBy>
  <cp:revision>96</cp:revision>
  <dcterms:created xsi:type="dcterms:W3CDTF">2016-03-21T14:12:59Z</dcterms:created>
  <dcterms:modified xsi:type="dcterms:W3CDTF">2020-04-03T20:37:33Z</dcterms:modified>
  <cp:category/>
</cp:coreProperties>
</file>