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330" r:id="rId6"/>
    <p:sldId id="331" r:id="rId7"/>
    <p:sldId id="267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5" autoAdjust="0"/>
    <p:restoredTop sz="86379" autoAdjust="0"/>
  </p:normalViewPr>
  <p:slideViewPr>
    <p:cSldViewPr>
      <p:cViewPr>
        <p:scale>
          <a:sx n="175" d="100"/>
          <a:sy n="175" d="100"/>
        </p:scale>
        <p:origin x="-1496" y="-1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/>
              <a:t>Gradient Boosting: Validation Process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Advantages</a:t>
            </a:r>
          </a:p>
          <a:p>
            <a:r>
              <a:rPr lang="en-US" sz="2800" dirty="0"/>
              <a:t>Train a model to make predictions more accurately because the process focuses sharply on areas of errors. That is, misclassified points. </a:t>
            </a:r>
          </a:p>
          <a:p>
            <a:r>
              <a:rPr lang="en-US" sz="2800" dirty="0"/>
              <a:t>It is a recursive process that focuses on points different from where the model is performing well. </a:t>
            </a:r>
          </a:p>
          <a:p>
            <a:pPr marL="0" indent="0">
              <a:buNone/>
            </a:pPr>
            <a:r>
              <a:rPr lang="en-US" sz="2800" b="1" dirty="0"/>
              <a:t>Disadvantages</a:t>
            </a:r>
          </a:p>
          <a:p>
            <a:r>
              <a:rPr lang="en-US" sz="2800" dirty="0"/>
              <a:t>Risks overfitting for what might be true errors that are not helpful for future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4565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Process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5897"/>
                <a:ext cx="8458200" cy="4525963"/>
              </a:xfrm>
            </p:spPr>
            <p:txBody>
              <a:bodyPr/>
              <a:lstStyle/>
              <a:p>
                <a:r>
                  <a:rPr lang="en-US" sz="2400" dirty="0"/>
                  <a:t>At this point we have 20 decision trees of depth 1 developed based on the gradient boosting algorithm. </a:t>
                </a:r>
              </a:p>
              <a:p>
                <a:r>
                  <a:rPr lang="en-US" sz="2400" dirty="0"/>
                  <a:t>Each tree has an associated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.</a:t>
                </a:r>
              </a:p>
              <a:p>
                <a:r>
                  <a:rPr lang="en-US" sz="2400" dirty="0"/>
                  <a:t>Each observation from the validation sample is run through each decision tree to produce a prediction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Default is denoted by “1” and repay is denoted by “0”. </a:t>
                </a:r>
              </a:p>
              <a:p>
                <a:r>
                  <a:rPr lang="en-US" sz="2400" dirty="0"/>
                  <a:t>The value from each tree (0 or 1) is multiplied by the weight assigned to that tree. Recall that the weight on a tree is higher if the tree does a good job of classification and lower if it does not.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5897"/>
                <a:ext cx="8458200" cy="4525963"/>
              </a:xfrm>
              <a:blipFill rotWithShape="0">
                <a:blip r:embed="rId2"/>
                <a:stretch>
                  <a:fillRect l="-937" t="-94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After 20 trees:</a:t>
            </a:r>
          </a:p>
        </p:txBody>
      </p:sp>
      <p:sp>
        <p:nvSpPr>
          <p:cNvPr id="2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2900" y="1536700"/>
            <a:ext cx="8458200" cy="4855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2613" indent="-332613" defTabSz="886968">
              <a:spcBef>
                <a:spcPts val="500"/>
              </a:spcBef>
              <a:defRPr sz="2328"/>
            </a:pPr>
            <a:r>
              <a:rPr lang="en-US" sz="2400" dirty="0"/>
              <a:t>We create the final classifier by adding the 20 weighted values and dividing by the sum of the weights. </a:t>
            </a:r>
          </a:p>
          <a:p>
            <a:pPr marL="0" indent="0" defTabSz="886968">
              <a:spcBef>
                <a:spcPts val="500"/>
              </a:spcBef>
              <a:buNone/>
              <a:defRPr sz="2328"/>
            </a:pPr>
            <a:endParaRPr lang="en-US" dirty="0"/>
          </a:p>
          <a:p>
            <a:pPr marL="332613" indent="-332613" defTabSz="886968">
              <a:spcBef>
                <a:spcPts val="500"/>
              </a:spcBef>
              <a:defRPr sz="2328"/>
            </a:pPr>
            <a:endParaRPr dirty="0"/>
          </a:p>
          <a:p>
            <a:pPr marL="332613" indent="-332613" defTabSz="886968">
              <a:spcBef>
                <a:spcPts val="500"/>
              </a:spcBef>
              <a:defRPr sz="2328"/>
            </a:pPr>
            <a:endParaRPr dirty="0"/>
          </a:p>
          <a:p>
            <a:pPr marL="332613" indent="-332613" defTabSz="886968">
              <a:spcBef>
                <a:spcPts val="500"/>
              </a:spcBef>
              <a:defRPr sz="2328"/>
            </a:pPr>
            <a:r>
              <a:rPr lang="en-US" sz="2400" dirty="0"/>
              <a:t>If the resulting answer is </a:t>
            </a:r>
            <a:r>
              <a:rPr lang="en-US" sz="2400" i="1" dirty="0"/>
              <a:t>less than </a:t>
            </a:r>
            <a:r>
              <a:rPr lang="en-US" sz="2400" dirty="0"/>
              <a:t>½, the observation is classified as repay. If the answer is </a:t>
            </a:r>
            <a:r>
              <a:rPr lang="en-US" sz="2400" i="1" dirty="0"/>
              <a:t>greater than </a:t>
            </a:r>
            <a:r>
              <a:rPr lang="en-US" sz="2400" dirty="0"/>
              <a:t>½, the observation is classified as default. </a:t>
            </a:r>
          </a:p>
          <a:p>
            <a:pPr marL="0" indent="0" defTabSz="886968">
              <a:spcBef>
                <a:spcPts val="500"/>
              </a:spcBef>
              <a:buNone/>
              <a:defRPr sz="2328"/>
            </a:pPr>
            <a:endParaRPr lang="en-US" sz="2400" dirty="0"/>
          </a:p>
          <a:p>
            <a:r>
              <a:rPr lang="en-US" sz="2400" dirty="0"/>
              <a:t>Figure 5 shows these calculations.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2396827"/>
                <a:ext cx="6632588" cy="1214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96827"/>
                <a:ext cx="6632588" cy="1214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Validation Process – Weighting Votes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5410200"/>
            <a:ext cx="8786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process is repeated to classify each of the five observations in the validation sample.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408" y="3176401"/>
            <a:ext cx="1078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Tree</a:t>
            </a:r>
          </a:p>
          <a:p>
            <a:pPr algn="ctr"/>
            <a:r>
              <a:rPr lang="en-US" b="1" dirty="0"/>
              <a:t>Weights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817" y="4011525"/>
            <a:ext cx="1283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Weighted </a:t>
            </a:r>
          </a:p>
          <a:p>
            <a:pPr algn="ctr"/>
            <a:r>
              <a:rPr lang="en-US" b="1" dirty="0"/>
              <a:t>Votes</a:t>
            </a:r>
          </a:p>
        </p:txBody>
      </p:sp>
      <p:graphicFrame>
        <p:nvGraphicFramePr>
          <p:cNvPr id="7" name="Table 6" descr="A complicated set of tables, some old, some new. The Validation Set with income and credit scores is in the top left. To the right is a Gradient Boosted Trees table with 20 columns and 5 rows. Every cell has a 1 or 0 in it. Below is a single-row, 20-column table labeled Tree Weights. Under it is a Weighted Votes table with 5 rows and 20 columns." title="Validation Process -Weighting Votes"/>
          <p:cNvGraphicFramePr>
            <a:graphicFrameLocks noGrp="1"/>
          </p:cNvGraphicFramePr>
          <p:nvPr/>
        </p:nvGraphicFramePr>
        <p:xfrm>
          <a:off x="2241320" y="1761509"/>
          <a:ext cx="6771840" cy="1433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8592">
                  <a:extLst>
                    <a:ext uri="{9D8B030D-6E8A-4147-A177-3AD203B41FA5}">
                      <a16:colId xmlns:a16="http://schemas.microsoft.com/office/drawing/2014/main" val="710803405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482678082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1302535171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721382712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252653433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3860840363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1434230689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60923928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1343934834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1220069336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3706442729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4160791778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1360364004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1011974985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3223848542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479200338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376436112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338592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</a:tblGrid>
              <a:tr h="274517">
                <a:tc gridSpan="20"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Gradient Boosted Trees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22268"/>
                  </a:ext>
                </a:extLst>
              </a:tr>
              <a:tr h="244539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4284"/>
                  </a:ext>
                </a:extLst>
              </a:tr>
              <a:tr h="1792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1792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1792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1792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17920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9" name="Table 8" descr="A complicated set of tables, some old, some new. The Validation Set with income and credit scores is in the top left. To the right is a Gradient Boosted Trees table with 20 columns and 5 rows. Every cell has a 1 or 0 in it. Below is a single-row, 20-column table labeled Tree Weights. Under it is a Weighted Votes table with 5 rows and 20 columns." title="Validation Process -Weighting Votes"/>
          <p:cNvGraphicFramePr>
            <a:graphicFrameLocks noGrp="1"/>
          </p:cNvGraphicFramePr>
          <p:nvPr/>
        </p:nvGraphicFramePr>
        <p:xfrm>
          <a:off x="1555643" y="3681018"/>
          <a:ext cx="620438" cy="11640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0438">
                  <a:extLst>
                    <a:ext uri="{9D8B030D-6E8A-4147-A177-3AD203B41FA5}">
                      <a16:colId xmlns:a16="http://schemas.microsoft.com/office/drawing/2014/main" val="2721382712"/>
                    </a:ext>
                  </a:extLst>
                </a:gridCol>
              </a:tblGrid>
              <a:tr h="269166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Observation #</a:t>
                      </a:r>
                    </a:p>
                  </a:txBody>
                  <a:tcPr marL="83537" marR="83537" marT="41769" marB="4176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602094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17897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10" name="Table 9" descr="A complicated set of tables, some old, some new. The Validation Set with income and credit scores is in the top left. To the right is a Gradient Boosted Trees table with 20 columns and 5 rows. Every cell has a 1 or 0 in it. Below is a single-row, 20-column table labeled Tree Weights. Under it is a Weighted Votes table with 5 rows and 20 columns." title="Validation Process -Weighting Votes"/>
          <p:cNvGraphicFramePr>
            <a:graphicFrameLocks noGrp="1"/>
          </p:cNvGraphicFramePr>
          <p:nvPr/>
        </p:nvGraphicFramePr>
        <p:xfrm>
          <a:off x="2205305" y="3681019"/>
          <a:ext cx="6807860" cy="11640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0393">
                  <a:extLst>
                    <a:ext uri="{9D8B030D-6E8A-4147-A177-3AD203B41FA5}">
                      <a16:colId xmlns:a16="http://schemas.microsoft.com/office/drawing/2014/main" val="710803405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48267808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302535171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72138271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252653433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860840363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434230689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60923928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343934834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220069336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706442729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4160791778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360364004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011974985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22384854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479200338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37643611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</a:tblGrid>
              <a:tr h="266181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428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r"/>
                      <a:r>
                        <a:rPr lang="en-US" sz="500" dirty="0">
                          <a:latin typeface="+mn-lt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1.427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r"/>
                      <a:r>
                        <a:rPr lang="en-US" sz="500" dirty="0">
                          <a:latin typeface="+mn-lt"/>
                        </a:rPr>
                        <a:t>1.335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1.427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r"/>
                      <a:r>
                        <a:rPr lang="en-US" sz="500" dirty="0">
                          <a:latin typeface="+mn-lt"/>
                        </a:rPr>
                        <a:t>1.335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1.674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0.852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0.754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0579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r"/>
                      <a:r>
                        <a:rPr lang="en-US" sz="500" dirty="0">
                          <a:latin typeface="+mn-lt"/>
                        </a:rPr>
                        <a:t>1.335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1.427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r"/>
                      <a:r>
                        <a:rPr lang="en-US" sz="500" dirty="0">
                          <a:latin typeface="+mn-lt"/>
                        </a:rPr>
                        <a:t>1.335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11" name="Table 10" descr="A complicated set of tables, some old, some new. The Validation Set with income and credit scores is in the top left. To the right is a Gradient Boosted Trees table with 20 columns and 5 rows. Every cell has a 1 or 0 in it. Below is a single-row, 20-column table labeled Tree Weights. Under it is a Weighted Votes table with 5 rows and 20 columns." title="Validation Process -Weighting Votes"/>
          <p:cNvGraphicFramePr>
            <a:graphicFrameLocks noGrp="1"/>
          </p:cNvGraphicFramePr>
          <p:nvPr/>
        </p:nvGraphicFramePr>
        <p:xfrm>
          <a:off x="145525" y="1655506"/>
          <a:ext cx="2030556" cy="15465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4752">
                  <a:extLst>
                    <a:ext uri="{9D8B030D-6E8A-4147-A177-3AD203B41FA5}">
                      <a16:colId xmlns:a16="http://schemas.microsoft.com/office/drawing/2014/main" val="710803405"/>
                    </a:ext>
                  </a:extLst>
                </a:gridCol>
                <a:gridCol w="484410">
                  <a:extLst>
                    <a:ext uri="{9D8B030D-6E8A-4147-A177-3AD203B41FA5}">
                      <a16:colId xmlns:a16="http://schemas.microsoft.com/office/drawing/2014/main" val="2482678082"/>
                    </a:ext>
                  </a:extLst>
                </a:gridCol>
                <a:gridCol w="410611">
                  <a:extLst>
                    <a:ext uri="{9D8B030D-6E8A-4147-A177-3AD203B41FA5}">
                      <a16:colId xmlns:a16="http://schemas.microsoft.com/office/drawing/2014/main" val="1302535171"/>
                    </a:ext>
                  </a:extLst>
                </a:gridCol>
                <a:gridCol w="620783">
                  <a:extLst>
                    <a:ext uri="{9D8B030D-6E8A-4147-A177-3AD203B41FA5}">
                      <a16:colId xmlns:a16="http://schemas.microsoft.com/office/drawing/2014/main" val="2721382712"/>
                    </a:ext>
                  </a:extLst>
                </a:gridCol>
              </a:tblGrid>
              <a:tr h="179544"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Validation Set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22268"/>
                  </a:ext>
                </a:extLst>
              </a:tr>
              <a:tr h="179544"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587698"/>
                  </a:ext>
                </a:extLst>
              </a:tr>
              <a:tr h="261558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Point</a:t>
                      </a:r>
                      <a:r>
                        <a:rPr lang="en-US" sz="600" b="1" baseline="0" dirty="0"/>
                        <a:t> #</a:t>
                      </a:r>
                      <a:endParaRPr lang="en-US" sz="600" b="1" dirty="0"/>
                    </a:p>
                  </a:txBody>
                  <a:tcPr marL="83537" marR="83537" marT="41769" marB="4176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Income</a:t>
                      </a:r>
                    </a:p>
                  </a:txBody>
                  <a:tcPr marL="83537" marR="83537" marT="41769" marB="4176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Credit</a:t>
                      </a:r>
                    </a:p>
                  </a:txBody>
                  <a:tcPr marL="83537" marR="83537" marT="41769" marB="4176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Repay</a:t>
                      </a:r>
                      <a:r>
                        <a:rPr lang="en-US" sz="600" b="1" baseline="0" dirty="0"/>
                        <a:t> = 0, </a:t>
                      </a:r>
                      <a:br>
                        <a:rPr lang="en-US" sz="600" b="1" baseline="0" dirty="0"/>
                      </a:br>
                      <a:r>
                        <a:rPr lang="en-US" sz="600" b="1" baseline="0" dirty="0"/>
                        <a:t>Default = 1</a:t>
                      </a:r>
                      <a:endParaRPr lang="en-US" sz="600" b="1" dirty="0"/>
                    </a:p>
                  </a:txBody>
                  <a:tcPr marL="83537" marR="83537" marT="41769" marB="4176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602094"/>
                  </a:ext>
                </a:extLst>
              </a:tr>
              <a:tr h="17954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680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17954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67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710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17954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770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17954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61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702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17954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715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12" name="Table 11" descr="A complicated set of tables, some old, some new. The Validation Set with income and credit scores is in the top left. To the right is a Gradient Boosted Trees table with 20 columns and 5 rows. Every cell has a 1 or 0 in it. Below is a single-row, 20-column table labeled Tree Weights. Under it is a Weighted Votes table with 5 rows and 20 columns." title="Validation Process -Weighting Votes"/>
          <p:cNvGraphicFramePr>
            <a:graphicFrameLocks noGrp="1"/>
          </p:cNvGraphicFramePr>
          <p:nvPr/>
        </p:nvGraphicFramePr>
        <p:xfrm>
          <a:off x="2205305" y="3377078"/>
          <a:ext cx="6807860" cy="179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0393">
                  <a:extLst>
                    <a:ext uri="{9D8B030D-6E8A-4147-A177-3AD203B41FA5}">
                      <a16:colId xmlns:a16="http://schemas.microsoft.com/office/drawing/2014/main" val="710803405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48267808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302535171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72138271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252653433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860840363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434230689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60923928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343934834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220069336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706442729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4160791778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360364004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1011974985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22384854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479200338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376436112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340393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</a:tblGrid>
              <a:tr h="179570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+mn-lt"/>
                        </a:rPr>
                        <a:t>1.335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1.674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0.769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1.069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0.776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0.466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0.788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0.579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0.752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0.582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</a:tbl>
          </a:graphicData>
        </a:graphic>
      </p:graphicFrame>
      <p:graphicFrame>
        <p:nvGraphicFramePr>
          <p:cNvPr id="13" name="Table 12" descr="A complicated set of tables, some old, some new. The Validation Set with income and credit scores is in the top left. To the right is a Gradient Boosted Trees table with 20 columns and 5 rows. Every cell has a 1 or 0 in it. Below is a single-row, 20-column table labeled Tree Weights. Under it is a Weighted Votes table with 5 rows and 20 columns." title="Validation Process -Weighting Votes"/>
          <p:cNvGraphicFramePr>
            <a:graphicFrameLocks noGrp="1"/>
          </p:cNvGraphicFramePr>
          <p:nvPr/>
        </p:nvGraphicFramePr>
        <p:xfrm>
          <a:off x="1555643" y="3377078"/>
          <a:ext cx="620438" cy="1789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0438">
                  <a:extLst>
                    <a:ext uri="{9D8B030D-6E8A-4147-A177-3AD203B41FA5}">
                      <a16:colId xmlns:a16="http://schemas.microsoft.com/office/drawing/2014/main" val="2721382712"/>
                    </a:ext>
                  </a:extLst>
                </a:gridCol>
              </a:tblGrid>
              <a:tr h="17897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Tree</a:t>
                      </a:r>
                      <a:r>
                        <a:rPr lang="en-US" sz="500" b="1" baseline="0" dirty="0"/>
                        <a:t> weights</a:t>
                      </a:r>
                      <a:endParaRPr lang="en-US" sz="5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67833" y="3377078"/>
            <a:ext cx="45719" cy="178973"/>
            <a:chOff x="1464469" y="3377078"/>
            <a:chExt cx="111300" cy="17897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64469" y="3377078"/>
              <a:ext cx="11130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64469" y="3556051"/>
              <a:ext cx="11130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65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Validation Process – Assigning 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9154" y="3886200"/>
            <a:ext cx="1113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Tree</a:t>
            </a:r>
          </a:p>
          <a:p>
            <a:pPr algn="ctr"/>
            <a:r>
              <a:rPr lang="en-US" b="1" dirty="0"/>
              <a:t>Weights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592" y="1399903"/>
            <a:ext cx="9002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 points are correctly classified for this small validation sample.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562" y="5105400"/>
            <a:ext cx="122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Weighted </a:t>
            </a:r>
          </a:p>
          <a:p>
            <a:pPr algn="ctr"/>
            <a:r>
              <a:rPr lang="en-US" b="1" dirty="0"/>
              <a:t>Votes</a:t>
            </a:r>
          </a:p>
        </p:txBody>
      </p:sp>
      <p:graphicFrame>
        <p:nvGraphicFramePr>
          <p:cNvPr id="23" name="Table 22" descr="Another complicated set of tables. The columns 18 through 20 from the previous slide's tables are focused on, and now we have a correct classification rate of 5 out of 5." title="Validation Process - Assigning Classes"/>
          <p:cNvGraphicFramePr>
            <a:graphicFrameLocks noGrp="1"/>
          </p:cNvGraphicFramePr>
          <p:nvPr/>
        </p:nvGraphicFramePr>
        <p:xfrm>
          <a:off x="1458448" y="1931897"/>
          <a:ext cx="1777179" cy="1777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2393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592393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592393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</a:tblGrid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18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4284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24" name="Table 23" descr="Another complicated set of tables. The columns 18 through 20 from the previous slide's tables are focused on, and now we have a correct classification rate of 5 out of 5." title="Validation Process - Assigning Classes"/>
          <p:cNvGraphicFramePr>
            <a:graphicFrameLocks noGrp="1"/>
          </p:cNvGraphicFramePr>
          <p:nvPr/>
        </p:nvGraphicFramePr>
        <p:xfrm>
          <a:off x="1458448" y="4410075"/>
          <a:ext cx="1786635" cy="18757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5545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595545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595545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</a:tblGrid>
              <a:tr h="39940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18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19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20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4284"/>
                  </a:ext>
                </a:extLst>
              </a:tr>
              <a:tr h="2952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2952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2952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2952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2952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132288" marR="132288" marT="66144" marB="6614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25" name="Table 24" descr="Another complicated set of tables. The columns 18 through 20 from the previous slide's tables are focused on, and now we have a correct classification rate of 5 out of 5." title="Validation Process - Assigning Class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07482"/>
              </p:ext>
            </p:extLst>
          </p:nvPr>
        </p:nvGraphicFramePr>
        <p:xfrm>
          <a:off x="3323101" y="4410075"/>
          <a:ext cx="5696688" cy="18757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9448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949448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949448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  <a:gridCol w="949448">
                  <a:extLst>
                    <a:ext uri="{9D8B030D-6E8A-4147-A177-3AD203B41FA5}">
                      <a16:colId xmlns:a16="http://schemas.microsoft.com/office/drawing/2014/main" val="2858904918"/>
                    </a:ext>
                  </a:extLst>
                </a:gridCol>
                <a:gridCol w="949448">
                  <a:extLst>
                    <a:ext uri="{9D8B030D-6E8A-4147-A177-3AD203B41FA5}">
                      <a16:colId xmlns:a16="http://schemas.microsoft.com/office/drawing/2014/main" val="4216542625"/>
                    </a:ext>
                  </a:extLst>
                </a:gridCol>
                <a:gridCol w="949448">
                  <a:extLst>
                    <a:ext uri="{9D8B030D-6E8A-4147-A177-3AD203B41FA5}">
                      <a16:colId xmlns:a16="http://schemas.microsoft.com/office/drawing/2014/main" val="1597866916"/>
                    </a:ext>
                  </a:extLst>
                </a:gridCol>
              </a:tblGrid>
              <a:tr h="38508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Sum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Normalized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Repay</a:t>
                      </a:r>
                      <a:r>
                        <a:rPr lang="en-US" sz="1000" b="1" baseline="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000" b="1" baseline="0" dirty="0">
                          <a:latin typeface="+mn-lt"/>
                        </a:rPr>
                        <a:t>&lt;0.5 (0)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+mn-lt"/>
                        </a:rPr>
                        <a:t>Default</a:t>
                      </a:r>
                      <a:r>
                        <a:rPr lang="en-US" sz="1050" b="1" baseline="0" dirty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050" b="1" baseline="0" dirty="0">
                          <a:latin typeface="+mn-lt"/>
                        </a:rPr>
                        <a:t>&gt;0.5 (0)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+mn-lt"/>
                        </a:rPr>
                        <a:t>Correct?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+mn-lt"/>
                        </a:rPr>
                        <a:t>Repay =</a:t>
                      </a:r>
                      <a:r>
                        <a:rPr lang="en-US" sz="1050" b="1" baseline="0" dirty="0">
                          <a:latin typeface="+mn-lt"/>
                        </a:rPr>
                        <a:t> 0,</a:t>
                      </a:r>
                      <a:br>
                        <a:rPr lang="en-US" sz="1050" b="1" baseline="0" dirty="0">
                          <a:latin typeface="+mn-lt"/>
                        </a:rPr>
                      </a:br>
                      <a:r>
                        <a:rPr lang="en-US" sz="1050" b="1" baseline="0" dirty="0">
                          <a:latin typeface="+mn-lt"/>
                        </a:rPr>
                        <a:t>Default = 1</a:t>
                      </a:r>
                      <a:endParaRPr lang="en-US" sz="1050" b="1" dirty="0">
                        <a:latin typeface="+mn-lt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4284"/>
                  </a:ext>
                </a:extLst>
              </a:tr>
              <a:tr h="25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4.280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0.2547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98899"/>
                  </a:ext>
                </a:extLst>
              </a:tr>
              <a:tr h="25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6.925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0.4121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33466"/>
                  </a:ext>
                </a:extLst>
              </a:tr>
              <a:tr h="25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9.780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0.5820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947"/>
                  </a:ext>
                </a:extLst>
              </a:tr>
              <a:tr h="25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6.925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0.4121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6866"/>
                  </a:ext>
                </a:extLst>
              </a:tr>
              <a:tr h="25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5.150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0.3065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graphicFrame>
        <p:nvGraphicFramePr>
          <p:cNvPr id="26" name="Table 25" descr="Another complicated set of tables. The columns 18 through 20 from the previous slide's tables are focused on, and now we have a correct classification rate of 5 out of 5." title="Validation Process - Assigning Classes"/>
          <p:cNvGraphicFramePr>
            <a:graphicFrameLocks noGrp="1"/>
          </p:cNvGraphicFramePr>
          <p:nvPr/>
        </p:nvGraphicFramePr>
        <p:xfrm>
          <a:off x="1458448" y="4022026"/>
          <a:ext cx="1777179" cy="284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2393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592393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  <a:gridCol w="592393">
                  <a:extLst>
                    <a:ext uri="{9D8B030D-6E8A-4147-A177-3AD203B41FA5}">
                      <a16:colId xmlns:a16="http://schemas.microsoft.com/office/drawing/2014/main" val="3233613445"/>
                    </a:ext>
                  </a:extLst>
                </a:gridCol>
              </a:tblGrid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0.752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0.542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0.582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8208868" y="4126713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Actual</a:t>
            </a:r>
          </a:p>
        </p:txBody>
      </p:sp>
      <p:graphicFrame>
        <p:nvGraphicFramePr>
          <p:cNvPr id="28" name="Table 27" descr="Another complicated set of tables. The columns 18 through 20 from the previous slide's tables are focused on, and now we have a correct classification rate of 5 out of 5." title="Validation Process - Assigning Class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57521"/>
              </p:ext>
            </p:extLst>
          </p:nvPr>
        </p:nvGraphicFramePr>
        <p:xfrm>
          <a:off x="3318740" y="3737338"/>
          <a:ext cx="961406" cy="5693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1406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</a:tblGrid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Sum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865455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16.803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50137"/>
                  </a:ext>
                </a:extLst>
              </a:tr>
            </a:tbl>
          </a:graphicData>
        </a:graphic>
      </p:graphicFrame>
      <p:graphicFrame>
        <p:nvGraphicFramePr>
          <p:cNvPr id="29" name="Table 28" descr="Another complicated set of tables. The columns 18 through 20 from the previous slide's tables are focused on, and now we have a correct classification rate of 5 out of 5." title="Validation Process - Assigning Classes"/>
          <p:cNvGraphicFramePr>
            <a:graphicFrameLocks noGrp="1"/>
          </p:cNvGraphicFramePr>
          <p:nvPr/>
        </p:nvGraphicFramePr>
        <p:xfrm>
          <a:off x="5221997" y="6292206"/>
          <a:ext cx="2852028" cy="437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3178">
                  <a:extLst>
                    <a:ext uri="{9D8B030D-6E8A-4147-A177-3AD203B41FA5}">
                      <a16:colId xmlns:a16="http://schemas.microsoft.com/office/drawing/2014/main" val="205428794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4066399493"/>
                    </a:ext>
                  </a:extLst>
                </a:gridCol>
              </a:tblGrid>
              <a:tr h="38508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Correct</a:t>
                      </a:r>
                      <a:r>
                        <a:rPr lang="en-US" sz="1000" b="1" baseline="0" dirty="0">
                          <a:latin typeface="+mn-lt"/>
                        </a:rPr>
                        <a:t> Classification </a:t>
                      </a:r>
                      <a:br>
                        <a:rPr lang="en-US" sz="1000" b="1" baseline="0" dirty="0">
                          <a:latin typeface="+mn-lt"/>
                        </a:rPr>
                      </a:br>
                      <a:r>
                        <a:rPr lang="en-US" sz="1000" b="1" baseline="0" dirty="0">
                          <a:latin typeface="+mn-lt"/>
                        </a:rPr>
                        <a:t>Rate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5/5</a:t>
                      </a:r>
                    </a:p>
                  </a:txBody>
                  <a:tcPr marL="132288" marR="132288" marT="66144" marB="66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9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691</Words>
  <Application>Microsoft Macintosh PowerPoint</Application>
  <PresentationFormat>On-screen Show (4:3)</PresentationFormat>
  <Paragraphs>404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Gradient Boosting: Validation Process</vt:lpstr>
      <vt:lpstr>Advantages &amp; Disadvantages</vt:lpstr>
      <vt:lpstr>Validation Process 1</vt:lpstr>
      <vt:lpstr>After 20 trees:</vt:lpstr>
      <vt:lpstr>Validation Process – Weighting Votes</vt:lpstr>
      <vt:lpstr>Validation Process – Assigning Classes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94</cp:revision>
  <dcterms:created xsi:type="dcterms:W3CDTF">2016-03-21T14:12:59Z</dcterms:created>
  <dcterms:modified xsi:type="dcterms:W3CDTF">2020-04-03T20:39:31Z</dcterms:modified>
  <cp:category/>
</cp:coreProperties>
</file>