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71" r:id="rId4"/>
    <p:sldId id="272" r:id="rId5"/>
    <p:sldId id="273" r:id="rId6"/>
    <p:sldId id="274" r:id="rId7"/>
    <p:sldId id="267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334"/>
    <a:srgbClr val="10069F"/>
    <a:srgbClr val="4E2A84"/>
    <a:srgbClr val="582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68" autoAdjust="0"/>
    <p:restoredTop sz="86391" autoAdjust="0"/>
  </p:normalViewPr>
  <p:slideViewPr>
    <p:cSldViewPr>
      <p:cViewPr varScale="1">
        <p:scale>
          <a:sx n="98" d="100"/>
          <a:sy n="98" d="100"/>
        </p:scale>
        <p:origin x="9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70D6A-FB49-A14C-9B03-21B3417100CD}" type="datetimeFigureOut">
              <a:rPr lang="en-US" smtClean="0"/>
              <a:t>4/3/20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C83-B894-2740-9986-97D8BB6F6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69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17"/>
            <a:ext cx="3276600" cy="33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1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0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46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69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7019110" cy="43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8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99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417638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417638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8029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200" y="1293970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2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64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779932"/>
            <a:ext cx="9144000" cy="91440"/>
          </a:xfrm>
          <a:prstGeom prst="rect">
            <a:avLst/>
          </a:prstGeom>
          <a:solidFill>
            <a:srgbClr val="A4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5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89" r:id="rId7"/>
    <p:sldLayoutId id="2147483655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•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User:Mattbu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918854"/>
            <a:ext cx="7772400" cy="900546"/>
          </a:xfrm>
        </p:spPr>
        <p:txBody>
          <a:bodyPr/>
          <a:lstStyle/>
          <a:p>
            <a:r>
              <a:rPr lang="en-US" dirty="0"/>
              <a:t>The Bayesian Approach</a:t>
            </a:r>
          </a:p>
        </p:txBody>
      </p:sp>
      <p:sp>
        <p:nvSpPr>
          <p:cNvPr id="5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Frequentist vs. Bayesian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>
            <a:normAutofit/>
          </a:bodyPr>
          <a:lstStyle/>
          <a:p>
            <a:r>
              <a:rPr lang="en-US" dirty="0"/>
              <a:t>“A 250-year argument” (Brad </a:t>
            </a:r>
            <a:r>
              <a:rPr lang="en-US" dirty="0" err="1"/>
              <a:t>Efron</a:t>
            </a:r>
            <a:r>
              <a:rPr lang="en-US" dirty="0"/>
              <a:t>)</a:t>
            </a:r>
          </a:p>
          <a:p>
            <a:r>
              <a:rPr lang="en-US" dirty="0"/>
              <a:t>Frequentist: focus on methods that do well in the long run (under real or hypothetical replications, to obtain many data sets)</a:t>
            </a:r>
          </a:p>
          <a:p>
            <a:r>
              <a:rPr lang="en-US" dirty="0"/>
              <a:t>Bayesian: focus on quantifying uncertainty about the unknowns of interest, given the data at hand. This requires choosing a </a:t>
            </a:r>
            <a:r>
              <a:rPr lang="en-US" i="1" dirty="0"/>
              <a:t>prior </a:t>
            </a:r>
            <a:r>
              <a:rPr lang="en-US" dirty="0"/>
              <a:t>for the unknown parameters.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44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</a:t>
            </a:r>
          </a:p>
        </p:txBody>
      </p:sp>
      <p:pic>
        <p:nvPicPr>
          <p:cNvPr id="5" name="Picture 4" descr="A photograph of Bayes' Rule written in blue fluorescent lights above a doorway." title="Bayes' Rule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12222" r="13333" b="23333"/>
          <a:stretch/>
        </p:blipFill>
        <p:spPr>
          <a:xfrm>
            <a:off x="914399" y="1676400"/>
            <a:ext cx="7283669" cy="480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A0C210-1051-1C4B-8300-155A1ABAB76A}"/>
              </a:ext>
            </a:extLst>
          </p:cNvPr>
          <p:cNvSpPr txBox="1"/>
          <p:nvPr/>
        </p:nvSpPr>
        <p:spPr>
          <a:xfrm>
            <a:off x="7040195" y="6350913"/>
            <a:ext cx="16466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u="sng" dirty="0">
                <a:hlinkClick r:id="rId3"/>
              </a:rPr>
              <a:t>CC BY-SA 3.0</a:t>
            </a:r>
            <a:endParaRPr lang="en-US" sz="1100" dirty="0"/>
          </a:p>
          <a:p>
            <a:pPr algn="r"/>
            <a:r>
              <a:rPr lang="en-US" sz="1100" dirty="0"/>
              <a:t>Own work by </a:t>
            </a:r>
            <a:r>
              <a:rPr lang="en-US" sz="1100" i="1" dirty="0">
                <a:hlinkClick r:id="rId4" tooltip="User:Mattbuck"/>
              </a:rPr>
              <a:t>mattbuck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6468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Bayes’ Rule, Events Version</a:t>
            </a:r>
          </a:p>
        </p:txBody>
      </p:sp>
      <p:sp>
        <p:nvSpPr>
          <p:cNvPr id="3" name="Shape 160"/>
          <p:cNvSpPr txBox="1">
            <a:spLocks/>
          </p:cNvSpPr>
          <p:nvPr/>
        </p:nvSpPr>
        <p:spPr>
          <a:xfrm>
            <a:off x="914399" y="3191414"/>
            <a:ext cx="7772400" cy="2684700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</a:pPr>
            <a:r>
              <a:rPr lang="en" sz="2400" dirty="0"/>
              <a:t>p(H | E): </a:t>
            </a:r>
            <a:r>
              <a:rPr lang="en-US" sz="2400" b="1" dirty="0"/>
              <a:t>posterior </a:t>
            </a:r>
            <a:r>
              <a:rPr lang="en-US" sz="2400" dirty="0"/>
              <a:t>probability </a:t>
            </a:r>
            <a:r>
              <a:rPr lang="en" sz="2400" dirty="0"/>
              <a:t>that the hypothesis is </a:t>
            </a:r>
            <a:r>
              <a:rPr lang="en-US" sz="2400" dirty="0"/>
              <a:t>true </a:t>
            </a:r>
            <a:r>
              <a:rPr lang="en" sz="2400" dirty="0"/>
              <a:t>given that evidence (E)</a:t>
            </a:r>
            <a:r>
              <a:rPr lang="en-US" sz="2400" dirty="0"/>
              <a:t> is true</a:t>
            </a:r>
          </a:p>
          <a:p>
            <a:pPr>
              <a:spcBef>
                <a:spcPts val="0"/>
              </a:spcBef>
              <a:spcAft>
                <a:spcPts val="1800"/>
              </a:spcAft>
              <a:buNone/>
            </a:pPr>
            <a:r>
              <a:rPr lang="en" sz="2400" dirty="0"/>
              <a:t>p(H): </a:t>
            </a:r>
            <a:r>
              <a:rPr lang="en-US" sz="2400" b="1" dirty="0"/>
              <a:t>prior</a:t>
            </a:r>
            <a:r>
              <a:rPr lang="en-US" sz="2400" dirty="0"/>
              <a:t> (</a:t>
            </a:r>
            <a:r>
              <a:rPr lang="en-US" sz="2400" dirty="0" err="1"/>
              <a:t>predata</a:t>
            </a:r>
            <a:r>
              <a:rPr lang="en-US" sz="2400" dirty="0"/>
              <a:t>) probability </a:t>
            </a:r>
            <a:r>
              <a:rPr lang="en" sz="2400" dirty="0"/>
              <a:t>that the hypothesis is true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</a:pPr>
            <a:r>
              <a:rPr lang="en" sz="2400" dirty="0"/>
              <a:t>p(E | H): </a:t>
            </a:r>
            <a:r>
              <a:rPr lang="en-US" sz="2400" dirty="0"/>
              <a:t>probability that</a:t>
            </a:r>
            <a:r>
              <a:rPr lang="en" sz="2400" dirty="0"/>
              <a:t> evidence (E)</a:t>
            </a:r>
            <a:r>
              <a:rPr lang="en-US" sz="2400" dirty="0"/>
              <a:t> is true</a:t>
            </a:r>
            <a:r>
              <a:rPr lang="en" sz="2400" dirty="0"/>
              <a:t>, given that the </a:t>
            </a:r>
            <a:r>
              <a:rPr lang="en-US" sz="2400" dirty="0"/>
              <a:t>h</a:t>
            </a:r>
            <a:r>
              <a:rPr lang="en" sz="2400" dirty="0" err="1"/>
              <a:t>ypothesis</a:t>
            </a:r>
            <a:r>
              <a:rPr lang="en" sz="2400" dirty="0"/>
              <a:t> is true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</a:pPr>
            <a:r>
              <a:rPr lang="en" sz="2400" dirty="0"/>
              <a:t>p(E)</a:t>
            </a:r>
            <a:r>
              <a:rPr lang="en-US" sz="2400" dirty="0"/>
              <a:t>: probability </a:t>
            </a:r>
            <a:r>
              <a:rPr lang="en" sz="2400" dirty="0"/>
              <a:t>that the evidence</a:t>
            </a:r>
            <a:r>
              <a:rPr lang="en-US" sz="2400" dirty="0"/>
              <a:t> is true</a:t>
            </a:r>
            <a:endParaRPr lang="en" sz="2400" dirty="0"/>
          </a:p>
        </p:txBody>
      </p:sp>
      <p:pic>
        <p:nvPicPr>
          <p:cNvPr id="4" name="Shape 161" descr="Screen Shot 2015-03-14 at 11.39.18 PM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9200" y="1524000"/>
            <a:ext cx="6629400" cy="166741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68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Rule, Likelihood Version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981200"/>
            <a:ext cx="5549900" cy="157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886200"/>
            <a:ext cx="4800600" cy="66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6400" y="49530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</a:pPr>
            <a:r>
              <a:rPr lang="en-US" sz="2400" dirty="0"/>
              <a:t>where </a:t>
            </a:r>
            <a:r>
              <a:rPr lang="en-US" sz="2400" i="1" dirty="0"/>
              <a:t>y</a:t>
            </a:r>
            <a:r>
              <a:rPr lang="en-US" sz="2400" dirty="0"/>
              <a:t> is the observed data, </a:t>
            </a:r>
            <a:r>
              <a:rPr lang="en-US" sz="2400" dirty="0" err="1"/>
              <a:t>θ</a:t>
            </a:r>
            <a:r>
              <a:rPr lang="en-US" sz="2400" dirty="0"/>
              <a:t> is the unknown parameter of interest, and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dirty="0" err="1"/>
              <a:t>θ</a:t>
            </a:r>
            <a:r>
              <a:rPr lang="en-US" sz="2400" dirty="0"/>
              <a:t>) is the likelihood function </a:t>
            </a:r>
            <a:endParaRPr lang="en" sz="2400" dirty="0"/>
          </a:p>
        </p:txBody>
      </p:sp>
    </p:spTree>
    <p:extLst>
      <p:ext uri="{BB962C8B-B14F-4D97-AF65-F5344CB8AC3E}">
        <p14:creationId xmlns:p14="http://schemas.microsoft.com/office/powerpoint/2010/main" val="138741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Proportions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62200" y="1534351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proportion is bigger?</a:t>
            </a:r>
          </a:p>
          <a:p>
            <a:r>
              <a:rPr lang="en-US" dirty="0"/>
              <a:t>A: 1 out of 2</a:t>
            </a:r>
          </a:p>
          <a:p>
            <a:r>
              <a:rPr lang="en-US" dirty="0"/>
              <a:t>B: 40 out of 100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09800" y="2578039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52400" indent="0">
              <a:buNone/>
            </a:pPr>
            <a:r>
              <a:rPr lang="en-US" dirty="0"/>
              <a:t>Which baseball player do you think is a better hitter based on the following data about their performance?</a:t>
            </a:r>
          </a:p>
          <a:p>
            <a:pPr marL="152400" indent="0">
              <a:buNone/>
            </a:pPr>
            <a:r>
              <a:rPr lang="en-US" dirty="0"/>
              <a:t>Player A: 1 hit out of 2 at-bats</a:t>
            </a:r>
          </a:p>
          <a:p>
            <a:pPr marL="152400" indent="0">
              <a:buNone/>
            </a:pPr>
            <a:r>
              <a:rPr lang="en-US" dirty="0"/>
              <a:t>Player B: 40 hits out of 100 at-bats</a:t>
            </a:r>
          </a:p>
        </p:txBody>
      </p:sp>
      <p:sp>
        <p:nvSpPr>
          <p:cNvPr id="8" name="Rectangle 7"/>
          <p:cNvSpPr/>
          <p:nvPr/>
        </p:nvSpPr>
        <p:spPr>
          <a:xfrm>
            <a:off x="2209800" y="4172080"/>
            <a:ext cx="6248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2400" indent="0">
              <a:buNone/>
            </a:pPr>
            <a:r>
              <a:rPr lang="en-US" dirty="0"/>
              <a:t>Which cab driver would you rather have drive you somewhere based on the following data about their performance?</a:t>
            </a:r>
          </a:p>
          <a:p>
            <a:pPr marL="152400" indent="0">
              <a:buNone/>
            </a:pPr>
            <a:r>
              <a:rPr lang="en-US" dirty="0"/>
              <a:t>Driver A: 1 out of 2 times reached desired destination</a:t>
            </a:r>
          </a:p>
          <a:p>
            <a:pPr marL="152400" indent="0">
              <a:buNone/>
            </a:pPr>
            <a:r>
              <a:rPr lang="en-US" dirty="0"/>
              <a:t>Driver B: 40 out of 100 times reached desired destination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2200" y="5791521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Arial" charset="0"/>
              <a:buNone/>
            </a:pPr>
            <a:r>
              <a:rPr lang="en-US" b="1" dirty="0">
                <a:solidFill>
                  <a:srgbClr val="980000"/>
                </a:solidFill>
              </a:rPr>
              <a:t>Prior information often matters! Bayesian statistics requires—and allows—incorporating it.</a:t>
            </a:r>
          </a:p>
        </p:txBody>
      </p:sp>
    </p:spTree>
    <p:extLst>
      <p:ext uri="{BB962C8B-B14F-4D97-AF65-F5344CB8AC3E}">
        <p14:creationId xmlns:p14="http://schemas.microsoft.com/office/powerpoint/2010/main" val="9052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08971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47"/>
  <p:tag name="MMPROD_UIDATA" val="&lt;database version=&quot;11.0&quot;&gt;&lt;object type=&quot;1&quot; unique_id=&quot;10001&quot;&gt;&lt;object type=&quot;2&quot; unique_id=&quot;46629&quot;&gt;&lt;object type=&quot;3&quot; unique_id=&quot;46630&quot;&gt;&lt;property id=&quot;20148&quot; value=&quot;5&quot;/&gt;&lt;property id=&quot;20300&quot; value=&quot;Slide 1 - &amp;quot;Insert Title Here&amp;quot;&quot;/&gt;&lt;property id=&quot;20307&quot; value=&quot;269&quot;/&gt;&lt;/object&gt;&lt;object type=&quot;3&quot; unique_id=&quot;46631&quot;&gt;&lt;property id=&quot;20148&quot; value=&quot;5&quot;/&gt;&lt;property id=&quot;20300&quot; value=&quot;Slide 2 - &amp;quot;Header&amp;quot;&quot;/&gt;&lt;property id=&quot;20307&quot; value=&quot;266&quot;/&gt;&lt;/object&gt;&lt;object type=&quot;3&quot; unique_id=&quot;46632&quot;&gt;&lt;property id=&quot;20148&quot; value=&quot;5&quot;/&gt;&lt;property id=&quot;20300&quot; value=&quot;Slide 7&quot;/&gt;&lt;property id=&quot;20307&quot; value=&quot;267&quot;/&gt;&lt;/object&gt;&lt;object type=&quot;3&quot; unique_id=&quot;46663&quot;&gt;&lt;property id=&quot;20148&quot; value=&quot;5&quot;/&gt;&lt;property id=&quot;20300&quot; value=&quot;Slide 3&quot;/&gt;&lt;property id=&quot;20307&quot; value=&quot;270&quot;/&gt;&lt;/object&gt;&lt;object type=&quot;3&quot; unique_id=&quot;46664&quot;&gt;&lt;property id=&quot;20148&quot; value=&quot;5&quot;/&gt;&lt;property id=&quot;20300&quot; value=&quot;Slide 4&quot;/&gt;&lt;property id=&quot;20307&quot; value=&quot;271&quot;/&gt;&lt;/object&gt;&lt;object type=&quot;3&quot; unique_id=&quot;46665&quot;&gt;&lt;property id=&quot;20148&quot; value=&quot;5&quot;/&gt;&lt;property id=&quot;20300&quot; value=&quot;Slide 5&quot;/&gt;&lt;property id=&quot;20307&quot; value=&quot;272&quot;/&gt;&lt;/object&gt;&lt;object type=&quot;3&quot; unique_id=&quot;46666&quot;&gt;&lt;property id=&quot;20148&quot; value=&quot;5&quot;/&gt;&lt;property id=&quot;20300&quot; value=&quot;Slide 6&quot;/&gt;&lt;property id=&quot;20307&quot; value=&quot;273&quot;/&gt;&lt;/object&gt;&lt;/object&gt;&lt;object type=&quot;8&quot; unique_id=&quot;46637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</TotalTime>
  <Words>295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The Bayesian Approach</vt:lpstr>
      <vt:lpstr>Frequentist vs. Bayesian</vt:lpstr>
      <vt:lpstr>Bayes’ Rule</vt:lpstr>
      <vt:lpstr>Bayes’ Rule, Events Version</vt:lpstr>
      <vt:lpstr>Bayes’ Rule, Likelihood Version</vt:lpstr>
      <vt:lpstr>Comparing Proportions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Harvard University</dc:title>
  <dc:subject/>
  <dc:creator>Administrator</dc:creator>
  <cp:keywords/>
  <dc:description/>
  <cp:lastModifiedBy>Jenn Vento</cp:lastModifiedBy>
  <cp:revision>94</cp:revision>
  <dcterms:created xsi:type="dcterms:W3CDTF">2016-03-21T14:12:59Z</dcterms:created>
  <dcterms:modified xsi:type="dcterms:W3CDTF">2020-04-03T20:49:26Z</dcterms:modified>
  <cp:category/>
</cp:coreProperties>
</file>