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9" r:id="rId2"/>
    <p:sldId id="270" r:id="rId3"/>
    <p:sldId id="271" r:id="rId4"/>
    <p:sldId id="267" r:id="rId5"/>
  </p:sldIdLst>
  <p:sldSz cx="9144000" cy="6858000" type="screen4x3"/>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084" autoAdjust="0"/>
    <p:restoredTop sz="86353" autoAdjust="0"/>
  </p:normalViewPr>
  <p:slideViewPr>
    <p:cSldViewPr>
      <p:cViewPr varScale="1">
        <p:scale>
          <a:sx n="118" d="100"/>
          <a:sy n="118" d="100"/>
        </p:scale>
        <p:origin x="200" y="4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tags" Target="tags/tag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9/17/18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617"/>
            <a:ext cx="3276600" cy="339697"/>
          </a:xfrm>
          <a:prstGeom prst="rect">
            <a:avLst/>
          </a:prstGeom>
        </p:spPr>
      </p:pic>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6510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6738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52069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2895600"/>
            <a:ext cx="7019110" cy="437133"/>
          </a:xfrm>
          <a:prstGeom prst="rect">
            <a:avLst/>
          </a:prstGeom>
        </p:spPr>
      </p:pic>
    </p:spTree>
    <p:extLst>
      <p:ext uri="{BB962C8B-B14F-4D97-AF65-F5344CB8AC3E}">
        <p14:creationId xmlns:p14="http://schemas.microsoft.com/office/powerpoint/2010/main" val="31383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smtClean="0"/>
              <a:t>Click To Edit Title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a:t>
            </a:r>
            <a:endParaRPr lang="en-US" dirty="0"/>
          </a:p>
        </p:txBody>
      </p:sp>
      <p:sp>
        <p:nvSpPr>
          <p:cNvPr id="3" name="Text Placeholder 2"/>
          <p:cNvSpPr>
            <a:spLocks noGrp="1"/>
          </p:cNvSpPr>
          <p:nvPr>
            <p:ph type="body" idx="1" hasCustomPrompt="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a:t>
            </a:r>
          </a:p>
        </p:txBody>
      </p:sp>
      <p:sp>
        <p:nvSpPr>
          <p:cNvPr id="4" name="Content Placeholder 3"/>
          <p:cNvSpPr>
            <a:spLocks noGrp="1"/>
          </p:cNvSpPr>
          <p:nvPr>
            <p:ph sz="half" idx="2" hasCustomPrompt="1"/>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a:t>
            </a:r>
          </a:p>
        </p:txBody>
      </p:sp>
      <p:sp>
        <p:nvSpPr>
          <p:cNvPr id="6" name="Content Placeholder 5"/>
          <p:cNvSpPr>
            <a:spLocks noGrp="1"/>
          </p:cNvSpPr>
          <p:nvPr>
            <p:ph sz="quarter" idx="4" hasCustomPrompt="1"/>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5149240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6" name="Rectangle 5"/>
          <p:cNvSpPr/>
          <p:nvPr userDrawn="1"/>
        </p:nvSpPr>
        <p:spPr>
          <a:xfrm>
            <a:off x="0" y="0"/>
            <a:ext cx="9144000" cy="38100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6779932"/>
            <a:ext cx="9144000" cy="9144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9" r:id="rId7"/>
    <p:sldLayoutId id="2147483655" r:id="rId8"/>
    <p:sldLayoutId id="2147483684" r:id="rId9"/>
    <p:sldLayoutId id="2147483685" r:id="rId10"/>
    <p:sldLayoutId id="2147483686" r:id="rId11"/>
    <p:sldLayoutId id="2147483687" r:id="rId12"/>
    <p:sldLayoutId id="2147483679" r:id="rId1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74914" y="1676400"/>
            <a:ext cx="7772400" cy="900546"/>
          </a:xfrm>
        </p:spPr>
        <p:txBody>
          <a:bodyPr>
            <a:normAutofit fontScale="90000"/>
          </a:bodyPr>
          <a:lstStyle/>
          <a:p>
            <a:r>
              <a:rPr lang="en-US"/>
              <a:t>Gradient Boosting: Error and Decision-Making</a:t>
            </a:r>
            <a:endParaRPr lang="en-US" dirty="0"/>
          </a:p>
        </p:txBody>
      </p:sp>
      <p:sp>
        <p:nvSpPr>
          <p:cNvPr id="5"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4251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and Decision Making</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sz="2800" dirty="0" smtClean="0"/>
              <a:t>Are the two types of errors equal at this stage? </a:t>
            </a:r>
          </a:p>
          <a:p>
            <a:pPr marL="914400" lvl="1" indent="-457200">
              <a:buFont typeface="+mj-lt"/>
              <a:buAutoNum type="arabicPeriod"/>
            </a:pPr>
            <a:r>
              <a:rPr lang="en-US" sz="2400" dirty="0" smtClean="0"/>
              <a:t>Classifying a </a:t>
            </a:r>
            <a:r>
              <a:rPr lang="en-US" sz="2400" dirty="0" err="1" smtClean="0"/>
              <a:t>repayer</a:t>
            </a:r>
            <a:r>
              <a:rPr lang="en-US" sz="2400" dirty="0" smtClean="0"/>
              <a:t> as a defaulter or</a:t>
            </a:r>
          </a:p>
          <a:p>
            <a:pPr marL="914400" lvl="1" indent="-457200">
              <a:buFont typeface="+mj-lt"/>
              <a:buAutoNum type="arabicPeriod"/>
            </a:pPr>
            <a:r>
              <a:rPr lang="en-US" sz="2400" dirty="0" smtClean="0"/>
              <a:t>Classifying a defaulter as a </a:t>
            </a:r>
            <a:r>
              <a:rPr lang="en-US" sz="2400" dirty="0" err="1" smtClean="0"/>
              <a:t>repayer</a:t>
            </a:r>
            <a:endParaRPr lang="en-US" sz="2400" dirty="0" smtClean="0"/>
          </a:p>
          <a:p>
            <a:r>
              <a:rPr lang="en-US" sz="2800" dirty="0" smtClean="0"/>
              <a:t>No, the cost of classifying a defaulter as a </a:t>
            </a:r>
            <a:r>
              <a:rPr lang="en-US" sz="2800" dirty="0" err="1" smtClean="0"/>
              <a:t>repayer</a:t>
            </a:r>
            <a:r>
              <a:rPr lang="en-US" sz="2800" dirty="0" smtClean="0"/>
              <a:t> and making a loan causes the lender to lose all the money lent. Classifying a </a:t>
            </a:r>
            <a:r>
              <a:rPr lang="en-US" sz="2800" dirty="0" err="1" smtClean="0"/>
              <a:t>repayer</a:t>
            </a:r>
            <a:r>
              <a:rPr lang="en-US" sz="2800" dirty="0" smtClean="0"/>
              <a:t> as a defaulter means the lender only loses interest that he or she might otherwise have earned. </a:t>
            </a:r>
          </a:p>
          <a:p>
            <a:r>
              <a:rPr lang="en-US" sz="2800" dirty="0" smtClean="0"/>
              <a:t>In later sessions we will look at how the payoff matrix connects to classifications made by these models to make decisions.</a:t>
            </a:r>
            <a:r>
              <a:rPr lang="en-US" dirty="0" smtClean="0"/>
              <a:t> </a:t>
            </a:r>
            <a:endParaRPr lang="en-US" dirty="0"/>
          </a:p>
        </p:txBody>
      </p:sp>
    </p:spTree>
    <p:extLst>
      <p:ext uri="{BB962C8B-B14F-4D97-AF65-F5344CB8AC3E}">
        <p14:creationId xmlns:p14="http://schemas.microsoft.com/office/powerpoint/2010/main" val="8340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a:xfrm>
            <a:off x="457199" y="1500184"/>
            <a:ext cx="8501063" cy="4915364"/>
          </a:xfrm>
        </p:spPr>
        <p:txBody>
          <a:bodyPr/>
          <a:lstStyle/>
          <a:p>
            <a:r>
              <a:rPr lang="en-US" sz="2400" dirty="0" smtClean="0"/>
              <a:t>To </a:t>
            </a:r>
            <a:r>
              <a:rPr lang="en-US" sz="2400" dirty="0"/>
              <a:t>focus on explaining the key </a:t>
            </a:r>
            <a:r>
              <a:rPr lang="en-US" sz="2400" dirty="0" smtClean="0"/>
              <a:t>concepts we used very few data points in the training and validation samples. </a:t>
            </a:r>
          </a:p>
          <a:p>
            <a:r>
              <a:rPr lang="en-US" sz="2400" dirty="0" smtClean="0"/>
              <a:t>In practice, these methods are very flexible so that they work best when there are a large number of observations for training and validation, often in the hundreds of thousands. </a:t>
            </a:r>
          </a:p>
          <a:p>
            <a:r>
              <a:rPr lang="en-US" sz="2400" dirty="0" smtClean="0"/>
              <a:t>We developed the techniques of random forests and gradient boosting in the context of decision trees and classification problems. However, they can also be applied in the context of regressions and predictions. </a:t>
            </a:r>
          </a:p>
          <a:p>
            <a:r>
              <a:rPr lang="en-US" sz="2400" dirty="0" smtClean="0"/>
              <a:t>In prediction applications the focus is on reducing mean squared errors rather than misclassifications. </a:t>
            </a:r>
          </a:p>
          <a:p>
            <a:pPr marL="285750" indent="0">
              <a:buNone/>
            </a:pPr>
            <a:endParaRPr lang="en-US" dirty="0"/>
          </a:p>
        </p:txBody>
      </p:sp>
    </p:spTree>
    <p:extLst>
      <p:ext uri="{BB962C8B-B14F-4D97-AF65-F5344CB8AC3E}">
        <p14:creationId xmlns:p14="http://schemas.microsoft.com/office/powerpoint/2010/main" val="1706095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 - &amp;quot;Insert Title Here&amp;quot;&quot;/&gt;&lt;property id=&quot;20307&quot; value=&quot;269&quot;/&gt;&lt;/object&gt;&lt;object type=&quot;3&quot; unique_id=&quot;46631&quot;&gt;&lt;property id=&quot;20148&quot; value=&quot;5&quot;/&gt;&lt;property id=&quot;20300&quot; value=&quot;Slide 2 - &amp;quot;Header&amp;quot;&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1456</TotalTime>
  <Words>206</Words>
  <Application>Microsoft Macintosh PowerPoint</Application>
  <PresentationFormat>On-screen Show (4:3)</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Arial</vt:lpstr>
      <vt:lpstr>Office Theme</vt:lpstr>
      <vt:lpstr>Gradient Boosting: Error and Decision-Making</vt:lpstr>
      <vt:lpstr>Error and Decision Making</vt:lpstr>
      <vt:lpstr>Generalization</vt:lpstr>
      <vt:lpstr>PowerPoint Presentation</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University</dc:title>
  <dc:subject/>
  <dc:creator>Administrator</dc:creator>
  <cp:keywords/>
  <dc:description/>
  <cp:lastModifiedBy>Microsoft Office User</cp:lastModifiedBy>
  <cp:revision>93</cp:revision>
  <dcterms:created xsi:type="dcterms:W3CDTF">2016-03-21T14:12:59Z</dcterms:created>
  <dcterms:modified xsi:type="dcterms:W3CDTF">2018-09-18T00:49:57Z</dcterms:modified>
  <cp:category/>
</cp:coreProperties>
</file>