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9" r:id="rId2"/>
    <p:sldId id="270" r:id="rId3"/>
    <p:sldId id="271" r:id="rId4"/>
    <p:sldId id="272" r:id="rId5"/>
    <p:sldId id="267" r:id="rId6"/>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84" autoAdjust="0"/>
    <p:restoredTop sz="86353" autoAdjust="0"/>
  </p:normalViewPr>
  <p:slideViewPr>
    <p:cSldViewPr>
      <p:cViewPr varScale="1">
        <p:scale>
          <a:sx n="118" d="100"/>
          <a:sy n="118" d="100"/>
        </p:scale>
        <p:origin x="200" y="4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tags" Target="tags/tag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9/17/18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smtClean="0"/>
              <a:t>Click To Edit Title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4029" y="1295400"/>
            <a:ext cx="7772400" cy="900546"/>
          </a:xfrm>
        </p:spPr>
        <p:txBody>
          <a:bodyPr>
            <a:normAutofit fontScale="90000"/>
          </a:bodyPr>
          <a:lstStyle/>
          <a:p>
            <a:r>
              <a:rPr lang="en-US" dirty="0"/>
              <a:t>Gradient Boosting: </a:t>
            </a:r>
            <a:r>
              <a:rPr lang="en-US" dirty="0" err="1"/>
              <a:t>Hyperparameters</a:t>
            </a:r>
            <a:r>
              <a:rPr lang="en-US" dirty="0"/>
              <a:t> and Generalization</a:t>
            </a:r>
            <a:endParaRPr lang="en-US" dirty="0"/>
          </a:p>
        </p:txBody>
      </p:sp>
      <p:sp>
        <p:nvSpPr>
          <p:cNvPr id="5"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251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Tuning</a:t>
            </a:r>
            <a:endParaRPr lang="en-US" dirty="0"/>
          </a:p>
        </p:txBody>
      </p:sp>
      <p:sp>
        <p:nvSpPr>
          <p:cNvPr id="5" name="Content Placeholder 4"/>
          <p:cNvSpPr>
            <a:spLocks noGrp="1"/>
          </p:cNvSpPr>
          <p:nvPr>
            <p:ph idx="1"/>
          </p:nvPr>
        </p:nvSpPr>
        <p:spPr>
          <a:xfrm>
            <a:off x="285749" y="1600200"/>
            <a:ext cx="8601075" cy="4525963"/>
          </a:xfrm>
        </p:spPr>
        <p:txBody>
          <a:bodyPr>
            <a:normAutofit lnSpcReduction="10000"/>
          </a:bodyPr>
          <a:lstStyle/>
          <a:p>
            <a:r>
              <a:rPr lang="en-US" sz="2400" dirty="0" smtClean="0"/>
              <a:t>The </a:t>
            </a:r>
            <a:r>
              <a:rPr lang="en-US" sz="2400" dirty="0" err="1" smtClean="0"/>
              <a:t>hyperparameters</a:t>
            </a:r>
            <a:r>
              <a:rPr lang="en-US" sz="2400" dirty="0" smtClean="0"/>
              <a:t> for gradient-boosted trees are: </a:t>
            </a:r>
          </a:p>
          <a:p>
            <a:pPr marL="1257300" indent="-571500">
              <a:buAutoNum type="alphaLcParenBoth"/>
            </a:pPr>
            <a:r>
              <a:rPr lang="en-US" sz="2400" dirty="0" smtClean="0"/>
              <a:t>Number of trees to boost</a:t>
            </a:r>
          </a:p>
          <a:p>
            <a:pPr marL="1257300" indent="-571500">
              <a:buAutoNum type="alphaLcParenBoth"/>
            </a:pPr>
            <a:r>
              <a:rPr lang="en-US" sz="2400" dirty="0" smtClean="0"/>
              <a:t>Tree depth</a:t>
            </a:r>
          </a:p>
          <a:p>
            <a:pPr marL="1257300" indent="-571500">
              <a:buAutoNum type="alphaLcParenBoth"/>
            </a:pPr>
            <a:r>
              <a:rPr lang="en-US" sz="2400" dirty="0" smtClean="0"/>
              <a:t>Learning rate</a:t>
            </a:r>
          </a:p>
          <a:p>
            <a:r>
              <a:rPr lang="en-US" sz="2400" dirty="0"/>
              <a:t>The process is repeated for different numbers of boosted trees and tree depths 1, 2, 3, etc. </a:t>
            </a:r>
            <a:endParaRPr lang="en-US" sz="2400" dirty="0" smtClean="0"/>
          </a:p>
          <a:p>
            <a:r>
              <a:rPr lang="en-US" sz="2400" dirty="0" smtClean="0"/>
              <a:t>The predictions from these different </a:t>
            </a:r>
            <a:r>
              <a:rPr lang="en-US" sz="2400" dirty="0" err="1" smtClean="0"/>
              <a:t>hyperparameters</a:t>
            </a:r>
            <a:r>
              <a:rPr lang="en-US" sz="2400" dirty="0" smtClean="0"/>
              <a:t> are compared to the actual observations in the validation sample. </a:t>
            </a:r>
          </a:p>
          <a:p>
            <a:r>
              <a:rPr lang="en-US" sz="2400" dirty="0"/>
              <a:t>T</a:t>
            </a:r>
            <a:r>
              <a:rPr lang="en-US" sz="2400" dirty="0" smtClean="0"/>
              <a:t>he model that performs the best in terms of percent correct classification (PCC) is selected. </a:t>
            </a:r>
            <a:endParaRPr lang="en-US" sz="2400" dirty="0"/>
          </a:p>
          <a:p>
            <a:pPr marL="285750" indent="0">
              <a:buNone/>
            </a:pPr>
            <a:endParaRPr lang="en-US" dirty="0"/>
          </a:p>
        </p:txBody>
      </p:sp>
    </p:spTree>
    <p:extLst>
      <p:ext uri="{BB962C8B-B14F-4D97-AF65-F5344CB8AC3E}">
        <p14:creationId xmlns:p14="http://schemas.microsoft.com/office/powerpoint/2010/main" val="2111984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600200"/>
                <a:ext cx="8458200" cy="4800600"/>
              </a:xfrm>
            </p:spPr>
            <p:txBody>
              <a:bodyPr/>
              <a:lstStyle/>
              <a:p>
                <a:pPr marL="332613" indent="-332613" defTabSz="886968">
                  <a:spcBef>
                    <a:spcPts val="500"/>
                  </a:spcBef>
                  <a:defRPr sz="2328"/>
                </a:pPr>
                <a:r>
                  <a:rPr lang="en-US" sz="2000" dirty="0" smtClean="0"/>
                  <a:t>The </a:t>
                </a:r>
                <a:r>
                  <a:rPr lang="en-US" sz="2000" i="1" dirty="0"/>
                  <a:t>learning </a:t>
                </a:r>
                <a:r>
                  <a:rPr lang="en-US" sz="2000" i="1" dirty="0" smtClean="0"/>
                  <a:t>rate </a:t>
                </a:r>
                <a:r>
                  <a:rPr lang="en-US" sz="2000" dirty="0" smtClean="0"/>
                  <a:t>(</a:t>
                </a:r>
                <a14:m>
                  <m:oMath xmlns:m="http://schemas.openxmlformats.org/officeDocument/2006/math">
                    <m:r>
                      <a:rPr lang="en-US" sz="2000" i="1">
                        <a:latin typeface="Cambria Math" panose="02040503050406030204" pitchFamily="18" charset="0"/>
                      </a:rPr>
                      <m:t>𝑙𝑟</m:t>
                    </m:r>
                  </m:oMath>
                </a14:m>
                <a:r>
                  <a:rPr lang="en-US" sz="2000" dirty="0" smtClean="0"/>
                  <a:t>) is </a:t>
                </a:r>
                <a:r>
                  <a:rPr lang="en-US" sz="2000" dirty="0"/>
                  <a:t>a number between 0 and 1. It reduces the tree weights from their original values and thus reduces the weights of misclassified points after the first tree. </a:t>
                </a:r>
                <a:endParaRPr lang="en-US" sz="2000" dirty="0" smtClean="0"/>
              </a:p>
              <a:p>
                <a:pPr marL="0" indent="0">
                  <a:buNone/>
                </a:pPr>
                <a14:m>
                  <m:oMathPara xmlns:m="http://schemas.openxmlformats.org/officeDocument/2006/math">
                    <m:oMathParaPr>
                      <m:jc m:val="centerGroup"/>
                    </m:oMathParaPr>
                    <m:oMath xmlns:m="http://schemas.openxmlformats.org/officeDocument/2006/math">
                      <m:sSub>
                        <m:sSubPr>
                          <m:ctrlPr>
                            <a:rPr lang="ar-AE" sz="2800" i="1">
                              <a:latin typeface="Cambria Math" charset="0"/>
                            </a:rPr>
                          </m:ctrlPr>
                        </m:sSubPr>
                        <m:e>
                          <m:r>
                            <a:rPr lang="ar-AE" sz="2400" i="1">
                              <a:latin typeface="Cambria Math" panose="02040503050406030204" pitchFamily="18" charset="0"/>
                              <a:ea typeface="Cambria Math" panose="02040503050406030204" pitchFamily="18" charset="0"/>
                            </a:rPr>
                            <m:t>𝛼</m:t>
                          </m:r>
                        </m:e>
                        <m:sub>
                          <m:r>
                            <a:rPr lang="ar-AE" sz="2400" i="1">
                              <a:latin typeface="Cambria Math" panose="02040503050406030204" pitchFamily="18" charset="0"/>
                              <a:ea typeface="Cambria Math" panose="02040503050406030204" pitchFamily="18" charset="0"/>
                            </a:rPr>
                            <m:t>2</m:t>
                          </m:r>
                        </m:sub>
                      </m:sSub>
                      <m:r>
                        <a:rPr lang="ar-AE" sz="2800" i="1">
                          <a:latin typeface="Cambria Math" panose="02040503050406030204" pitchFamily="18" charset="0"/>
                        </a:rPr>
                        <m:t>=</m:t>
                      </m:r>
                      <m:r>
                        <a:rPr lang="en-US" sz="2800" i="1">
                          <a:latin typeface="Cambria Math" panose="02040503050406030204" pitchFamily="18" charset="0"/>
                        </a:rPr>
                        <m:t>𝑙𝑟</m:t>
                      </m:r>
                      <m:r>
                        <a:rPr lang="en-US" sz="2800" i="1">
                          <a:latin typeface="Cambria Math" panose="02040503050406030204" pitchFamily="18" charset="0"/>
                        </a:rPr>
                        <m:t> × </m:t>
                      </m:r>
                      <m:r>
                        <a:rPr lang="ar-AE" sz="2800" i="1">
                          <a:latin typeface="Cambria Math" panose="02040503050406030204" pitchFamily="18" charset="0"/>
                        </a:rPr>
                        <m:t>𝑙</m:t>
                      </m:r>
                      <m:func>
                        <m:funcPr>
                          <m:ctrlPr>
                            <a:rPr lang="ar-AE" sz="2800" i="1">
                              <a:latin typeface="Cambria Math" charset="0"/>
                            </a:rPr>
                          </m:ctrlPr>
                        </m:funcPr>
                        <m:fName>
                          <m:r>
                            <a:rPr lang="ar-AE" sz="2800" i="1">
                              <a:latin typeface="Cambria Math" panose="02040503050406030204" pitchFamily="18" charset="0"/>
                            </a:rPr>
                            <m:t>𝑛</m:t>
                          </m:r>
                        </m:fName>
                        <m:e>
                          <m:d>
                            <m:dPr>
                              <m:ctrlPr>
                                <a:rPr lang="ar-AE" sz="2800" i="1">
                                  <a:latin typeface="Cambria Math" charset="0"/>
                                </a:rPr>
                              </m:ctrlPr>
                            </m:dPr>
                            <m:e>
                              <m:f>
                                <m:fPr>
                                  <m:ctrlPr>
                                    <a:rPr lang="ar-AE" sz="2800" i="1">
                                      <a:latin typeface="Cambria Math" charset="0"/>
                                    </a:rPr>
                                  </m:ctrlPr>
                                </m:fPr>
                                <m:num>
                                  <m:r>
                                    <a:rPr lang="ar-AE" sz="2800" i="1">
                                      <a:latin typeface="Cambria Math" panose="02040503050406030204" pitchFamily="18" charset="0"/>
                                    </a:rPr>
                                    <m:t>1</m:t>
                                  </m:r>
                                  <m:r>
                                    <a:rPr lang="ar-AE" sz="2800" i="1">
                                      <a:latin typeface="Cambria Math" panose="02040503050406030204" pitchFamily="18" charset="0"/>
                                    </a:rPr>
                                    <m:t>−</m:t>
                                  </m:r>
                                  <m:sSub>
                                    <m:sSubPr>
                                      <m:ctrlPr>
                                        <a:rPr lang="ar-AE" sz="2800" i="1">
                                          <a:latin typeface="Cambria Math" charset="0"/>
                                        </a:rPr>
                                      </m:ctrlPr>
                                    </m:sSubPr>
                                    <m:e>
                                      <m:r>
                                        <a:rPr lang="ar-AE" sz="2800" i="1">
                                          <a:latin typeface="Cambria Math" panose="02040503050406030204" pitchFamily="18" charset="0"/>
                                          <a:ea typeface="Cambria Math" panose="02040503050406030204" pitchFamily="18" charset="0"/>
                                        </a:rPr>
                                        <m:t>𝜖</m:t>
                                      </m:r>
                                    </m:e>
                                    <m:sub>
                                      <m:r>
                                        <a:rPr lang="ar-AE" sz="2800" i="1">
                                          <a:latin typeface="Cambria Math" panose="02040503050406030204" pitchFamily="18" charset="0"/>
                                        </a:rPr>
                                        <m:t>1</m:t>
                                      </m:r>
                                    </m:sub>
                                  </m:sSub>
                                </m:num>
                                <m:den>
                                  <m:sSub>
                                    <m:sSubPr>
                                      <m:ctrlPr>
                                        <a:rPr lang="ar-AE" sz="2800" i="1">
                                          <a:latin typeface="Cambria Math" charset="0"/>
                                        </a:rPr>
                                      </m:ctrlPr>
                                    </m:sSubPr>
                                    <m:e>
                                      <m:r>
                                        <a:rPr lang="ar-AE" sz="2800" i="1">
                                          <a:latin typeface="Cambria Math" panose="02040503050406030204" pitchFamily="18" charset="0"/>
                                          <a:ea typeface="Cambria Math" panose="02040503050406030204" pitchFamily="18" charset="0"/>
                                        </a:rPr>
                                        <m:t>𝜖</m:t>
                                      </m:r>
                                    </m:e>
                                    <m:sub>
                                      <m:r>
                                        <a:rPr lang="ar-AE" sz="2800" i="1">
                                          <a:latin typeface="Cambria Math" panose="02040503050406030204" pitchFamily="18" charset="0"/>
                                        </a:rPr>
                                        <m:t>1</m:t>
                                      </m:r>
                                    </m:sub>
                                  </m:sSub>
                                </m:den>
                              </m:f>
                            </m:e>
                          </m:d>
                        </m:e>
                      </m:func>
                    </m:oMath>
                  </m:oMathPara>
                </a14:m>
                <a:endParaRPr lang="en-US" sz="2800" dirty="0" smtClean="0"/>
              </a:p>
              <a:p>
                <a:r>
                  <a:rPr lang="en-US" sz="2000" dirty="0"/>
                  <a:t>To simplify our presentation we assumed a learning rate of </a:t>
                </a:r>
                <a:r>
                  <a:rPr lang="en-US" sz="2000" dirty="0" smtClean="0"/>
                  <a:t>1</a:t>
                </a:r>
                <a:r>
                  <a:rPr lang="en-US" sz="2000" dirty="0"/>
                  <a:t>. </a:t>
                </a:r>
                <a:endParaRPr lang="en-US" sz="2000" dirty="0" smtClean="0"/>
              </a:p>
              <a:p>
                <a:r>
                  <a:rPr lang="en-US" sz="2000" dirty="0" smtClean="0"/>
                  <a:t>If the weights are smaller, it takes longer (many trees) for the classifier to become effective because the algorithm is learning slowly. </a:t>
                </a:r>
              </a:p>
              <a:p>
                <a:r>
                  <a:rPr lang="en-US" sz="2000" dirty="0" smtClean="0"/>
                  <a:t>However, by taking smaller steps, learning occurs in a refined way with little risk of missing trees that might be helpful for correctly classifying points.</a:t>
                </a:r>
              </a:p>
              <a:p>
                <a:r>
                  <a:rPr lang="en-US" sz="2000" dirty="0" smtClean="0"/>
                  <a:t>Lower learning rates help </a:t>
                </a:r>
                <a:r>
                  <a:rPr lang="en-US" sz="2000" dirty="0"/>
                  <a:t>prevent overfitting, or particularizing to the particular sample of data. </a:t>
                </a:r>
              </a:p>
              <a:p>
                <a:endParaRPr lang="en-US" sz="2400" dirty="0" smtClean="0"/>
              </a:p>
              <a:p>
                <a:endParaRPr lang="en-US" sz="2400"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600200"/>
                <a:ext cx="8458200" cy="4800600"/>
              </a:xfrm>
              <a:blipFill rotWithShape="0">
                <a:blip r:embed="rId2"/>
                <a:stretch>
                  <a:fillRect l="-648" t="-635" r="-865" b="-381"/>
                </a:stretch>
              </a:blipFill>
            </p:spPr>
            <p:txBody>
              <a:bodyPr/>
              <a:lstStyle/>
              <a:p>
                <a:r>
                  <a:rPr lang="en-US">
                    <a:noFill/>
                  </a:rPr>
                  <a:t> </a:t>
                </a:r>
              </a:p>
            </p:txBody>
          </p:sp>
        </mc:Fallback>
      </mc:AlternateContent>
    </p:spTree>
    <p:extLst>
      <p:ext uri="{BB962C8B-B14F-4D97-AF65-F5344CB8AC3E}">
        <p14:creationId xmlns:p14="http://schemas.microsoft.com/office/powerpoint/2010/main" val="364155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Stumps: Weak Learners</a:t>
            </a:r>
            <a:endParaRPr lang="en-US" dirty="0"/>
          </a:p>
        </p:txBody>
      </p:sp>
      <p:sp>
        <p:nvSpPr>
          <p:cNvPr id="3" name="Content Placeholder 2"/>
          <p:cNvSpPr>
            <a:spLocks noGrp="1"/>
          </p:cNvSpPr>
          <p:nvPr>
            <p:ph idx="1"/>
          </p:nvPr>
        </p:nvSpPr>
        <p:spPr>
          <a:xfrm>
            <a:off x="457200" y="1600200"/>
            <a:ext cx="8229600" cy="4992329"/>
          </a:xfrm>
        </p:spPr>
        <p:txBody>
          <a:bodyPr/>
          <a:lstStyle/>
          <a:p>
            <a:pPr defTabSz="886968">
              <a:spcBef>
                <a:spcPts val="500"/>
              </a:spcBef>
              <a:defRPr sz="2328"/>
            </a:pPr>
            <a:r>
              <a:rPr lang="en-US" dirty="0" smtClean="0"/>
              <a:t>In our example we worked through 20 trees, but Boosted Trees of depth 1 (called stumps) often run through hundreds of trees. </a:t>
            </a:r>
          </a:p>
          <a:p>
            <a:pPr defTabSz="886968">
              <a:spcBef>
                <a:spcPts val="500"/>
              </a:spcBef>
              <a:defRPr sz="2328"/>
            </a:pPr>
            <a:r>
              <a:rPr lang="en-US" dirty="0" smtClean="0"/>
              <a:t>These models use many </a:t>
            </a:r>
            <a:r>
              <a:rPr lang="en-US" dirty="0"/>
              <a:t>trees because n</a:t>
            </a:r>
            <a:r>
              <a:rPr lang="en-US" dirty="0" smtClean="0"/>
              <a:t>o individual tree is a </a:t>
            </a:r>
            <a:r>
              <a:rPr lang="en-US" dirty="0"/>
              <a:t>good </a:t>
            </a:r>
            <a:r>
              <a:rPr lang="en-US" dirty="0" smtClean="0"/>
              <a:t>classifier.</a:t>
            </a:r>
          </a:p>
          <a:p>
            <a:pPr defTabSz="886968">
              <a:spcBef>
                <a:spcPts val="500"/>
              </a:spcBef>
              <a:defRPr sz="2328"/>
            </a:pPr>
            <a:r>
              <a:rPr lang="en-US" dirty="0" smtClean="0"/>
              <a:t>By limiting each tree to a depth of 1, we are only using </a:t>
            </a:r>
            <a:r>
              <a:rPr lang="en-US" dirty="0"/>
              <a:t>a </a:t>
            </a:r>
            <a:r>
              <a:rPr lang="en-US" dirty="0" smtClean="0"/>
              <a:t>fraction of </a:t>
            </a:r>
            <a:r>
              <a:rPr lang="en-US" dirty="0"/>
              <a:t>the power of decision </a:t>
            </a:r>
            <a:r>
              <a:rPr lang="en-US" dirty="0" smtClean="0"/>
              <a:t>trees (compared to what we did in session 3). But using trees of greater depth risks overfitting to the sample data. Unlike random forests, boosting builds on previous models so if a tree </a:t>
            </a:r>
            <a:r>
              <a:rPr lang="en-US" dirty="0" err="1" smtClean="0"/>
              <a:t>overfits</a:t>
            </a:r>
            <a:r>
              <a:rPr lang="en-US" dirty="0" smtClean="0"/>
              <a:t> to particular data, it has </a:t>
            </a:r>
            <a:r>
              <a:rPr lang="en-US" dirty="0"/>
              <a:t>no opportunity to recover</a:t>
            </a:r>
            <a:r>
              <a:rPr lang="en-US" dirty="0" smtClean="0"/>
              <a:t>.</a:t>
            </a:r>
          </a:p>
          <a:p>
            <a:pPr defTabSz="886968">
              <a:spcBef>
                <a:spcPts val="500"/>
              </a:spcBef>
              <a:defRPr sz="2328"/>
            </a:pPr>
            <a:r>
              <a:rPr lang="en-US" dirty="0" smtClean="0"/>
              <a:t>Individually, these stumps are </a:t>
            </a:r>
            <a:r>
              <a:rPr lang="en-US" i="1" dirty="0" smtClean="0"/>
              <a:t>weak learners</a:t>
            </a:r>
            <a:r>
              <a:rPr lang="en-US" dirty="0" smtClean="0"/>
              <a:t>, but collectively they can be very powerful.  </a:t>
            </a:r>
            <a:endParaRPr lang="en-US" dirty="0"/>
          </a:p>
          <a:p>
            <a:pPr defTabSz="886968">
              <a:spcBef>
                <a:spcPts val="500"/>
              </a:spcBef>
              <a:defRPr sz="2328"/>
            </a:pPr>
            <a:endParaRPr lang="en-US" dirty="0" smtClean="0"/>
          </a:p>
          <a:p>
            <a:endParaRPr lang="en-US" dirty="0"/>
          </a:p>
        </p:txBody>
      </p:sp>
    </p:spTree>
    <p:extLst>
      <p:ext uri="{BB962C8B-B14F-4D97-AF65-F5344CB8AC3E}">
        <p14:creationId xmlns:p14="http://schemas.microsoft.com/office/powerpoint/2010/main" val="3726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1456</TotalTime>
  <Words>248</Words>
  <Application>Microsoft Macintosh PowerPoint</Application>
  <PresentationFormat>On-screen Show (4:3)</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Cambria Math</vt:lpstr>
      <vt:lpstr>Arial</vt:lpstr>
      <vt:lpstr>Office Theme</vt:lpstr>
      <vt:lpstr>Gradient Boosting: Hyperparameters and Generalization</vt:lpstr>
      <vt:lpstr>Hyperparameter Tuning</vt:lpstr>
      <vt:lpstr>Learning Rate</vt:lpstr>
      <vt:lpstr>Stumps: Weak Learners</vt:lpstr>
      <vt:lpstr>PowerPoint Presentation</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Microsoft Office User</cp:lastModifiedBy>
  <cp:revision>93</cp:revision>
  <dcterms:created xsi:type="dcterms:W3CDTF">2016-03-21T14:12:59Z</dcterms:created>
  <dcterms:modified xsi:type="dcterms:W3CDTF">2018-09-18T00:49:04Z</dcterms:modified>
  <cp:category/>
</cp:coreProperties>
</file>