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87" r:id="rId3"/>
    <p:sldId id="270" r:id="rId4"/>
    <p:sldId id="271" r:id="rId5"/>
    <p:sldId id="290" r:id="rId6"/>
    <p:sldId id="291" r:id="rId7"/>
    <p:sldId id="292" r:id="rId8"/>
    <p:sldId id="300" r:id="rId9"/>
    <p:sldId id="267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59" autoAdjust="0"/>
    <p:restoredTop sz="86370" autoAdjust="0"/>
  </p:normalViewPr>
  <p:slideViewPr>
    <p:cSldViewPr>
      <p:cViewPr varScale="1">
        <p:scale>
          <a:sx n="98" d="100"/>
          <a:sy n="98" d="100"/>
        </p:scale>
        <p:origin x="1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95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85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61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.nist.gov/div898/handbook/eda/eda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deskresearch.com/publications/samesta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5" name="page20image584.png" descr="A photograph of John Tukey looking serious and holding an open book or document of some kind." title="John Tukey"/>
          <p:cNvPicPr>
            <a:picLocks noChangeAspect="1"/>
          </p:cNvPicPr>
          <p:nvPr/>
        </p:nvPicPr>
        <p:blipFill rotWithShape="1">
          <a:blip r:embed="rId2"/>
          <a:srcRect r="4762"/>
          <a:stretch/>
        </p:blipFill>
        <p:spPr>
          <a:xfrm>
            <a:off x="0" y="381000"/>
            <a:ext cx="9144000" cy="640326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"/>
          <p:cNvSpPr/>
          <p:nvPr/>
        </p:nvSpPr>
        <p:spPr>
          <a:xfrm>
            <a:off x="4267201" y="424258"/>
            <a:ext cx="4876800" cy="6360004"/>
          </a:xfrm>
          <a:prstGeom prst="rect">
            <a:avLst/>
          </a:prstGeom>
          <a:solidFill>
            <a:srgbClr val="5E5E5E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9" name="Exposure, the effective laying open of the data to display the unanticipated, is to us a major portion of data analysis……"/>
          <p:cNvSpPr txBox="1"/>
          <p:nvPr/>
        </p:nvSpPr>
        <p:spPr>
          <a:xfrm>
            <a:off x="4572000" y="1833434"/>
            <a:ext cx="4419600" cy="349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800" dirty="0">
                <a:solidFill>
                  <a:srgbClr val="FFC000">
                    <a:hueOff val="366961"/>
                    <a:satOff val="4172"/>
                    <a:lumOff val="11129"/>
                  </a:srgb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Exposure</a:t>
            </a: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the effective laying open of the data to </a:t>
            </a:r>
            <a:r>
              <a:rPr sz="2800" dirty="0">
                <a:solidFill>
                  <a:srgbClr val="FFC000">
                    <a:hueOff val="366961"/>
                    <a:satOff val="4172"/>
                    <a:lumOff val="11129"/>
                  </a:srgb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display the unanticipated</a:t>
            </a: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is to us a major portion of data analysis…</a:t>
            </a:r>
            <a:endParaRPr lang="en-US" sz="280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457200">
              <a:buFontTx/>
              <a:buChar char="-"/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John Tukey, The Future of Data Analysis, 1962</a:t>
            </a:r>
            <a:endParaRPr sz="280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21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philosophy</a:t>
            </a:r>
            <a:r>
              <a:rPr lang="en-US" dirty="0"/>
              <a:t> for data analysis that employs a variety of techniques, mostly graphical, to: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Maximize insight into a data set</a:t>
            </a:r>
          </a:p>
          <a:p>
            <a:pPr marL="514350" indent="-514350">
              <a:buAutoNum type="arabicPeriod"/>
            </a:pPr>
            <a:r>
              <a:rPr lang="en-US" dirty="0"/>
              <a:t>Uncover underlying structure</a:t>
            </a:r>
          </a:p>
          <a:p>
            <a:pPr marL="514350" indent="-514350">
              <a:buAutoNum type="arabicPeriod"/>
            </a:pPr>
            <a:r>
              <a:rPr lang="en-US" dirty="0"/>
              <a:t>Extract important variables</a:t>
            </a:r>
          </a:p>
          <a:p>
            <a:pPr marL="514350" indent="-514350">
              <a:buAutoNum type="arabicPeriod"/>
            </a:pPr>
            <a:r>
              <a:rPr lang="en-US" dirty="0"/>
              <a:t>Detect outliers and anomalies</a:t>
            </a:r>
          </a:p>
          <a:p>
            <a:pPr marL="514350" indent="-514350">
              <a:buAutoNum type="arabicPeriod"/>
            </a:pPr>
            <a:r>
              <a:rPr lang="en-US" dirty="0"/>
              <a:t>Test underlying assumptions</a:t>
            </a:r>
          </a:p>
        </p:txBody>
      </p:sp>
      <p:sp>
        <p:nvSpPr>
          <p:cNvPr id="4" name="http://www.itl.nist.gov/div898/handbook/eda/eda.htm"/>
          <p:cNvSpPr txBox="1"/>
          <p:nvPr/>
        </p:nvSpPr>
        <p:spPr>
          <a:xfrm>
            <a:off x="5992152" y="6339205"/>
            <a:ext cx="269464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b="0">
                <a:solidFill>
                  <a:srgbClr val="5E5E5E"/>
                </a:solidFill>
              </a:defRPr>
            </a:pPr>
            <a:r>
              <a:rPr sz="900" u="sng" dirty="0">
                <a:hlinkClick r:id="rId2"/>
              </a:rPr>
              <a:t>http://www.itl.nist.gov/div898/handbook/eda/eda.htm</a:t>
            </a:r>
            <a:r>
              <a:rPr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83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600201"/>
            <a:ext cx="8229600" cy="2209800"/>
          </a:xfrm>
        </p:spPr>
        <p:txBody>
          <a:bodyPr>
            <a:normAutofit/>
          </a:bodyPr>
          <a:lstStyle/>
          <a:p>
            <a:r>
              <a:rPr lang="en-US" sz="2800" dirty="0"/>
              <a:t>Ask questions</a:t>
            </a:r>
          </a:p>
          <a:p>
            <a:r>
              <a:rPr lang="en-US" sz="2800" dirty="0"/>
              <a:t>Construct visualizations to address questions </a:t>
            </a:r>
          </a:p>
          <a:p>
            <a:r>
              <a:rPr lang="en-US" sz="2800" dirty="0"/>
              <a:t>Inspect “answers” and assess new questions</a:t>
            </a:r>
          </a:p>
          <a:p>
            <a:r>
              <a:rPr lang="en-US" sz="2800" dirty="0"/>
              <a:t>Repeat…</a:t>
            </a:r>
          </a:p>
        </p:txBody>
      </p:sp>
    </p:spTree>
    <p:extLst>
      <p:ext uri="{BB962C8B-B14F-4D97-AF65-F5344CB8AC3E}">
        <p14:creationId xmlns:p14="http://schemas.microsoft.com/office/powerpoint/2010/main" val="93720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Anscombe’s</a:t>
            </a:r>
            <a:r>
              <a:rPr lang="en-US" sz="3600" dirty="0"/>
              <a:t> Quartet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9677400" y="5334000"/>
            <a:ext cx="20574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58B80-F37E-4946-AFE1-10533B71FDE7}"/>
              </a:ext>
            </a:extLst>
          </p:cNvPr>
          <p:cNvSpPr txBox="1"/>
          <p:nvPr/>
        </p:nvSpPr>
        <p:spPr>
          <a:xfrm>
            <a:off x="7137400" y="6248400"/>
            <a:ext cx="1981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Anscombe 1973</a:t>
            </a:r>
          </a:p>
        </p:txBody>
      </p:sp>
      <p:graphicFrame>
        <p:nvGraphicFramePr>
          <p:cNvPr id="6" name="Table 5" descr="A table has four pairs of two columns with x and y coordinates in each." title="Anscombe's Quartet"/>
          <p:cNvGraphicFramePr>
            <a:graphicFrameLocks noGrp="1"/>
          </p:cNvGraphicFramePr>
          <p:nvPr/>
        </p:nvGraphicFramePr>
        <p:xfrm>
          <a:off x="457200" y="1704978"/>
          <a:ext cx="8229600" cy="4543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236672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37918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00339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259605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936635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02729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45016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14460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5237921"/>
                    </a:ext>
                  </a:extLst>
                </a:gridCol>
              </a:tblGrid>
              <a:tr h="302213"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103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II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103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III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103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IV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10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258297"/>
                  </a:ext>
                </a:extLst>
              </a:tr>
              <a:tr h="30221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00839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9.14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7.46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6.58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2594967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955877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12.74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996369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828238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688210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728615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617421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4.26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3.10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79069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01473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552519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5.68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4.74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5.73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8.0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6.89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186809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mean</a:t>
                      </a:r>
                    </a:p>
                  </a:txBody>
                  <a:tcPr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9.0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7.5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9.0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7.5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9.0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7.5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9.0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7.5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A41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1541050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Var.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</a:rPr>
                        <a:t>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226081"/>
                  </a:ext>
                </a:extLst>
              </a:tr>
              <a:tr h="2813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corr.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0.816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0.816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0.816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0.816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630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16580" y="1325293"/>
            <a:ext cx="37108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Anscombe’s Quartet: Raw Data</a:t>
            </a:r>
          </a:p>
        </p:txBody>
      </p:sp>
    </p:spTree>
    <p:extLst>
      <p:ext uri="{BB962C8B-B14F-4D97-AF65-F5344CB8AC3E}">
        <p14:creationId xmlns:p14="http://schemas.microsoft.com/office/powerpoint/2010/main" val="2901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Anscombe’s</a:t>
            </a:r>
            <a:r>
              <a:rPr lang="en-US" sz="3600" dirty="0"/>
              <a:t> Quartet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5CA53-67E9-4F45-925E-5B704BBA33C4}"/>
              </a:ext>
            </a:extLst>
          </p:cNvPr>
          <p:cNvSpPr txBox="1"/>
          <p:nvPr/>
        </p:nvSpPr>
        <p:spPr>
          <a:xfrm>
            <a:off x="7137400" y="624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Anscombe 1973</a:t>
            </a:r>
          </a:p>
        </p:txBody>
      </p:sp>
      <p:grpSp>
        <p:nvGrpSpPr>
          <p:cNvPr id="5" name="Group 4" descr="Four graphs display each of several possible ways that a linear trend line can manifest in individual data points." title="Anscombe's Quartet graphs"/>
          <p:cNvGrpSpPr/>
          <p:nvPr/>
        </p:nvGrpSpPr>
        <p:grpSpPr>
          <a:xfrm>
            <a:off x="1234915" y="1681163"/>
            <a:ext cx="6674171" cy="4468968"/>
            <a:chOff x="1126893" y="1681163"/>
            <a:chExt cx="6674171" cy="4468968"/>
          </a:xfrm>
        </p:grpSpPr>
        <p:grpSp>
          <p:nvGrpSpPr>
            <p:cNvPr id="6" name="Group 5"/>
            <p:cNvGrpSpPr/>
            <p:nvPr/>
          </p:nvGrpSpPr>
          <p:grpSpPr>
            <a:xfrm>
              <a:off x="4629007" y="4094159"/>
              <a:ext cx="3172057" cy="2055972"/>
              <a:chOff x="4629007" y="4094159"/>
              <a:chExt cx="3172057" cy="2055972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640842" y="4166136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943801" y="5034671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43801" y="5162113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943801" y="5237391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43801" y="4973073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5943801" y="4710738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943801" y="5010777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943801" y="4759067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943801" y="5195451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 flipV="1">
                <a:off x="5130889" y="4174764"/>
                <a:ext cx="2670175" cy="1276707"/>
              </a:xfrm>
              <a:prstGeom prst="line">
                <a:avLst/>
              </a:prstGeom>
              <a:ln w="12700">
                <a:solidFill>
                  <a:srgbClr val="86B2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 162"/>
              <p:cNvSpPr/>
              <p:nvPr/>
            </p:nvSpPr>
            <p:spPr>
              <a:xfrm>
                <a:off x="5130889" y="4094159"/>
                <a:ext cx="2670175" cy="1585912"/>
              </a:xfrm>
              <a:prstGeom prst="rect">
                <a:avLst/>
              </a:prstGeom>
              <a:noFill/>
              <a:ln w="127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5078501" y="4296565"/>
                <a:ext cx="54769" cy="1176336"/>
                <a:chOff x="1576387" y="1883569"/>
                <a:chExt cx="533400" cy="1176336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576387" y="2178841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1576387" y="2471738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576387" y="276701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576387" y="305990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 rot="16200000">
                <a:off x="6434662" y="4628751"/>
                <a:ext cx="54771" cy="2164589"/>
                <a:chOff x="1576377" y="1883569"/>
                <a:chExt cx="533410" cy="2164589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1576387" y="2197893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576387" y="250507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1576387" y="281463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1576377" y="4048158"/>
                  <a:ext cx="533391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1576387" y="3122987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576387" y="343254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576387" y="373973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TextBox 165"/>
              <p:cNvSpPr txBox="1"/>
              <p:nvPr/>
            </p:nvSpPr>
            <p:spPr>
              <a:xfrm rot="16200000">
                <a:off x="4592459" y="4765312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dirty="0"/>
                  <a:t>y4</a:t>
                </a: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4798613" y="4174763"/>
                <a:ext cx="319318" cy="1423621"/>
                <a:chOff x="1296499" y="1761767"/>
                <a:chExt cx="319318" cy="1423621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1296499" y="17617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1296499" y="205605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296499" y="2349695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296499" y="264592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1296499" y="29391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5222474" y="5706969"/>
                <a:ext cx="2477448" cy="443162"/>
                <a:chOff x="1720360" y="3293973"/>
                <a:chExt cx="2477448" cy="443162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172036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03347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2340656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650215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96122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26979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14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357411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16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387849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18</a:t>
                  </a: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2801110" y="3490914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x4</a:t>
                  </a:r>
                </a:p>
              </p:txBody>
            </p:sp>
          </p:grpSp>
          <p:cxnSp>
            <p:nvCxnSpPr>
              <p:cNvPr id="169" name="Straight Connector 168"/>
              <p:cNvCxnSpPr/>
              <p:nvPr/>
            </p:nvCxnSpPr>
            <p:spPr>
              <a:xfrm>
                <a:off x="5372100" y="5680071"/>
                <a:ext cx="2178844" cy="0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5130890" y="4286251"/>
                <a:ext cx="0" cy="1193005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5943801" y="4877427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943801" y="4853614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26893" y="1681163"/>
              <a:ext cx="3172057" cy="2055972"/>
              <a:chOff x="1126893" y="1681163"/>
              <a:chExt cx="3172057" cy="2055972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2138362" y="2532424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984680" y="2765786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29898" y="2969651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90762" y="2886308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447249" y="2569602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599649" y="2297743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54030" y="2414425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907621" y="2369181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062403" y="2000790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370797" y="2129377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16016" y="2478719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flipV="1">
                <a:off x="1628775" y="1761768"/>
                <a:ext cx="2670175" cy="1276707"/>
              </a:xfrm>
              <a:prstGeom prst="line">
                <a:avLst/>
              </a:prstGeom>
              <a:ln w="12700">
                <a:solidFill>
                  <a:srgbClr val="86B2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/>
              <p:cNvSpPr/>
              <p:nvPr/>
            </p:nvSpPr>
            <p:spPr>
              <a:xfrm>
                <a:off x="1628775" y="1681163"/>
                <a:ext cx="2670175" cy="1585912"/>
              </a:xfrm>
              <a:prstGeom prst="rect">
                <a:avLst/>
              </a:prstGeom>
              <a:noFill/>
              <a:ln w="127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1576387" y="1883569"/>
                <a:ext cx="54769" cy="1176336"/>
                <a:chOff x="1576387" y="1883569"/>
                <a:chExt cx="533400" cy="1176336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1576387" y="2178841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1576387" y="2471738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1576387" y="276701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576387" y="305990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 rot="16200000">
                <a:off x="2932548" y="2213374"/>
                <a:ext cx="54771" cy="2164589"/>
                <a:chOff x="1576377" y="1883569"/>
                <a:chExt cx="533410" cy="2164589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576387" y="2197893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576387" y="250507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576387" y="281463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576377" y="4048158"/>
                  <a:ext cx="533391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576387" y="3122987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576387" y="343254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1576387" y="373973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TextBox 120"/>
              <p:cNvSpPr txBox="1"/>
              <p:nvPr/>
            </p:nvSpPr>
            <p:spPr>
              <a:xfrm rot="16200000">
                <a:off x="1090345" y="2352316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dirty="0"/>
                  <a:t>y1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1296499" y="1761767"/>
                <a:ext cx="319318" cy="1423621"/>
                <a:chOff x="1296499" y="1761767"/>
                <a:chExt cx="319318" cy="1423621"/>
              </a:xfrm>
            </p:grpSpPr>
            <p:sp>
              <p:nvSpPr>
                <p:cNvPr id="135" name="TextBox 134"/>
                <p:cNvSpPr txBox="1"/>
                <p:nvPr/>
              </p:nvSpPr>
              <p:spPr>
                <a:xfrm>
                  <a:off x="1296499" y="17617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1296499" y="205605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1296499" y="2349695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296499" y="264592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296499" y="29391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1720360" y="3293973"/>
                <a:ext cx="2477448" cy="443162"/>
                <a:chOff x="1720360" y="3293973"/>
                <a:chExt cx="2477448" cy="443162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172036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3347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340656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650215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96122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26979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14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357411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16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7849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18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801110" y="3490914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x1</a:t>
                  </a:r>
                </a:p>
              </p:txBody>
            </p:sp>
          </p:grpSp>
          <p:cxnSp>
            <p:nvCxnSpPr>
              <p:cNvPr id="124" name="Straight Connector 123"/>
              <p:cNvCxnSpPr/>
              <p:nvPr/>
            </p:nvCxnSpPr>
            <p:spPr>
              <a:xfrm>
                <a:off x="1874044" y="3267075"/>
                <a:ext cx="2176462" cy="0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1628776" y="1876425"/>
                <a:ext cx="0" cy="1188245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628203" y="1681163"/>
              <a:ext cx="3172057" cy="2055972"/>
              <a:chOff x="4628203" y="1681163"/>
              <a:chExt cx="3172057" cy="205597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4909" y="2694349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478847" y="2899136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326446" y="3136339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787309" y="2526740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943796" y="2398152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096197" y="2304886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52959" y="2247737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406550" y="2231068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561332" y="2253202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864964" y="2400840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17326" y="2309650"/>
                <a:ext cx="111919" cy="111919"/>
              </a:xfrm>
              <a:prstGeom prst="ellipse">
                <a:avLst/>
              </a:prstGeom>
              <a:solidFill>
                <a:srgbClr val="B84661"/>
              </a:solidFill>
              <a:ln w="3175">
                <a:solidFill>
                  <a:srgbClr val="963A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V="1">
                <a:off x="5130085" y="1761768"/>
                <a:ext cx="2670175" cy="1276707"/>
              </a:xfrm>
              <a:prstGeom prst="line">
                <a:avLst/>
              </a:prstGeom>
              <a:ln w="12700">
                <a:solidFill>
                  <a:srgbClr val="86B2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5130085" y="1681163"/>
                <a:ext cx="2670175" cy="1585912"/>
              </a:xfrm>
              <a:prstGeom prst="rect">
                <a:avLst/>
              </a:prstGeom>
              <a:noFill/>
              <a:ln w="127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5077697" y="1883569"/>
                <a:ext cx="54769" cy="1176336"/>
                <a:chOff x="1576387" y="1883569"/>
                <a:chExt cx="533400" cy="1176336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576387" y="2178841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1576387" y="2471738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576387" y="276701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576387" y="305990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 rot="16200000">
                <a:off x="6433858" y="2215755"/>
                <a:ext cx="54771" cy="2164589"/>
                <a:chOff x="1576377" y="1883569"/>
                <a:chExt cx="533410" cy="2164589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576387" y="2197893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576387" y="250507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576387" y="281463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576377" y="4048158"/>
                  <a:ext cx="533391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576387" y="3122987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576387" y="343254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576387" y="373973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 rot="16200000">
                <a:off x="4591655" y="2352316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dirty="0"/>
                  <a:t>y2</a:t>
                </a: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4797809" y="1761767"/>
                <a:ext cx="319318" cy="1423621"/>
                <a:chOff x="1296499" y="1761767"/>
                <a:chExt cx="319318" cy="1423621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1296499" y="17617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296499" y="205605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296499" y="2349695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296499" y="264592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296499" y="29391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221670" y="3293973"/>
                <a:ext cx="2477448" cy="443162"/>
                <a:chOff x="1720360" y="3293973"/>
                <a:chExt cx="2477448" cy="44316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172036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03347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340656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2650215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296122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26979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14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57411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16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87849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18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801110" y="3490914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x2</a:t>
                  </a:r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5375354" y="3267075"/>
                <a:ext cx="2178844" cy="0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130086" y="1876425"/>
                <a:ext cx="0" cy="1188245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126893" y="4094159"/>
              <a:ext cx="3172057" cy="2055972"/>
              <a:chOff x="1126893" y="4094159"/>
              <a:chExt cx="3172057" cy="205597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628775" y="4130417"/>
                <a:ext cx="2670175" cy="1321054"/>
                <a:chOff x="1628775" y="4130417"/>
                <a:chExt cx="2670175" cy="132105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135981" y="5112107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982299" y="5166876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825136" y="5213578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293144" y="5068323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444867" y="5011173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756812" y="4913145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2599249" y="4960771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2912383" y="4860758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219566" y="4130417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373178" y="4706679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063616" y="4808371"/>
                  <a:ext cx="111919" cy="111919"/>
                </a:xfrm>
                <a:prstGeom prst="ellipse">
                  <a:avLst/>
                </a:prstGeom>
                <a:solidFill>
                  <a:srgbClr val="B84661"/>
                </a:solidFill>
                <a:ln w="3175">
                  <a:solidFill>
                    <a:srgbClr val="963A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628775" y="4174764"/>
                  <a:ext cx="2670175" cy="1276707"/>
                </a:xfrm>
                <a:prstGeom prst="line">
                  <a:avLst/>
                </a:prstGeom>
                <a:ln w="12700">
                  <a:solidFill>
                    <a:srgbClr val="86B2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 11"/>
              <p:cNvSpPr/>
              <p:nvPr/>
            </p:nvSpPr>
            <p:spPr>
              <a:xfrm>
                <a:off x="1628775" y="4094159"/>
                <a:ext cx="2670175" cy="158591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576387" y="4296565"/>
                <a:ext cx="54769" cy="1176336"/>
                <a:chOff x="1576387" y="1883569"/>
                <a:chExt cx="533400" cy="1176336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576387" y="2178841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76387" y="2471738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76387" y="276701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76387" y="305990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 rot="16200000">
                <a:off x="2932548" y="4628751"/>
                <a:ext cx="54771" cy="2164589"/>
                <a:chOff x="1576377" y="1883569"/>
                <a:chExt cx="533410" cy="2164589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76387" y="1883569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76387" y="2197893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76387" y="250507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76387" y="2814635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76377" y="4048158"/>
                  <a:ext cx="533391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76387" y="3122987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76387" y="3432546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576387" y="3739730"/>
                  <a:ext cx="533400" cy="0"/>
                </a:xfrm>
                <a:prstGeom prst="line">
                  <a:avLst/>
                </a:prstGeom>
                <a:ln w="12700">
                  <a:solidFill>
                    <a:srgbClr val="54545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 rot="16200000">
                <a:off x="1090345" y="4765312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dirty="0"/>
                  <a:t>y3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296499" y="4174763"/>
                <a:ext cx="319318" cy="1423621"/>
                <a:chOff x="1296499" y="1761767"/>
                <a:chExt cx="319318" cy="1423621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296499" y="17617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296499" y="205605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296499" y="2349695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296499" y="264592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296499" y="2939167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720360" y="5706969"/>
                <a:ext cx="2477448" cy="443162"/>
                <a:chOff x="1720360" y="3293973"/>
                <a:chExt cx="2477448" cy="44316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2036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03347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340656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8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650215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10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96122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12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269793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14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57411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16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878490" y="3293973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18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801110" y="3490914"/>
                  <a:ext cx="319318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000" dirty="0"/>
                    <a:t>x3</a:t>
                  </a:r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1874044" y="5680071"/>
                <a:ext cx="2176462" cy="0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628776" y="4289421"/>
                <a:ext cx="0" cy="1188245"/>
              </a:xfrm>
              <a:prstGeom prst="line">
                <a:avLst/>
              </a:prstGeom>
              <a:ln w="12700">
                <a:solidFill>
                  <a:srgbClr val="5454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113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[Matejka  &amp;  Fitzmaurice 2017]"/>
          <p:cNvSpPr txBox="1"/>
          <p:nvPr/>
        </p:nvSpPr>
        <p:spPr>
          <a:xfrm>
            <a:off x="4806820" y="6092173"/>
            <a:ext cx="1630254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noAutofit/>
          </a:bodyPr>
          <a:lstStyle>
            <a:lvl1pPr algn="l" defTabSz="821531">
              <a:defRPr b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900" dirty="0"/>
              <a:t>[</a:t>
            </a:r>
            <a:r>
              <a:rPr sz="900" dirty="0" err="1"/>
              <a:t>Matejka</a:t>
            </a:r>
            <a:r>
              <a:rPr sz="900" dirty="0"/>
              <a:t>  &amp;  Fitzmaurice 2017]</a:t>
            </a:r>
          </a:p>
        </p:txBody>
      </p:sp>
      <p:sp>
        <p:nvSpPr>
          <p:cNvPr id="7" name="clearly different and visually distinct datasets with same statistical properties"/>
          <p:cNvSpPr txBox="1"/>
          <p:nvPr/>
        </p:nvSpPr>
        <p:spPr>
          <a:xfrm>
            <a:off x="304801" y="5389474"/>
            <a:ext cx="8686800" cy="87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noAutofit/>
          </a:bodyPr>
          <a:lstStyle>
            <a:lvl1pPr defTabSz="821531">
              <a:defRPr sz="5200" b="0" i="1">
                <a:solidFill>
                  <a:srgbClr val="5E5E5E"/>
                </a:solidFill>
              </a:defRPr>
            </a:lvl1pPr>
          </a:lstStyle>
          <a:p>
            <a:endParaRPr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FD532-F758-AD4F-B49A-618C7316F264}"/>
              </a:ext>
            </a:extLst>
          </p:cNvPr>
          <p:cNvSpPr txBox="1"/>
          <p:nvPr/>
        </p:nvSpPr>
        <p:spPr>
          <a:xfrm>
            <a:off x="4343400" y="6486801"/>
            <a:ext cx="48006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www.autodeskresearch.com</a:t>
            </a:r>
            <a:r>
              <a:rPr lang="en-US" sz="1400" dirty="0"/>
              <a:t>/publications/</a:t>
            </a:r>
            <a:r>
              <a:rPr lang="en-US" sz="1400" dirty="0" err="1"/>
              <a:t>samestats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08FF8-BBE9-F847-BB14-C47F4343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Same Stats, Different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7F564-46AF-DC47-B203-EB239936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 is referencing the following animation: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Autodesk Research</a:t>
            </a:r>
            <a:endParaRPr lang="en-US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i="1" dirty="0"/>
              <a:t>Clearly different and visually distinct datasets with same statistical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5" name="page20image584.png" descr="John Tukey stares into the camera with seriousness." title="Photo of John Tukey"/>
          <p:cNvPicPr>
            <a:picLocks noChangeAspect="1"/>
          </p:cNvPicPr>
          <p:nvPr/>
        </p:nvPicPr>
        <p:blipFill rotWithShape="1">
          <a:blip r:embed="rId2"/>
          <a:srcRect r="4762"/>
          <a:stretch/>
        </p:blipFill>
        <p:spPr>
          <a:xfrm>
            <a:off x="0" y="381000"/>
            <a:ext cx="9144000" cy="640326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"/>
          <p:cNvSpPr/>
          <p:nvPr/>
        </p:nvSpPr>
        <p:spPr>
          <a:xfrm>
            <a:off x="4267201" y="424258"/>
            <a:ext cx="4876800" cy="6360004"/>
          </a:xfrm>
          <a:prstGeom prst="rect">
            <a:avLst/>
          </a:prstGeom>
          <a:solidFill>
            <a:srgbClr val="5E5E5E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9" name="Exposure, the effective laying open of the data to display the unanticipated, is to us a major portion of data analysis……"/>
          <p:cNvSpPr txBox="1"/>
          <p:nvPr/>
        </p:nvSpPr>
        <p:spPr>
          <a:xfrm>
            <a:off x="4572000" y="2048877"/>
            <a:ext cx="4419600" cy="3067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lvl="0"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greatest value of a picture is when it forces us to notice what we never expected to see.</a:t>
            </a:r>
          </a:p>
          <a:p>
            <a:pPr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lang="en-US" sz="2800" dirty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indent="-457200">
              <a:buFontTx/>
              <a:buChar char="-"/>
              <a:defRPr sz="6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John Tukey, Exploratory Data Analysis, 1977</a:t>
            </a:r>
          </a:p>
        </p:txBody>
      </p:sp>
    </p:spTree>
    <p:extLst>
      <p:ext uri="{BB962C8B-B14F-4D97-AF65-F5344CB8AC3E}">
        <p14:creationId xmlns:p14="http://schemas.microsoft.com/office/powerpoint/2010/main" val="294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436</Words>
  <Application>Microsoft Macintosh PowerPoint</Application>
  <PresentationFormat>On-screen Show (4:3)</PresentationFormat>
  <Paragraphs>228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 Light</vt:lpstr>
      <vt:lpstr>Office Theme</vt:lpstr>
      <vt:lpstr>Exploratory Data Analysis (EDA)</vt:lpstr>
      <vt:lpstr>Header</vt:lpstr>
      <vt:lpstr>What is EDA?</vt:lpstr>
      <vt:lpstr>Exploratory Data Analysis</vt:lpstr>
      <vt:lpstr>Anscombe’s Quartet</vt:lpstr>
      <vt:lpstr>Anscombe’s Quartet</vt:lpstr>
      <vt:lpstr>Same Stats, Different Graphs</vt:lpstr>
      <vt:lpstr>Header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Jenn Vento</cp:lastModifiedBy>
  <cp:revision>96</cp:revision>
  <dcterms:created xsi:type="dcterms:W3CDTF">2016-03-21T14:12:59Z</dcterms:created>
  <dcterms:modified xsi:type="dcterms:W3CDTF">2020-06-08T14:37:10Z</dcterms:modified>
  <cp:category/>
</cp:coreProperties>
</file>