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75" r:id="rId3"/>
    <p:sldId id="276" r:id="rId4"/>
    <p:sldId id="267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10" autoAdjust="0"/>
    <p:restoredTop sz="86552" autoAdjust="0"/>
  </p:normalViewPr>
  <p:slideViewPr>
    <p:cSldViewPr>
      <p:cViewPr varScale="1">
        <p:scale>
          <a:sx n="64" d="100"/>
          <a:sy n="64" d="100"/>
        </p:scale>
        <p:origin x="184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04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ewconway.com/zia/2013/3/26/the-data-science-venn-diagra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80774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V’s of Data</a:t>
            </a:r>
          </a:p>
        </p:txBody>
      </p:sp>
      <p:grpSp>
        <p:nvGrpSpPr>
          <p:cNvPr id="7" name="Group 6" descr="This image comprises a table of four types: From left to right, Volume, Velocity, Variety, Veracity. Volume (data at rest) contains an associated image of equally spaced blue dots on a white field to aid in understanding of the concept. Under the image, it says &quot;Tera- to exabytes to process,&quot; &quot;Sensor and social data,&quot; and &quot;New data stores.&quot;&#10;&#10;Next is Velocity (Data in motion). Associated with it is an image of blue circlular shapes attached to arrows of varying lengths, all pointing rightward. Under the image is written, &quot;Streaming data&quot; and &quot;(Milli)seconds to minutes to respond.&quot;&#10;&#10;Third is Variety (data in many forms). Unequally spaced circles of varying colors against a white field aid understanding of this concept. Under is written, &quot;Structured and unstructured data,&quot; and &quot;Text, numbers, and multimedia.&quot;&#10;&#10;Finally Veracity (data in doubt). Unevenly spaced blue dots with faded circular fields of uneven radii are spaced in a disorganized way over a white field. Under the image is written, &quot;Uncertainty due to data inconsistency and incompleteness, ambiguity, latency, deception, and model approximations.&quot;" title="Four V's of Data"/>
          <p:cNvGrpSpPr/>
          <p:nvPr/>
        </p:nvGrpSpPr>
        <p:grpSpPr>
          <a:xfrm>
            <a:off x="458979" y="1631943"/>
            <a:ext cx="8226043" cy="4143442"/>
            <a:chOff x="457200" y="1631943"/>
            <a:chExt cx="8226043" cy="4143442"/>
          </a:xfrm>
        </p:grpSpPr>
        <p:grpSp>
          <p:nvGrpSpPr>
            <p:cNvPr id="8" name="Group 7"/>
            <p:cNvGrpSpPr/>
            <p:nvPr/>
          </p:nvGrpSpPr>
          <p:grpSpPr>
            <a:xfrm>
              <a:off x="6759552" y="1631943"/>
              <a:ext cx="1923691" cy="4143442"/>
              <a:chOff x="6759552" y="1631943"/>
              <a:chExt cx="1923691" cy="4143442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6759552" y="1631943"/>
                <a:ext cx="1923691" cy="560358"/>
              </a:xfrm>
              <a:prstGeom prst="roundRect">
                <a:avLst>
                  <a:gd name="adj" fmla="val 0"/>
                </a:avLst>
              </a:prstGeom>
              <a:solidFill>
                <a:srgbClr val="E4AA9C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Veracity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200" i="1" dirty="0">
                    <a:solidFill>
                      <a:schemeClr val="tx1"/>
                    </a:solidFill>
                  </a:rPr>
                  <a:t>Data in doubt</a:t>
                </a: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6759552" y="2191108"/>
                <a:ext cx="1923691" cy="1876067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spcBef>
                    <a:spcPts val="600"/>
                  </a:spcBef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7046663" y="2468439"/>
                <a:ext cx="1349468" cy="1321405"/>
                <a:chOff x="7068251" y="2416968"/>
                <a:chExt cx="1349468" cy="1321405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7977508" y="3350419"/>
                  <a:ext cx="119781" cy="1197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100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7667945" y="3438711"/>
                  <a:ext cx="147318" cy="14731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100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132163" y="3367218"/>
                  <a:ext cx="371155" cy="3711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F0D4DB"/>
                    </a:gs>
                    <a:gs pos="100000">
                      <a:srgbClr val="F6E6E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7546501" y="3190876"/>
                  <a:ext cx="116650" cy="116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100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7721398" y="2967038"/>
                  <a:ext cx="145256" cy="145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100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8139614" y="3069432"/>
                  <a:ext cx="121443" cy="1214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100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8183508" y="3415791"/>
                  <a:ext cx="224686" cy="22468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9C3D0"/>
                    </a:gs>
                    <a:gs pos="51000">
                      <a:srgbClr val="E4B2BE"/>
                    </a:gs>
                    <a:gs pos="0">
                      <a:srgbClr val="A41034"/>
                    </a:gs>
                    <a:gs pos="24000">
                      <a:srgbClr val="F0D4DB"/>
                    </a:gs>
                    <a:gs pos="100000">
                      <a:srgbClr val="F6E6E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7373051" y="2827916"/>
                  <a:ext cx="231775" cy="2317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F0D4DB"/>
                    </a:gs>
                    <a:gs pos="100000">
                      <a:srgbClr val="F6E6E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7172770" y="3086330"/>
                  <a:ext cx="178149" cy="178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45000">
                      <a:srgbClr val="F0D4DB"/>
                    </a:gs>
                    <a:gs pos="100000">
                      <a:srgbClr val="F6E6E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8239570" y="2702247"/>
                  <a:ext cx="178149" cy="178149"/>
                </a:xfrm>
                <a:prstGeom prst="ellipse">
                  <a:avLst/>
                </a:prstGeom>
                <a:gradFill flip="none" rotWithShape="1">
                  <a:gsLst>
                    <a:gs pos="11000">
                      <a:srgbClr val="A41034"/>
                    </a:gs>
                    <a:gs pos="51000">
                      <a:srgbClr val="F0D4DB"/>
                    </a:gs>
                    <a:gs pos="100000">
                      <a:srgbClr val="F6E6E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8139615" y="2572764"/>
                  <a:ext cx="92368" cy="923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38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814266" y="2496706"/>
                  <a:ext cx="155777" cy="1557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66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519499" y="2571750"/>
                  <a:ext cx="137884" cy="13788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66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358063" y="2416968"/>
                  <a:ext cx="65956" cy="659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CA7489"/>
                    </a:gs>
                    <a:gs pos="100000">
                      <a:srgbClr val="F0D8D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068251" y="2514962"/>
                  <a:ext cx="231775" cy="2317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41034"/>
                    </a:gs>
                    <a:gs pos="24000">
                      <a:srgbClr val="F0D4DB"/>
                    </a:gs>
                    <a:gs pos="100000">
                      <a:srgbClr val="F6E6E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</p:grpSp>
          <p:sp>
            <p:nvSpPr>
              <p:cNvPr id="147" name="Rounded Rectangle 146"/>
              <p:cNvSpPr/>
              <p:nvPr/>
            </p:nvSpPr>
            <p:spPr>
              <a:xfrm>
                <a:off x="6759552" y="4067175"/>
                <a:ext cx="1923691" cy="1708210"/>
              </a:xfrm>
              <a:prstGeom prst="roundRect">
                <a:avLst>
                  <a:gd name="adj" fmla="val 0"/>
                </a:avLst>
              </a:prstGeom>
              <a:solidFill>
                <a:srgbClr val="FCF6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Uncertainty due to data inconsistency and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incompleteness,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ambiguity, latency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deception and model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approximations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58768" y="1631943"/>
              <a:ext cx="1923691" cy="4143442"/>
              <a:chOff x="4648197" y="1631943"/>
              <a:chExt cx="1923691" cy="414344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648197" y="1631943"/>
                <a:ext cx="1923691" cy="560358"/>
              </a:xfrm>
              <a:prstGeom prst="roundRect">
                <a:avLst>
                  <a:gd name="adj" fmla="val 0"/>
                </a:avLst>
              </a:prstGeom>
              <a:solidFill>
                <a:srgbClr val="E4AA9C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Variety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200" i="1" dirty="0">
                    <a:solidFill>
                      <a:schemeClr val="tx1"/>
                    </a:solidFill>
                  </a:rPr>
                  <a:t>Data in many form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648197" y="2191108"/>
                <a:ext cx="1923691" cy="1876067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spcBef>
                    <a:spcPts val="600"/>
                  </a:spcBef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4648197" y="4067175"/>
                <a:ext cx="1923691" cy="1708210"/>
              </a:xfrm>
              <a:prstGeom prst="roundRect">
                <a:avLst>
                  <a:gd name="adj" fmla="val 0"/>
                </a:avLst>
              </a:prstGeom>
              <a:solidFill>
                <a:srgbClr val="FCF6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Structured and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unstructured data</a:t>
                </a:r>
              </a:p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Text, numbers and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multimedia</a:t>
                </a: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4913533" y="2462443"/>
                <a:ext cx="1393018" cy="1333396"/>
                <a:chOff x="4907757" y="2414586"/>
                <a:chExt cx="1393018" cy="1333396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4912517" y="2414586"/>
                  <a:ext cx="109539" cy="109539"/>
                </a:xfrm>
                <a:prstGeom prst="ellipse">
                  <a:avLst/>
                </a:prstGeom>
                <a:solidFill>
                  <a:srgbClr val="15766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048250" y="2509836"/>
                  <a:ext cx="109539" cy="109539"/>
                </a:xfrm>
                <a:prstGeom prst="ellipse">
                  <a:avLst/>
                </a:prstGeom>
                <a:solidFill>
                  <a:srgbClr val="FFCC2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191125" y="2695574"/>
                  <a:ext cx="109539" cy="109539"/>
                </a:xfrm>
                <a:prstGeom prst="ellipse">
                  <a:avLst/>
                </a:prstGeom>
                <a:solidFill>
                  <a:srgbClr val="84802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910138" y="2719282"/>
                  <a:ext cx="109539" cy="109539"/>
                </a:xfrm>
                <a:prstGeom prst="ellipse">
                  <a:avLst/>
                </a:prstGeom>
                <a:solidFill>
                  <a:srgbClr val="594E1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910138" y="3033501"/>
                  <a:ext cx="109539" cy="109539"/>
                </a:xfrm>
                <a:prstGeom prst="ellipse">
                  <a:avLst/>
                </a:prstGeom>
                <a:solidFill>
                  <a:srgbClr val="20BAB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4907757" y="3393175"/>
                  <a:ext cx="109539" cy="109539"/>
                </a:xfrm>
                <a:prstGeom prst="ellipse">
                  <a:avLst/>
                </a:prstGeom>
                <a:solidFill>
                  <a:srgbClr val="DE782C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067299" y="3493187"/>
                  <a:ext cx="109539" cy="109539"/>
                </a:xfrm>
                <a:prstGeom prst="ellipse">
                  <a:avLst/>
                </a:prstGeom>
                <a:solidFill>
                  <a:srgbClr val="FFD02D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233988" y="3638443"/>
                  <a:ext cx="109539" cy="109539"/>
                </a:xfrm>
                <a:prstGeom prst="ellipse">
                  <a:avLst/>
                </a:prstGeom>
                <a:solidFill>
                  <a:srgbClr val="594F16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257800" y="3393069"/>
                  <a:ext cx="109539" cy="109539"/>
                </a:xfrm>
                <a:prstGeom prst="ellipse">
                  <a:avLst/>
                </a:prstGeom>
                <a:solidFill>
                  <a:srgbClr val="7D2077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072062" y="3207334"/>
                  <a:ext cx="109539" cy="109539"/>
                </a:xfrm>
                <a:prstGeom prst="ellipse">
                  <a:avLst/>
                </a:prstGeom>
                <a:solidFill>
                  <a:srgbClr val="B81B0C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150644" y="2964446"/>
                  <a:ext cx="109539" cy="109539"/>
                </a:xfrm>
                <a:prstGeom prst="ellipse">
                  <a:avLst/>
                </a:prstGeom>
                <a:solidFill>
                  <a:srgbClr val="11689C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388768" y="3119228"/>
                  <a:ext cx="109539" cy="109539"/>
                </a:xfrm>
                <a:prstGeom prst="ellipse">
                  <a:avLst/>
                </a:prstGeom>
                <a:solidFill>
                  <a:srgbClr val="807E28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472109" y="3559759"/>
                  <a:ext cx="109539" cy="109539"/>
                </a:xfrm>
                <a:prstGeom prst="ellipse">
                  <a:avLst/>
                </a:prstGeom>
                <a:solidFill>
                  <a:srgbClr val="DADADA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550690" y="3343171"/>
                  <a:ext cx="109539" cy="109539"/>
                </a:xfrm>
                <a:prstGeom prst="ellipse">
                  <a:avLst/>
                </a:prstGeom>
                <a:solidFill>
                  <a:srgbClr val="13787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710237" y="3493190"/>
                  <a:ext cx="109539" cy="109539"/>
                </a:xfrm>
                <a:prstGeom prst="ellipse">
                  <a:avLst/>
                </a:prstGeom>
                <a:solidFill>
                  <a:srgbClr val="564E1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753099" y="3164260"/>
                  <a:ext cx="109539" cy="109539"/>
                </a:xfrm>
                <a:prstGeom prst="ellipse">
                  <a:avLst/>
                </a:prstGeom>
                <a:solidFill>
                  <a:srgbClr val="FFD02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591174" y="3033133"/>
                  <a:ext cx="109539" cy="109539"/>
                </a:xfrm>
                <a:prstGeom prst="ellipse">
                  <a:avLst/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403055" y="2730979"/>
                  <a:ext cx="109539" cy="109539"/>
                </a:xfrm>
                <a:prstGeom prst="ellipse">
                  <a:avLst/>
                </a:prstGeom>
                <a:solidFill>
                  <a:srgbClr val="DC773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88768" y="2571487"/>
                  <a:ext cx="109539" cy="109539"/>
                </a:xfrm>
                <a:prstGeom prst="ellipse">
                  <a:avLst/>
                </a:prstGeom>
                <a:solidFill>
                  <a:srgbClr val="B41A0C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591172" y="2621493"/>
                  <a:ext cx="109539" cy="109539"/>
                </a:xfrm>
                <a:prstGeom prst="ellipse">
                  <a:avLst/>
                </a:prstGeom>
                <a:solidFill>
                  <a:srgbClr val="12689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553072" y="2454541"/>
                  <a:ext cx="109539" cy="109539"/>
                </a:xfrm>
                <a:prstGeom prst="ellipse">
                  <a:avLst/>
                </a:prstGeom>
                <a:solidFill>
                  <a:srgbClr val="544F1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6003124" y="2414586"/>
                  <a:ext cx="109539" cy="109539"/>
                </a:xfrm>
                <a:prstGeom prst="ellipse">
                  <a:avLst/>
                </a:prstGeom>
                <a:solidFill>
                  <a:srgbClr val="817F2C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872155" y="2530739"/>
                  <a:ext cx="109539" cy="109539"/>
                </a:xfrm>
                <a:prstGeom prst="ellipse">
                  <a:avLst/>
                </a:prstGeom>
                <a:solidFill>
                  <a:srgbClr val="811F7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029313" y="2571220"/>
                  <a:ext cx="109539" cy="109539"/>
                </a:xfrm>
                <a:prstGeom prst="ellipse">
                  <a:avLst/>
                </a:prstGeom>
                <a:solidFill>
                  <a:srgbClr val="DADAD8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795950" y="2711289"/>
                  <a:ext cx="109539" cy="109539"/>
                </a:xfrm>
                <a:prstGeom prst="ellipse">
                  <a:avLst/>
                </a:prstGeom>
                <a:solidFill>
                  <a:srgbClr val="FFCE2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5710231" y="2868452"/>
                  <a:ext cx="109539" cy="109539"/>
                </a:xfrm>
                <a:prstGeom prst="ellipse">
                  <a:avLst/>
                </a:prstGeom>
                <a:solidFill>
                  <a:srgbClr val="585017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869773" y="2977990"/>
                  <a:ext cx="109539" cy="109539"/>
                </a:xfrm>
                <a:prstGeom prst="ellipse">
                  <a:avLst/>
                </a:prstGeom>
                <a:solidFill>
                  <a:srgbClr val="832078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6029311" y="2868453"/>
                  <a:ext cx="109539" cy="109539"/>
                </a:xfrm>
                <a:prstGeom prst="ellipse">
                  <a:avLst/>
                </a:prstGeom>
                <a:solidFill>
                  <a:srgbClr val="1DBBC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6191236" y="2715096"/>
                  <a:ext cx="109539" cy="109539"/>
                </a:xfrm>
                <a:prstGeom prst="ellipse">
                  <a:avLst/>
                </a:prstGeom>
                <a:solidFill>
                  <a:srgbClr val="15757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119798" y="3062078"/>
                  <a:ext cx="109539" cy="109539"/>
                </a:xfrm>
                <a:prstGeom prst="ellipse">
                  <a:avLst/>
                </a:prstGeom>
                <a:solidFill>
                  <a:srgbClr val="B7190D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5955492" y="3180929"/>
                  <a:ext cx="109539" cy="109539"/>
                </a:xfrm>
                <a:prstGeom prst="ellipse">
                  <a:avLst/>
                </a:prstGeom>
                <a:solidFill>
                  <a:srgbClr val="DC792C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5872148" y="3344069"/>
                  <a:ext cx="109539" cy="109539"/>
                </a:xfrm>
                <a:prstGeom prst="ellipse">
                  <a:avLst/>
                </a:prstGeom>
                <a:solidFill>
                  <a:srgbClr val="B9190C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50754" y="3327401"/>
                  <a:ext cx="109539" cy="109539"/>
                </a:xfrm>
                <a:prstGeom prst="ellipse">
                  <a:avLst/>
                </a:prstGeom>
                <a:solidFill>
                  <a:srgbClr val="DADADA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029310" y="3491810"/>
                  <a:ext cx="109539" cy="109539"/>
                </a:xfrm>
                <a:prstGeom prst="ellipse">
                  <a:avLst/>
                </a:prstGeom>
                <a:solidFill>
                  <a:srgbClr val="156998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869767" y="3610087"/>
                  <a:ext cx="109539" cy="109539"/>
                </a:xfrm>
                <a:prstGeom prst="ellipse">
                  <a:avLst/>
                </a:prstGeom>
                <a:solidFill>
                  <a:srgbClr val="15777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2557984" y="1631943"/>
              <a:ext cx="1923691" cy="4143442"/>
              <a:chOff x="2542113" y="1631943"/>
              <a:chExt cx="1923691" cy="414344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542113" y="1631943"/>
                <a:ext cx="1923691" cy="560358"/>
              </a:xfrm>
              <a:prstGeom prst="roundRect">
                <a:avLst>
                  <a:gd name="adj" fmla="val 0"/>
                </a:avLst>
              </a:prstGeom>
              <a:solidFill>
                <a:srgbClr val="E4AA9C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Velocity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200" i="1" dirty="0">
                    <a:solidFill>
                      <a:schemeClr val="tx1"/>
                    </a:solidFill>
                  </a:rPr>
                  <a:t>Data in motion</a:t>
                </a: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542113" y="2191108"/>
                <a:ext cx="1923691" cy="1876067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spcBef>
                    <a:spcPts val="600"/>
                  </a:spcBef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42113" y="4067175"/>
                <a:ext cx="1923691" cy="1708210"/>
              </a:xfrm>
              <a:prstGeom prst="roundRect">
                <a:avLst>
                  <a:gd name="adj" fmla="val 0"/>
                </a:avLst>
              </a:prstGeom>
              <a:solidFill>
                <a:srgbClr val="FCF6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Streaming data</a:t>
                </a:r>
              </a:p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(Milli) seconds to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minutes to respond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2799953" y="2601822"/>
                <a:ext cx="1408011" cy="1054639"/>
                <a:chOff x="2804420" y="2533090"/>
                <a:chExt cx="1408011" cy="105463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804420" y="2533090"/>
                  <a:ext cx="281241" cy="122136"/>
                  <a:chOff x="2804420" y="2533090"/>
                  <a:chExt cx="281241" cy="122136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V="1">
                    <a:off x="2926557" y="2594158"/>
                    <a:ext cx="159104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3180786" y="2533090"/>
                  <a:ext cx="1022120" cy="122136"/>
                  <a:chOff x="2804420" y="2533090"/>
                  <a:chExt cx="1022120" cy="122136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2926557" y="2594158"/>
                    <a:ext cx="376108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/>
                  <p:cNvSpPr/>
                  <p:nvPr/>
                </p:nvSpPr>
                <p:spPr>
                  <a:xfrm flipV="1">
                    <a:off x="3407499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3529636" y="2594158"/>
                    <a:ext cx="296904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804420" y="2842792"/>
                  <a:ext cx="753168" cy="122136"/>
                  <a:chOff x="2804420" y="2533090"/>
                  <a:chExt cx="753168" cy="122136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98" name="Straight Arrow Connector 97"/>
                  <p:cNvCxnSpPr/>
                  <p:nvPr/>
                </p:nvCxnSpPr>
                <p:spPr>
                  <a:xfrm>
                    <a:off x="2926557" y="2594158"/>
                    <a:ext cx="631031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3660372" y="2842792"/>
                  <a:ext cx="447284" cy="122136"/>
                  <a:chOff x="2804420" y="2533090"/>
                  <a:chExt cx="447284" cy="122136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96" name="Straight Arrow Connector 95"/>
                  <p:cNvCxnSpPr/>
                  <p:nvPr/>
                </p:nvCxnSpPr>
                <p:spPr>
                  <a:xfrm>
                    <a:off x="2926557" y="2594158"/>
                    <a:ext cx="325147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2804420" y="3154874"/>
                  <a:ext cx="226911" cy="122136"/>
                  <a:chOff x="2804420" y="2533090"/>
                  <a:chExt cx="226911" cy="122136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>
                    <a:off x="2926557" y="2594158"/>
                    <a:ext cx="104774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3128398" y="3154874"/>
                  <a:ext cx="298221" cy="122136"/>
                  <a:chOff x="2804420" y="2533090"/>
                  <a:chExt cx="298221" cy="122136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2926557" y="2594158"/>
                    <a:ext cx="176084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3520968" y="3154874"/>
                  <a:ext cx="205688" cy="122136"/>
                  <a:chOff x="2804420" y="2533090"/>
                  <a:chExt cx="205688" cy="122136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2926557" y="2594158"/>
                    <a:ext cx="83551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3832215" y="3154874"/>
                  <a:ext cx="380216" cy="122136"/>
                  <a:chOff x="2804420" y="2533090"/>
                  <a:chExt cx="380216" cy="122136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2926557" y="2594158"/>
                    <a:ext cx="258079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804420" y="3465593"/>
                  <a:ext cx="374549" cy="122136"/>
                  <a:chOff x="2804420" y="2533090"/>
                  <a:chExt cx="374549" cy="122136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86" name="Straight Arrow Connector 85"/>
                  <p:cNvCxnSpPr/>
                  <p:nvPr/>
                </p:nvCxnSpPr>
                <p:spPr>
                  <a:xfrm>
                    <a:off x="2926557" y="2594158"/>
                    <a:ext cx="252412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294254" y="3465593"/>
                  <a:ext cx="268096" cy="122136"/>
                  <a:chOff x="2804420" y="2533090"/>
                  <a:chExt cx="268096" cy="122136"/>
                </a:xfrm>
              </p:grpSpPr>
              <p:sp>
                <p:nvSpPr>
                  <p:cNvPr id="83" name="Oval 82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2926557" y="2594158"/>
                    <a:ext cx="145959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3681270" y="3465593"/>
                  <a:ext cx="421624" cy="122136"/>
                  <a:chOff x="2804420" y="2533090"/>
                  <a:chExt cx="421624" cy="122136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 flipV="1">
                    <a:off x="2804420" y="2533090"/>
                    <a:ext cx="122136" cy="122136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>
                    <a:off x="2926557" y="2594158"/>
                    <a:ext cx="299487" cy="0"/>
                  </a:xfrm>
                  <a:prstGeom prst="straightConnector1">
                    <a:avLst/>
                  </a:prstGeom>
                  <a:ln w="12700">
                    <a:solidFill>
                      <a:srgbClr val="A41034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" name="Group 10"/>
            <p:cNvGrpSpPr/>
            <p:nvPr/>
          </p:nvGrpSpPr>
          <p:grpSpPr>
            <a:xfrm>
              <a:off x="457200" y="1631943"/>
              <a:ext cx="1923691" cy="4143442"/>
              <a:chOff x="457200" y="1631943"/>
              <a:chExt cx="1923691" cy="414344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57200" y="2191108"/>
                <a:ext cx="1923691" cy="1876067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spcBef>
                    <a:spcPts val="600"/>
                  </a:spcBef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29739" y="2443402"/>
                <a:ext cx="1378612" cy="1371479"/>
                <a:chOff x="745331" y="2410057"/>
                <a:chExt cx="1378612" cy="137147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45331" y="2410057"/>
                  <a:ext cx="1378612" cy="111687"/>
                  <a:chOff x="745331" y="2410057"/>
                  <a:chExt cx="1378612" cy="111687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2012256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900113" y="2567531"/>
                  <a:ext cx="1061880" cy="111687"/>
                  <a:chOff x="745331" y="2410057"/>
                  <a:chExt cx="1061880" cy="111687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745331" y="2725005"/>
                  <a:ext cx="1378612" cy="111687"/>
                  <a:chOff x="745331" y="2410057"/>
                  <a:chExt cx="1378612" cy="111687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2012256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900113" y="2882479"/>
                  <a:ext cx="1061880" cy="111687"/>
                  <a:chOff x="745331" y="2410057"/>
                  <a:chExt cx="1061880" cy="111687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45331" y="3039953"/>
                  <a:ext cx="1378612" cy="111687"/>
                  <a:chOff x="745331" y="2410057"/>
                  <a:chExt cx="1378612" cy="111687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2012256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900113" y="3197427"/>
                  <a:ext cx="1061880" cy="111687"/>
                  <a:chOff x="745331" y="2410057"/>
                  <a:chExt cx="1061880" cy="111687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45331" y="3354901"/>
                  <a:ext cx="1378612" cy="111687"/>
                  <a:chOff x="745331" y="2410057"/>
                  <a:chExt cx="1378612" cy="111687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012256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900113" y="3512375"/>
                  <a:ext cx="1061880" cy="111687"/>
                  <a:chOff x="745331" y="2410057"/>
                  <a:chExt cx="1061880" cy="111687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745331" y="3669849"/>
                  <a:ext cx="1378612" cy="111687"/>
                  <a:chOff x="745331" y="2410057"/>
                  <a:chExt cx="1378612" cy="111687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745331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062062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378793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695524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12256" y="2410057"/>
                    <a:ext cx="111687" cy="111687"/>
                  </a:xfrm>
                  <a:prstGeom prst="ellipse">
                    <a:avLst/>
                  </a:prstGeom>
                  <a:solidFill>
                    <a:srgbClr val="A4103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0"/>
                      </a:spcBef>
                    </a:pPr>
                    <a:endParaRPr lang="en-US"/>
                  </a:p>
                </p:txBody>
              </p:sp>
            </p:grpSp>
          </p:grpSp>
          <p:sp>
            <p:nvSpPr>
              <p:cNvPr id="14" name="Rounded Rectangle 13"/>
              <p:cNvSpPr/>
              <p:nvPr/>
            </p:nvSpPr>
            <p:spPr>
              <a:xfrm>
                <a:off x="457200" y="1631943"/>
                <a:ext cx="1923691" cy="560358"/>
              </a:xfrm>
              <a:prstGeom prst="roundRect">
                <a:avLst>
                  <a:gd name="adj" fmla="val 0"/>
                </a:avLst>
              </a:prstGeom>
              <a:solidFill>
                <a:srgbClr val="E4AA9C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Volume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200" i="1" dirty="0">
                    <a:solidFill>
                      <a:schemeClr val="tx1"/>
                    </a:solidFill>
                  </a:rPr>
                  <a:t>Data in rest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57200" y="4067175"/>
                <a:ext cx="1923691" cy="1708210"/>
              </a:xfrm>
              <a:prstGeom prst="roundRect">
                <a:avLst>
                  <a:gd name="adj" fmla="val 0"/>
                </a:avLst>
              </a:prstGeom>
              <a:solidFill>
                <a:srgbClr val="FCF6F7"/>
              </a:solidFill>
              <a:ln w="6350">
                <a:solidFill>
                  <a:srgbClr val="A41034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Tera- to Exabytes to process</a:t>
                </a:r>
              </a:p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Sensor and social data</a:t>
                </a:r>
              </a:p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New data stores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093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Required</a:t>
            </a:r>
          </a:p>
        </p:txBody>
      </p:sp>
      <p:pic>
        <p:nvPicPr>
          <p:cNvPr id="5" name="Picture 4" descr="A Venn Diagram with three mutually overlapping circles. The top left exclusively contains the words &quot;Computer Science &amp; Data Skills.&quot; The top right exclusively contains the words, &quot;Math and stats knowledge, reasoning / inference.&quot; The bottom center circle exclusively contains the words &quot;Substantive Expertise.&quot;" title="Skills required Venn Diagram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50" y="1417638"/>
            <a:ext cx="4791118" cy="4573123"/>
          </a:xfrm>
          <a:prstGeom prst="rect">
            <a:avLst/>
          </a:prstGeom>
        </p:spPr>
      </p:pic>
      <p:sp>
        <p:nvSpPr>
          <p:cNvPr id="6" name="Shape 92"/>
          <p:cNvSpPr txBox="1">
            <a:spLocks/>
          </p:cNvSpPr>
          <p:nvPr/>
        </p:nvSpPr>
        <p:spPr>
          <a:xfrm>
            <a:off x="4802925" y="1858725"/>
            <a:ext cx="2008432" cy="80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2F1C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l">
              <a:buSzPct val="25000"/>
              <a:buFont typeface="Arial"/>
              <a:buNone/>
            </a:pPr>
            <a:r>
              <a:rPr lang="en-US" sz="2000" b="1" dirty="0">
                <a:solidFill>
                  <a:srgbClr val="00B050"/>
                </a:solidFill>
              </a:rPr>
              <a:t>Math &amp; </a:t>
            </a:r>
          </a:p>
          <a:p>
            <a:pPr algn="l">
              <a:buSzPct val="25000"/>
              <a:buFont typeface="Arial"/>
              <a:buNone/>
            </a:pPr>
            <a:r>
              <a:rPr lang="en-US" sz="2000" b="1" dirty="0">
                <a:solidFill>
                  <a:srgbClr val="00B050"/>
                </a:solidFill>
              </a:rPr>
              <a:t>Stats</a:t>
            </a:r>
          </a:p>
          <a:p>
            <a:pPr algn="l">
              <a:buSzPct val="25000"/>
              <a:buFont typeface="Arial"/>
              <a:buNone/>
            </a:pPr>
            <a:r>
              <a:rPr lang="en-US" sz="2000" b="1" dirty="0">
                <a:solidFill>
                  <a:srgbClr val="00B050"/>
                </a:solidFill>
              </a:rPr>
              <a:t>Knowledge,</a:t>
            </a:r>
          </a:p>
          <a:p>
            <a:pPr algn="l">
              <a:buSzPct val="25000"/>
              <a:buFont typeface="Arial"/>
              <a:buNone/>
            </a:pPr>
            <a:r>
              <a:rPr lang="en-US" sz="2000" b="1" dirty="0">
                <a:solidFill>
                  <a:srgbClr val="00B050"/>
                </a:solidFill>
              </a:rPr>
              <a:t>Reasoning/</a:t>
            </a:r>
          </a:p>
          <a:p>
            <a:pPr algn="l">
              <a:buSzPct val="25000"/>
              <a:buFont typeface="Arial"/>
              <a:buNone/>
            </a:pPr>
            <a:r>
              <a:rPr lang="en-US" sz="2000" b="1" dirty="0">
                <a:solidFill>
                  <a:srgbClr val="00B050"/>
                </a:solidFill>
              </a:rPr>
              <a:t>Inference</a:t>
            </a:r>
          </a:p>
          <a:p>
            <a:pPr>
              <a:buSzPct val="25000"/>
              <a:buFont typeface="Arial"/>
              <a:buNone/>
            </a:pP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" name="Shape 92"/>
          <p:cNvSpPr txBox="1">
            <a:spLocks/>
          </p:cNvSpPr>
          <p:nvPr/>
        </p:nvSpPr>
        <p:spPr>
          <a:xfrm>
            <a:off x="1766086" y="2228656"/>
            <a:ext cx="2686974" cy="80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2F1C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SzPct val="250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</a:rPr>
              <a:t>Comp. </a:t>
            </a:r>
            <a:r>
              <a:rPr lang="en-US" sz="2400" b="1" dirty="0" err="1">
                <a:solidFill>
                  <a:srgbClr val="FF0000"/>
                </a:solidFill>
              </a:rPr>
              <a:t>Sci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SzPct val="250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</a:rPr>
              <a:t>&amp; Data </a:t>
            </a:r>
          </a:p>
          <a:p>
            <a:pPr>
              <a:buSzPct val="250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</a:rPr>
              <a:t>Skills</a:t>
            </a:r>
          </a:p>
          <a:p>
            <a:pPr>
              <a:buSzPct val="25000"/>
              <a:buFont typeface="Arial"/>
              <a:buNone/>
            </a:pP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2955922" y="4430063"/>
            <a:ext cx="2686974" cy="80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2F1C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SzPct val="250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</a:rPr>
              <a:t>Substantive </a:t>
            </a:r>
          </a:p>
          <a:p>
            <a:pPr>
              <a:buSzPct val="250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</a:rPr>
              <a:t>Expertise</a:t>
            </a:r>
          </a:p>
          <a:p>
            <a:pPr>
              <a:buSzPct val="25000"/>
              <a:buFont typeface="Arial"/>
              <a:buNone/>
            </a:pP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9" name="Shape 92"/>
          <p:cNvSpPr txBox="1">
            <a:spLocks/>
          </p:cNvSpPr>
          <p:nvPr/>
        </p:nvSpPr>
        <p:spPr>
          <a:xfrm>
            <a:off x="1447800" y="5597196"/>
            <a:ext cx="5703219" cy="47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2F1C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SzPct val="25000"/>
              <a:buFont typeface="Arial"/>
              <a:buNone/>
            </a:pPr>
            <a:r>
              <a:rPr lang="en-US" sz="2400" b="1" dirty="0">
                <a:solidFill>
                  <a:srgbClr val="595959">
                    <a:lumMod val="75000"/>
                  </a:srgbClr>
                </a:solidFill>
              </a:rPr>
              <a:t>Industry &amp; Organization Knowledge</a:t>
            </a:r>
            <a:endParaRPr lang="en-US" b="1" dirty="0">
              <a:solidFill>
                <a:srgbClr val="595959">
                  <a:lumMod val="75000"/>
                </a:srgbClr>
              </a:solidFill>
            </a:endParaRPr>
          </a:p>
        </p:txBody>
      </p:sp>
      <p:sp>
        <p:nvSpPr>
          <p:cNvPr id="10" name="Shape 92"/>
          <p:cNvSpPr txBox="1">
            <a:spLocks/>
          </p:cNvSpPr>
          <p:nvPr/>
        </p:nvSpPr>
        <p:spPr>
          <a:xfrm>
            <a:off x="6666393" y="1980428"/>
            <a:ext cx="2233436" cy="5312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2F1C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l">
              <a:buSzPct val="25000"/>
              <a:buFont typeface="Arial"/>
              <a:buNone/>
            </a:pPr>
            <a:r>
              <a:rPr lang="en-US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“Techniques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”</a:t>
            </a:r>
          </a:p>
          <a:p>
            <a:pPr marL="342891" indent="-342891" algn="l">
              <a:buSzPct val="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Clustering</a:t>
            </a:r>
          </a:p>
          <a:p>
            <a:pPr marL="342891" indent="-342891" algn="l">
              <a:buSzPct val="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Regression</a:t>
            </a:r>
          </a:p>
          <a:p>
            <a:pPr marL="342891" indent="-342891" algn="l">
              <a:buSzPct val="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Decision trees </a:t>
            </a:r>
          </a:p>
          <a:p>
            <a:pPr marL="342891" indent="-342891" algn="l">
              <a:buSzPct val="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Sentiment analysis</a:t>
            </a:r>
          </a:p>
          <a:p>
            <a:pPr algn="l">
              <a:buSzPct val="25000"/>
              <a:buFont typeface="Arial"/>
              <a:buNone/>
            </a:pP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1" name="Shape 92"/>
          <p:cNvSpPr txBox="1">
            <a:spLocks/>
          </p:cNvSpPr>
          <p:nvPr/>
        </p:nvSpPr>
        <p:spPr>
          <a:xfrm>
            <a:off x="414626" y="2020157"/>
            <a:ext cx="1846610" cy="5312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2F1C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l">
              <a:buSzPct val="25000"/>
              <a:buFont typeface="Arial"/>
              <a:buNone/>
            </a:pPr>
            <a:r>
              <a:rPr lang="en-US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 Data</a:t>
            </a:r>
          </a:p>
          <a:p>
            <a:pPr algn="l">
              <a:buSzPct val="25000"/>
              <a:buFont typeface="Arial"/>
              <a:buNone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Acquiring</a:t>
            </a:r>
          </a:p>
          <a:p>
            <a:pPr algn="l">
              <a:buSzPct val="25000"/>
              <a:buFont typeface="Arial"/>
              <a:buNone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Cleaning</a:t>
            </a:r>
          </a:p>
          <a:p>
            <a:pPr algn="l">
              <a:buSzPct val="25000"/>
              <a:buFont typeface="Arial"/>
              <a:buNone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Augmenting</a:t>
            </a:r>
          </a:p>
          <a:p>
            <a:pPr algn="l">
              <a:buSzPct val="25000"/>
              <a:buFont typeface="Arial"/>
              <a:buNone/>
            </a:pP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l">
              <a:buSzPct val="25000"/>
              <a:buFont typeface="Arial"/>
              <a:buNone/>
            </a:pP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6234007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Adapted from Drew Conway’s “Data Science Venn Diagram,” </a:t>
            </a:r>
            <a:r>
              <a:rPr lang="en-US" sz="1100" dirty="0">
                <a:hlinkClick r:id="rId3"/>
              </a:rPr>
              <a:t>http://drewconway.com/zia/2013/3/26/the-data-science-venn-diagram</a:t>
            </a:r>
            <a:r>
              <a:rPr lang="en-US" sz="1100" dirty="0"/>
              <a:t>, accessed August, 2017.  </a:t>
            </a:r>
          </a:p>
        </p:txBody>
      </p:sp>
    </p:spTree>
    <p:extLst>
      <p:ext uri="{BB962C8B-B14F-4D97-AF65-F5344CB8AC3E}">
        <p14:creationId xmlns:p14="http://schemas.microsoft.com/office/powerpoint/2010/main" val="93385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163</Words>
  <Application>Microsoft Macintosh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 to Data Science</vt:lpstr>
      <vt:lpstr>Four V’s of Data</vt:lpstr>
      <vt:lpstr>Skills Required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Jenn Vento</cp:lastModifiedBy>
  <cp:revision>94</cp:revision>
  <dcterms:created xsi:type="dcterms:W3CDTF">2016-03-21T14:12:59Z</dcterms:created>
  <dcterms:modified xsi:type="dcterms:W3CDTF">2020-04-03T19:49:04Z</dcterms:modified>
  <cp:category/>
</cp:coreProperties>
</file>