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9" r:id="rId2"/>
    <p:sldId id="270" r:id="rId3"/>
    <p:sldId id="271" r:id="rId4"/>
    <p:sldId id="272" r:id="rId5"/>
    <p:sldId id="277" r:id="rId6"/>
    <p:sldId id="274" r:id="rId7"/>
    <p:sldId id="275" r:id="rId8"/>
    <p:sldId id="276" r:id="rId9"/>
    <p:sldId id="267"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Pfister" initials="HP"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820" autoAdjust="0"/>
    <p:restoredTop sz="86356" autoAdjust="0"/>
  </p:normalViewPr>
  <p:slideViewPr>
    <p:cSldViewPr>
      <p:cViewPr varScale="1">
        <p:scale>
          <a:sx n="75" d="100"/>
          <a:sy n="75" d="100"/>
        </p:scale>
        <p:origin x="1085"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55775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4514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7983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Title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900546"/>
          </a:xfrm>
        </p:spPr>
        <p:txBody>
          <a:bodyPr>
            <a:normAutofit fontScale="90000"/>
          </a:bodyPr>
          <a:lstStyle/>
          <a:p>
            <a:r>
              <a:rPr lang="en-US" dirty="0"/>
              <a:t>Introduction to Course—Data Science Process</a:t>
            </a:r>
          </a:p>
        </p:txBody>
      </p:sp>
    </p:spTree>
    <p:extLst>
      <p:ext uri="{BB962C8B-B14F-4D97-AF65-F5344CB8AC3E}">
        <p14:creationId xmlns:p14="http://schemas.microsoft.com/office/powerpoint/2010/main" val="274251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32CB-F327-314B-9AE9-F99AE8C02CA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3ACEC62-EEF1-D64F-AF08-858E7267E40E}"/>
              </a:ext>
            </a:extLst>
          </p:cNvPr>
          <p:cNvSpPr>
            <a:spLocks noGrp="1"/>
          </p:cNvSpPr>
          <p:nvPr>
            <p:ph idx="1"/>
          </p:nvPr>
        </p:nvSpPr>
        <p:spPr/>
        <p:txBody>
          <a:bodyPr>
            <a:normAutofit fontScale="92500" lnSpcReduction="20000"/>
          </a:bodyPr>
          <a:lstStyle/>
          <a:p>
            <a:r>
              <a:rPr lang="en-US" dirty="0"/>
              <a:t>massive data (500k users, 20k movies, 100m ratings)</a:t>
            </a:r>
          </a:p>
          <a:p>
            <a:r>
              <a:rPr lang="en-US" dirty="0"/>
              <a:t>curse of dimensionality (very high-dimensional problem)</a:t>
            </a:r>
          </a:p>
          <a:p>
            <a:r>
              <a:rPr lang="en-US" dirty="0"/>
              <a:t>missing data (99% of data missing; not missing at random)</a:t>
            </a:r>
          </a:p>
          <a:p>
            <a:r>
              <a:rPr lang="en-US" dirty="0"/>
              <a:t>extremely complicated set of factors that affect people’s ratings of movies (actors, directors, genre, ...)</a:t>
            </a:r>
          </a:p>
          <a:p>
            <a:r>
              <a:rPr lang="en-US" dirty="0"/>
              <a:t>need to avoid overfitting (test data vs. training data)</a:t>
            </a:r>
          </a:p>
        </p:txBody>
      </p:sp>
    </p:spTree>
    <p:extLst>
      <p:ext uri="{BB962C8B-B14F-4D97-AF65-F5344CB8AC3E}">
        <p14:creationId xmlns:p14="http://schemas.microsoft.com/office/powerpoint/2010/main" val="21204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imilar to an earlier graphic in these slides. A Venn Diagram with three mutually overlapping circles. The top left exclusively contains the words &quot;Computer Science &amp; Data Skills.&quot; The top right exclusively contains the words, &quot;Math and stats knowledge, reasoning / inference.&quot; The bottom center circle exclusively contains the words &quot;Substantive Expertise.&quot; Now there is also a central region where all circles overlap labeled &quot;Data Science.&quot; The area shared between only the bottom center and top right circles is labeled &quot;Static Research.&quot; The area shared only between the two top circles is labeled, &quot;Irrelevant Predictions.&quot; The area shared between only the bottom center and top left circles is labeled &quot;Overconfident about insight.&quot;" title="Venn Dia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201" y="1219200"/>
            <a:ext cx="5907597" cy="5638800"/>
          </a:xfrm>
          <a:prstGeom prst="rect">
            <a:avLst/>
          </a:prstGeom>
        </p:spPr>
      </p:pic>
      <p:sp>
        <p:nvSpPr>
          <p:cNvPr id="6" name="Shape 92"/>
          <p:cNvSpPr txBox="1">
            <a:spLocks/>
          </p:cNvSpPr>
          <p:nvPr/>
        </p:nvSpPr>
        <p:spPr>
          <a:xfrm rot="2612815">
            <a:off x="4405020" y="2230241"/>
            <a:ext cx="3258690" cy="9809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400" b="1" dirty="0">
                <a:solidFill>
                  <a:srgbClr val="00B050"/>
                </a:solidFill>
              </a:rPr>
              <a:t>Math &amp; Statistics </a:t>
            </a:r>
          </a:p>
          <a:p>
            <a:pPr>
              <a:buSzPct val="25000"/>
              <a:buFont typeface="Arial"/>
              <a:buNone/>
            </a:pPr>
            <a:r>
              <a:rPr lang="en-US" sz="2400" b="1" dirty="0">
                <a:solidFill>
                  <a:srgbClr val="00B050"/>
                </a:solidFill>
              </a:rPr>
              <a:t>Knowledge,</a:t>
            </a:r>
          </a:p>
          <a:p>
            <a:pPr>
              <a:buSzPct val="25000"/>
              <a:buFont typeface="Arial"/>
              <a:buNone/>
            </a:pPr>
            <a:r>
              <a:rPr lang="en-US" sz="2400" b="1" dirty="0">
                <a:solidFill>
                  <a:srgbClr val="00B050"/>
                </a:solidFill>
              </a:rPr>
              <a:t>Inference</a:t>
            </a:r>
          </a:p>
          <a:p>
            <a:pPr>
              <a:buSzPct val="25000"/>
              <a:buFont typeface="Arial"/>
              <a:buNone/>
            </a:pPr>
            <a:endParaRPr lang="en-US" sz="4400" dirty="0">
              <a:solidFill>
                <a:srgbClr val="000000"/>
              </a:solidFill>
            </a:endParaRPr>
          </a:p>
        </p:txBody>
      </p:sp>
      <p:sp>
        <p:nvSpPr>
          <p:cNvPr id="7" name="Shape 92"/>
          <p:cNvSpPr txBox="1">
            <a:spLocks/>
          </p:cNvSpPr>
          <p:nvPr/>
        </p:nvSpPr>
        <p:spPr>
          <a:xfrm rot="18981264">
            <a:off x="1573651" y="2317720"/>
            <a:ext cx="3258690" cy="9809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400" b="1" dirty="0">
                <a:solidFill>
                  <a:srgbClr val="FF0000"/>
                </a:solidFill>
              </a:rPr>
              <a:t>Computer Science</a:t>
            </a:r>
          </a:p>
          <a:p>
            <a:pPr>
              <a:buSzPct val="25000"/>
              <a:buFont typeface="Arial"/>
              <a:buNone/>
            </a:pPr>
            <a:r>
              <a:rPr lang="en-US" sz="2400" b="1" dirty="0">
                <a:solidFill>
                  <a:srgbClr val="FF0000"/>
                </a:solidFill>
              </a:rPr>
              <a:t>&amp; Data Skills</a:t>
            </a:r>
          </a:p>
          <a:p>
            <a:pPr>
              <a:buSzPct val="25000"/>
              <a:buFont typeface="Arial"/>
              <a:buNone/>
            </a:pPr>
            <a:endParaRPr lang="en-US" sz="4400" dirty="0">
              <a:solidFill>
                <a:srgbClr val="000000"/>
              </a:solidFill>
            </a:endParaRPr>
          </a:p>
        </p:txBody>
      </p:sp>
      <p:sp>
        <p:nvSpPr>
          <p:cNvPr id="8" name="Shape 92"/>
          <p:cNvSpPr txBox="1">
            <a:spLocks/>
          </p:cNvSpPr>
          <p:nvPr/>
        </p:nvSpPr>
        <p:spPr>
          <a:xfrm>
            <a:off x="3001328" y="5324217"/>
            <a:ext cx="3258690" cy="9809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400" b="1" dirty="0">
                <a:solidFill>
                  <a:srgbClr val="0070C0"/>
                </a:solidFill>
              </a:rPr>
              <a:t>Substantive </a:t>
            </a:r>
          </a:p>
          <a:p>
            <a:pPr>
              <a:buSzPct val="25000"/>
              <a:buFont typeface="Arial"/>
              <a:buNone/>
            </a:pPr>
            <a:r>
              <a:rPr lang="en-US" sz="2400" b="1" dirty="0">
                <a:solidFill>
                  <a:srgbClr val="0070C0"/>
                </a:solidFill>
              </a:rPr>
              <a:t>Expertise</a:t>
            </a:r>
          </a:p>
          <a:p>
            <a:pPr>
              <a:buSzPct val="25000"/>
              <a:buFont typeface="Arial"/>
              <a:buNone/>
            </a:pPr>
            <a:endParaRPr lang="en-US" sz="4000" dirty="0">
              <a:solidFill>
                <a:srgbClr val="000000"/>
              </a:solidFill>
            </a:endParaRPr>
          </a:p>
        </p:txBody>
      </p:sp>
      <p:sp>
        <p:nvSpPr>
          <p:cNvPr id="9" name="Shape 92"/>
          <p:cNvSpPr txBox="1">
            <a:spLocks/>
          </p:cNvSpPr>
          <p:nvPr/>
        </p:nvSpPr>
        <p:spPr>
          <a:xfrm>
            <a:off x="6204961" y="4833734"/>
            <a:ext cx="2028833" cy="9809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000" b="1" dirty="0">
                <a:solidFill>
                  <a:srgbClr val="595959">
                    <a:lumMod val="75000"/>
                  </a:srgbClr>
                </a:solidFill>
              </a:rPr>
              <a:t>Static</a:t>
            </a:r>
          </a:p>
          <a:p>
            <a:pPr>
              <a:buSzPct val="25000"/>
              <a:buFont typeface="Arial"/>
              <a:buNone/>
            </a:pPr>
            <a:r>
              <a:rPr lang="en-US" sz="2000" b="1" dirty="0">
                <a:solidFill>
                  <a:srgbClr val="595959">
                    <a:lumMod val="75000"/>
                  </a:srgbClr>
                </a:solidFill>
              </a:rPr>
              <a:t>Research</a:t>
            </a:r>
          </a:p>
        </p:txBody>
      </p:sp>
      <p:sp>
        <p:nvSpPr>
          <p:cNvPr id="10" name="Shape 92"/>
          <p:cNvSpPr txBox="1">
            <a:spLocks/>
          </p:cNvSpPr>
          <p:nvPr/>
        </p:nvSpPr>
        <p:spPr>
          <a:xfrm>
            <a:off x="671018" y="4792700"/>
            <a:ext cx="2028833" cy="439557"/>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000" b="1" dirty="0">
                <a:solidFill>
                  <a:srgbClr val="595959">
                    <a:lumMod val="75000"/>
                  </a:srgbClr>
                </a:solidFill>
              </a:rPr>
              <a:t>Over- </a:t>
            </a:r>
          </a:p>
          <a:p>
            <a:pPr>
              <a:buSzPct val="25000"/>
              <a:buFont typeface="Arial"/>
              <a:buNone/>
            </a:pPr>
            <a:r>
              <a:rPr lang="en-US" sz="2000" b="1" dirty="0">
                <a:solidFill>
                  <a:srgbClr val="595959">
                    <a:lumMod val="75000"/>
                  </a:srgbClr>
                </a:solidFill>
              </a:rPr>
              <a:t>confident </a:t>
            </a:r>
          </a:p>
          <a:p>
            <a:pPr>
              <a:buSzPct val="25000"/>
              <a:buFont typeface="Arial"/>
              <a:buNone/>
            </a:pPr>
            <a:r>
              <a:rPr lang="en-US" sz="2000" b="1" dirty="0">
                <a:solidFill>
                  <a:srgbClr val="595959">
                    <a:lumMod val="75000"/>
                  </a:srgbClr>
                </a:solidFill>
              </a:rPr>
              <a:t>about insight</a:t>
            </a:r>
          </a:p>
        </p:txBody>
      </p:sp>
      <p:sp>
        <p:nvSpPr>
          <p:cNvPr id="11" name="Shape 92"/>
          <p:cNvSpPr txBox="1">
            <a:spLocks/>
          </p:cNvSpPr>
          <p:nvPr/>
        </p:nvSpPr>
        <p:spPr>
          <a:xfrm>
            <a:off x="3557582" y="592987"/>
            <a:ext cx="2028833" cy="98096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1800" b="1" dirty="0">
                <a:solidFill>
                  <a:srgbClr val="595959">
                    <a:lumMod val="75000"/>
                  </a:srgbClr>
                </a:solidFill>
              </a:rPr>
              <a:t>Irrelevant</a:t>
            </a:r>
          </a:p>
          <a:p>
            <a:pPr>
              <a:buSzPct val="25000"/>
              <a:buFont typeface="Arial"/>
              <a:buNone/>
            </a:pPr>
            <a:r>
              <a:rPr lang="en-US" sz="1800" b="1" dirty="0">
                <a:solidFill>
                  <a:srgbClr val="595959">
                    <a:lumMod val="75000"/>
                  </a:srgbClr>
                </a:solidFill>
              </a:rPr>
              <a:t>Predictions</a:t>
            </a:r>
            <a:endParaRPr lang="en-US" sz="2000" b="1" dirty="0">
              <a:solidFill>
                <a:srgbClr val="595959">
                  <a:lumMod val="75000"/>
                </a:srgbClr>
              </a:solidFill>
            </a:endParaRPr>
          </a:p>
        </p:txBody>
      </p:sp>
      <p:sp>
        <p:nvSpPr>
          <p:cNvPr id="15" name="Freeform 14"/>
          <p:cNvSpPr/>
          <p:nvPr/>
        </p:nvSpPr>
        <p:spPr>
          <a:xfrm>
            <a:off x="4038600" y="3351393"/>
            <a:ext cx="1017494" cy="933402"/>
          </a:xfrm>
          <a:custGeom>
            <a:avLst/>
            <a:gdLst>
              <a:gd name="connsiteX0" fmla="*/ 484094 w 963706"/>
              <a:gd name="connsiteY0" fmla="*/ 920289 h 920289"/>
              <a:gd name="connsiteX1" fmla="*/ 519953 w 963706"/>
              <a:gd name="connsiteY1" fmla="*/ 870983 h 920289"/>
              <a:gd name="connsiteX2" fmla="*/ 546847 w 963706"/>
              <a:gd name="connsiteY2" fmla="*/ 853054 h 920289"/>
              <a:gd name="connsiteX3" fmla="*/ 560294 w 963706"/>
              <a:gd name="connsiteY3" fmla="*/ 844089 h 920289"/>
              <a:gd name="connsiteX4" fmla="*/ 591671 w 963706"/>
              <a:gd name="connsiteY4" fmla="*/ 835125 h 920289"/>
              <a:gd name="connsiteX5" fmla="*/ 623047 w 963706"/>
              <a:gd name="connsiteY5" fmla="*/ 794783 h 920289"/>
              <a:gd name="connsiteX6" fmla="*/ 632012 w 963706"/>
              <a:gd name="connsiteY6" fmla="*/ 767889 h 920289"/>
              <a:gd name="connsiteX7" fmla="*/ 645459 w 963706"/>
              <a:gd name="connsiteY7" fmla="*/ 758925 h 920289"/>
              <a:gd name="connsiteX8" fmla="*/ 667871 w 963706"/>
              <a:gd name="connsiteY8" fmla="*/ 732031 h 920289"/>
              <a:gd name="connsiteX9" fmla="*/ 672353 w 963706"/>
              <a:gd name="connsiteY9" fmla="*/ 718583 h 920289"/>
              <a:gd name="connsiteX10" fmla="*/ 681318 w 963706"/>
              <a:gd name="connsiteY10" fmla="*/ 705136 h 920289"/>
              <a:gd name="connsiteX11" fmla="*/ 690283 w 963706"/>
              <a:gd name="connsiteY11" fmla="*/ 673760 h 920289"/>
              <a:gd name="connsiteX12" fmla="*/ 717177 w 963706"/>
              <a:gd name="connsiteY12" fmla="*/ 633419 h 920289"/>
              <a:gd name="connsiteX13" fmla="*/ 726141 w 963706"/>
              <a:gd name="connsiteY13" fmla="*/ 619972 h 920289"/>
              <a:gd name="connsiteX14" fmla="*/ 730624 w 963706"/>
              <a:gd name="connsiteY14" fmla="*/ 606525 h 920289"/>
              <a:gd name="connsiteX15" fmla="*/ 775447 w 963706"/>
              <a:gd name="connsiteY15" fmla="*/ 570666 h 920289"/>
              <a:gd name="connsiteX16" fmla="*/ 784412 w 963706"/>
              <a:gd name="connsiteY16" fmla="*/ 557219 h 920289"/>
              <a:gd name="connsiteX17" fmla="*/ 793377 w 963706"/>
              <a:gd name="connsiteY17" fmla="*/ 530325 h 920289"/>
              <a:gd name="connsiteX18" fmla="*/ 802341 w 963706"/>
              <a:gd name="connsiteY18" fmla="*/ 512395 h 920289"/>
              <a:gd name="connsiteX19" fmla="*/ 815788 w 963706"/>
              <a:gd name="connsiteY19" fmla="*/ 472054 h 920289"/>
              <a:gd name="connsiteX20" fmla="*/ 820271 w 963706"/>
              <a:gd name="connsiteY20" fmla="*/ 458607 h 920289"/>
              <a:gd name="connsiteX21" fmla="*/ 829236 w 963706"/>
              <a:gd name="connsiteY21" fmla="*/ 445160 h 920289"/>
              <a:gd name="connsiteX22" fmla="*/ 838200 w 963706"/>
              <a:gd name="connsiteY22" fmla="*/ 404819 h 920289"/>
              <a:gd name="connsiteX23" fmla="*/ 851647 w 963706"/>
              <a:gd name="connsiteY23" fmla="*/ 386889 h 920289"/>
              <a:gd name="connsiteX24" fmla="*/ 860612 w 963706"/>
              <a:gd name="connsiteY24" fmla="*/ 373442 h 920289"/>
              <a:gd name="connsiteX25" fmla="*/ 878541 w 963706"/>
              <a:gd name="connsiteY25" fmla="*/ 333101 h 920289"/>
              <a:gd name="connsiteX26" fmla="*/ 883024 w 963706"/>
              <a:gd name="connsiteY26" fmla="*/ 315172 h 920289"/>
              <a:gd name="connsiteX27" fmla="*/ 900953 w 963706"/>
              <a:gd name="connsiteY27" fmla="*/ 279313 h 920289"/>
              <a:gd name="connsiteX28" fmla="*/ 918883 w 963706"/>
              <a:gd name="connsiteY28" fmla="*/ 247936 h 920289"/>
              <a:gd name="connsiteX29" fmla="*/ 932330 w 963706"/>
              <a:gd name="connsiteY29" fmla="*/ 216560 h 920289"/>
              <a:gd name="connsiteX30" fmla="*/ 950259 w 963706"/>
              <a:gd name="connsiteY30" fmla="*/ 176219 h 920289"/>
              <a:gd name="connsiteX31" fmla="*/ 963706 w 963706"/>
              <a:gd name="connsiteY31" fmla="*/ 82089 h 920289"/>
              <a:gd name="connsiteX32" fmla="*/ 950259 w 963706"/>
              <a:gd name="connsiteY32" fmla="*/ 68642 h 920289"/>
              <a:gd name="connsiteX33" fmla="*/ 923365 w 963706"/>
              <a:gd name="connsiteY33" fmla="*/ 59678 h 920289"/>
              <a:gd name="connsiteX34" fmla="*/ 860612 w 963706"/>
              <a:gd name="connsiteY34" fmla="*/ 50713 h 920289"/>
              <a:gd name="connsiteX35" fmla="*/ 815788 w 963706"/>
              <a:gd name="connsiteY35" fmla="*/ 37266 h 920289"/>
              <a:gd name="connsiteX36" fmla="*/ 779930 w 963706"/>
              <a:gd name="connsiteY36" fmla="*/ 32783 h 920289"/>
              <a:gd name="connsiteX37" fmla="*/ 654424 w 963706"/>
              <a:gd name="connsiteY37" fmla="*/ 28301 h 920289"/>
              <a:gd name="connsiteX38" fmla="*/ 600636 w 963706"/>
              <a:gd name="connsiteY38" fmla="*/ 19336 h 920289"/>
              <a:gd name="connsiteX39" fmla="*/ 587188 w 963706"/>
              <a:gd name="connsiteY39" fmla="*/ 14854 h 920289"/>
              <a:gd name="connsiteX40" fmla="*/ 560294 w 963706"/>
              <a:gd name="connsiteY40" fmla="*/ 10372 h 920289"/>
              <a:gd name="connsiteX41" fmla="*/ 461683 w 963706"/>
              <a:gd name="connsiteY41" fmla="*/ 5889 h 920289"/>
              <a:gd name="connsiteX42" fmla="*/ 403412 w 963706"/>
              <a:gd name="connsiteY42" fmla="*/ 19336 h 920289"/>
              <a:gd name="connsiteX43" fmla="*/ 385483 w 963706"/>
              <a:gd name="connsiteY43" fmla="*/ 23819 h 920289"/>
              <a:gd name="connsiteX44" fmla="*/ 372036 w 963706"/>
              <a:gd name="connsiteY44" fmla="*/ 28301 h 920289"/>
              <a:gd name="connsiteX45" fmla="*/ 237565 w 963706"/>
              <a:gd name="connsiteY45" fmla="*/ 37266 h 920289"/>
              <a:gd name="connsiteX46" fmla="*/ 206188 w 963706"/>
              <a:gd name="connsiteY46" fmla="*/ 46231 h 920289"/>
              <a:gd name="connsiteX47" fmla="*/ 192741 w 963706"/>
              <a:gd name="connsiteY47" fmla="*/ 50713 h 920289"/>
              <a:gd name="connsiteX48" fmla="*/ 174812 w 963706"/>
              <a:gd name="connsiteY48" fmla="*/ 55195 h 920289"/>
              <a:gd name="connsiteX49" fmla="*/ 147918 w 963706"/>
              <a:gd name="connsiteY49" fmla="*/ 64160 h 920289"/>
              <a:gd name="connsiteX50" fmla="*/ 94130 w 963706"/>
              <a:gd name="connsiteY50" fmla="*/ 68642 h 920289"/>
              <a:gd name="connsiteX51" fmla="*/ 67236 w 963706"/>
              <a:gd name="connsiteY51" fmla="*/ 77607 h 920289"/>
              <a:gd name="connsiteX52" fmla="*/ 31377 w 963706"/>
              <a:gd name="connsiteY52" fmla="*/ 95536 h 920289"/>
              <a:gd name="connsiteX53" fmla="*/ 4483 w 963706"/>
              <a:gd name="connsiteY53" fmla="*/ 104501 h 920289"/>
              <a:gd name="connsiteX54" fmla="*/ 0 w 963706"/>
              <a:gd name="connsiteY54" fmla="*/ 122431 h 920289"/>
              <a:gd name="connsiteX55" fmla="*/ 4483 w 963706"/>
              <a:gd name="connsiteY55" fmla="*/ 153807 h 920289"/>
              <a:gd name="connsiteX56" fmla="*/ 26894 w 963706"/>
              <a:gd name="connsiteY56" fmla="*/ 180701 h 920289"/>
              <a:gd name="connsiteX57" fmla="*/ 31377 w 963706"/>
              <a:gd name="connsiteY57" fmla="*/ 194148 h 920289"/>
              <a:gd name="connsiteX58" fmla="*/ 44824 w 963706"/>
              <a:gd name="connsiteY58" fmla="*/ 207595 h 920289"/>
              <a:gd name="connsiteX59" fmla="*/ 49306 w 963706"/>
              <a:gd name="connsiteY59" fmla="*/ 230007 h 920289"/>
              <a:gd name="connsiteX60" fmla="*/ 53788 w 963706"/>
              <a:gd name="connsiteY60" fmla="*/ 243454 h 920289"/>
              <a:gd name="connsiteX61" fmla="*/ 58271 w 963706"/>
              <a:gd name="connsiteY61" fmla="*/ 270348 h 920289"/>
              <a:gd name="connsiteX62" fmla="*/ 76200 w 963706"/>
              <a:gd name="connsiteY62" fmla="*/ 310689 h 920289"/>
              <a:gd name="connsiteX63" fmla="*/ 85165 w 963706"/>
              <a:gd name="connsiteY63" fmla="*/ 355513 h 920289"/>
              <a:gd name="connsiteX64" fmla="*/ 103094 w 963706"/>
              <a:gd name="connsiteY64" fmla="*/ 382407 h 920289"/>
              <a:gd name="connsiteX65" fmla="*/ 116541 w 963706"/>
              <a:gd name="connsiteY65" fmla="*/ 413783 h 920289"/>
              <a:gd name="connsiteX66" fmla="*/ 121024 w 963706"/>
              <a:gd name="connsiteY66" fmla="*/ 431713 h 920289"/>
              <a:gd name="connsiteX67" fmla="*/ 156883 w 963706"/>
              <a:gd name="connsiteY67" fmla="*/ 472054 h 920289"/>
              <a:gd name="connsiteX68" fmla="*/ 161365 w 963706"/>
              <a:gd name="connsiteY68" fmla="*/ 485501 h 920289"/>
              <a:gd name="connsiteX69" fmla="*/ 188259 w 963706"/>
              <a:gd name="connsiteY69" fmla="*/ 503431 h 920289"/>
              <a:gd name="connsiteX70" fmla="*/ 201706 w 963706"/>
              <a:gd name="connsiteY70" fmla="*/ 512395 h 920289"/>
              <a:gd name="connsiteX71" fmla="*/ 215153 w 963706"/>
              <a:gd name="connsiteY71" fmla="*/ 552736 h 920289"/>
              <a:gd name="connsiteX72" fmla="*/ 219636 w 963706"/>
              <a:gd name="connsiteY72" fmla="*/ 566183 h 920289"/>
              <a:gd name="connsiteX73" fmla="*/ 237565 w 963706"/>
              <a:gd name="connsiteY73" fmla="*/ 615489 h 920289"/>
              <a:gd name="connsiteX74" fmla="*/ 251012 w 963706"/>
              <a:gd name="connsiteY74" fmla="*/ 624454 h 920289"/>
              <a:gd name="connsiteX75" fmla="*/ 259977 w 963706"/>
              <a:gd name="connsiteY75" fmla="*/ 637901 h 920289"/>
              <a:gd name="connsiteX76" fmla="*/ 264459 w 963706"/>
              <a:gd name="connsiteY76" fmla="*/ 660313 h 920289"/>
              <a:gd name="connsiteX77" fmla="*/ 268941 w 963706"/>
              <a:gd name="connsiteY77" fmla="*/ 673760 h 920289"/>
              <a:gd name="connsiteX78" fmla="*/ 282388 w 963706"/>
              <a:gd name="connsiteY78" fmla="*/ 705136 h 920289"/>
              <a:gd name="connsiteX79" fmla="*/ 309283 w 963706"/>
              <a:gd name="connsiteY79" fmla="*/ 723066 h 920289"/>
              <a:gd name="connsiteX80" fmla="*/ 322730 w 963706"/>
              <a:gd name="connsiteY80" fmla="*/ 732031 h 920289"/>
              <a:gd name="connsiteX81" fmla="*/ 336177 w 963706"/>
              <a:gd name="connsiteY81" fmla="*/ 740995 h 920289"/>
              <a:gd name="connsiteX82" fmla="*/ 376518 w 963706"/>
              <a:gd name="connsiteY82" fmla="*/ 785819 h 920289"/>
              <a:gd name="connsiteX83" fmla="*/ 385483 w 963706"/>
              <a:gd name="connsiteY83" fmla="*/ 821678 h 920289"/>
              <a:gd name="connsiteX84" fmla="*/ 389965 w 963706"/>
              <a:gd name="connsiteY84" fmla="*/ 839607 h 920289"/>
              <a:gd name="connsiteX85" fmla="*/ 416859 w 963706"/>
              <a:gd name="connsiteY85" fmla="*/ 853054 h 920289"/>
              <a:gd name="connsiteX86" fmla="*/ 457200 w 963706"/>
              <a:gd name="connsiteY86" fmla="*/ 879948 h 920289"/>
              <a:gd name="connsiteX87" fmla="*/ 470647 w 963706"/>
              <a:gd name="connsiteY87" fmla="*/ 888913 h 920289"/>
              <a:gd name="connsiteX88" fmla="*/ 484094 w 963706"/>
              <a:gd name="connsiteY88" fmla="*/ 920289 h 92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3706" h="920289">
                <a:moveTo>
                  <a:pt x="484094" y="920289"/>
                </a:moveTo>
                <a:cubicBezTo>
                  <a:pt x="491128" y="909739"/>
                  <a:pt x="509681" y="880228"/>
                  <a:pt x="519953" y="870983"/>
                </a:cubicBezTo>
                <a:cubicBezTo>
                  <a:pt x="527961" y="863775"/>
                  <a:pt x="537882" y="859030"/>
                  <a:pt x="546847" y="853054"/>
                </a:cubicBezTo>
                <a:cubicBezTo>
                  <a:pt x="551329" y="850066"/>
                  <a:pt x="555068" y="845395"/>
                  <a:pt x="560294" y="844089"/>
                </a:cubicBezTo>
                <a:cubicBezTo>
                  <a:pt x="582808" y="838461"/>
                  <a:pt x="572380" y="841555"/>
                  <a:pt x="591671" y="835125"/>
                </a:cubicBezTo>
                <a:cubicBezTo>
                  <a:pt x="603275" y="823521"/>
                  <a:pt x="617685" y="810870"/>
                  <a:pt x="623047" y="794783"/>
                </a:cubicBezTo>
                <a:cubicBezTo>
                  <a:pt x="626035" y="785818"/>
                  <a:pt x="624149" y="773130"/>
                  <a:pt x="632012" y="767889"/>
                </a:cubicBezTo>
                <a:cubicBezTo>
                  <a:pt x="636494" y="764901"/>
                  <a:pt x="641321" y="762374"/>
                  <a:pt x="645459" y="758925"/>
                </a:cubicBezTo>
                <a:cubicBezTo>
                  <a:pt x="658400" y="748141"/>
                  <a:pt x="659057" y="745252"/>
                  <a:pt x="667871" y="732031"/>
                </a:cubicBezTo>
                <a:cubicBezTo>
                  <a:pt x="669365" y="727548"/>
                  <a:pt x="670240" y="722809"/>
                  <a:pt x="672353" y="718583"/>
                </a:cubicBezTo>
                <a:cubicBezTo>
                  <a:pt x="674762" y="713765"/>
                  <a:pt x="679196" y="710088"/>
                  <a:pt x="681318" y="705136"/>
                </a:cubicBezTo>
                <a:cubicBezTo>
                  <a:pt x="685676" y="694968"/>
                  <a:pt x="684826" y="683583"/>
                  <a:pt x="690283" y="673760"/>
                </a:cubicBezTo>
                <a:cubicBezTo>
                  <a:pt x="690291" y="673745"/>
                  <a:pt x="712690" y="640150"/>
                  <a:pt x="717177" y="633419"/>
                </a:cubicBezTo>
                <a:cubicBezTo>
                  <a:pt x="720165" y="628937"/>
                  <a:pt x="724437" y="625082"/>
                  <a:pt x="726141" y="619972"/>
                </a:cubicBezTo>
                <a:cubicBezTo>
                  <a:pt x="727635" y="615490"/>
                  <a:pt x="728003" y="610456"/>
                  <a:pt x="730624" y="606525"/>
                </a:cubicBezTo>
                <a:cubicBezTo>
                  <a:pt x="741607" y="590051"/>
                  <a:pt x="761878" y="584235"/>
                  <a:pt x="775447" y="570666"/>
                </a:cubicBezTo>
                <a:cubicBezTo>
                  <a:pt x="779256" y="566857"/>
                  <a:pt x="781424" y="561701"/>
                  <a:pt x="784412" y="557219"/>
                </a:cubicBezTo>
                <a:cubicBezTo>
                  <a:pt x="787400" y="548254"/>
                  <a:pt x="789151" y="538777"/>
                  <a:pt x="793377" y="530325"/>
                </a:cubicBezTo>
                <a:cubicBezTo>
                  <a:pt x="796365" y="524348"/>
                  <a:pt x="799859" y="518599"/>
                  <a:pt x="802341" y="512395"/>
                </a:cubicBezTo>
                <a:cubicBezTo>
                  <a:pt x="802351" y="512370"/>
                  <a:pt x="813542" y="478790"/>
                  <a:pt x="815788" y="472054"/>
                </a:cubicBezTo>
                <a:cubicBezTo>
                  <a:pt x="817282" y="467572"/>
                  <a:pt x="817650" y="462538"/>
                  <a:pt x="820271" y="458607"/>
                </a:cubicBezTo>
                <a:lnTo>
                  <a:pt x="829236" y="445160"/>
                </a:lnTo>
                <a:cubicBezTo>
                  <a:pt x="830333" y="438577"/>
                  <a:pt x="833008" y="413906"/>
                  <a:pt x="838200" y="404819"/>
                </a:cubicBezTo>
                <a:cubicBezTo>
                  <a:pt x="841906" y="398333"/>
                  <a:pt x="847305" y="392968"/>
                  <a:pt x="851647" y="386889"/>
                </a:cubicBezTo>
                <a:cubicBezTo>
                  <a:pt x="854778" y="382505"/>
                  <a:pt x="857624" y="377924"/>
                  <a:pt x="860612" y="373442"/>
                </a:cubicBezTo>
                <a:cubicBezTo>
                  <a:pt x="871281" y="341437"/>
                  <a:pt x="864336" y="354411"/>
                  <a:pt x="878541" y="333101"/>
                </a:cubicBezTo>
                <a:cubicBezTo>
                  <a:pt x="880035" y="327125"/>
                  <a:pt x="880655" y="320858"/>
                  <a:pt x="883024" y="315172"/>
                </a:cubicBezTo>
                <a:cubicBezTo>
                  <a:pt x="888164" y="302836"/>
                  <a:pt x="897711" y="292278"/>
                  <a:pt x="900953" y="279313"/>
                </a:cubicBezTo>
                <a:cubicBezTo>
                  <a:pt x="906974" y="255233"/>
                  <a:pt x="901080" y="265739"/>
                  <a:pt x="918883" y="247936"/>
                </a:cubicBezTo>
                <a:cubicBezTo>
                  <a:pt x="930740" y="200506"/>
                  <a:pt x="914641" y="256361"/>
                  <a:pt x="932330" y="216560"/>
                </a:cubicBezTo>
                <a:cubicBezTo>
                  <a:pt x="953666" y="168553"/>
                  <a:pt x="929970" y="206651"/>
                  <a:pt x="950259" y="176219"/>
                </a:cubicBezTo>
                <a:cubicBezTo>
                  <a:pt x="963949" y="121461"/>
                  <a:pt x="958279" y="152645"/>
                  <a:pt x="963706" y="82089"/>
                </a:cubicBezTo>
                <a:cubicBezTo>
                  <a:pt x="959224" y="77607"/>
                  <a:pt x="955800" y="71720"/>
                  <a:pt x="950259" y="68642"/>
                </a:cubicBezTo>
                <a:cubicBezTo>
                  <a:pt x="941999" y="64053"/>
                  <a:pt x="932330" y="62666"/>
                  <a:pt x="923365" y="59678"/>
                </a:cubicBezTo>
                <a:cubicBezTo>
                  <a:pt x="894256" y="49975"/>
                  <a:pt x="914644" y="55625"/>
                  <a:pt x="860612" y="50713"/>
                </a:cubicBezTo>
                <a:cubicBezTo>
                  <a:pt x="848647" y="46724"/>
                  <a:pt x="829343" y="39525"/>
                  <a:pt x="815788" y="37266"/>
                </a:cubicBezTo>
                <a:cubicBezTo>
                  <a:pt x="803906" y="35286"/>
                  <a:pt x="791883" y="34277"/>
                  <a:pt x="779930" y="32783"/>
                </a:cubicBezTo>
                <a:cubicBezTo>
                  <a:pt x="721820" y="13414"/>
                  <a:pt x="762476" y="23390"/>
                  <a:pt x="654424" y="28301"/>
                </a:cubicBezTo>
                <a:cubicBezTo>
                  <a:pt x="636495" y="25313"/>
                  <a:pt x="618460" y="22901"/>
                  <a:pt x="600636" y="19336"/>
                </a:cubicBezTo>
                <a:cubicBezTo>
                  <a:pt x="596003" y="18409"/>
                  <a:pt x="591801" y="15879"/>
                  <a:pt x="587188" y="14854"/>
                </a:cubicBezTo>
                <a:cubicBezTo>
                  <a:pt x="578316" y="12883"/>
                  <a:pt x="569259" y="11866"/>
                  <a:pt x="560294" y="10372"/>
                </a:cubicBezTo>
                <a:cubicBezTo>
                  <a:pt x="510677" y="-6168"/>
                  <a:pt x="542831" y="818"/>
                  <a:pt x="461683" y="5889"/>
                </a:cubicBezTo>
                <a:cubicBezTo>
                  <a:pt x="415392" y="21319"/>
                  <a:pt x="454622" y="10025"/>
                  <a:pt x="403412" y="19336"/>
                </a:cubicBezTo>
                <a:cubicBezTo>
                  <a:pt x="397351" y="20438"/>
                  <a:pt x="391406" y="22127"/>
                  <a:pt x="385483" y="23819"/>
                </a:cubicBezTo>
                <a:cubicBezTo>
                  <a:pt x="380940" y="25117"/>
                  <a:pt x="376719" y="27677"/>
                  <a:pt x="372036" y="28301"/>
                </a:cubicBezTo>
                <a:cubicBezTo>
                  <a:pt x="343248" y="32139"/>
                  <a:pt x="258596" y="36097"/>
                  <a:pt x="237565" y="37266"/>
                </a:cubicBezTo>
                <a:cubicBezTo>
                  <a:pt x="205324" y="48012"/>
                  <a:pt x="245586" y="34974"/>
                  <a:pt x="206188" y="46231"/>
                </a:cubicBezTo>
                <a:cubicBezTo>
                  <a:pt x="201645" y="47529"/>
                  <a:pt x="197284" y="49415"/>
                  <a:pt x="192741" y="50713"/>
                </a:cubicBezTo>
                <a:cubicBezTo>
                  <a:pt x="186818" y="52405"/>
                  <a:pt x="180712" y="53425"/>
                  <a:pt x="174812" y="55195"/>
                </a:cubicBezTo>
                <a:cubicBezTo>
                  <a:pt x="165761" y="57910"/>
                  <a:pt x="157335" y="63375"/>
                  <a:pt x="147918" y="64160"/>
                </a:cubicBezTo>
                <a:lnTo>
                  <a:pt x="94130" y="68642"/>
                </a:lnTo>
                <a:cubicBezTo>
                  <a:pt x="85165" y="71630"/>
                  <a:pt x="74796" y="71937"/>
                  <a:pt x="67236" y="77607"/>
                </a:cubicBezTo>
                <a:cubicBezTo>
                  <a:pt x="40984" y="97295"/>
                  <a:pt x="59352" y="87143"/>
                  <a:pt x="31377" y="95536"/>
                </a:cubicBezTo>
                <a:cubicBezTo>
                  <a:pt x="22326" y="98251"/>
                  <a:pt x="4483" y="104501"/>
                  <a:pt x="4483" y="104501"/>
                </a:cubicBezTo>
                <a:cubicBezTo>
                  <a:pt x="2989" y="110478"/>
                  <a:pt x="0" y="116270"/>
                  <a:pt x="0" y="122431"/>
                </a:cubicBezTo>
                <a:cubicBezTo>
                  <a:pt x="0" y="132996"/>
                  <a:pt x="1447" y="143688"/>
                  <a:pt x="4483" y="153807"/>
                </a:cubicBezTo>
                <a:cubicBezTo>
                  <a:pt x="7158" y="162723"/>
                  <a:pt x="21176" y="174983"/>
                  <a:pt x="26894" y="180701"/>
                </a:cubicBezTo>
                <a:cubicBezTo>
                  <a:pt x="28388" y="185183"/>
                  <a:pt x="28756" y="190217"/>
                  <a:pt x="31377" y="194148"/>
                </a:cubicBezTo>
                <a:cubicBezTo>
                  <a:pt x="34893" y="199422"/>
                  <a:pt x="41989" y="201925"/>
                  <a:pt x="44824" y="207595"/>
                </a:cubicBezTo>
                <a:cubicBezTo>
                  <a:pt x="48231" y="214409"/>
                  <a:pt x="47458" y="222616"/>
                  <a:pt x="49306" y="230007"/>
                </a:cubicBezTo>
                <a:cubicBezTo>
                  <a:pt x="50452" y="234591"/>
                  <a:pt x="52763" y="238842"/>
                  <a:pt x="53788" y="243454"/>
                </a:cubicBezTo>
                <a:cubicBezTo>
                  <a:pt x="55760" y="252326"/>
                  <a:pt x="56067" y="261531"/>
                  <a:pt x="58271" y="270348"/>
                </a:cubicBezTo>
                <a:cubicBezTo>
                  <a:pt x="64672" y="295951"/>
                  <a:pt x="64427" y="293029"/>
                  <a:pt x="76200" y="310689"/>
                </a:cubicBezTo>
                <a:cubicBezTo>
                  <a:pt x="76762" y="314061"/>
                  <a:pt x="81823" y="348830"/>
                  <a:pt x="85165" y="355513"/>
                </a:cubicBezTo>
                <a:cubicBezTo>
                  <a:pt x="89983" y="365150"/>
                  <a:pt x="103094" y="382407"/>
                  <a:pt x="103094" y="382407"/>
                </a:cubicBezTo>
                <a:cubicBezTo>
                  <a:pt x="115965" y="433884"/>
                  <a:pt x="97967" y="370444"/>
                  <a:pt x="116541" y="413783"/>
                </a:cubicBezTo>
                <a:cubicBezTo>
                  <a:pt x="118968" y="419446"/>
                  <a:pt x="118269" y="426203"/>
                  <a:pt x="121024" y="431713"/>
                </a:cubicBezTo>
                <a:cubicBezTo>
                  <a:pt x="134268" y="458202"/>
                  <a:pt x="136455" y="456734"/>
                  <a:pt x="156883" y="472054"/>
                </a:cubicBezTo>
                <a:cubicBezTo>
                  <a:pt x="158377" y="476536"/>
                  <a:pt x="158744" y="481570"/>
                  <a:pt x="161365" y="485501"/>
                </a:cubicBezTo>
                <a:cubicBezTo>
                  <a:pt x="174109" y="504617"/>
                  <a:pt x="171813" y="495208"/>
                  <a:pt x="188259" y="503431"/>
                </a:cubicBezTo>
                <a:cubicBezTo>
                  <a:pt x="193077" y="505840"/>
                  <a:pt x="197224" y="509407"/>
                  <a:pt x="201706" y="512395"/>
                </a:cubicBezTo>
                <a:lnTo>
                  <a:pt x="215153" y="552736"/>
                </a:lnTo>
                <a:cubicBezTo>
                  <a:pt x="216647" y="557218"/>
                  <a:pt x="218490" y="561599"/>
                  <a:pt x="219636" y="566183"/>
                </a:cubicBezTo>
                <a:cubicBezTo>
                  <a:pt x="223885" y="583182"/>
                  <a:pt x="224398" y="602322"/>
                  <a:pt x="237565" y="615489"/>
                </a:cubicBezTo>
                <a:cubicBezTo>
                  <a:pt x="241374" y="619298"/>
                  <a:pt x="246530" y="621466"/>
                  <a:pt x="251012" y="624454"/>
                </a:cubicBezTo>
                <a:cubicBezTo>
                  <a:pt x="254000" y="628936"/>
                  <a:pt x="258085" y="632857"/>
                  <a:pt x="259977" y="637901"/>
                </a:cubicBezTo>
                <a:cubicBezTo>
                  <a:pt x="262652" y="645035"/>
                  <a:pt x="262611" y="652922"/>
                  <a:pt x="264459" y="660313"/>
                </a:cubicBezTo>
                <a:cubicBezTo>
                  <a:pt x="265605" y="664897"/>
                  <a:pt x="267643" y="669217"/>
                  <a:pt x="268941" y="673760"/>
                </a:cubicBezTo>
                <a:cubicBezTo>
                  <a:pt x="272461" y="686078"/>
                  <a:pt x="271992" y="696039"/>
                  <a:pt x="282388" y="705136"/>
                </a:cubicBezTo>
                <a:cubicBezTo>
                  <a:pt x="290497" y="712231"/>
                  <a:pt x="300318" y="717089"/>
                  <a:pt x="309283" y="723066"/>
                </a:cubicBezTo>
                <a:lnTo>
                  <a:pt x="322730" y="732031"/>
                </a:lnTo>
                <a:cubicBezTo>
                  <a:pt x="327212" y="735019"/>
                  <a:pt x="332368" y="737186"/>
                  <a:pt x="336177" y="740995"/>
                </a:cubicBezTo>
                <a:cubicBezTo>
                  <a:pt x="371362" y="776181"/>
                  <a:pt x="359348" y="760065"/>
                  <a:pt x="376518" y="785819"/>
                </a:cubicBezTo>
                <a:cubicBezTo>
                  <a:pt x="384527" y="809846"/>
                  <a:pt x="378271" y="789227"/>
                  <a:pt x="385483" y="821678"/>
                </a:cubicBezTo>
                <a:cubicBezTo>
                  <a:pt x="386819" y="827692"/>
                  <a:pt x="386548" y="834481"/>
                  <a:pt x="389965" y="839607"/>
                </a:cubicBezTo>
                <a:cubicBezTo>
                  <a:pt x="394931" y="847056"/>
                  <a:pt x="409188" y="850497"/>
                  <a:pt x="416859" y="853054"/>
                </a:cubicBezTo>
                <a:lnTo>
                  <a:pt x="457200" y="879948"/>
                </a:lnTo>
                <a:lnTo>
                  <a:pt x="470647" y="888913"/>
                </a:lnTo>
                <a:lnTo>
                  <a:pt x="484094" y="920289"/>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hape 92"/>
          <p:cNvSpPr txBox="1">
            <a:spLocks/>
          </p:cNvSpPr>
          <p:nvPr/>
        </p:nvSpPr>
        <p:spPr>
          <a:xfrm>
            <a:off x="3586162" y="3358594"/>
            <a:ext cx="2028833" cy="439557"/>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62F1C"/>
              </a:buClr>
              <a:buSzPct val="100000"/>
              <a:buNone/>
              <a:defRPr sz="2800" b="0" i="0" u="none" strike="noStrike" cap="none">
                <a:solidFill>
                  <a:schemeClr val="dk1"/>
                </a:solidFill>
                <a:latin typeface="Arial"/>
                <a:ea typeface="Arial"/>
                <a:cs typeface="Arial"/>
                <a:sym typeface="Aria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pPr>
              <a:buSzPct val="25000"/>
              <a:buFont typeface="Arial"/>
              <a:buNone/>
            </a:pPr>
            <a:r>
              <a:rPr lang="en-US" sz="2000" b="1" dirty="0">
                <a:solidFill>
                  <a:srgbClr val="FFC000"/>
                </a:solidFill>
              </a:rPr>
              <a:t>Data</a:t>
            </a:r>
          </a:p>
          <a:p>
            <a:pPr>
              <a:buSzPct val="25000"/>
              <a:buFont typeface="Arial"/>
              <a:buNone/>
            </a:pPr>
            <a:r>
              <a:rPr lang="en-US" sz="2000" b="1" dirty="0">
                <a:solidFill>
                  <a:srgbClr val="FFC000"/>
                </a:solidFill>
              </a:rPr>
              <a:t>Science</a:t>
            </a:r>
          </a:p>
        </p:txBody>
      </p:sp>
      <p:cxnSp>
        <p:nvCxnSpPr>
          <p:cNvPr id="19" name="Straight Arrow Connector 18"/>
          <p:cNvCxnSpPr/>
          <p:nvPr/>
        </p:nvCxnSpPr>
        <p:spPr>
          <a:xfrm flipH="1">
            <a:off x="2362200" y="4198766"/>
            <a:ext cx="1223962" cy="83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9796" y="4198766"/>
            <a:ext cx="1309999" cy="71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76621" y="1306245"/>
            <a:ext cx="23957" cy="118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81000" y="1219200"/>
            <a:ext cx="8610600" cy="109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53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Biases</a:t>
            </a:r>
          </a:p>
        </p:txBody>
      </p:sp>
      <p:sp>
        <p:nvSpPr>
          <p:cNvPr id="3" name="Content Placeholder 2"/>
          <p:cNvSpPr>
            <a:spLocks noGrp="1"/>
          </p:cNvSpPr>
          <p:nvPr>
            <p:ph idx="1"/>
          </p:nvPr>
        </p:nvSpPr>
        <p:spPr bwMode="gray"/>
        <p:txBody>
          <a:bodyPr/>
          <a:lstStyle/>
          <a:p>
            <a:r>
              <a:rPr lang="en-US" dirty="0"/>
              <a:t>Overconfidence bias</a:t>
            </a:r>
          </a:p>
          <a:p>
            <a:r>
              <a:rPr lang="en-US" dirty="0"/>
              <a:t>Availability bias</a:t>
            </a:r>
          </a:p>
          <a:p>
            <a:r>
              <a:rPr lang="en-US" dirty="0"/>
              <a:t>Status quo bias</a:t>
            </a:r>
          </a:p>
        </p:txBody>
      </p:sp>
    </p:spTree>
    <p:extLst>
      <p:ext uri="{BB962C8B-B14F-4D97-AF65-F5344CB8AC3E}">
        <p14:creationId xmlns:p14="http://schemas.microsoft.com/office/powerpoint/2010/main" val="49635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 Science Framework</a:t>
            </a:r>
          </a:p>
        </p:txBody>
      </p:sp>
      <p:grpSp>
        <p:nvGrpSpPr>
          <p:cNvPr id="6" name="Group 5"/>
          <p:cNvGrpSpPr/>
          <p:nvPr/>
        </p:nvGrpSpPr>
        <p:grpSpPr>
          <a:xfrm>
            <a:off x="4071624" y="3446792"/>
            <a:ext cx="1015942" cy="1105720"/>
            <a:chOff x="4172398" y="3474787"/>
            <a:chExt cx="746817" cy="864797"/>
          </a:xfrm>
          <a:solidFill>
            <a:schemeClr val="bg1">
              <a:lumMod val="75000"/>
            </a:schemeClr>
          </a:solidFill>
        </p:grpSpPr>
        <p:sp>
          <p:nvSpPr>
            <p:cNvPr id="34" name="Freeform 33"/>
            <p:cNvSpPr/>
            <p:nvPr/>
          </p:nvSpPr>
          <p:spPr>
            <a:xfrm>
              <a:off x="4172399" y="3778094"/>
              <a:ext cx="746816" cy="561490"/>
            </a:xfrm>
            <a:custGeom>
              <a:avLst/>
              <a:gdLst>
                <a:gd name="connsiteX0" fmla="*/ 642939 w 642939"/>
                <a:gd name="connsiteY0" fmla="*/ 0 h 483391"/>
                <a:gd name="connsiteX1" fmla="*/ 642939 w 642939"/>
                <a:gd name="connsiteY1" fmla="*/ 1 h 483391"/>
                <a:gd name="connsiteX2" fmla="*/ 642938 w 642939"/>
                <a:gd name="connsiteY2" fmla="*/ 340514 h 483391"/>
                <a:gd name="connsiteX3" fmla="*/ 321469 w 642939"/>
                <a:gd name="connsiteY3" fmla="*/ 483391 h 483391"/>
                <a:gd name="connsiteX4" fmla="*/ 6531 w 642939"/>
                <a:gd name="connsiteY4" fmla="*/ 369309 h 483391"/>
                <a:gd name="connsiteX5" fmla="*/ 0 w 642939"/>
                <a:gd name="connsiteY5" fmla="*/ 340515 h 483391"/>
                <a:gd name="connsiteX6" fmla="*/ 1 w 642939"/>
                <a:gd name="connsiteY6" fmla="*/ 235744 h 483391"/>
                <a:gd name="connsiteX7" fmla="*/ 6531 w 642939"/>
                <a:gd name="connsiteY7" fmla="*/ 264537 h 483391"/>
                <a:gd name="connsiteX8" fmla="*/ 321469 w 642939"/>
                <a:gd name="connsiteY8" fmla="*/ 378619 h 483391"/>
                <a:gd name="connsiteX9" fmla="*/ 642938 w 642939"/>
                <a:gd name="connsiteY9" fmla="*/ 235742 h 48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2939" h="483391">
                  <a:moveTo>
                    <a:pt x="642939" y="0"/>
                  </a:moveTo>
                  <a:lnTo>
                    <a:pt x="642939" y="1"/>
                  </a:lnTo>
                  <a:lnTo>
                    <a:pt x="642938" y="340514"/>
                  </a:lnTo>
                  <a:cubicBezTo>
                    <a:pt x="642938" y="419423"/>
                    <a:pt x="499011" y="483391"/>
                    <a:pt x="321469" y="483391"/>
                  </a:cubicBezTo>
                  <a:cubicBezTo>
                    <a:pt x="166120" y="483391"/>
                    <a:pt x="36507" y="434416"/>
                    <a:pt x="6531" y="369309"/>
                  </a:cubicBezTo>
                  <a:lnTo>
                    <a:pt x="0" y="340515"/>
                  </a:lnTo>
                  <a:lnTo>
                    <a:pt x="1" y="235744"/>
                  </a:lnTo>
                  <a:lnTo>
                    <a:pt x="6531" y="264537"/>
                  </a:lnTo>
                  <a:cubicBezTo>
                    <a:pt x="36507" y="329644"/>
                    <a:pt x="166120" y="378619"/>
                    <a:pt x="321469" y="378619"/>
                  </a:cubicBezTo>
                  <a:cubicBezTo>
                    <a:pt x="499011" y="378619"/>
                    <a:pt x="642938" y="314651"/>
                    <a:pt x="642938" y="235742"/>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35" name="Freeform 34"/>
            <p:cNvSpPr/>
            <p:nvPr/>
          </p:nvSpPr>
          <p:spPr>
            <a:xfrm>
              <a:off x="4172399" y="3626441"/>
              <a:ext cx="746816" cy="561490"/>
            </a:xfrm>
            <a:custGeom>
              <a:avLst/>
              <a:gdLst>
                <a:gd name="connsiteX0" fmla="*/ 642939 w 642939"/>
                <a:gd name="connsiteY0" fmla="*/ 0 h 483391"/>
                <a:gd name="connsiteX1" fmla="*/ 642939 w 642939"/>
                <a:gd name="connsiteY1" fmla="*/ 1 h 483391"/>
                <a:gd name="connsiteX2" fmla="*/ 642938 w 642939"/>
                <a:gd name="connsiteY2" fmla="*/ 340514 h 483391"/>
                <a:gd name="connsiteX3" fmla="*/ 321469 w 642939"/>
                <a:gd name="connsiteY3" fmla="*/ 483391 h 483391"/>
                <a:gd name="connsiteX4" fmla="*/ 6531 w 642939"/>
                <a:gd name="connsiteY4" fmla="*/ 369309 h 483391"/>
                <a:gd name="connsiteX5" fmla="*/ 0 w 642939"/>
                <a:gd name="connsiteY5" fmla="*/ 340515 h 483391"/>
                <a:gd name="connsiteX6" fmla="*/ 1 w 642939"/>
                <a:gd name="connsiteY6" fmla="*/ 235744 h 483391"/>
                <a:gd name="connsiteX7" fmla="*/ 6531 w 642939"/>
                <a:gd name="connsiteY7" fmla="*/ 264537 h 483391"/>
                <a:gd name="connsiteX8" fmla="*/ 321469 w 642939"/>
                <a:gd name="connsiteY8" fmla="*/ 378619 h 483391"/>
                <a:gd name="connsiteX9" fmla="*/ 642938 w 642939"/>
                <a:gd name="connsiteY9" fmla="*/ 235742 h 48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2939" h="483391">
                  <a:moveTo>
                    <a:pt x="642939" y="0"/>
                  </a:moveTo>
                  <a:lnTo>
                    <a:pt x="642939" y="1"/>
                  </a:lnTo>
                  <a:lnTo>
                    <a:pt x="642938" y="340514"/>
                  </a:lnTo>
                  <a:cubicBezTo>
                    <a:pt x="642938" y="419423"/>
                    <a:pt x="499011" y="483391"/>
                    <a:pt x="321469" y="483391"/>
                  </a:cubicBezTo>
                  <a:cubicBezTo>
                    <a:pt x="166120" y="483391"/>
                    <a:pt x="36507" y="434416"/>
                    <a:pt x="6531" y="369309"/>
                  </a:cubicBezTo>
                  <a:lnTo>
                    <a:pt x="0" y="340515"/>
                  </a:lnTo>
                  <a:lnTo>
                    <a:pt x="1" y="235744"/>
                  </a:lnTo>
                  <a:lnTo>
                    <a:pt x="6531" y="264537"/>
                  </a:lnTo>
                  <a:cubicBezTo>
                    <a:pt x="36507" y="329644"/>
                    <a:pt x="166120" y="378619"/>
                    <a:pt x="321469" y="378619"/>
                  </a:cubicBezTo>
                  <a:cubicBezTo>
                    <a:pt x="499011" y="378619"/>
                    <a:pt x="642938" y="314651"/>
                    <a:pt x="642938" y="235742"/>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36" name="Freeform 35"/>
            <p:cNvSpPr/>
            <p:nvPr/>
          </p:nvSpPr>
          <p:spPr>
            <a:xfrm>
              <a:off x="4172399" y="3474787"/>
              <a:ext cx="746816" cy="561490"/>
            </a:xfrm>
            <a:custGeom>
              <a:avLst/>
              <a:gdLst>
                <a:gd name="connsiteX0" fmla="*/ 642939 w 642939"/>
                <a:gd name="connsiteY0" fmla="*/ 0 h 483391"/>
                <a:gd name="connsiteX1" fmla="*/ 642939 w 642939"/>
                <a:gd name="connsiteY1" fmla="*/ 1 h 483391"/>
                <a:gd name="connsiteX2" fmla="*/ 642938 w 642939"/>
                <a:gd name="connsiteY2" fmla="*/ 340514 h 483391"/>
                <a:gd name="connsiteX3" fmla="*/ 321469 w 642939"/>
                <a:gd name="connsiteY3" fmla="*/ 483391 h 483391"/>
                <a:gd name="connsiteX4" fmla="*/ 6531 w 642939"/>
                <a:gd name="connsiteY4" fmla="*/ 369309 h 483391"/>
                <a:gd name="connsiteX5" fmla="*/ 0 w 642939"/>
                <a:gd name="connsiteY5" fmla="*/ 340515 h 483391"/>
                <a:gd name="connsiteX6" fmla="*/ 1 w 642939"/>
                <a:gd name="connsiteY6" fmla="*/ 235744 h 483391"/>
                <a:gd name="connsiteX7" fmla="*/ 6531 w 642939"/>
                <a:gd name="connsiteY7" fmla="*/ 264537 h 483391"/>
                <a:gd name="connsiteX8" fmla="*/ 321469 w 642939"/>
                <a:gd name="connsiteY8" fmla="*/ 378619 h 483391"/>
                <a:gd name="connsiteX9" fmla="*/ 642938 w 642939"/>
                <a:gd name="connsiteY9" fmla="*/ 235742 h 48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2939" h="483391">
                  <a:moveTo>
                    <a:pt x="642939" y="0"/>
                  </a:moveTo>
                  <a:lnTo>
                    <a:pt x="642939" y="1"/>
                  </a:lnTo>
                  <a:lnTo>
                    <a:pt x="642938" y="340514"/>
                  </a:lnTo>
                  <a:cubicBezTo>
                    <a:pt x="642938" y="419423"/>
                    <a:pt x="499011" y="483391"/>
                    <a:pt x="321469" y="483391"/>
                  </a:cubicBezTo>
                  <a:cubicBezTo>
                    <a:pt x="166120" y="483391"/>
                    <a:pt x="36507" y="434416"/>
                    <a:pt x="6531" y="369309"/>
                  </a:cubicBezTo>
                  <a:lnTo>
                    <a:pt x="0" y="340515"/>
                  </a:lnTo>
                  <a:lnTo>
                    <a:pt x="1" y="235744"/>
                  </a:lnTo>
                  <a:lnTo>
                    <a:pt x="6531" y="264537"/>
                  </a:lnTo>
                  <a:cubicBezTo>
                    <a:pt x="36507" y="329644"/>
                    <a:pt x="166120" y="378619"/>
                    <a:pt x="321469" y="378619"/>
                  </a:cubicBezTo>
                  <a:cubicBezTo>
                    <a:pt x="499011" y="378619"/>
                    <a:pt x="642938" y="314651"/>
                    <a:pt x="642938" y="235742"/>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37" name="Oval 36"/>
            <p:cNvSpPr/>
            <p:nvPr/>
          </p:nvSpPr>
          <p:spPr>
            <a:xfrm>
              <a:off x="4172398" y="3544222"/>
              <a:ext cx="746816" cy="329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600" b="1" dirty="0">
                  <a:solidFill>
                    <a:sysClr val="windowText" lastClr="000000"/>
                  </a:solidFill>
                </a:rPr>
                <a:t>DATA</a:t>
              </a:r>
              <a:endParaRPr lang="en-US" sz="1600" dirty="0">
                <a:solidFill>
                  <a:sysClr val="windowText" lastClr="000000"/>
                </a:solidFill>
              </a:endParaRPr>
            </a:p>
          </p:txBody>
        </p:sp>
      </p:grpSp>
      <p:sp>
        <p:nvSpPr>
          <p:cNvPr id="7" name="Oval 6"/>
          <p:cNvSpPr/>
          <p:nvPr/>
        </p:nvSpPr>
        <p:spPr>
          <a:xfrm>
            <a:off x="2131444" y="1570626"/>
            <a:ext cx="4881112" cy="4881112"/>
          </a:xfrm>
          <a:prstGeom prst="ellipse">
            <a:avLst/>
          </a:prstGeom>
          <a:noFill/>
          <a:ln w="4445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8" name="Isosceles Triangle 7"/>
          <p:cNvSpPr/>
          <p:nvPr/>
        </p:nvSpPr>
        <p:spPr>
          <a:xfrm rot="7233194">
            <a:off x="5732416" y="1794468"/>
            <a:ext cx="232621" cy="282028"/>
          </a:xfrm>
          <a:prstGeom prst="triangl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9" name="Isosceles Triangle 8"/>
          <p:cNvSpPr/>
          <p:nvPr/>
        </p:nvSpPr>
        <p:spPr>
          <a:xfrm rot="12422173">
            <a:off x="6648889" y="4947708"/>
            <a:ext cx="232621" cy="282028"/>
          </a:xfrm>
          <a:prstGeom prst="triangl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0" name="Isosceles Triangle 9"/>
          <p:cNvSpPr/>
          <p:nvPr/>
        </p:nvSpPr>
        <p:spPr>
          <a:xfrm rot="17769575">
            <a:off x="3480837" y="6110819"/>
            <a:ext cx="232621" cy="282028"/>
          </a:xfrm>
          <a:prstGeom prst="triangl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1" name="Isosceles Triangle 10"/>
          <p:cNvSpPr/>
          <p:nvPr/>
        </p:nvSpPr>
        <p:spPr>
          <a:xfrm rot="1658499">
            <a:off x="2284174" y="2762987"/>
            <a:ext cx="232621" cy="282028"/>
          </a:xfrm>
          <a:prstGeom prst="triangl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nvGrpSpPr>
          <p:cNvPr id="12" name="Group 11"/>
          <p:cNvGrpSpPr/>
          <p:nvPr/>
        </p:nvGrpSpPr>
        <p:grpSpPr>
          <a:xfrm>
            <a:off x="2915097" y="2376086"/>
            <a:ext cx="1535908" cy="411955"/>
            <a:chOff x="2881311" y="2705101"/>
            <a:chExt cx="1535908" cy="400049"/>
          </a:xfrm>
        </p:grpSpPr>
        <p:sp>
          <p:nvSpPr>
            <p:cNvPr id="32" name="Rounded Rectangle 31"/>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Business</a:t>
              </a:r>
              <a:br>
                <a:rPr lang="en-US" sz="1000" dirty="0">
                  <a:solidFill>
                    <a:schemeClr val="tx1"/>
                  </a:solidFill>
                </a:rPr>
              </a:br>
              <a:r>
                <a:rPr lang="en-US" sz="1000" dirty="0">
                  <a:solidFill>
                    <a:schemeClr val="tx1"/>
                  </a:solidFill>
                </a:rPr>
                <a:t>Understanding</a:t>
              </a:r>
            </a:p>
          </p:txBody>
        </p:sp>
        <p:sp>
          <p:nvSpPr>
            <p:cNvPr id="33" name="Rounded Rectangle 32"/>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1</a:t>
              </a:r>
            </a:p>
          </p:txBody>
        </p:sp>
      </p:grpSp>
      <p:grpSp>
        <p:nvGrpSpPr>
          <p:cNvPr id="13" name="Group 12" descr="A circular, ouroboric flow chart with data in the center begins with business understanding, then moves through get and explore data, data preparation, modelling, evaluation, visualize and communicate, strategy and deployment, and then back to business understanding." title="Data Science Framework"/>
          <p:cNvGrpSpPr/>
          <p:nvPr/>
        </p:nvGrpSpPr>
        <p:grpSpPr>
          <a:xfrm>
            <a:off x="4729611" y="2376086"/>
            <a:ext cx="1535908" cy="411955"/>
            <a:chOff x="2881311" y="2705101"/>
            <a:chExt cx="1535908" cy="400049"/>
          </a:xfrm>
        </p:grpSpPr>
        <p:sp>
          <p:nvSpPr>
            <p:cNvPr id="30" name="Rounded Rectangle 29"/>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Get and</a:t>
              </a:r>
              <a:br>
                <a:rPr lang="en-US" sz="1000" dirty="0">
                  <a:solidFill>
                    <a:schemeClr val="tx1"/>
                  </a:solidFill>
                </a:rPr>
              </a:br>
              <a:r>
                <a:rPr lang="en-US" sz="1000" dirty="0">
                  <a:solidFill>
                    <a:schemeClr val="tx1"/>
                  </a:solidFill>
                </a:rPr>
                <a:t>Explore Data</a:t>
              </a:r>
            </a:p>
          </p:txBody>
        </p:sp>
        <p:sp>
          <p:nvSpPr>
            <p:cNvPr id="31" name="Rounded Rectangle 30"/>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2</a:t>
              </a:r>
            </a:p>
          </p:txBody>
        </p:sp>
      </p:grpSp>
      <p:grpSp>
        <p:nvGrpSpPr>
          <p:cNvPr id="14" name="Group 13"/>
          <p:cNvGrpSpPr/>
          <p:nvPr/>
        </p:nvGrpSpPr>
        <p:grpSpPr>
          <a:xfrm>
            <a:off x="5247136" y="3304448"/>
            <a:ext cx="1535908" cy="411955"/>
            <a:chOff x="2881311" y="2705101"/>
            <a:chExt cx="1535908" cy="400049"/>
          </a:xfrm>
        </p:grpSpPr>
        <p:sp>
          <p:nvSpPr>
            <p:cNvPr id="28" name="Rounded Rectangle 27"/>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Data</a:t>
              </a:r>
              <a:br>
                <a:rPr lang="en-US" sz="1000" dirty="0">
                  <a:solidFill>
                    <a:schemeClr val="tx1"/>
                  </a:solidFill>
                </a:rPr>
              </a:br>
              <a:r>
                <a:rPr lang="en-US" sz="1000" dirty="0">
                  <a:solidFill>
                    <a:schemeClr val="tx1"/>
                  </a:solidFill>
                </a:rPr>
                <a:t>Preparation</a:t>
              </a:r>
            </a:p>
          </p:txBody>
        </p:sp>
        <p:sp>
          <p:nvSpPr>
            <p:cNvPr id="29" name="Rounded Rectangle 28"/>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3</a:t>
              </a:r>
            </a:p>
          </p:txBody>
        </p:sp>
      </p:grpSp>
      <p:grpSp>
        <p:nvGrpSpPr>
          <p:cNvPr id="15" name="Group 14"/>
          <p:cNvGrpSpPr/>
          <p:nvPr/>
        </p:nvGrpSpPr>
        <p:grpSpPr>
          <a:xfrm>
            <a:off x="5247136" y="4237429"/>
            <a:ext cx="1535908" cy="411955"/>
            <a:chOff x="2881311" y="2705101"/>
            <a:chExt cx="1535908" cy="400049"/>
          </a:xfrm>
        </p:grpSpPr>
        <p:sp>
          <p:nvSpPr>
            <p:cNvPr id="26" name="Rounded Rectangle 25"/>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Modelling</a:t>
              </a:r>
            </a:p>
          </p:txBody>
        </p:sp>
        <p:sp>
          <p:nvSpPr>
            <p:cNvPr id="27" name="Rounded Rectangle 26"/>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4</a:t>
              </a:r>
            </a:p>
          </p:txBody>
        </p:sp>
      </p:grpSp>
      <p:grpSp>
        <p:nvGrpSpPr>
          <p:cNvPr id="16" name="Group 15"/>
          <p:cNvGrpSpPr/>
          <p:nvPr/>
        </p:nvGrpSpPr>
        <p:grpSpPr>
          <a:xfrm>
            <a:off x="4723261" y="5267589"/>
            <a:ext cx="1535908" cy="411955"/>
            <a:chOff x="2881311" y="2705101"/>
            <a:chExt cx="1535908" cy="400049"/>
          </a:xfrm>
        </p:grpSpPr>
        <p:sp>
          <p:nvSpPr>
            <p:cNvPr id="24" name="Rounded Rectangle 23"/>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Evaluation</a:t>
              </a:r>
            </a:p>
          </p:txBody>
        </p:sp>
        <p:sp>
          <p:nvSpPr>
            <p:cNvPr id="25" name="Rounded Rectangle 24"/>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5</a:t>
              </a:r>
            </a:p>
          </p:txBody>
        </p:sp>
      </p:grpSp>
      <p:grpSp>
        <p:nvGrpSpPr>
          <p:cNvPr id="17" name="Group 16"/>
          <p:cNvGrpSpPr/>
          <p:nvPr/>
        </p:nvGrpSpPr>
        <p:grpSpPr>
          <a:xfrm>
            <a:off x="2916686" y="5267589"/>
            <a:ext cx="1535908" cy="411955"/>
            <a:chOff x="2881311" y="2705101"/>
            <a:chExt cx="1535908" cy="400049"/>
          </a:xfrm>
        </p:grpSpPr>
        <p:sp>
          <p:nvSpPr>
            <p:cNvPr id="22" name="Rounded Rectangle 21"/>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Visualize and</a:t>
              </a:r>
              <a:br>
                <a:rPr lang="en-US" sz="1000" dirty="0">
                  <a:solidFill>
                    <a:schemeClr val="tx1"/>
                  </a:solidFill>
                </a:rPr>
              </a:br>
              <a:r>
                <a:rPr lang="en-US" sz="1000" dirty="0">
                  <a:solidFill>
                    <a:schemeClr val="tx1"/>
                  </a:solidFill>
                </a:rPr>
                <a:t>Communicate</a:t>
              </a:r>
            </a:p>
          </p:txBody>
        </p:sp>
        <p:sp>
          <p:nvSpPr>
            <p:cNvPr id="23" name="Rounded Rectangle 22"/>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6</a:t>
              </a:r>
            </a:p>
          </p:txBody>
        </p:sp>
      </p:grpSp>
      <p:grpSp>
        <p:nvGrpSpPr>
          <p:cNvPr id="18" name="Group 17"/>
          <p:cNvGrpSpPr/>
          <p:nvPr/>
        </p:nvGrpSpPr>
        <p:grpSpPr>
          <a:xfrm>
            <a:off x="2287240" y="3799279"/>
            <a:ext cx="1535908" cy="411955"/>
            <a:chOff x="2881311" y="2705101"/>
            <a:chExt cx="1535908" cy="400049"/>
          </a:xfrm>
        </p:grpSpPr>
        <p:sp>
          <p:nvSpPr>
            <p:cNvPr id="20" name="Rounded Rectangle 19"/>
            <p:cNvSpPr/>
            <p:nvPr/>
          </p:nvSpPr>
          <p:spPr>
            <a:xfrm>
              <a:off x="2881311" y="2705101"/>
              <a:ext cx="1535908" cy="400049"/>
            </a:xfrm>
            <a:prstGeom prst="roundRect">
              <a:avLst>
                <a:gd name="adj" fmla="val 3968"/>
              </a:avLst>
            </a:prstGeom>
            <a:solidFill>
              <a:srgbClr val="96CEC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000" dirty="0">
                  <a:solidFill>
                    <a:schemeClr val="tx1"/>
                  </a:solidFill>
                </a:rPr>
                <a:t>Strategy and Deployment</a:t>
              </a:r>
            </a:p>
          </p:txBody>
        </p:sp>
        <p:sp>
          <p:nvSpPr>
            <p:cNvPr id="21" name="Rounded Rectangle 20"/>
            <p:cNvSpPr/>
            <p:nvPr/>
          </p:nvSpPr>
          <p:spPr>
            <a:xfrm>
              <a:off x="2900230" y="2721770"/>
              <a:ext cx="248576" cy="366712"/>
            </a:xfrm>
            <a:prstGeom prst="roundRect">
              <a:avLst>
                <a:gd name="adj" fmla="val 654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2000" dirty="0">
                  <a:solidFill>
                    <a:schemeClr val="tx1"/>
                  </a:solidFill>
                </a:rPr>
                <a:t>7</a:t>
              </a:r>
            </a:p>
          </p:txBody>
        </p:sp>
      </p:grpSp>
    </p:spTree>
    <p:extLst>
      <p:ext uri="{BB962C8B-B14F-4D97-AF65-F5344CB8AC3E}">
        <p14:creationId xmlns:p14="http://schemas.microsoft.com/office/powerpoint/2010/main" val="387815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 Framework</a:t>
            </a:r>
          </a:p>
        </p:txBody>
      </p:sp>
      <p:graphicFrame>
        <p:nvGraphicFramePr>
          <p:cNvPr id="5" name="Content Placeholder 4"/>
          <p:cNvGraphicFramePr>
            <a:graphicFrameLocks noGrp="1"/>
          </p:cNvGraphicFramePr>
          <p:nvPr>
            <p:ph idx="1"/>
          </p:nvPr>
        </p:nvGraphicFramePr>
        <p:xfrm>
          <a:off x="167640" y="1600200"/>
          <a:ext cx="8823959" cy="4480560"/>
        </p:xfrm>
        <a:graphic>
          <a:graphicData uri="http://schemas.openxmlformats.org/drawingml/2006/table">
            <a:tbl>
              <a:tblPr firstRow="1" bandRow="1">
                <a:tableStyleId>{2D5ABB26-0587-4C30-8999-92F81FD0307C}</a:tableStyleId>
              </a:tblPr>
              <a:tblGrid>
                <a:gridCol w="44196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0"/>
                    </a:ext>
                  </a:extLst>
                </a:gridCol>
                <a:gridCol w="6172199">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1800" b="1" dirty="0"/>
                        <a:t>Business Understanding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Arial" panose="020B0604020202020204" pitchFamily="34" charset="0"/>
                          <a:cs typeface="Arial" panose="020B0604020202020204" pitchFamily="34" charset="0"/>
                        </a:rPr>
                        <a:t>What is the “ask”?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Arial" panose="020B0604020202020204" pitchFamily="34" charset="0"/>
                          <a:cs typeface="Arial" panose="020B0604020202020204" pitchFamily="34" charset="0"/>
                        </a:rPr>
                        <a:t>What do you want to predict/estimate?</a:t>
                      </a:r>
                      <a:endParaRPr lang="en-US" sz="1800" dirty="0">
                        <a:latin typeface="Arial" panose="020B0604020202020204" pitchFamily="34" charset="0"/>
                        <a:cs typeface="Arial" panose="020B0604020202020204" pitchFamily="34" charset="0"/>
                      </a:endParaRPr>
                    </a:p>
                    <a:p>
                      <a:endParaRPr lang="en-US"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1800" b="1" dirty="0"/>
                        <a:t>Get &amp; Explore Data</a:t>
                      </a:r>
                    </a:p>
                  </a:txBody>
                  <a:tcPr/>
                </a:tc>
                <a:tc>
                  <a:txBody>
                    <a:bodyPr/>
                    <a:lstStyle/>
                    <a:p>
                      <a:r>
                        <a:rPr lang="en-US" sz="1800" dirty="0">
                          <a:latin typeface="Arial" panose="020B0604020202020204" pitchFamily="34" charset="0"/>
                          <a:cs typeface="Arial" panose="020B0604020202020204" pitchFamily="34" charset="0"/>
                        </a:rPr>
                        <a:t>How</a:t>
                      </a:r>
                      <a:r>
                        <a:rPr lang="en-US" sz="1800" baseline="0" dirty="0">
                          <a:latin typeface="Arial" panose="020B0604020202020204" pitchFamily="34" charset="0"/>
                          <a:cs typeface="Arial" panose="020B0604020202020204" pitchFamily="34" charset="0"/>
                        </a:rPr>
                        <a:t> were the data sampled?</a:t>
                      </a:r>
                    </a:p>
                    <a:p>
                      <a:r>
                        <a:rPr lang="en-US" sz="1800" baseline="0" dirty="0">
                          <a:latin typeface="Arial" panose="020B0604020202020204" pitchFamily="34" charset="0"/>
                          <a:cs typeface="Arial" panose="020B0604020202020204" pitchFamily="34" charset="0"/>
                        </a:rPr>
                        <a:t>Which data are relevant?</a:t>
                      </a:r>
                    </a:p>
                    <a:p>
                      <a:r>
                        <a:rPr lang="en-US" sz="1800" baseline="0" dirty="0">
                          <a:latin typeface="Arial" panose="020B0604020202020204" pitchFamily="34" charset="0"/>
                          <a:cs typeface="Arial" panose="020B0604020202020204" pitchFamily="34" charset="0"/>
                        </a:rPr>
                        <a:t>Are there patterns? Anomalies?</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How does it</a:t>
                      </a:r>
                      <a:r>
                        <a:rPr lang="en-US" sz="1800" baseline="0" dirty="0">
                          <a:latin typeface="Arial" panose="020B0604020202020204" pitchFamily="34" charset="0"/>
                          <a:cs typeface="Arial" panose="020B0604020202020204" pitchFamily="34" charset="0"/>
                        </a:rPr>
                        <a:t> relate to an underlying reality? (If not, why?)</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1800" b="1" dirty="0"/>
                        <a:t>Data Preparation</a:t>
                      </a:r>
                    </a:p>
                  </a:txBody>
                  <a:tcPr/>
                </a:tc>
                <a:tc>
                  <a:txBody>
                    <a:bodyPr/>
                    <a:lstStyle/>
                    <a:p>
                      <a:r>
                        <a:rPr lang="en-US" sz="1800" dirty="0">
                          <a:latin typeface="Arial" panose="020B0604020202020204" pitchFamily="34" charset="0"/>
                          <a:cs typeface="Arial" panose="020B0604020202020204" pitchFamily="34" charset="0"/>
                        </a:rPr>
                        <a:t>Clean the data. Is it “tidy”?</a:t>
                      </a:r>
                    </a:p>
                    <a:p>
                      <a:r>
                        <a:rPr lang="en-US" sz="1800" dirty="0">
                          <a:latin typeface="Arial" panose="020B0604020202020204" pitchFamily="34" charset="0"/>
                          <a:cs typeface="Arial" panose="020B0604020202020204" pitchFamily="34" charset="0"/>
                        </a:rPr>
                        <a:t>What other data might you want?</a:t>
                      </a:r>
                    </a:p>
                    <a:p>
                      <a:r>
                        <a:rPr lang="en-US" sz="1800" dirty="0">
                          <a:latin typeface="Arial" panose="020B0604020202020204" pitchFamily="34" charset="0"/>
                          <a:cs typeface="Arial" panose="020B0604020202020204" pitchFamily="34" charset="0"/>
                        </a:rPr>
                        <a:t>What metrics to use to address the “ask”?  </a:t>
                      </a:r>
                    </a:p>
                    <a:p>
                      <a:r>
                        <a:rPr lang="en-US" sz="1800" dirty="0">
                          <a:latin typeface="Arial" panose="020B0604020202020204" pitchFamily="34" charset="0"/>
                          <a:cs typeface="Arial" panose="020B0604020202020204" pitchFamily="34" charset="0"/>
                        </a:rPr>
                        <a:t>How to organize and process</a:t>
                      </a:r>
                      <a:r>
                        <a:rPr lang="en-US" sz="1800" baseline="0" dirty="0">
                          <a:latin typeface="Arial" panose="020B0604020202020204" pitchFamily="34" charset="0"/>
                          <a:cs typeface="Arial" panose="020B0604020202020204" pitchFamily="34" charset="0"/>
                        </a:rPr>
                        <a:t> the data to contribute to that metric?</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1800" b="1" dirty="0"/>
                        <a:t>Modeling</a:t>
                      </a:r>
                    </a:p>
                  </a:txBody>
                  <a:tcPr/>
                </a:tc>
                <a:tc>
                  <a:txBody>
                    <a:bodyPr/>
                    <a:lstStyle/>
                    <a:p>
                      <a:r>
                        <a:rPr lang="en-US" sz="1800" dirty="0">
                          <a:latin typeface="Arial" panose="020B0604020202020204" pitchFamily="34" charset="0"/>
                          <a:cs typeface="Arial" panose="020B0604020202020204" pitchFamily="34" charset="0"/>
                        </a:rPr>
                        <a:t>What kind of model to build?</a:t>
                      </a:r>
                      <a:endParaRPr lang="en-US" sz="1800" baseline="0" dirty="0">
                        <a:latin typeface="Arial" panose="020B0604020202020204" pitchFamily="34" charset="0"/>
                        <a:cs typeface="Arial" panose="020B0604020202020204" pitchFamily="34" charset="0"/>
                      </a:endParaRPr>
                    </a:p>
                    <a:p>
                      <a:r>
                        <a:rPr lang="en-US" sz="1800" baseline="0" dirty="0">
                          <a:latin typeface="Arial" panose="020B0604020202020204" pitchFamily="34" charset="0"/>
                          <a:cs typeface="Arial" panose="020B0604020202020204" pitchFamily="34" charset="0"/>
                        </a:rPr>
                        <a:t>What biases will it help you overcome? </a:t>
                      </a:r>
                    </a:p>
                    <a:p>
                      <a:r>
                        <a:rPr lang="en-US" sz="1800" baseline="0" dirty="0">
                          <a:latin typeface="Arial" panose="020B0604020202020204" pitchFamily="34" charset="0"/>
                          <a:cs typeface="Arial" panose="020B0604020202020204" pitchFamily="34" charset="0"/>
                        </a:rPr>
                        <a:t>Validate the model.</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216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 Framework</a:t>
            </a:r>
          </a:p>
        </p:txBody>
      </p:sp>
      <p:graphicFrame>
        <p:nvGraphicFramePr>
          <p:cNvPr id="5" name="Content Placeholder 4"/>
          <p:cNvGraphicFramePr>
            <a:graphicFrameLocks noGrp="1"/>
          </p:cNvGraphicFramePr>
          <p:nvPr>
            <p:ph idx="1"/>
          </p:nvPr>
        </p:nvGraphicFramePr>
        <p:xfrm>
          <a:off x="167640" y="1600200"/>
          <a:ext cx="8823959" cy="3017520"/>
        </p:xfrm>
        <a:graphic>
          <a:graphicData uri="http://schemas.openxmlformats.org/drawingml/2006/table">
            <a:tbl>
              <a:tblPr firstRow="1" bandRow="1">
                <a:tableStyleId>{2D5ABB26-0587-4C30-8999-92F81FD0307C}</a:tableStyleId>
              </a:tblPr>
              <a:tblGrid>
                <a:gridCol w="44196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0"/>
                    </a:ext>
                  </a:extLst>
                </a:gridCol>
                <a:gridCol w="6172199">
                  <a:extLst>
                    <a:ext uri="{9D8B030D-6E8A-4147-A177-3AD203B41FA5}">
                      <a16:colId xmlns:a16="http://schemas.microsoft.com/office/drawing/2014/main" val="20001"/>
                    </a:ext>
                  </a:extLst>
                </a:gridCol>
              </a:tblGrid>
              <a:tr h="370840">
                <a:tc>
                  <a:txBody>
                    <a:bodyPr/>
                    <a:lstStyle/>
                    <a:p>
                      <a:r>
                        <a:rPr lang="en-US" sz="2000" b="1" dirty="0"/>
                        <a:t>5</a:t>
                      </a:r>
                    </a:p>
                  </a:txBody>
                  <a:tcPr/>
                </a:tc>
                <a:tc>
                  <a:txBody>
                    <a:bodyPr/>
                    <a:lstStyle/>
                    <a:p>
                      <a:r>
                        <a:rPr lang="en-US" sz="1800" b="1" dirty="0"/>
                        <a:t>Evaluating the Model</a:t>
                      </a:r>
                    </a:p>
                  </a:txBody>
                  <a:tcPr/>
                </a:tc>
                <a:tc>
                  <a:txBody>
                    <a:bodyPr/>
                    <a:lstStyle/>
                    <a:p>
                      <a:r>
                        <a:rPr lang="en-US" sz="1800" dirty="0">
                          <a:latin typeface="Arial" panose="020B0604020202020204" pitchFamily="34" charset="0"/>
                          <a:cs typeface="Arial" panose="020B0604020202020204" pitchFamily="34" charset="0"/>
                        </a:rPr>
                        <a:t>What did you learn?</a:t>
                      </a:r>
                    </a:p>
                    <a:p>
                      <a:r>
                        <a:rPr lang="en-US" sz="1800" baseline="0" dirty="0">
                          <a:latin typeface="Arial" panose="020B0604020202020204" pitchFamily="34" charset="0"/>
                          <a:cs typeface="Arial" panose="020B0604020202020204" pitchFamily="34" charset="0"/>
                        </a:rPr>
                        <a:t>Do the results make sense</a:t>
                      </a:r>
                    </a:p>
                    <a:p>
                      <a:r>
                        <a:rPr lang="en-US" sz="1800" baseline="0" dirty="0">
                          <a:latin typeface="Arial" panose="020B0604020202020204" pitchFamily="34" charset="0"/>
                          <a:cs typeface="Arial" panose="020B0604020202020204" pitchFamily="34" charset="0"/>
                        </a:rPr>
                        <a:t>Does it reflect an underlying reality? </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r>
                        <a:rPr lang="en-US" sz="1800" b="1" dirty="0"/>
                        <a:t>Visualize &amp; Communicate</a:t>
                      </a:r>
                    </a:p>
                  </a:txBody>
                  <a:tcPr/>
                </a:tc>
                <a:tc>
                  <a:txBody>
                    <a:bodyPr/>
                    <a:lstStyle/>
                    <a:p>
                      <a:r>
                        <a:rPr lang="en-US" dirty="0"/>
                        <a:t>What are the takeaways?</a:t>
                      </a:r>
                    </a:p>
                    <a:p>
                      <a:r>
                        <a:rPr lang="en-US" dirty="0"/>
                        <a:t>Can you tell a story?</a:t>
                      </a:r>
                    </a:p>
                    <a:p>
                      <a:r>
                        <a:rPr lang="en-US" dirty="0"/>
                        <a:t>How to communicate it?</a:t>
                      </a:r>
                    </a:p>
                  </a:txBody>
                  <a:tcPr/>
                </a:tc>
                <a:extLst>
                  <a:ext uri="{0D108BD9-81ED-4DB2-BD59-A6C34878D82A}">
                    <a16:rowId xmlns:a16="http://schemas.microsoft.com/office/drawing/2014/main" val="10005"/>
                  </a:ext>
                </a:extLst>
              </a:tr>
              <a:tr h="370840">
                <a:tc>
                  <a:txBody>
                    <a:bodyPr/>
                    <a:lstStyle/>
                    <a:p>
                      <a:r>
                        <a:rPr lang="en-US" sz="2000" b="1" dirty="0"/>
                        <a:t>7</a:t>
                      </a:r>
                    </a:p>
                  </a:txBody>
                  <a:tcPr/>
                </a:tc>
                <a:tc>
                  <a:txBody>
                    <a:bodyPr/>
                    <a:lstStyle/>
                    <a:p>
                      <a:r>
                        <a:rPr lang="en-US" sz="1800" b="1" dirty="0"/>
                        <a:t>Strategy &amp; Deployment</a:t>
                      </a:r>
                    </a:p>
                  </a:txBody>
                  <a:tcPr/>
                </a:tc>
                <a:tc>
                  <a:txBody>
                    <a:bodyPr/>
                    <a:lstStyle/>
                    <a:p>
                      <a:r>
                        <a:rPr lang="en-US" sz="1800" dirty="0">
                          <a:latin typeface="Arial" panose="020B0604020202020204" pitchFamily="34" charset="0"/>
                          <a:cs typeface="Arial" panose="020B0604020202020204" pitchFamily="34" charset="0"/>
                        </a:rPr>
                        <a:t>What</a:t>
                      </a:r>
                      <a:r>
                        <a:rPr lang="en-US" sz="1800" baseline="0" dirty="0">
                          <a:latin typeface="Arial" panose="020B0604020202020204" pitchFamily="34" charset="0"/>
                          <a:cs typeface="Arial" panose="020B0604020202020204" pitchFamily="34" charset="0"/>
                        </a:rPr>
                        <a:t> strategic elements do you modify in light of the model outputs?</a:t>
                      </a:r>
                    </a:p>
                    <a:p>
                      <a:r>
                        <a:rPr lang="en-US" sz="1800" baseline="0" dirty="0">
                          <a:latin typeface="Arial" panose="020B0604020202020204" pitchFamily="34" charset="0"/>
                          <a:cs typeface="Arial" panose="020B0604020202020204" pitchFamily="34" charset="0"/>
                        </a:rPr>
                        <a:t>How to balance quantitative &amp; qualitative assessments?</a:t>
                      </a:r>
                      <a:endParaRPr lang="en-US" sz="1800" dirty="0">
                        <a:latin typeface="Arial" panose="020B0604020202020204" pitchFamily="34" charset="0"/>
                        <a:cs typeface="Arial" panose="020B0604020202020204" pitchFamily="34" charset="0"/>
                      </a:endParaRPr>
                    </a:p>
                    <a:p>
                      <a:r>
                        <a:rPr lang="en-US" dirty="0"/>
                        <a:t>Operationalize the model.</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08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bwMode="gray"/>
        <p:txBody>
          <a:bodyPr>
            <a:normAutofit fontScale="92500" lnSpcReduction="10000"/>
          </a:bodyPr>
          <a:lstStyle/>
          <a:p>
            <a:pPr marL="514350" indent="-514350">
              <a:spcAft>
                <a:spcPts val="1200"/>
              </a:spcAft>
              <a:buAutoNum type="arabicPeriod"/>
            </a:pPr>
            <a:r>
              <a:rPr lang="en-US" dirty="0"/>
              <a:t>Develop knowledge and comfort with fundamental data science techniques. </a:t>
            </a:r>
          </a:p>
          <a:p>
            <a:pPr marL="514350" indent="-514350">
              <a:spcAft>
                <a:spcPts val="1200"/>
              </a:spcAft>
              <a:buAutoNum type="arabicPeriod"/>
            </a:pPr>
            <a:r>
              <a:rPr lang="en-US" dirty="0"/>
              <a:t>Develop a framework for thinking critically when managing in data rich environments – from articulating the business “ask” to evaluating models and their outputs. </a:t>
            </a:r>
          </a:p>
          <a:p>
            <a:pPr marL="514350" indent="-514350">
              <a:spcAft>
                <a:spcPts val="1200"/>
              </a:spcAft>
              <a:buAutoNum type="arabicPeriod"/>
            </a:pPr>
            <a:r>
              <a:rPr lang="en-US" dirty="0"/>
              <a:t>Integrate these two threads through a data modeling and analysis. In other words, build a conceptual data product. </a:t>
            </a:r>
          </a:p>
        </p:txBody>
      </p:sp>
    </p:spTree>
    <p:extLst>
      <p:ext uri="{BB962C8B-B14F-4D97-AF65-F5344CB8AC3E}">
        <p14:creationId xmlns:p14="http://schemas.microsoft.com/office/powerpoint/2010/main" val="122760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1459</TotalTime>
  <Words>390</Words>
  <Application>Microsoft Office PowerPoint</Application>
  <PresentationFormat>On-screen Show (4:3)</PresentationFormat>
  <Paragraphs>85</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Introduction to Course—Data Science Process</vt:lpstr>
      <vt:lpstr>Challenges</vt:lpstr>
      <vt:lpstr>PowerPoint Presentation</vt:lpstr>
      <vt:lpstr>Overcoming Biases</vt:lpstr>
      <vt:lpstr>Data Science Framework</vt:lpstr>
      <vt:lpstr>Critical Thinking Framework</vt:lpstr>
      <vt:lpstr>Critical Thinking Framework</vt:lpstr>
      <vt:lpstr>Course Objectives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Trevor Masse</cp:lastModifiedBy>
  <cp:revision>96</cp:revision>
  <dcterms:created xsi:type="dcterms:W3CDTF">2016-03-21T14:12:59Z</dcterms:created>
  <dcterms:modified xsi:type="dcterms:W3CDTF">2022-04-07T14:38:06Z</dcterms:modified>
  <cp:category/>
</cp:coreProperties>
</file>