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318" r:id="rId3"/>
    <p:sldId id="270" r:id="rId4"/>
    <p:sldId id="271" r:id="rId5"/>
    <p:sldId id="380" r:id="rId6"/>
    <p:sldId id="399" r:id="rId7"/>
    <p:sldId id="267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04" autoAdjust="0"/>
    <p:restoredTop sz="86411" autoAdjust="0"/>
  </p:normalViewPr>
  <p:slideViewPr>
    <p:cSldViewPr>
      <p:cViewPr varScale="1">
        <p:scale>
          <a:sx n="31" d="100"/>
          <a:sy n="31" d="100"/>
        </p:scale>
        <p:origin x="176" y="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Collecting Data</a:t>
            </a:r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37EC7-96C3-C044-BB3C-46E4894D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ym typeface="Helvetica Neue"/>
              </a:rPr>
              <a:t>Internal sources</a:t>
            </a:r>
            <a:endParaRPr lang="en-US" sz="2400" b="1" dirty="0">
              <a:sym typeface="Helvetica Neue Light"/>
            </a:endParaRPr>
          </a:p>
          <a:p>
            <a:r>
              <a:rPr lang="en-US" sz="2400" dirty="0">
                <a:sym typeface="Helvetica Neue Light"/>
              </a:rPr>
              <a:t>Spreadsheets</a:t>
            </a:r>
          </a:p>
          <a:p>
            <a:r>
              <a:rPr lang="en-US" sz="2400" dirty="0">
                <a:sym typeface="Helvetica Neue Light"/>
              </a:rPr>
              <a:t>Databases</a:t>
            </a:r>
          </a:p>
          <a:p>
            <a:r>
              <a:rPr lang="en-US" sz="2400" dirty="0">
                <a:sym typeface="Helvetica Neue Light"/>
              </a:rPr>
              <a:t>Data warehouse (sales, marketing, etc.)</a:t>
            </a:r>
          </a:p>
          <a:p>
            <a:pPr marL="0" indent="0">
              <a:buNone/>
            </a:pPr>
            <a:r>
              <a:rPr lang="en-US" sz="2400" b="1" dirty="0">
                <a:sym typeface="Helvetica Neue"/>
              </a:rPr>
              <a:t>External sources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sym typeface="Helvetica Neue Light"/>
              </a:rPr>
              <a:t>Public data repositories 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ym typeface="Helvetica Neue Light"/>
              </a:rPr>
              <a:t>E.g., </a:t>
            </a:r>
            <a:r>
              <a:rPr lang="en-US" sz="2000" dirty="0" err="1">
                <a:sym typeface="Helvetica Neue Light"/>
              </a:rPr>
              <a:t>Data.gov</a:t>
            </a:r>
            <a:r>
              <a:rPr lang="en-US" sz="2000" dirty="0">
                <a:sym typeface="Helvetica Neue Light"/>
              </a:rPr>
              <a:t>, </a:t>
            </a:r>
            <a:r>
              <a:rPr lang="en-US" sz="2000" dirty="0" err="1">
                <a:sym typeface="Helvetica Neue Light"/>
              </a:rPr>
              <a:t>data.world</a:t>
            </a:r>
            <a:r>
              <a:rPr lang="en-US" sz="2000" dirty="0">
                <a:sym typeface="Helvetica Neue Light"/>
              </a:rPr>
              <a:t>, </a:t>
            </a:r>
            <a:r>
              <a:rPr lang="en-US" sz="2000" dirty="0" err="1">
                <a:sym typeface="Helvetica Neue Light"/>
              </a:rPr>
              <a:t>SEC.gov</a:t>
            </a:r>
            <a:r>
              <a:rPr lang="en-US" sz="2000" dirty="0">
                <a:sym typeface="Helvetica Neue Light"/>
              </a:rPr>
              <a:t>, Kaggle, etc.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sym typeface="Helvetica Neue Light"/>
              </a:rPr>
              <a:t>API (Application Programming Interface)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ym typeface="Helvetica Neue Light"/>
              </a:rPr>
              <a:t>E.g., Google Map API, Twitter API, Facebook API, etc.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sym typeface="Helvetica Neue Light"/>
              </a:rPr>
              <a:t>RSS (Rich Site Summary) 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ym typeface="Helvetica Neue Light"/>
              </a:rPr>
              <a:t>E.g., News and blogs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Web scraping </a:t>
            </a:r>
          </a:p>
          <a:p>
            <a:endParaRPr lang="en-US" sz="2400" dirty="0"/>
          </a:p>
        </p:txBody>
      </p:sp>
      <p:sp>
        <p:nvSpPr>
          <p:cNvPr id="6" name="Internal source     Data warehouse (sales, marketing, etc)…"/>
          <p:cNvSpPr txBox="1">
            <a:spLocks/>
          </p:cNvSpPr>
          <p:nvPr/>
        </p:nvSpPr>
        <p:spPr>
          <a:xfrm>
            <a:off x="304800" y="4259262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6" indent="0" defTabSz="387976">
              <a:lnSpc>
                <a:spcPct val="120000"/>
              </a:lnSpc>
              <a:spcBef>
                <a:spcPts val="1851"/>
              </a:spcBef>
              <a:buFont typeface="Arial" panose="020B0604020202020204" pitchFamily="34" charset="0"/>
              <a:buNone/>
              <a:defRPr sz="4888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4888" dirty="0"/>
          </a:p>
        </p:txBody>
      </p:sp>
    </p:spTree>
    <p:extLst>
      <p:ext uri="{BB962C8B-B14F-4D97-AF65-F5344CB8AC3E}">
        <p14:creationId xmlns:p14="http://schemas.microsoft.com/office/powerpoint/2010/main" val="39051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BF65F2-455F-EB44-8043-0529754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Formats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66EA-74F9-EF4E-BD3B-CB47518D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Delimited values</a:t>
            </a:r>
          </a:p>
          <a:p>
            <a:pPr lvl="1"/>
            <a:r>
              <a:rPr lang="en-US" dirty="0"/>
              <a:t>Comma Separated Values (CSV)</a:t>
            </a:r>
          </a:p>
          <a:p>
            <a:pPr lvl="1"/>
            <a:r>
              <a:rPr lang="en-US" dirty="0"/>
              <a:t>Tab Separated Values (TSV)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Hypertext Markup Language (HTML5 / XML)</a:t>
            </a:r>
          </a:p>
          <a:p>
            <a:pPr lvl="1"/>
            <a:r>
              <a:rPr lang="en-US" dirty="0"/>
              <a:t>JavaScript Object Notation (JSON)</a:t>
            </a:r>
          </a:p>
          <a:p>
            <a:pPr lvl="1"/>
            <a:r>
              <a:rPr lang="en-US" dirty="0"/>
              <a:t>Hierarchical Data Format (HDF5)</a:t>
            </a:r>
          </a:p>
          <a:p>
            <a:r>
              <a:rPr lang="en-US" dirty="0"/>
              <a:t>Ad hoc formats</a:t>
            </a:r>
          </a:p>
          <a:p>
            <a:pPr lvl="1"/>
            <a:r>
              <a:rPr lang="en-US" dirty="0"/>
              <a:t>Graph edge lists, voting records, fixed width files, ...</a:t>
            </a:r>
          </a:p>
        </p:txBody>
      </p:sp>
    </p:spTree>
    <p:extLst>
      <p:ext uri="{BB962C8B-B14F-4D97-AF65-F5344CB8AC3E}">
        <p14:creationId xmlns:p14="http://schemas.microsoft.com/office/powerpoint/2010/main" val="18446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Scraping?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r>
              <a:rPr lang="en-US" sz="2800" dirty="0"/>
              <a:t>You want to collect positive and negative reviews for your product, so that customer care can respond on negative reviews. Scrape a dataset of reviews and train a model to do so.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You want to track the prices of products. Write a program that automatically scrapes prices of products every day for 2 months.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5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1A27-9030-0447-9611-56030DE8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is OK to scrape?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C3E1-FC47-DC43-A1D1-6641648E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Public, non-sensitive, anonymized, fully referenced information (cite sources) </a:t>
            </a:r>
          </a:p>
          <a:p>
            <a:r>
              <a:rPr lang="en-US" dirty="0"/>
              <a:t>Always check </a:t>
            </a:r>
            <a:r>
              <a:rPr lang="en-US" dirty="0" err="1"/>
              <a:t>robots.txt</a:t>
            </a:r>
            <a:r>
              <a:rPr lang="en-US" dirty="0"/>
              <a:t> first</a:t>
            </a:r>
          </a:p>
        </p:txBody>
      </p:sp>
      <p:pic>
        <p:nvPicPr>
          <p:cNvPr id="4" name="Picture 3" descr="A blurred screenshot of part of a Facebook page." title="Screenshot of Facebook">
            <a:extLst>
              <a:ext uri="{FF2B5EF4-FFF2-40B4-BE49-F238E27FC236}">
                <a16:creationId xmlns:a16="http://schemas.microsoft.com/office/drawing/2014/main" id="{7536B464-CC1A-5A45-8E80-0776D3B1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90"/>
          <a:stretch/>
        </p:blipFill>
        <p:spPr>
          <a:xfrm>
            <a:off x="0" y="3352800"/>
            <a:ext cx="914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BA2-C224-1D4C-AF6B-29F268B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Scraping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9BCD-8273-FF48-ABC7-CB60FAA7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/>
              <a:t>Python requests</a:t>
            </a:r>
          </a:p>
          <a:p>
            <a:pPr lvl="1"/>
            <a:r>
              <a:rPr lang="en-US" dirty="0">
                <a:hlinkClick r:id="rId2"/>
              </a:rPr>
              <a:t>http://docs.python-requests.org/en/master/</a:t>
            </a:r>
            <a:endParaRPr lang="en-US" dirty="0"/>
          </a:p>
          <a:p>
            <a:pPr lvl="1"/>
            <a:r>
              <a:rPr lang="en-US" dirty="0"/>
              <a:t>Opens web pages</a:t>
            </a:r>
            <a:endParaRPr lang="en-US" sz="3600" dirty="0"/>
          </a:p>
          <a:p>
            <a:r>
              <a:rPr lang="en-US" dirty="0" err="1"/>
              <a:t>Beautifulsoup</a:t>
            </a:r>
            <a:r>
              <a:rPr lang="en-US" dirty="0"/>
              <a:t> 4</a:t>
            </a:r>
          </a:p>
          <a:p>
            <a:pPr lvl="1"/>
            <a:r>
              <a:rPr lang="en-US" dirty="0">
                <a:hlinkClick r:id="rId3"/>
              </a:rPr>
              <a:t>https://www.crummy.com/software/BeautifulSoup/bs4/doc/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 and extract content from a web page</a:t>
            </a:r>
          </a:p>
        </p:txBody>
      </p:sp>
    </p:spTree>
    <p:extLst>
      <p:ext uri="{BB962C8B-B14F-4D97-AF65-F5344CB8AC3E}">
        <p14:creationId xmlns:p14="http://schemas.microsoft.com/office/powerpoint/2010/main" val="27468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270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 Light</vt:lpstr>
      <vt:lpstr>Office Theme</vt:lpstr>
      <vt:lpstr>Collecting Data</vt:lpstr>
      <vt:lpstr>Data Sources</vt:lpstr>
      <vt:lpstr>Typical Data Formats</vt:lpstr>
      <vt:lpstr>Why Web Scraping?</vt:lpstr>
      <vt:lpstr>What data is OK to scrape?</vt:lpstr>
      <vt:lpstr>Python Scraping Packages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94</cp:revision>
  <dcterms:created xsi:type="dcterms:W3CDTF">2016-03-21T14:12:59Z</dcterms:created>
  <dcterms:modified xsi:type="dcterms:W3CDTF">2020-03-18T17:39:53Z</dcterms:modified>
  <cp:category/>
</cp:coreProperties>
</file>