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67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84" autoAdjust="0"/>
    <p:restoredTop sz="86375" autoAdjust="0"/>
  </p:normalViewPr>
  <p:slideViewPr>
    <p:cSldViewPr>
      <p:cViewPr varScale="1">
        <p:scale>
          <a:sx n="124" d="100"/>
          <a:sy n="124" d="100"/>
        </p:scale>
        <p:origin x="18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0" name="Shape 10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10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7"/>
            <a:ext cx="3276600" cy="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019110" cy="4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10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0898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9" r:id="rId7"/>
    <p:sldLayoutId id="2147483655" r:id="rId8"/>
    <p:sldLayoutId id="2147483684" r:id="rId9"/>
    <p:sldLayoutId id="2147483685" r:id="rId10"/>
    <p:sldLayoutId id="2147483686" r:id="rId11"/>
    <p:sldLayoutId id="2147483687" r:id="rId12"/>
    <p:sldLayoutId id="2147483679" r:id="rId13"/>
    <p:sldLayoutId id="214748369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t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t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Data Types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droppedImage.tiff" descr="The same spreadsheet is shown with the following prominently written in a box  in the center: 1 equals Quantitative. 2 equals Categorical. 3 equals Ordinal." title="Screenshot of spreadshee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0398" y="-44648"/>
            <a:ext cx="980694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5" name="1 = Quantitative…"/>
          <p:cNvSpPr/>
          <p:nvPr/>
        </p:nvSpPr>
        <p:spPr>
          <a:xfrm>
            <a:off x="3124200" y="2609620"/>
            <a:ext cx="3157784" cy="15494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>
                <a:solidFill>
                  <a:srgbClr val="FF2600"/>
                </a:solidFill>
              </a:defRPr>
            </a:pPr>
            <a:r>
              <a:rPr sz="3200" dirty="0"/>
              <a:t>1 = </a:t>
            </a:r>
            <a:r>
              <a:rPr lang="en-US" sz="3200" dirty="0"/>
              <a:t>Quantitative</a:t>
            </a:r>
            <a:endParaRPr sz="3200" dirty="0"/>
          </a:p>
          <a:p>
            <a:pPr algn="l">
              <a:defRPr>
                <a:solidFill>
                  <a:srgbClr val="2DB212"/>
                </a:solidFill>
              </a:defRPr>
            </a:pPr>
            <a:r>
              <a:rPr sz="3200" dirty="0"/>
              <a:t>2 = </a:t>
            </a:r>
            <a:r>
              <a:rPr lang="en-US" sz="3200" dirty="0"/>
              <a:t>Categorical</a:t>
            </a:r>
            <a:endParaRPr sz="3200" dirty="0"/>
          </a:p>
          <a:p>
            <a:pPr algn="l">
              <a:defRPr>
                <a:solidFill>
                  <a:srgbClr val="3080EB"/>
                </a:solidFill>
              </a:defRPr>
            </a:pPr>
            <a:r>
              <a:rPr sz="3200" dirty="0"/>
              <a:t>3 = Ordinal</a:t>
            </a:r>
          </a:p>
        </p:txBody>
      </p:sp>
    </p:spTree>
    <p:extLst>
      <p:ext uri="{BB962C8B-B14F-4D97-AF65-F5344CB8AC3E}">
        <p14:creationId xmlns:p14="http://schemas.microsoft.com/office/powerpoint/2010/main" val="7315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droppedImage.tiff" descr="The same spreadsheet is shown with the following prominently written in a box  in the center: 1 equals Quantitative (measures). 2 equals Categorical (dimension). 3 equals Ordinal (dimensions). Moreover, the spreadsheet cell contents are color coded accordingly." title="Spreadshee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85749" y="1"/>
            <a:ext cx="9751219" cy="68857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1 = Quantitative…">
            <a:extLst>
              <a:ext uri="{FF2B5EF4-FFF2-40B4-BE49-F238E27FC236}">
                <a16:creationId xmlns:a16="http://schemas.microsoft.com/office/drawing/2014/main" xmlns="" id="{705733C7-0FF7-1F4F-9A97-A13B9360B2AB}"/>
              </a:ext>
            </a:extLst>
          </p:cNvPr>
          <p:cNvSpPr/>
          <p:nvPr/>
        </p:nvSpPr>
        <p:spPr>
          <a:xfrm>
            <a:off x="1846660" y="2681559"/>
            <a:ext cx="5486400" cy="15494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>
                <a:solidFill>
                  <a:srgbClr val="FF2600"/>
                </a:solidFill>
              </a:defRPr>
            </a:pPr>
            <a:r>
              <a:rPr sz="3200" dirty="0"/>
              <a:t>1 = Quantitative</a:t>
            </a:r>
            <a:r>
              <a:rPr lang="en-US" sz="3200" dirty="0"/>
              <a:t> (Measures)</a:t>
            </a:r>
            <a:endParaRPr sz="3200" dirty="0"/>
          </a:p>
          <a:p>
            <a:pPr algn="l">
              <a:defRPr>
                <a:solidFill>
                  <a:srgbClr val="2DB212"/>
                </a:solidFill>
              </a:defRPr>
            </a:pPr>
            <a:r>
              <a:rPr sz="3200" dirty="0"/>
              <a:t>2 = </a:t>
            </a:r>
            <a:r>
              <a:rPr lang="en-US" sz="3200" dirty="0"/>
              <a:t>Categorical (Dimension)</a:t>
            </a:r>
            <a:endParaRPr sz="3200" dirty="0"/>
          </a:p>
          <a:p>
            <a:pPr algn="l">
              <a:defRPr>
                <a:solidFill>
                  <a:srgbClr val="3080EB"/>
                </a:solidFill>
              </a:defRPr>
            </a:pPr>
            <a:r>
              <a:rPr sz="3200" dirty="0"/>
              <a:t>3 = Ordinal</a:t>
            </a:r>
            <a:r>
              <a:rPr lang="en-US" sz="3200" dirty="0"/>
              <a:t> (Dimensions)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0307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Tables</a:t>
            </a:r>
          </a:p>
          <a:p>
            <a:r>
              <a:rPr lang="en-US" sz="2800" dirty="0"/>
              <a:t>Sets</a:t>
            </a:r>
          </a:p>
          <a:p>
            <a:r>
              <a:rPr lang="en-US" sz="2800" dirty="0"/>
              <a:t>Time lines</a:t>
            </a:r>
          </a:p>
          <a:p>
            <a:r>
              <a:rPr lang="en-US" sz="2800" dirty="0"/>
              <a:t>Maps</a:t>
            </a:r>
          </a:p>
          <a:p>
            <a:r>
              <a:rPr lang="en-US" sz="2800" dirty="0"/>
              <a:t>Trees (hierarchies)</a:t>
            </a:r>
          </a:p>
          <a:p>
            <a:r>
              <a:rPr lang="en-US" sz="2800" dirty="0"/>
              <a:t>Text &amp; documents</a:t>
            </a:r>
          </a:p>
          <a:p>
            <a:r>
              <a:rPr lang="en-US" sz="2800" dirty="0"/>
              <a:t>Networks</a:t>
            </a:r>
          </a:p>
          <a:p>
            <a:r>
              <a:rPr lang="en-US" sz="2800" dirty="0"/>
              <a:t>Images &amp; video</a:t>
            </a:r>
          </a:p>
          <a:p>
            <a:r>
              <a:rPr lang="en-US" sz="2800" dirty="0"/>
              <a:t>Sound</a:t>
            </a:r>
          </a:p>
          <a:p>
            <a:r>
              <a:rPr lang="en-US" sz="2800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91232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76400"/>
          <a:ext cx="8229600" cy="440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1" dirty="0"/>
                        <a:t>Categorical</a:t>
                      </a:r>
                      <a:r>
                        <a:rPr lang="en-US" sz="2000" dirty="0"/>
                        <a:t> (or nominal)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=, 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e.g.</a:t>
                      </a:r>
                      <a:r>
                        <a:rPr lang="en-US" sz="2000" baseline="0" dirty="0"/>
                        <a:t> Job titles: executive, manager, engineer,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Ordinal </a:t>
                      </a:r>
                      <a:r>
                        <a:rPr lang="en-US" sz="2000" b="0" dirty="0"/>
                        <a:t>(or ordered)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=, ≠, &lt;,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e.g.</a:t>
                      </a:r>
                      <a:r>
                        <a:rPr lang="en-US" sz="2000" baseline="0" dirty="0"/>
                        <a:t> Likert scale: strongly disagree, disagree,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2000" b="1" dirty="0"/>
                        <a:t>Quantitative</a:t>
                      </a:r>
                      <a:r>
                        <a:rPr lang="en-US" sz="2000" dirty="0"/>
                        <a:t>—</a:t>
                      </a:r>
                      <a:r>
                        <a:rPr lang="en-US" sz="2000" b="1" dirty="0"/>
                        <a:t>Interval</a:t>
                      </a:r>
                      <a:r>
                        <a:rPr lang="en-US" sz="2000" dirty="0"/>
                        <a:t> (can compute differences)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=, ≠, &lt;, &gt;, -,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e.g.</a:t>
                      </a:r>
                      <a:r>
                        <a:rPr lang="en-US" sz="2000" baseline="0" dirty="0"/>
                        <a:t> dates (Jan 19), location (lat. / long.),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Quantiative</a:t>
                      </a:r>
                      <a:r>
                        <a:rPr lang="en-US" sz="2000" dirty="0"/>
                        <a:t>—</a:t>
                      </a:r>
                      <a:r>
                        <a:rPr lang="en-US" sz="2000" b="1" dirty="0"/>
                        <a:t>Ratio</a:t>
                      </a:r>
                      <a:r>
                        <a:rPr lang="en-US" sz="2000" dirty="0"/>
                        <a:t> (can compute proportions)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=, ≠, &lt;, &gt;, -, +,</a:t>
                      </a:r>
                      <a:r>
                        <a:rPr lang="en-US" sz="2000" b="1" baseline="0" dirty="0"/>
                        <a:t> ÷, ×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e.g. measurements (length, mass)</a:t>
                      </a:r>
                      <a:r>
                        <a:rPr lang="en-US" sz="2000" baseline="0" dirty="0"/>
                        <a:t>, 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2CF67-6219-FC44-9A7D-2B17D277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vs.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4B30C9-43DE-AE41-8B67-E3048A2E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data can be continuous or discrete</a:t>
            </a:r>
          </a:p>
          <a:p>
            <a:r>
              <a:rPr lang="en-US" dirty="0"/>
              <a:t>Continuous data can take any value</a:t>
            </a:r>
          </a:p>
          <a:p>
            <a:pPr lvl="1"/>
            <a:r>
              <a:rPr lang="en-US" dirty="0"/>
              <a:t>E.g., a person’s height</a:t>
            </a:r>
          </a:p>
          <a:p>
            <a:r>
              <a:rPr lang="en-US" dirty="0"/>
              <a:t>Discrete data only takes certain values</a:t>
            </a:r>
          </a:p>
          <a:p>
            <a:pPr lvl="1"/>
            <a:r>
              <a:rPr lang="en-US" dirty="0"/>
              <a:t>E.g., number of students in the class</a:t>
            </a:r>
          </a:p>
        </p:txBody>
      </p:sp>
    </p:spTree>
    <p:extLst>
      <p:ext uri="{BB962C8B-B14F-4D97-AF65-F5344CB8AC3E}">
        <p14:creationId xmlns:p14="http://schemas.microsoft.com/office/powerpoint/2010/main" val="17854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&amp; Measures</a:t>
            </a:r>
          </a:p>
        </p:txBody>
      </p:sp>
      <p:sp>
        <p:nvSpPr>
          <p:cNvPr id="5" name="Dimensions — independent variables…"/>
          <p:cNvSpPr txBox="1">
            <a:spLocks/>
          </p:cNvSpPr>
          <p:nvPr/>
        </p:nvSpPr>
        <p:spPr>
          <a:xfrm>
            <a:off x="762000" y="1549400"/>
            <a:ext cx="7848600" cy="340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10756">
              <a:buFont typeface="Arial" charset="0"/>
              <a:buNone/>
              <a:defRPr sz="5800"/>
            </a:pPr>
            <a:r>
              <a:rPr lang="en-US" sz="5800" b="1" dirty="0">
                <a:latin typeface="Helvetica Neue"/>
                <a:ea typeface="Helvetica Neue"/>
                <a:cs typeface="Helvetica Neue"/>
                <a:sym typeface="Helvetica Neue"/>
              </a:rPr>
              <a:t>Dimensions</a:t>
            </a:r>
            <a:r>
              <a:rPr lang="en-US" sz="5800" dirty="0"/>
              <a:t> — independent variables</a:t>
            </a:r>
          </a:p>
          <a:p>
            <a:pPr marL="0" lvl="4" indent="0" defTabSz="410756">
              <a:buFont typeface="Arial" charset="0"/>
              <a:buNone/>
              <a:defRPr sz="5800"/>
            </a:pPr>
            <a:r>
              <a:rPr lang="en-US" sz="5800" dirty="0"/>
              <a:t>    Qualitative values that categorize and segment your data</a:t>
            </a:r>
          </a:p>
          <a:p>
            <a:pPr marL="0" lvl="4" indent="0" defTabSz="410756">
              <a:buFont typeface="Arial" charset="0"/>
              <a:buNone/>
              <a:defRPr sz="5800"/>
            </a:pPr>
            <a:r>
              <a:rPr lang="en-US" sz="5800" dirty="0"/>
              <a:t>    (Categories, dates, and locations)</a:t>
            </a:r>
          </a:p>
          <a:p>
            <a:pPr marL="0" lvl="2" indent="0" defTabSz="410756">
              <a:buFont typeface="Arial" charset="0"/>
              <a:buNone/>
              <a:defRPr sz="5800"/>
            </a:pPr>
            <a:endParaRPr lang="en-US" sz="5800" dirty="0"/>
          </a:p>
          <a:p>
            <a:pPr marL="0" indent="0" defTabSz="410756">
              <a:buFont typeface="Arial" charset="0"/>
              <a:buNone/>
              <a:defRPr sz="5800"/>
            </a:pPr>
            <a:r>
              <a:rPr lang="en-US" sz="5800" b="1" dirty="0">
                <a:latin typeface="Helvetica Neue"/>
                <a:ea typeface="Helvetica Neue"/>
                <a:cs typeface="Helvetica Neue"/>
                <a:sym typeface="Helvetica Neue"/>
              </a:rPr>
              <a:t>Measures</a:t>
            </a:r>
            <a:r>
              <a:rPr lang="en-US" sz="5800" dirty="0"/>
              <a:t> — dependent variables</a:t>
            </a:r>
          </a:p>
          <a:p>
            <a:pPr marL="0" lvl="2" indent="0" defTabSz="410756">
              <a:buFont typeface="Arial" charset="0"/>
              <a:buNone/>
              <a:defRPr sz="5800"/>
            </a:pPr>
            <a:r>
              <a:rPr lang="en-US" sz="5800" dirty="0"/>
              <a:t>    Numerical values that are aggregated and analyzed</a:t>
            </a:r>
          </a:p>
          <a:p>
            <a:pPr marL="0" lvl="2" indent="0" defTabSz="410756">
              <a:buFont typeface="Arial" charset="0"/>
              <a:buNone/>
              <a:defRPr sz="5800"/>
            </a:pPr>
            <a:r>
              <a:rPr lang="en-US" sz="5800" dirty="0"/>
              <a:t>    (Aggregates such as sum, count, average, std. dev)</a:t>
            </a:r>
          </a:p>
          <a:p>
            <a:pPr marL="0" indent="0" defTabSz="410756">
              <a:buFont typeface="Arial" charset="0"/>
              <a:buNone/>
              <a:defRPr sz="5800"/>
            </a:pPr>
            <a:endParaRPr lang="en-US" sz="5800" dirty="0"/>
          </a:p>
          <a:p>
            <a:pPr marL="0" indent="0" defTabSz="410756">
              <a:buFont typeface="Arial" charset="0"/>
              <a:buNone/>
              <a:defRPr sz="58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5800" i="1" dirty="0">
                <a:latin typeface="Helvetica Neue"/>
                <a:ea typeface="Helvetica Neue"/>
                <a:cs typeface="Helvetica Neue"/>
                <a:sym typeface="Helvetica Neue"/>
              </a:rPr>
              <a:t>Not a strict distinction. The same variable may be treated either way depending on the task (e.g. Year: 2001, 2002 …).</a:t>
            </a:r>
          </a:p>
        </p:txBody>
      </p:sp>
    </p:spTree>
    <p:extLst>
      <p:ext uri="{BB962C8B-B14F-4D97-AF65-F5344CB8AC3E}">
        <p14:creationId xmlns:p14="http://schemas.microsoft.com/office/powerpoint/2010/main" val="43548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BA962-F6E6-4642-80D8-47FD7F1B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&amp;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947C08-57EA-DF41-83C9-4322E6C5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Dimensions — independent variables</a:t>
            </a:r>
          </a:p>
          <a:p>
            <a:pPr lvl="1"/>
            <a:r>
              <a:rPr lang="en-US" dirty="0"/>
              <a:t>Qualitative values that categorize and segment your data</a:t>
            </a:r>
          </a:p>
          <a:p>
            <a:pPr lvl="1"/>
            <a:r>
              <a:rPr lang="en-US" dirty="0"/>
              <a:t>Categories, dates, and locations</a:t>
            </a:r>
          </a:p>
          <a:p>
            <a:r>
              <a:rPr lang="en-US" dirty="0"/>
              <a:t>Measures — dependent variables</a:t>
            </a:r>
          </a:p>
          <a:p>
            <a:pPr lvl="1"/>
            <a:r>
              <a:rPr lang="en-US" dirty="0"/>
              <a:t>Quantitative values that are aggregated and analyzed</a:t>
            </a:r>
          </a:p>
          <a:p>
            <a:pPr lvl="1"/>
            <a:r>
              <a:rPr lang="en-US" dirty="0"/>
              <a:t>Aggregates such as sum, count, average, std. dev., etc.</a:t>
            </a:r>
          </a:p>
          <a:p>
            <a:r>
              <a:rPr lang="en-US" dirty="0"/>
              <a:t>Not a strict distinction. The same variable may be treated either way depending on the task (e.g. Year: 2001, 2002 …).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6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droppedImage.tiff" descr="A screenshot of an excel spreadsheet page. The top row is encircled in red. The word &quot;Semantics&quot; is featured prominently in red." title="Semantic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0398" y="-44648"/>
            <a:ext cx="980694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3" name="Rectangle"/>
          <p:cNvSpPr/>
          <p:nvPr/>
        </p:nvSpPr>
        <p:spPr>
          <a:xfrm>
            <a:off x="35719" y="312539"/>
            <a:ext cx="9063633" cy="25896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391"/>
          </a:p>
        </p:txBody>
      </p:sp>
      <p:sp>
        <p:nvSpPr>
          <p:cNvPr id="1054" name="Semantics"/>
          <p:cNvSpPr/>
          <p:nvPr/>
        </p:nvSpPr>
        <p:spPr>
          <a:xfrm>
            <a:off x="5973961" y="786618"/>
            <a:ext cx="2303859" cy="504883"/>
          </a:xfrm>
          <a:prstGeom prst="rect">
            <a:avLst/>
          </a:prstGeom>
          <a:solidFill>
            <a:srgbClr val="FFFFFF"/>
          </a:solidFill>
          <a:ln w="50800">
            <a:solidFill>
              <a:srgbClr val="EC322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4000" b="1">
                <a:solidFill>
                  <a:srgbClr val="EC322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sz="2812"/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1693910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droppedImage.tiff" descr="Another screenshot of an Excel spreadsheet. A row of entries is highlighted. The word &quot;Item&quot; appears prominently in red." title="It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0398" y="-44648"/>
            <a:ext cx="980694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7" name="Rectangle"/>
          <p:cNvSpPr/>
          <p:nvPr/>
        </p:nvSpPr>
        <p:spPr>
          <a:xfrm>
            <a:off x="71437" y="1634133"/>
            <a:ext cx="9063633" cy="25896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391"/>
          </a:p>
        </p:txBody>
      </p:sp>
      <p:sp>
        <p:nvSpPr>
          <p:cNvPr id="1058" name="Item"/>
          <p:cNvSpPr/>
          <p:nvPr/>
        </p:nvSpPr>
        <p:spPr>
          <a:xfrm>
            <a:off x="5670351" y="1206313"/>
            <a:ext cx="1928813" cy="504883"/>
          </a:xfrm>
          <a:prstGeom prst="rect">
            <a:avLst/>
          </a:prstGeom>
          <a:solidFill>
            <a:srgbClr val="FFFFFF"/>
          </a:solidFill>
          <a:ln w="50800">
            <a:solidFill>
              <a:srgbClr val="EC322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4000" b="1">
                <a:solidFill>
                  <a:srgbClr val="EC3224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sz="2812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5398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droppedImage.tiff" descr="A screenshot of the same Excel Spreadsheet page. A column is highlighted near the prominently featured words &quot;Attribute A K A feature.&quot;" title="Attribute aka Featur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30398" y="-44648"/>
            <a:ext cx="980694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Rectangle"/>
          <p:cNvSpPr/>
          <p:nvPr/>
        </p:nvSpPr>
        <p:spPr>
          <a:xfrm>
            <a:off x="4232672" y="312539"/>
            <a:ext cx="1634133" cy="652760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391"/>
          </a:p>
        </p:txBody>
      </p:sp>
      <p:sp>
        <p:nvSpPr>
          <p:cNvPr id="1062" name="Attribute…"/>
          <p:cNvSpPr/>
          <p:nvPr/>
        </p:nvSpPr>
        <p:spPr>
          <a:xfrm>
            <a:off x="5670351" y="773566"/>
            <a:ext cx="2241352" cy="1370376"/>
          </a:xfrm>
          <a:prstGeom prst="rect">
            <a:avLst/>
          </a:prstGeom>
          <a:solidFill>
            <a:srgbClr val="FFFFFF"/>
          </a:solidFill>
          <a:ln w="50800">
            <a:solidFill>
              <a:srgbClr val="EC322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4000" b="1">
                <a:solidFill>
                  <a:srgbClr val="EC3224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sz="2812"/>
              <a:t>Attribute</a:t>
            </a:r>
          </a:p>
          <a:p>
            <a:pPr>
              <a:defRPr sz="4000" b="1">
                <a:solidFill>
                  <a:srgbClr val="EC3224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sz="2812"/>
              <a:t>aka Feature</a:t>
            </a:r>
          </a:p>
        </p:txBody>
      </p:sp>
    </p:spTree>
    <p:extLst>
      <p:ext uri="{BB962C8B-B14F-4D97-AF65-F5344CB8AC3E}">
        <p14:creationId xmlns:p14="http://schemas.microsoft.com/office/powerpoint/2010/main" val="8932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7"/>
  <p:tag name="MMPROD_UIDATA" val="&lt;database version=&quot;11.0&quot;&gt;&lt;object type=&quot;1&quot; unique_id=&quot;10001&quot;&gt;&lt;object type=&quot;2&quot; unique_id=&quot;46629&quot;&gt;&lt;object type=&quot;3&quot; unique_id=&quot;46630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6631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6632&quot;&gt;&lt;property id=&quot;20148&quot; value=&quot;5&quot;/&gt;&lt;property id=&quot;20300&quot; value=&quot;Slide 7&quot;/&gt;&lt;property id=&quot;20307&quot; value=&quot;267&quot;/&gt;&lt;/object&gt;&lt;object type=&quot;3&quot; unique_id=&quot;46663&quot;&gt;&lt;property id=&quot;20148&quot; value=&quot;5&quot;/&gt;&lt;property id=&quot;20300&quot; value=&quot;Slide 3&quot;/&gt;&lt;property id=&quot;20307&quot; value=&quot;270&quot;/&gt;&lt;/object&gt;&lt;object type=&quot;3&quot; unique_id=&quot;46664&quot;&gt;&lt;property id=&quot;20148&quot; value=&quot;5&quot;/&gt;&lt;property id=&quot;20300&quot; value=&quot;Slide 4&quot;/&gt;&lt;property id=&quot;20307&quot; value=&quot;271&quot;/&gt;&lt;/object&gt;&lt;object type=&quot;3&quot; unique_id=&quot;46665&quot;&gt;&lt;property id=&quot;20148&quot; value=&quot;5&quot;/&gt;&lt;property id=&quot;20300&quot; value=&quot;Slide 5&quot;/&gt;&lt;property id=&quot;20307&quot; value=&quot;272&quot;/&gt;&lt;/object&gt;&lt;object type=&quot;3&quot; unique_id=&quot;46666&quot;&gt;&lt;property id=&quot;20148&quot; value=&quot;5&quot;/&gt;&lt;property id=&quot;20300&quot; value=&quot;Slide 6&quot;/&gt;&lt;property id=&quot;20307&quot; value=&quot;273&quot;/&gt;&lt;/object&gt;&lt;/object&gt;&lt;object type=&quot;8&quot; unique_id=&quot;466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337</Words>
  <Application>Microsoft Macintosh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</vt:lpstr>
      <vt:lpstr>Helvetica Neue</vt:lpstr>
      <vt:lpstr>Arial</vt:lpstr>
      <vt:lpstr>Office Theme</vt:lpstr>
      <vt:lpstr>Data Types</vt:lpstr>
      <vt:lpstr>Datasets</vt:lpstr>
      <vt:lpstr>Data Types</vt:lpstr>
      <vt:lpstr>Continuous vs. Discrete</vt:lpstr>
      <vt:lpstr>Dimensions &amp; Measures</vt:lpstr>
      <vt:lpstr>Dimensions &amp;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Harvard University</dc:title>
  <dc:subject/>
  <dc:creator>Administrator</dc:creator>
  <cp:keywords/>
  <dc:description/>
  <cp:lastModifiedBy>Microsoft Office User</cp:lastModifiedBy>
  <cp:revision>93</cp:revision>
  <dcterms:created xsi:type="dcterms:W3CDTF">2016-03-21T14:12:59Z</dcterms:created>
  <dcterms:modified xsi:type="dcterms:W3CDTF">2018-09-15T01:31:11Z</dcterms:modified>
  <cp:category/>
</cp:coreProperties>
</file>