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901" autoAdjust="0"/>
  </p:normalViewPr>
  <p:slideViewPr>
    <p:cSldViewPr snapToGrid="0">
      <p:cViewPr>
        <p:scale>
          <a:sx n="100" d="100"/>
          <a:sy n="100" d="100"/>
        </p:scale>
        <p:origin x="93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24F66-B294-4D6A-AE46-8506FE962861}"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EE1E9-53BD-4E55-9D9F-F7798C022066}"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800" dirty="0">
                <a:solidFill>
                  <a:srgbClr val="000000"/>
                </a:solidFill>
                <a:effectLst/>
                <a:latin typeface="Calibri" panose="020F0502020204030204" pitchFamily="34" charset="0"/>
                <a:ea typeface="Times New Roman" panose="02020503050405090304" pitchFamily="18" charset="0"/>
              </a:rPr>
              <a:t>Hello Capital One, we are Team 12.</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We’re interested in the opportunity to work with you, the mutual interest amongst our group being to work on a project that aids a business such as yourself.</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The problem sparks Thomas’ personal interest of augmenting daily tasks in the workplace, with behind the scenes team formation being as important as face-to-face business. </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 </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Our team members are very supportive of each other, carefully planning our team decisions as a group while allocating resources to aid our members in our individual tasks.</a:t>
            </a:r>
            <a:r>
              <a:rPr lang="en-US" sz="1800" dirty="0">
                <a:effectLst/>
                <a:latin typeface="Calibri" panose="020F0502020204030204" pitchFamily="34" charset="0"/>
                <a:ea typeface="Times New Roman" panose="02020503050405090304" pitchFamily="18" charset="0"/>
              </a:rPr>
              <a:t> ​</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Our team logo is a connotation, the clock symbolises our punctuality, which has been a key factor of our work, carefully managing time, and committing to allocated tasks immediately.</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95BEE1E9-53BD-4E55-9D9F-F7798C022066}"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800" dirty="0">
                <a:solidFill>
                  <a:srgbClr val="000000"/>
                </a:solidFill>
                <a:effectLst/>
                <a:latin typeface="Calibri" panose="020F0502020204030204" pitchFamily="34" charset="0"/>
                <a:ea typeface="Times New Roman" panose="02020503050405090304" pitchFamily="18" charset="0"/>
              </a:rPr>
              <a:t>To expand on what X was talking about, our team demonstrate a wide coverage of skills, contributing ideas from AI, Object Oriented Modelling, Data Management and Procedural Programming logic.</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We would like to combine our skills, to solve these issues. And to run through each of our team members, we would like to introduce ourselves.</a:t>
            </a:r>
            <a:endParaRPr lang="en-GB" sz="1800" dirty="0">
              <a:effectLst/>
              <a:latin typeface="Times New Roman" panose="02020503050405090304" pitchFamily="18" charset="0"/>
              <a:ea typeface="Times New Roman" panose="02020503050405090304" pitchFamily="18" charset="0"/>
            </a:endParaRPr>
          </a:p>
          <a:p>
            <a:endParaRPr lang="en-GB" dirty="0"/>
          </a:p>
          <a:p>
            <a:pPr fontAlgn="base"/>
            <a:r>
              <a:rPr lang="en-GB" sz="1800" dirty="0">
                <a:solidFill>
                  <a:srgbClr val="000000"/>
                </a:solidFill>
                <a:effectLst/>
                <a:latin typeface="Calibri" panose="020F0502020204030204" pitchFamily="34" charset="0"/>
                <a:ea typeface="Times New Roman" panose="02020503050405090304" pitchFamily="18" charset="0"/>
              </a:rPr>
              <a:t>MAIN - Introduce yourself. (Hello I am X…)</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SKILLS - Brief line on what you specialise in (Problem-solving, AI, maths, creating ideas)</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indent="914400" fontAlgn="base"/>
            <a:r>
              <a:rPr lang="en-GB" sz="1800" dirty="0">
                <a:solidFill>
                  <a:srgbClr val="000000"/>
                </a:solidFill>
                <a:effectLst/>
                <a:latin typeface="Calibri" panose="020F0502020204030204" pitchFamily="34" charset="0"/>
                <a:ea typeface="Times New Roman" panose="02020503050405090304" pitchFamily="18" charset="0"/>
              </a:rPr>
              <a:t>NOTE: the project is a problem of automating the monitoring of CVs and team allocation. I suggested classic file handing and an AI solution as ideas.</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BONUS - Anything extra (Why you personally would like to work on the project? (Helping a financing company write a system write a system that allocates undergraduates to teams))</a:t>
            </a:r>
            <a:endParaRPr lang="en-GB" sz="1800" dirty="0">
              <a:effectLst/>
              <a:latin typeface="Times New Roman" panose="02020503050405090304" pitchFamily="18" charset="0"/>
              <a:ea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95BEE1E9-53BD-4E55-9D9F-F7798C022066}"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800" dirty="0">
                <a:solidFill>
                  <a:srgbClr val="000000"/>
                </a:solidFill>
                <a:effectLst/>
                <a:latin typeface="Calibri" panose="020F0502020204030204" pitchFamily="34" charset="0"/>
                <a:ea typeface="Times New Roman" panose="02020503050405090304" pitchFamily="18" charset="0"/>
              </a:rPr>
              <a:t>We have utilised our problem solving skills to identify the problem and interpret the task you have given to solve it.</a:t>
            </a:r>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The Problem</a:t>
            </a:r>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CVs - They contain useful qualities that we want to extract.</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Natural Language – CVs don’t simply use set answers to our queries, we need to process meaning.</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Teams - They must be made-up of particular qualities to cover all team aspects; a system is required to identify and allocate said roles.</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The Solution</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CV Processing – A system needs a set of rules to search through a CV for important information.</a:t>
            </a:r>
            <a:r>
              <a:rPr lang="en-US" sz="1800" dirty="0">
                <a:effectLst/>
                <a:latin typeface="Calibri" panose="020F0502020204030204" pitchFamily="34" charset="0"/>
                <a:ea typeface="Times New Roman" panose="02020503050405090304" pitchFamily="18" charset="0"/>
              </a:rPr>
              <a:t>​ Implementing such a system would automate the process of reading and understanding CVs, a process which currently requires industrious effort.</a:t>
            </a:r>
            <a:endParaRPr lang="en-US" sz="1800" dirty="0">
              <a:effectLst/>
              <a:latin typeface="Calibri" panose="020F0502020204030204" pitchFamily="34"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Synonym Translation – A system needs to capable of understanding what key points made on the CV mean, referring to a data bank or even a trained AI, given enough data from your work.</a:t>
            </a:r>
            <a:r>
              <a:rPr lang="en-US" sz="1800" dirty="0">
                <a:effectLst/>
                <a:latin typeface="Calibri" panose="020F0502020204030204" pitchFamily="34" charset="0"/>
                <a:ea typeface="Times New Roman" panose="02020503050405090304" pitchFamily="18" charset="0"/>
              </a:rPr>
              <a:t>​ </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Mix and Match Strategy – A system needs to be designed to form teams, consisting of graduates, based on their qualities. An object oriented model could easily portray the algorithm required.</a:t>
            </a:r>
            <a:endParaRPr lang="en-GB" sz="1800" dirty="0">
              <a:effectLst/>
              <a:latin typeface="Times New Roman" panose="02020503050405090304" pitchFamily="18" charset="0"/>
              <a:ea typeface="Times New Roman" panose="02020503050405090304" pitchFamily="18" charset="0"/>
            </a:endParaRPr>
          </a:p>
          <a:p>
            <a:pPr fontAlgn="base"/>
            <a:endParaRPr lang="en-GB" sz="1800" dirty="0">
              <a:effectLst/>
              <a:latin typeface="Times New Roman" panose="02020503050405090304" pitchFamily="18" charset="0"/>
              <a:ea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95BEE1E9-53BD-4E55-9D9F-F7798C022066}"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Working as a team – We aid to utilise our team members’ specialisations and communicate with each other to raise the best ideas to solve problems. We have already had productive discussion, producing the preliminary analysis X (Person who worked on preliminary analysis) elaborated previously. </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Agile Development cycle – We would like to utilise the requirements stage to learn more about how your team handles problems in the real world, to make our specifications based on augmenting your existing teams’ work, hopefully making the system’s introduction more fluent. We aim to run regular sprints, ensuring our progress in on track and meeting requirements. Our Team Leader Callum has already prepared Trello boards which have been useful for sprints made in the process of creating this pitch.</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Time Management – We would like to follow an agile development scheme in allocating time frames to gather requirements, prepare surveys, consider specifications of the system, design the system and develop it. We aim to be flexible on our approximations by suggesting time frames that account for a small amount of delay, especially due to external factors such as </a:t>
            </a:r>
            <a:r>
              <a:rPr lang="en-GB" sz="1800" dirty="0" err="1">
                <a:effectLst/>
                <a:latin typeface="Calibri" panose="020F0502020204030204" pitchFamily="34" charset="0"/>
                <a:ea typeface="Calibri" panose="020F0502020204030204" pitchFamily="34" charset="0"/>
                <a:cs typeface="Times New Roman" panose="02020503050405090304" pitchFamily="18" charset="0"/>
              </a:rPr>
              <a:t>Covid</a:t>
            </a:r>
            <a:r>
              <a:rPr lang="en-GB" sz="1800" dirty="0">
                <a:effectLst/>
                <a:latin typeface="Calibri" panose="020F0502020204030204" pitchFamily="34" charset="0"/>
                <a:ea typeface="Calibri" panose="020F0502020204030204" pitchFamily="34" charset="0"/>
                <a:cs typeface="Times New Roman" panose="02020503050405090304" pitchFamily="18" charset="0"/>
              </a:rPr>
              <a:t>. </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Communicate with you - X (The person who worked on preliminary analysis) briefly mentioned how our idea for a solution would automate and augment the mix and matching task that your company makes every day. Given the opportunity in the requirements stage, we would like to gain insight on the processes we believe we are going to be automating and augmenting to best suit the system to your needs.</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GB" dirty="0"/>
          </a:p>
        </p:txBody>
      </p:sp>
      <p:sp>
        <p:nvSpPr>
          <p:cNvPr id="4" name="Slide Number Placeholder 3"/>
          <p:cNvSpPr>
            <a:spLocks noGrp="1"/>
          </p:cNvSpPr>
          <p:nvPr>
            <p:ph type="sldNum" sz="quarter" idx="5"/>
          </p:nvPr>
        </p:nvSpPr>
        <p:spPr/>
        <p:txBody>
          <a:bodyPr/>
          <a:lstStyle/>
          <a:p>
            <a:fld id="{95BEE1E9-53BD-4E55-9D9F-F7798C022066}"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Working as a team – We aid to utilise our team members’ specialisations and communicate with each other to raise the best ideas to solve problems. We have already had productive discussion, producing the preliminary analysis X (Person who worked on preliminary analysis) elaborated previously. </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Agile Development cycle – We would like to utilise the requirements stage to learn more about how your team handles problems in the real world, to make our specifications based on augmenting your existing teams’ work, hopefully making the system’s introduction more fluent. We aim to run regular sprints, ensuring our progress in on track and meeting requirements. Our Team Leader Callum has already prepared Trello boards which have been useful for sprints made in the process of creating this pitch.</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Time Management – We would like to follow an agile development scheme in allocating time frames to gather requirements, prepare surveys, consider specifications of the system, design the system and develop it. We aim to be flexible on our approximations by suggesting time frames that account for a small amount of delay, especially due to external factors such as </a:t>
            </a:r>
            <a:r>
              <a:rPr lang="en-GB" sz="1800" dirty="0" err="1">
                <a:effectLst/>
                <a:latin typeface="Calibri" panose="020F0502020204030204" pitchFamily="34" charset="0"/>
                <a:ea typeface="Calibri" panose="020F0502020204030204" pitchFamily="34" charset="0"/>
                <a:cs typeface="Times New Roman" panose="02020503050405090304" pitchFamily="18" charset="0"/>
              </a:rPr>
              <a:t>Covid</a:t>
            </a:r>
            <a:r>
              <a:rPr lang="en-GB" sz="1800" dirty="0">
                <a:effectLst/>
                <a:latin typeface="Calibri" panose="020F0502020204030204" pitchFamily="34" charset="0"/>
                <a:ea typeface="Calibri" panose="020F0502020204030204" pitchFamily="34" charset="0"/>
                <a:cs typeface="Times New Roman" panose="02020503050405090304" pitchFamily="18" charset="0"/>
              </a:rPr>
              <a:t>. </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Communicate with you - X (The person who worked on preliminary analysis) briefly mentioned how our idea for a solution would automate and augment the mix and matching task that your company makes every day. Given the opportunity in the requirements stage, we would like to gain insight on the processes we believe we are going to be automating and augmenting to best suit the system to your needs.</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GB" dirty="0"/>
          </a:p>
        </p:txBody>
      </p:sp>
      <p:sp>
        <p:nvSpPr>
          <p:cNvPr id="4" name="Slide Number Placeholder 3"/>
          <p:cNvSpPr>
            <a:spLocks noGrp="1"/>
          </p:cNvSpPr>
          <p:nvPr>
            <p:ph type="sldNum" sz="quarter" idx="5"/>
          </p:nvPr>
        </p:nvSpPr>
        <p:spPr/>
        <p:txBody>
          <a:bodyPr/>
          <a:lstStyle/>
          <a:p>
            <a:fld id="{95BEE1E9-53BD-4E55-9D9F-F7798C022066}"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65A348F-9BA6-4D42-858B-8BA33CEF1D4A}"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365A348F-9BA6-4D42-858B-8BA33CEF1D4A}"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365A348F-9BA6-4D42-858B-8BA33CEF1D4A}"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6684" y="185025"/>
            <a:ext cx="7083829" cy="1325563"/>
          </a:xfrm>
        </p:spPr>
        <p:txBody>
          <a:bodyPr/>
          <a:lstStyle/>
          <a:p>
            <a:r>
              <a:rPr lang="en-US"/>
              <a:t>Click to edit Master title style</a:t>
            </a:r>
            <a:endParaRPr lang="en-GB"/>
          </a:p>
        </p:txBody>
      </p:sp>
      <p:sp>
        <p:nvSpPr>
          <p:cNvPr id="3" name="Content Placeholder 2"/>
          <p:cNvSpPr>
            <a:spLocks noGrp="1"/>
          </p:cNvSpPr>
          <p:nvPr>
            <p:ph idx="1"/>
          </p:nvPr>
        </p:nvSpPr>
        <p:spPr>
          <a:xfrm>
            <a:off x="496685" y="1623527"/>
            <a:ext cx="7083829" cy="50979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365A348F-9BA6-4D42-858B-8BA33CEF1D4A}"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65A348F-9BA6-4D42-858B-8BA33CEF1D4A}"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365A348F-9BA6-4D42-858B-8BA33CEF1D4A}"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365A348F-9BA6-4D42-858B-8BA33CEF1D4A}"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65A348F-9BA6-4D42-858B-8BA33CEF1D4A}"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A348F-9BA6-4D42-858B-8BA33CEF1D4A}"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5A348F-9BA6-4D42-858B-8BA33CEF1D4A}"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5A348F-9BA6-4D42-858B-8BA33CEF1D4A}"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7083829" cy="1325563"/>
          </a:xfrm>
          <a:prstGeom prst="rect">
            <a:avLst/>
          </a:prstGeom>
          <a:solidFill>
            <a:schemeClr val="tx1"/>
          </a:solidFill>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7083829" cy="4351338"/>
          </a:xfrm>
          <a:prstGeom prst="rect">
            <a:avLst/>
          </a:prstGeom>
          <a:solidFill>
            <a:schemeClr val="tx1"/>
          </a:solidFill>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A348F-9BA6-4D42-858B-8BA33CEF1D4A}"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9041-5C8A-4A6B-B776-888DBE4B3BE5}" type="slidenum">
              <a:rPr lang="en-GB" smtClean="0"/>
            </a:fld>
            <a:endParaRPr lang="en-GB"/>
          </a:p>
        </p:txBody>
      </p:sp>
      <p:grpSp>
        <p:nvGrpSpPr>
          <p:cNvPr id="11" name="Group 10"/>
          <p:cNvGrpSpPr/>
          <p:nvPr userDrawn="1"/>
        </p:nvGrpSpPr>
        <p:grpSpPr>
          <a:xfrm>
            <a:off x="8751026" y="136525"/>
            <a:ext cx="2694214" cy="2829151"/>
            <a:chOff x="8659586" y="411049"/>
            <a:chExt cx="2694214" cy="2829151"/>
          </a:xfrm>
        </p:grpSpPr>
        <p:sp>
          <p:nvSpPr>
            <p:cNvPr id="8" name="Oval 7"/>
            <p:cNvSpPr/>
            <p:nvPr/>
          </p:nvSpPr>
          <p:spPr>
            <a:xfrm>
              <a:off x="8659586" y="545986"/>
              <a:ext cx="2694214" cy="26942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9" name="Rectangle 8"/>
            <p:cNvSpPr/>
            <p:nvPr/>
          </p:nvSpPr>
          <p:spPr>
            <a:xfrm>
              <a:off x="9982200" y="1244870"/>
              <a:ext cx="45719" cy="754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9538809" y="411049"/>
              <a:ext cx="886781" cy="923330"/>
            </a:xfrm>
            <a:prstGeom prst="rect">
              <a:avLst/>
            </a:prstGeom>
            <a:noFill/>
          </p:spPr>
          <p:txBody>
            <a:bodyPr wrap="none" rtlCol="0">
              <a:spAutoFit/>
            </a:bodyPr>
            <a:lstStyle/>
            <a:p>
              <a:r>
                <a:rPr lang="en-GB" sz="5400" b="1" dirty="0">
                  <a:solidFill>
                    <a:schemeClr val="bg1"/>
                  </a:solidFill>
                </a:rPr>
                <a:t>12</a:t>
              </a:r>
              <a:endParaRPr lang="en-GB" sz="5400" b="1" dirty="0">
                <a:solidFill>
                  <a:schemeClr val="bg1"/>
                </a:solidFill>
              </a:endParaRPr>
            </a:p>
          </p:txBody>
        </p:sp>
      </p:grpSp>
      <p:sp>
        <p:nvSpPr>
          <p:cNvPr id="12" name="Rectangle 11"/>
          <p:cNvSpPr/>
          <p:nvPr userDrawn="1"/>
        </p:nvSpPr>
        <p:spPr>
          <a:xfrm>
            <a:off x="8153400" y="3100613"/>
            <a:ext cx="3890356" cy="36208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[Recording]</a:t>
            </a:r>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b="1"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893" y="174635"/>
            <a:ext cx="7866529" cy="945307"/>
          </a:xfrm>
        </p:spPr>
        <p:txBody>
          <a:bodyPr/>
          <a:lstStyle/>
          <a:p>
            <a:r>
              <a:rPr lang="en-GB" dirty="0"/>
              <a:t>Team 12: Our Pitch</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Our Team</a:t>
            </a:r>
            <a:endParaRPr lang="en-GB" dirty="0"/>
          </a:p>
        </p:txBody>
      </p:sp>
      <p:sp>
        <p:nvSpPr>
          <p:cNvPr id="6" name="Rectangle 5"/>
          <p:cNvSpPr/>
          <p:nvPr/>
        </p:nvSpPr>
        <p:spPr>
          <a:xfrm>
            <a:off x="496684" y="2008868"/>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8" name="Rectangle 7"/>
          <p:cNvSpPr/>
          <p:nvPr/>
        </p:nvSpPr>
        <p:spPr>
          <a:xfrm>
            <a:off x="496684" y="4351020"/>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10" name="Rectangle 9"/>
          <p:cNvSpPr/>
          <p:nvPr/>
        </p:nvSpPr>
        <p:spPr>
          <a:xfrm>
            <a:off x="3063238" y="2008868"/>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12" name="Rectangle 11"/>
          <p:cNvSpPr/>
          <p:nvPr/>
        </p:nvSpPr>
        <p:spPr>
          <a:xfrm>
            <a:off x="3063238" y="4351020"/>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17" name="Rectangle 16"/>
          <p:cNvSpPr/>
          <p:nvPr/>
        </p:nvSpPr>
        <p:spPr>
          <a:xfrm>
            <a:off x="496684" y="3852908"/>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Callum Davies</a:t>
            </a:r>
            <a:endParaRPr lang="en-GB" dirty="0"/>
          </a:p>
        </p:txBody>
      </p:sp>
      <p:sp>
        <p:nvSpPr>
          <p:cNvPr id="19" name="Rectangle 18"/>
          <p:cNvSpPr/>
          <p:nvPr/>
        </p:nvSpPr>
        <p:spPr>
          <a:xfrm>
            <a:off x="3063238" y="3852908"/>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err="1"/>
              <a:t>Shuxiang</a:t>
            </a:r>
            <a:r>
              <a:rPr lang="en-GB" dirty="0"/>
              <a:t> Hu</a:t>
            </a:r>
            <a:endParaRPr lang="en-GB" dirty="0"/>
          </a:p>
        </p:txBody>
      </p:sp>
      <p:sp>
        <p:nvSpPr>
          <p:cNvPr id="21" name="Rectangle 20"/>
          <p:cNvSpPr/>
          <p:nvPr/>
        </p:nvSpPr>
        <p:spPr>
          <a:xfrm>
            <a:off x="5629793" y="2008868"/>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23" name="Rectangle 22"/>
          <p:cNvSpPr/>
          <p:nvPr/>
        </p:nvSpPr>
        <p:spPr>
          <a:xfrm>
            <a:off x="5629793" y="4351020"/>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25" name="Rectangle 24"/>
          <p:cNvSpPr/>
          <p:nvPr/>
        </p:nvSpPr>
        <p:spPr>
          <a:xfrm>
            <a:off x="5629793" y="3852908"/>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Ashley </a:t>
            </a:r>
            <a:r>
              <a:rPr lang="en-GB" dirty="0" err="1"/>
              <a:t>Nnawugo</a:t>
            </a:r>
            <a:endParaRPr lang="en-GB" dirty="0"/>
          </a:p>
        </p:txBody>
      </p:sp>
      <p:sp>
        <p:nvSpPr>
          <p:cNvPr id="27" name="Rectangle 26"/>
          <p:cNvSpPr/>
          <p:nvPr/>
        </p:nvSpPr>
        <p:spPr>
          <a:xfrm>
            <a:off x="496684" y="6195060"/>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err="1"/>
              <a:t>Zihui</a:t>
            </a:r>
            <a:r>
              <a:rPr lang="en-GB" dirty="0"/>
              <a:t> Xu</a:t>
            </a:r>
            <a:endParaRPr lang="en-GB" dirty="0"/>
          </a:p>
        </p:txBody>
      </p:sp>
      <p:sp>
        <p:nvSpPr>
          <p:cNvPr id="29" name="Rectangle 28"/>
          <p:cNvSpPr/>
          <p:nvPr/>
        </p:nvSpPr>
        <p:spPr>
          <a:xfrm>
            <a:off x="3063238" y="6195060"/>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Thomas Murphy</a:t>
            </a:r>
            <a:endParaRPr lang="en-GB" dirty="0"/>
          </a:p>
        </p:txBody>
      </p:sp>
      <p:sp>
        <p:nvSpPr>
          <p:cNvPr id="31" name="Rectangle 30"/>
          <p:cNvSpPr/>
          <p:nvPr/>
        </p:nvSpPr>
        <p:spPr>
          <a:xfrm>
            <a:off x="5629793" y="6195060"/>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err="1"/>
              <a:t>Zixiang</a:t>
            </a:r>
            <a:r>
              <a:rPr lang="en-GB" dirty="0"/>
              <a:t> </a:t>
            </a:r>
            <a:r>
              <a:rPr lang="en-GB" dirty="0" err="1"/>
              <a:t>Jin </a:t>
            </a:r>
            <a:r>
              <a:rPr lang="en-US" altLang="en-GB" dirty="0" err="1"/>
              <a:t>(Kieran)</a:t>
            </a:r>
            <a:endParaRPr lang="en-US" altLang="en-GB" dirty="0" err="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684" y="163435"/>
            <a:ext cx="7083829" cy="1325563"/>
          </a:xfrm>
        </p:spPr>
        <p:txBody>
          <a:bodyPr/>
          <a:lstStyle/>
          <a:p>
            <a:r>
              <a:rPr lang="en-US" altLang="en-GB" dirty="0"/>
              <a:t>Relevant Skills</a:t>
            </a:r>
            <a:endParaRPr lang="en-US" altLang="en-GB" dirty="0"/>
          </a:p>
        </p:txBody>
      </p:sp>
      <p:sp>
        <p:nvSpPr>
          <p:cNvPr id="3" name="Content Placeholder 2"/>
          <p:cNvSpPr>
            <a:spLocks noGrp="1"/>
          </p:cNvSpPr>
          <p:nvPr>
            <p:ph idx="1"/>
          </p:nvPr>
        </p:nvSpPr>
        <p:spPr/>
        <p:txBody>
          <a:bodyPr>
            <a:normAutofit lnSpcReduction="10000"/>
          </a:bodyPr>
          <a:lstStyle/>
          <a:p>
            <a:pPr marL="0" indent="0">
              <a:buNone/>
            </a:pPr>
            <a:r>
              <a:rPr lang="en-US" altLang="en-GB" dirty="0"/>
              <a:t>Technical Skills</a:t>
            </a:r>
            <a:endParaRPr lang="en-GB" dirty="0"/>
          </a:p>
          <a:p>
            <a:r>
              <a:rPr lang="en-US" altLang="en-GB" dirty="0"/>
              <a:t>Database design and SQL</a:t>
            </a:r>
            <a:endParaRPr lang="en-GB" dirty="0"/>
          </a:p>
          <a:p>
            <a:r>
              <a:rPr lang="en-US" altLang="en-GB" dirty="0"/>
              <a:t>Experience in front-end and back-end development</a:t>
            </a:r>
            <a:endParaRPr lang="en-GB" dirty="0"/>
          </a:p>
          <a:p>
            <a:r>
              <a:rPr lang="en-US" altLang="en-GB" dirty="0"/>
              <a:t>Understanding of software development cycle and methodolgy</a:t>
            </a:r>
            <a:endParaRPr lang="en-US" altLang="en-GB" dirty="0"/>
          </a:p>
          <a:p>
            <a:r>
              <a:rPr lang="en-US" altLang="en-GB" dirty="0"/>
              <a:t>UX(UI) design experience</a:t>
            </a:r>
            <a:endParaRPr lang="en-GB" dirty="0"/>
          </a:p>
          <a:p>
            <a:pPr marL="0" indent="0">
              <a:buNone/>
            </a:pPr>
            <a:endParaRPr lang="en-GB" dirty="0"/>
          </a:p>
          <a:p>
            <a:pPr marL="0" indent="0">
              <a:buNone/>
            </a:pPr>
            <a:r>
              <a:rPr lang="en-US" altLang="en-GB" dirty="0"/>
              <a:t>Soft Skills</a:t>
            </a:r>
            <a:endParaRPr lang="en-GB" dirty="0"/>
          </a:p>
          <a:p>
            <a:r>
              <a:rPr lang="en-US" altLang="en-GB" dirty="0"/>
              <a:t>Various group work experience</a:t>
            </a:r>
            <a:endParaRPr lang="en-US" altLang="en-GB" dirty="0"/>
          </a:p>
          <a:p>
            <a:r>
              <a:rPr lang="en-US" altLang="en-GB" dirty="0"/>
              <a:t>Leadership skills</a:t>
            </a:r>
            <a:endParaRPr lang="en-GB" dirty="0"/>
          </a:p>
          <a:p>
            <a:endParaRPr lang="en-GB"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dirty="0"/>
              <a:t>Project management</a:t>
            </a:r>
            <a:endParaRPr lang="en-US" altLang="en-GB" dirty="0"/>
          </a:p>
        </p:txBody>
      </p:sp>
      <p:sp>
        <p:nvSpPr>
          <p:cNvPr id="3" name="Content Placeholder 2"/>
          <p:cNvSpPr>
            <a:spLocks noGrp="1"/>
          </p:cNvSpPr>
          <p:nvPr>
            <p:ph idx="1"/>
          </p:nvPr>
        </p:nvSpPr>
        <p:spPr/>
        <p:txBody>
          <a:bodyPr/>
          <a:lstStyle/>
          <a:p>
            <a:pPr marL="0" indent="0">
              <a:buNone/>
            </a:pPr>
            <a:r>
              <a:rPr lang="en-US" altLang="en-GB" dirty="0"/>
              <a:t>Time line (</a:t>
            </a:r>
            <a:r>
              <a:rPr lang="en-US" altLang="en-GB" dirty="0">
                <a:sym typeface="+mn-ea"/>
              </a:rPr>
              <a:t>18 weeks in total</a:t>
            </a:r>
            <a:r>
              <a:rPr lang="en-US" altLang="en-GB" dirty="0"/>
              <a:t>)</a:t>
            </a:r>
            <a:endParaRPr lang="en-US" altLang="en-GB" dirty="0"/>
          </a:p>
          <a:p>
            <a:r>
              <a:rPr lang="en-US" altLang="en-GB" dirty="0"/>
              <a:t>Requirements gathering:  4 weeks</a:t>
            </a:r>
            <a:endParaRPr lang="en-US" altLang="en-GB" dirty="0"/>
          </a:p>
          <a:p>
            <a:r>
              <a:rPr lang="en-US" altLang="en-GB" dirty="0">
                <a:sym typeface="+mn-ea"/>
              </a:rPr>
              <a:t>Specification:  4 weeks</a:t>
            </a:r>
            <a:endParaRPr lang="en-US" altLang="en-GB" dirty="0">
              <a:sym typeface="+mn-ea"/>
            </a:endParaRPr>
          </a:p>
          <a:p>
            <a:r>
              <a:rPr lang="en-US" altLang="en-GB" dirty="0">
                <a:sym typeface="+mn-ea"/>
              </a:rPr>
              <a:t>Development (test and release): 10 weeks</a:t>
            </a:r>
            <a:endParaRPr lang="en-US" altLang="en-GB" dirty="0"/>
          </a:p>
          <a:p>
            <a:endParaRPr lang="en-US" altLang="en-GB" dirty="0"/>
          </a:p>
        </p:txBody>
      </p:sp>
      <p:grpSp>
        <p:nvGrpSpPr>
          <p:cNvPr id="35" name="Group 34"/>
          <p:cNvGrpSpPr/>
          <p:nvPr/>
        </p:nvGrpSpPr>
        <p:grpSpPr>
          <a:xfrm>
            <a:off x="2549698" y="4028336"/>
            <a:ext cx="3152502" cy="2412274"/>
            <a:chOff x="2883073" y="4138814"/>
            <a:chExt cx="3152502" cy="2412274"/>
          </a:xfrm>
        </p:grpSpPr>
        <p:sp>
          <p:nvSpPr>
            <p:cNvPr id="16" name="Arrow: Circular 15"/>
            <p:cNvSpPr/>
            <p:nvPr/>
          </p:nvSpPr>
          <p:spPr>
            <a:xfrm rot="1884295">
              <a:off x="2883073" y="4138814"/>
              <a:ext cx="3152502" cy="2412274"/>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24" name="TextBox 23"/>
            <p:cNvSpPr txBox="1"/>
            <p:nvPr/>
          </p:nvSpPr>
          <p:spPr>
            <a:xfrm>
              <a:off x="3711982" y="4298769"/>
              <a:ext cx="1108770" cy="261610"/>
            </a:xfrm>
            <a:prstGeom prst="rect">
              <a:avLst/>
            </a:prstGeom>
            <a:noFill/>
          </p:spPr>
          <p:txBody>
            <a:bodyPr wrap="square" rtlCol="0">
              <a:spAutoFit/>
            </a:bodyPr>
            <a:lstStyle/>
            <a:p>
              <a:r>
                <a:rPr lang="en-GB" sz="1050" dirty="0">
                  <a:solidFill>
                    <a:schemeClr val="bg1"/>
                  </a:solidFill>
                </a:rPr>
                <a:t>Requirements</a:t>
              </a:r>
              <a:endParaRPr lang="en-GB" sz="1050" dirty="0">
                <a:solidFill>
                  <a:schemeClr val="bg1"/>
                </a:solidFill>
              </a:endParaRPr>
            </a:p>
          </p:txBody>
        </p:sp>
      </p:grpSp>
      <p:grpSp>
        <p:nvGrpSpPr>
          <p:cNvPr id="36" name="Group 35"/>
          <p:cNvGrpSpPr/>
          <p:nvPr/>
        </p:nvGrpSpPr>
        <p:grpSpPr>
          <a:xfrm>
            <a:off x="2721134" y="3854532"/>
            <a:ext cx="2692889" cy="3175016"/>
            <a:chOff x="3071654" y="3972630"/>
            <a:chExt cx="2692889" cy="3175016"/>
          </a:xfrm>
        </p:grpSpPr>
        <p:sp>
          <p:nvSpPr>
            <p:cNvPr id="14" name="Arrow: Circular 13"/>
            <p:cNvSpPr/>
            <p:nvPr/>
          </p:nvSpPr>
          <p:spPr>
            <a:xfrm rot="5400000">
              <a:off x="2696432" y="4347852"/>
              <a:ext cx="3175016" cy="2424572"/>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26" name="TextBox 25"/>
            <p:cNvSpPr txBox="1"/>
            <p:nvPr/>
          </p:nvSpPr>
          <p:spPr>
            <a:xfrm>
              <a:off x="4655773" y="4919365"/>
              <a:ext cx="1108770" cy="261610"/>
            </a:xfrm>
            <a:prstGeom prst="rect">
              <a:avLst/>
            </a:prstGeom>
            <a:noFill/>
          </p:spPr>
          <p:txBody>
            <a:bodyPr wrap="square" rtlCol="0">
              <a:spAutoFit/>
            </a:bodyPr>
            <a:lstStyle/>
            <a:p>
              <a:r>
                <a:rPr lang="en-GB" sz="1050" dirty="0">
                  <a:solidFill>
                    <a:schemeClr val="bg1"/>
                  </a:solidFill>
                </a:rPr>
                <a:t>Analysis</a:t>
              </a:r>
              <a:endParaRPr lang="en-GB" sz="1050" dirty="0">
                <a:solidFill>
                  <a:schemeClr val="bg1"/>
                </a:solidFill>
              </a:endParaRPr>
            </a:p>
          </p:txBody>
        </p:sp>
      </p:grpSp>
      <p:grpSp>
        <p:nvGrpSpPr>
          <p:cNvPr id="37" name="Group 36"/>
          <p:cNvGrpSpPr/>
          <p:nvPr/>
        </p:nvGrpSpPr>
        <p:grpSpPr>
          <a:xfrm>
            <a:off x="2230259" y="4081383"/>
            <a:ext cx="3178075" cy="2412274"/>
            <a:chOff x="2563634" y="4191861"/>
            <a:chExt cx="3178075" cy="2412274"/>
          </a:xfrm>
        </p:grpSpPr>
        <p:sp>
          <p:nvSpPr>
            <p:cNvPr id="12" name="Arrow: Circular 11"/>
            <p:cNvSpPr/>
            <p:nvPr/>
          </p:nvSpPr>
          <p:spPr>
            <a:xfrm rot="9364511">
              <a:off x="2563634" y="4191861"/>
              <a:ext cx="3152502" cy="2412274"/>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28" name="TextBox 27"/>
            <p:cNvSpPr txBox="1"/>
            <p:nvPr/>
          </p:nvSpPr>
          <p:spPr>
            <a:xfrm>
              <a:off x="4632939" y="5752647"/>
              <a:ext cx="1108770" cy="261610"/>
            </a:xfrm>
            <a:prstGeom prst="rect">
              <a:avLst/>
            </a:prstGeom>
            <a:noFill/>
          </p:spPr>
          <p:txBody>
            <a:bodyPr wrap="square" rtlCol="0">
              <a:spAutoFit/>
            </a:bodyPr>
            <a:lstStyle/>
            <a:p>
              <a:r>
                <a:rPr lang="en-GB" sz="1050" dirty="0">
                  <a:solidFill>
                    <a:schemeClr val="bg1"/>
                  </a:solidFill>
                </a:rPr>
                <a:t>Design</a:t>
              </a:r>
              <a:endParaRPr lang="en-GB" sz="1050" dirty="0">
                <a:solidFill>
                  <a:schemeClr val="bg1"/>
                </a:solidFill>
              </a:endParaRPr>
            </a:p>
          </p:txBody>
        </p:sp>
      </p:grpSp>
      <p:grpSp>
        <p:nvGrpSpPr>
          <p:cNvPr id="38" name="Group 37"/>
          <p:cNvGrpSpPr/>
          <p:nvPr/>
        </p:nvGrpSpPr>
        <p:grpSpPr>
          <a:xfrm>
            <a:off x="2077859" y="3928983"/>
            <a:ext cx="3152502" cy="2412274"/>
            <a:chOff x="2411234" y="4039461"/>
            <a:chExt cx="3152502" cy="2412274"/>
          </a:xfrm>
        </p:grpSpPr>
        <p:sp>
          <p:nvSpPr>
            <p:cNvPr id="10" name="Arrow: Circular 9"/>
            <p:cNvSpPr/>
            <p:nvPr/>
          </p:nvSpPr>
          <p:spPr>
            <a:xfrm rot="12515624">
              <a:off x="2411234" y="4039461"/>
              <a:ext cx="3152502" cy="2412274"/>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30" name="TextBox 29"/>
            <p:cNvSpPr txBox="1"/>
            <p:nvPr/>
          </p:nvSpPr>
          <p:spPr>
            <a:xfrm>
              <a:off x="3828772" y="6047198"/>
              <a:ext cx="1108770" cy="261610"/>
            </a:xfrm>
            <a:prstGeom prst="rect">
              <a:avLst/>
            </a:prstGeom>
            <a:noFill/>
          </p:spPr>
          <p:txBody>
            <a:bodyPr wrap="square" rtlCol="0">
              <a:spAutoFit/>
            </a:bodyPr>
            <a:lstStyle/>
            <a:p>
              <a:r>
                <a:rPr lang="en-GB" sz="1050" dirty="0">
                  <a:solidFill>
                    <a:schemeClr val="bg1"/>
                  </a:solidFill>
                </a:rPr>
                <a:t>Implementation</a:t>
              </a:r>
              <a:endParaRPr lang="en-GB" sz="1050" dirty="0">
                <a:solidFill>
                  <a:schemeClr val="bg1"/>
                </a:solidFill>
              </a:endParaRPr>
            </a:p>
          </p:txBody>
        </p:sp>
      </p:grpSp>
      <p:grpSp>
        <p:nvGrpSpPr>
          <p:cNvPr id="39" name="Group 38"/>
          <p:cNvGrpSpPr/>
          <p:nvPr/>
        </p:nvGrpSpPr>
        <p:grpSpPr>
          <a:xfrm>
            <a:off x="2690839" y="3409995"/>
            <a:ext cx="2412274" cy="3152502"/>
            <a:chOff x="3060230" y="3481839"/>
            <a:chExt cx="2412274" cy="3152502"/>
          </a:xfrm>
        </p:grpSpPr>
        <p:sp>
          <p:nvSpPr>
            <p:cNvPr id="18" name="Arrow: Circular 17"/>
            <p:cNvSpPr/>
            <p:nvPr/>
          </p:nvSpPr>
          <p:spPr>
            <a:xfrm rot="16432765">
              <a:off x="2690116" y="3851953"/>
              <a:ext cx="3152502" cy="2412274"/>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32" name="TextBox 31"/>
            <p:cNvSpPr txBox="1"/>
            <p:nvPr/>
          </p:nvSpPr>
          <p:spPr>
            <a:xfrm>
              <a:off x="3219233" y="5425348"/>
              <a:ext cx="1108770" cy="261610"/>
            </a:xfrm>
            <a:prstGeom prst="rect">
              <a:avLst/>
            </a:prstGeom>
            <a:noFill/>
          </p:spPr>
          <p:txBody>
            <a:bodyPr wrap="square" rtlCol="0">
              <a:spAutoFit/>
            </a:bodyPr>
            <a:lstStyle/>
            <a:p>
              <a:r>
                <a:rPr lang="en-GB" sz="1050" dirty="0">
                  <a:solidFill>
                    <a:schemeClr val="bg1"/>
                  </a:solidFill>
                </a:rPr>
                <a:t>Testing</a:t>
              </a:r>
              <a:endParaRPr lang="en-GB" sz="1050" dirty="0">
                <a:solidFill>
                  <a:schemeClr val="bg1"/>
                </a:solidFill>
              </a:endParaRPr>
            </a:p>
          </p:txBody>
        </p:sp>
      </p:grpSp>
      <p:grpSp>
        <p:nvGrpSpPr>
          <p:cNvPr id="40" name="Group 39"/>
          <p:cNvGrpSpPr/>
          <p:nvPr/>
        </p:nvGrpSpPr>
        <p:grpSpPr>
          <a:xfrm>
            <a:off x="2544598" y="3570791"/>
            <a:ext cx="3152502" cy="2412274"/>
            <a:chOff x="2877973" y="3681269"/>
            <a:chExt cx="3152502" cy="2412274"/>
          </a:xfrm>
        </p:grpSpPr>
        <p:sp>
          <p:nvSpPr>
            <p:cNvPr id="20" name="Arrow: Circular 19"/>
            <p:cNvSpPr/>
            <p:nvPr/>
          </p:nvSpPr>
          <p:spPr>
            <a:xfrm rot="19134619">
              <a:off x="2877973" y="3681269"/>
              <a:ext cx="3152502" cy="2412274"/>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34" name="TextBox 33"/>
            <p:cNvSpPr txBox="1"/>
            <p:nvPr/>
          </p:nvSpPr>
          <p:spPr>
            <a:xfrm>
              <a:off x="3202552" y="4680651"/>
              <a:ext cx="1108770" cy="261610"/>
            </a:xfrm>
            <a:prstGeom prst="rect">
              <a:avLst/>
            </a:prstGeom>
            <a:noFill/>
          </p:spPr>
          <p:txBody>
            <a:bodyPr wrap="square" rtlCol="0">
              <a:spAutoFit/>
            </a:bodyPr>
            <a:lstStyle/>
            <a:p>
              <a:r>
                <a:rPr lang="en-GB" sz="1050" dirty="0">
                  <a:solidFill>
                    <a:schemeClr val="bg1"/>
                  </a:solidFill>
                </a:rPr>
                <a:t>Evolution</a:t>
              </a:r>
              <a:endParaRPr lang="en-GB" sz="1050"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dirty="0"/>
              <a:t>Commercial awareness</a:t>
            </a:r>
            <a:endParaRPr lang="en-US" altLang="en-GB" dirty="0"/>
          </a:p>
        </p:txBody>
      </p:sp>
      <p:sp>
        <p:nvSpPr>
          <p:cNvPr id="3" name="Content Placeholder 2"/>
          <p:cNvSpPr>
            <a:spLocks noGrp="1"/>
          </p:cNvSpPr>
          <p:nvPr>
            <p:ph idx="1"/>
          </p:nvPr>
        </p:nvSpPr>
        <p:spPr/>
        <p:txBody>
          <a:bodyPr/>
          <a:lstStyle/>
          <a:p>
            <a:pPr marL="0" indent="0">
              <a:buNone/>
            </a:pPr>
            <a:r>
              <a:rPr lang="en-US" altLang="en-GB" dirty="0"/>
              <a:t>What competitiors has</a:t>
            </a:r>
            <a:endParaRPr lang="en-US" altLang="en-GB" dirty="0"/>
          </a:p>
          <a:p>
            <a:r>
              <a:rPr lang="en-US" altLang="en-GB" dirty="0"/>
              <a:t>show the expenses, transaction categories and estimated income,</a:t>
            </a:r>
            <a:endParaRPr lang="en-US" altLang="en-GB" dirty="0"/>
          </a:p>
          <a:p>
            <a:r>
              <a:rPr lang="en-US" altLang="en-GB" dirty="0">
                <a:sym typeface="+mn-ea"/>
              </a:rPr>
              <a:t>manage your payments, subscriptions and pay-outs to the bank</a:t>
            </a:r>
            <a:endParaRPr lang="en-US" altLang="en-GB" dirty="0">
              <a:sym typeface="+mn-ea"/>
            </a:endParaRPr>
          </a:p>
          <a:p>
            <a:r>
              <a:rPr lang="en-US" altLang="en-GB" dirty="0">
                <a:solidFill>
                  <a:srgbClr val="FFFF00"/>
                </a:solidFill>
                <a:sym typeface="+mn-ea"/>
              </a:rPr>
              <a:t>None of them offer reminders and explicitly help improve finance habits</a:t>
            </a:r>
            <a:endParaRPr lang="en-US" altLang="en-GB" dirty="0">
              <a:sym typeface="+mn-ea"/>
            </a:endParaRPr>
          </a:p>
          <a:p>
            <a:pPr marL="0" indent="0">
              <a:buNone/>
            </a:pPr>
            <a:endParaRPr lang="en-US" altLang="en-GB" dirty="0"/>
          </a:p>
          <a:p>
            <a:pPr marL="0" indent="0">
              <a:buNone/>
            </a:pPr>
            <a:endParaRPr lang="en-US" altLang="en-GB" dirty="0"/>
          </a:p>
          <a:p>
            <a:pPr marL="0" indent="0">
              <a:buNone/>
            </a:pPr>
            <a:endParaRPr lang="en-US" altLang="en-GB" dirty="0"/>
          </a:p>
          <a:p>
            <a:endParaRPr lang="en-US" alt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Key Points Made</a:t>
            </a:r>
            <a:endParaRPr lang="en-GB" dirty="0"/>
          </a:p>
        </p:txBody>
      </p:sp>
      <p:sp>
        <p:nvSpPr>
          <p:cNvPr id="3" name="Content Placeholder 2"/>
          <p:cNvSpPr>
            <a:spLocks noGrp="1"/>
          </p:cNvSpPr>
          <p:nvPr>
            <p:ph idx="1"/>
          </p:nvPr>
        </p:nvSpPr>
        <p:spPr>
          <a:xfrm>
            <a:off x="496685" y="1510497"/>
            <a:ext cx="7083829" cy="5097948"/>
          </a:xfrm>
        </p:spPr>
        <p:txBody>
          <a:bodyPr/>
          <a:lstStyle/>
          <a:p>
            <a:r>
              <a:rPr lang="en-US" altLang="en-GB" dirty="0"/>
              <a:t>Interest for Good Finance Habits</a:t>
            </a:r>
            <a:endParaRPr lang="en-US" altLang="en-GB" dirty="0"/>
          </a:p>
          <a:p>
            <a:r>
              <a:rPr lang="en-US" altLang="en-GB" dirty="0"/>
              <a:t>Relevant skills</a:t>
            </a:r>
            <a:endParaRPr lang="en-GB" dirty="0"/>
          </a:p>
          <a:p>
            <a:r>
              <a:rPr lang="en-US" altLang="en-GB" dirty="0"/>
              <a:t>Understanding of the project</a:t>
            </a:r>
            <a:endParaRPr lang="en-US" altLang="en-GB" dirty="0"/>
          </a:p>
          <a:p>
            <a:r>
              <a:rPr lang="en-US" altLang="en-GB" dirty="0"/>
              <a:t>Project management and plan</a:t>
            </a:r>
            <a:endParaRPr lang="en-US" alt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Words>
  <Application>WPS 文字</Application>
  <PresentationFormat>Widescreen</PresentationFormat>
  <Paragraphs>80</Paragraphs>
  <Slides>6</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vt:i4>
      </vt:variant>
    </vt:vector>
  </HeadingPairs>
  <TitlesOfParts>
    <vt:vector size="22" baseType="lpstr">
      <vt:lpstr>Arial</vt:lpstr>
      <vt:lpstr>方正书宋_GBK</vt:lpstr>
      <vt:lpstr>Wingdings</vt:lpstr>
      <vt:lpstr>Calibri</vt:lpstr>
      <vt:lpstr>Helvetica Neue</vt:lpstr>
      <vt:lpstr>Times New Roman</vt:lpstr>
      <vt:lpstr>微软雅黑</vt:lpstr>
      <vt:lpstr>汉仪旗黑</vt:lpstr>
      <vt:lpstr>宋体</vt:lpstr>
      <vt:lpstr>Arial Unicode MS</vt:lpstr>
      <vt:lpstr>汉仪书宋二KW</vt:lpstr>
      <vt:lpstr>等线</vt:lpstr>
      <vt:lpstr>汉仪中等线KW</vt:lpstr>
      <vt:lpstr>Wingdings</vt:lpstr>
      <vt:lpstr>宋体-简</vt:lpstr>
      <vt:lpstr>Office Theme</vt:lpstr>
      <vt:lpstr>Team 12: Our Pitch</vt:lpstr>
      <vt:lpstr>Our Team</vt:lpstr>
      <vt:lpstr>Preliminary Analysis</vt:lpstr>
      <vt:lpstr>Overarching View of Our Approach</vt:lpstr>
      <vt:lpstr>Project management</vt:lpstr>
      <vt:lpstr>Summary of Key Points Made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Murphy</dc:creator>
  <cp:lastModifiedBy>hushuxiang</cp:lastModifiedBy>
  <cp:revision>22</cp:revision>
  <dcterms:created xsi:type="dcterms:W3CDTF">2020-10-11T20:16:38Z</dcterms:created>
  <dcterms:modified xsi:type="dcterms:W3CDTF">2020-10-11T20:16:38Z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