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901" autoAdjust="0"/>
  </p:normalViewPr>
  <p:slideViewPr>
    <p:cSldViewPr snapToGrid="0">
      <p:cViewPr>
        <p:scale>
          <a:sx n="100" d="100"/>
          <a:sy n="100" d="100"/>
        </p:scale>
        <p:origin x="93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24F66-B294-4D6A-AE46-8506FE962861}" type="datetimeFigureOut">
              <a:rPr lang="en-GB" smtClean="0"/>
              <a:t>11/10/2020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EE1E9-53BD-4E55-9D9F-F7798C022066}" type="slidenum">
              <a:rPr lang="en-GB" smtClean="0"/>
              <a:t>‹#›</a:t>
            </a:fld>
            <a:endParaRPr lang="en-GB"/>
          </a:p>
        </p:txBody>
      </p:sp>
    </p:spTree>
    <p:extLst>
      <p:ext uri="{BB962C8B-B14F-4D97-AF65-F5344CB8AC3E}">
        <p14:creationId xmlns:p14="http://schemas.microsoft.com/office/powerpoint/2010/main" val="197918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800" dirty="0">
                <a:solidFill>
                  <a:srgbClr val="000000"/>
                </a:solidFill>
                <a:effectLst/>
                <a:latin typeface="Calibri" panose="020F0502020204030204" pitchFamily="34" charset="0"/>
                <a:ea typeface="Times New Roman" panose="02020603050405020304" pitchFamily="18" charset="0"/>
              </a:rPr>
              <a:t>Hello Capital One, we are Team 12.</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We’re interested in the opportunity to work with you, the mutual interest amongst our group being to work on a project that aids a business such as yourself.</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The problem sparks Thomas’ personal interest of augmenting daily tasks in the workplace, with behind the scenes team formation being as important as face-to-face business. </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Our team members are very supportive of each other, carefully planning our team decisions as a group while allocating resources to aid our members in our individual tasks.</a:t>
            </a:r>
            <a:r>
              <a:rPr lang="en-US" sz="1800" dirty="0">
                <a:effectLst/>
                <a:latin typeface="Calibri" panose="020F0502020204030204" pitchFamily="34"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Our team logo is a connotation, the clock symbolises our punctuality, which has been a key factor of our work, carefully managing time, and committing to allocated tasks immediately.</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5BEE1E9-53BD-4E55-9D9F-F7798C022066}" type="slidenum">
              <a:rPr lang="en-GB" smtClean="0"/>
              <a:t>1</a:t>
            </a:fld>
            <a:endParaRPr lang="en-GB"/>
          </a:p>
        </p:txBody>
      </p:sp>
    </p:spTree>
    <p:extLst>
      <p:ext uri="{BB962C8B-B14F-4D97-AF65-F5344CB8AC3E}">
        <p14:creationId xmlns:p14="http://schemas.microsoft.com/office/powerpoint/2010/main" val="33575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800" dirty="0">
                <a:solidFill>
                  <a:srgbClr val="000000"/>
                </a:solidFill>
                <a:effectLst/>
                <a:latin typeface="Calibri" panose="020F0502020204030204" pitchFamily="34" charset="0"/>
                <a:ea typeface="Times New Roman" panose="02020603050405020304" pitchFamily="18" charset="0"/>
              </a:rPr>
              <a:t>To expand on what X was talking about, our team demonstrate a wide coverage of skills, contributing ideas from AI, Object Oriented Modelling, Data Management and Procedural Programming logic.</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We would like to combine our skills, to solve these issues. And to run through each of our team members, we would like to introduce ourselves.</a:t>
            </a:r>
            <a:endParaRPr lang="en-GB" sz="1800" dirty="0">
              <a:effectLst/>
              <a:latin typeface="Times New Roman" panose="02020603050405020304" pitchFamily="18" charset="0"/>
              <a:ea typeface="Times New Roman" panose="02020603050405020304" pitchFamily="18" charset="0"/>
            </a:endParaRPr>
          </a:p>
          <a:p>
            <a:endParaRPr lang="en-GB" dirty="0"/>
          </a:p>
          <a:p>
            <a:pPr fontAlgn="base"/>
            <a:r>
              <a:rPr lang="en-GB" sz="1800" dirty="0">
                <a:solidFill>
                  <a:srgbClr val="000000"/>
                </a:solidFill>
                <a:effectLst/>
                <a:latin typeface="Calibri" panose="020F0502020204030204" pitchFamily="34" charset="0"/>
                <a:ea typeface="Times New Roman" panose="02020603050405020304" pitchFamily="18" charset="0"/>
              </a:rPr>
              <a:t>MAIN - Introduce yourself. (Hello I am X…)</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SKILLS - Brief line on what you specialise in (Problem-solving, AI, maths, creating ideas)</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indent="914400" fontAlgn="base"/>
            <a:r>
              <a:rPr lang="en-GB" sz="1800" dirty="0">
                <a:solidFill>
                  <a:srgbClr val="000000"/>
                </a:solidFill>
                <a:effectLst/>
                <a:latin typeface="Calibri" panose="020F0502020204030204" pitchFamily="34" charset="0"/>
                <a:ea typeface="Times New Roman" panose="02020603050405020304" pitchFamily="18" charset="0"/>
              </a:rPr>
              <a:t>NOTE: the project is a problem of automating the monitoring of CVs and team allocation. I suggested classic file handing and an AI solution as ideas.</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BONUS - Anything extra (Why you personally would like to work on the project? (Helping a financing company write a system write a system that allocates undergraduates to teams))</a:t>
            </a: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5BEE1E9-53BD-4E55-9D9F-F7798C022066}" type="slidenum">
              <a:rPr lang="en-GB" smtClean="0"/>
              <a:t>2</a:t>
            </a:fld>
            <a:endParaRPr lang="en-GB"/>
          </a:p>
        </p:txBody>
      </p:sp>
    </p:spTree>
    <p:extLst>
      <p:ext uri="{BB962C8B-B14F-4D97-AF65-F5344CB8AC3E}">
        <p14:creationId xmlns:p14="http://schemas.microsoft.com/office/powerpoint/2010/main" val="265110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800" dirty="0">
                <a:solidFill>
                  <a:srgbClr val="000000"/>
                </a:solidFill>
                <a:effectLst/>
                <a:latin typeface="Calibri" panose="020F0502020204030204" pitchFamily="34" charset="0"/>
                <a:ea typeface="Times New Roman" panose="02020603050405020304" pitchFamily="18" charset="0"/>
              </a:rPr>
              <a:t>We have utilised our problem solving skills to identify the problem and interpret the task you have given to solve it.</a:t>
            </a:r>
            <a:r>
              <a:rPr lang="en-GB"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The Problem</a:t>
            </a:r>
            <a:r>
              <a:rPr lang="en-GB"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CVs - They contain useful qualities that we want to extract.</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Natural Language – CVs don’t simply use set answers to our queries, we need to process meaning.</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Teams - They must be made-up of particular qualities to cover all team aspects; a system is required to identify and allocate said roles.</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The Solution</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CV Processing – A system needs a set of rules to search through a CV for important information.</a:t>
            </a:r>
            <a:r>
              <a:rPr lang="en-US" sz="1800" dirty="0">
                <a:effectLst/>
                <a:latin typeface="Calibri" panose="020F0502020204030204" pitchFamily="34" charset="0"/>
                <a:ea typeface="Times New Roman" panose="02020603050405020304" pitchFamily="18" charset="0"/>
              </a:rPr>
              <a:t>​ Implementing such a system would automate the process of reading and understanding CVs, a process which currently requires industrious effort.</a:t>
            </a:r>
          </a:p>
          <a:p>
            <a:pPr fontAlgn="base"/>
            <a:r>
              <a:rPr lang="en-GB" sz="1800" dirty="0">
                <a:solidFill>
                  <a:srgbClr val="000000"/>
                </a:solidFill>
                <a:effectLst/>
                <a:latin typeface="Calibri" panose="020F0502020204030204" pitchFamily="34" charset="0"/>
                <a:ea typeface="Times New Roman" panose="02020603050405020304" pitchFamily="18" charset="0"/>
              </a:rPr>
              <a:t>Synonym Translation – A system needs to capable of understanding what key points made on the CV mean, referring to a data bank or even a trained AI, given enough data from your work.</a:t>
            </a:r>
            <a:r>
              <a:rPr lang="en-US" sz="1800" dirty="0">
                <a:effectLst/>
                <a:latin typeface="Calibri" panose="020F0502020204030204" pitchFamily="34"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fontAlgn="base"/>
            <a:r>
              <a:rPr lang="en-GB" sz="1800" dirty="0">
                <a:solidFill>
                  <a:srgbClr val="000000"/>
                </a:solidFill>
                <a:effectLst/>
                <a:latin typeface="Calibri" panose="020F0502020204030204" pitchFamily="34" charset="0"/>
                <a:ea typeface="Times New Roman" panose="02020603050405020304" pitchFamily="18" charset="0"/>
              </a:rPr>
              <a:t>Mix and Match Strategy – A system needs to be designed to form teams, consisting of graduates, based on their qualities. An object oriented model could easily portray the algorithm required.</a:t>
            </a:r>
            <a:endParaRPr lang="en-GB" sz="1800" dirty="0">
              <a:effectLst/>
              <a:latin typeface="Times New Roman" panose="02020603050405020304" pitchFamily="18" charset="0"/>
              <a:ea typeface="Times New Roman" panose="02020603050405020304" pitchFamily="18" charset="0"/>
            </a:endParaRPr>
          </a:p>
          <a:p>
            <a:pPr fontAlgn="base"/>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5BEE1E9-53BD-4E55-9D9F-F7798C022066}" type="slidenum">
              <a:rPr lang="en-GB" smtClean="0"/>
              <a:t>3</a:t>
            </a:fld>
            <a:endParaRPr lang="en-GB"/>
          </a:p>
        </p:txBody>
      </p:sp>
    </p:spTree>
    <p:extLst>
      <p:ext uri="{BB962C8B-B14F-4D97-AF65-F5344CB8AC3E}">
        <p14:creationId xmlns:p14="http://schemas.microsoft.com/office/powerpoint/2010/main" val="401220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Working as a team – We aid to utilise our team members’ specialisations and communicate with each other to raise the best ideas to solve problems. We have already had productive discussion, producing the preliminary analysis X (Person who worked on preliminary analysis) elaborated previously.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Agile Development cycle – We would like to utilise the requirements stage to learn more about how your team handles problems in the real world, to make our specifications based on augmenting your existing teams’ work, hopefully making the system’s introduction more fluent. We aim to run regular sprints, ensuring our progress in on track and meeting requirements. Our Team Leader Callum has already prepared Trello boards which have been useful for sprints made in the process of creating this pitch.</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Time Management – We would like to follow an agile development scheme in allocating time frames to gather requirements, prepare surveys, consider specifications of the system, design the system and develop it. We aim to be flexible on our approximations by suggesting time frames that account for a small amount of delay, especially due to external factors such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Covid</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Communicate with you - X (The person who worked on preliminary analysis) briefly mentioned how our idea for a solution would automate and augment the mix and matching task that your company makes every day. Given the opportunity in the requirements stage, we would like to gain insight on the processes we believe we are going to be automating and augmenting to best suit the system to your needs.</a:t>
            </a:r>
          </a:p>
          <a:p>
            <a:endParaRPr lang="en-GB" dirty="0"/>
          </a:p>
        </p:txBody>
      </p:sp>
      <p:sp>
        <p:nvSpPr>
          <p:cNvPr id="4" name="Slide Number Placeholder 3"/>
          <p:cNvSpPr>
            <a:spLocks noGrp="1"/>
          </p:cNvSpPr>
          <p:nvPr>
            <p:ph type="sldNum" sz="quarter" idx="5"/>
          </p:nvPr>
        </p:nvSpPr>
        <p:spPr/>
        <p:txBody>
          <a:bodyPr/>
          <a:lstStyle/>
          <a:p>
            <a:fld id="{95BEE1E9-53BD-4E55-9D9F-F7798C022066}" type="slidenum">
              <a:rPr lang="en-GB" smtClean="0"/>
              <a:t>4</a:t>
            </a:fld>
            <a:endParaRPr lang="en-GB"/>
          </a:p>
        </p:txBody>
      </p:sp>
    </p:spTree>
    <p:extLst>
      <p:ext uri="{BB962C8B-B14F-4D97-AF65-F5344CB8AC3E}">
        <p14:creationId xmlns:p14="http://schemas.microsoft.com/office/powerpoint/2010/main" val="802272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E93C-396D-41EA-BED5-FB36A0578B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8E8A5C4-82BE-40C1-8024-C69FB07DA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017F38-ED7A-4783-8F54-F6A90636FFFC}"/>
              </a:ext>
            </a:extLst>
          </p:cNvPr>
          <p:cNvSpPr>
            <a:spLocks noGrp="1"/>
          </p:cNvSpPr>
          <p:nvPr>
            <p:ph type="dt" sz="half" idx="10"/>
          </p:nvPr>
        </p:nvSpPr>
        <p:spPr/>
        <p:txBody>
          <a:bodyPr/>
          <a:lstStyle/>
          <a:p>
            <a:fld id="{365A348F-9BA6-4D42-858B-8BA33CEF1D4A}" type="datetimeFigureOut">
              <a:rPr lang="en-GB" smtClean="0"/>
              <a:t>11/10/2020</a:t>
            </a:fld>
            <a:endParaRPr lang="en-GB"/>
          </a:p>
        </p:txBody>
      </p:sp>
      <p:sp>
        <p:nvSpPr>
          <p:cNvPr id="5" name="Footer Placeholder 4">
            <a:extLst>
              <a:ext uri="{FF2B5EF4-FFF2-40B4-BE49-F238E27FC236}">
                <a16:creationId xmlns:a16="http://schemas.microsoft.com/office/drawing/2014/main" id="{323B9544-9A49-42A8-A82F-9A443EA91E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1CF20D-D0BC-476A-94B4-4E9C1199E7D9}"/>
              </a:ext>
            </a:extLst>
          </p:cNvPr>
          <p:cNvSpPr>
            <a:spLocks noGrp="1"/>
          </p:cNvSpPr>
          <p:nvPr>
            <p:ph type="sldNum" sz="quarter" idx="12"/>
          </p:nvPr>
        </p:nvSpPr>
        <p:spPr/>
        <p:txBody>
          <a:bodyPr/>
          <a:lstStyle/>
          <a:p>
            <a:fld id="{79F29041-5C8A-4A6B-B776-888DBE4B3BE5}" type="slidenum">
              <a:rPr lang="en-GB" smtClean="0"/>
              <a:t>‹#›</a:t>
            </a:fld>
            <a:endParaRPr lang="en-GB"/>
          </a:p>
        </p:txBody>
      </p:sp>
    </p:spTree>
    <p:extLst>
      <p:ext uri="{BB962C8B-B14F-4D97-AF65-F5344CB8AC3E}">
        <p14:creationId xmlns:p14="http://schemas.microsoft.com/office/powerpoint/2010/main" val="325952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4634-637E-4FEF-9FB9-A2ED282616D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6CC740-1216-4837-8D7A-4B33331812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333D04-CC41-473D-9092-636E98D7516C}"/>
              </a:ext>
            </a:extLst>
          </p:cNvPr>
          <p:cNvSpPr>
            <a:spLocks noGrp="1"/>
          </p:cNvSpPr>
          <p:nvPr>
            <p:ph type="dt" sz="half" idx="10"/>
          </p:nvPr>
        </p:nvSpPr>
        <p:spPr/>
        <p:txBody>
          <a:bodyPr/>
          <a:lstStyle/>
          <a:p>
            <a:fld id="{365A348F-9BA6-4D42-858B-8BA33CEF1D4A}" type="datetimeFigureOut">
              <a:rPr lang="en-GB" smtClean="0"/>
              <a:t>11/10/2020</a:t>
            </a:fld>
            <a:endParaRPr lang="en-GB"/>
          </a:p>
        </p:txBody>
      </p:sp>
      <p:sp>
        <p:nvSpPr>
          <p:cNvPr id="5" name="Footer Placeholder 4">
            <a:extLst>
              <a:ext uri="{FF2B5EF4-FFF2-40B4-BE49-F238E27FC236}">
                <a16:creationId xmlns:a16="http://schemas.microsoft.com/office/drawing/2014/main" id="{8F3D8EA7-5F4B-4C97-A106-A18EA2403D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0EC8B1-2A29-41F2-A7D3-008474DF4EE3}"/>
              </a:ext>
            </a:extLst>
          </p:cNvPr>
          <p:cNvSpPr>
            <a:spLocks noGrp="1"/>
          </p:cNvSpPr>
          <p:nvPr>
            <p:ph type="sldNum" sz="quarter" idx="12"/>
          </p:nvPr>
        </p:nvSpPr>
        <p:spPr/>
        <p:txBody>
          <a:bodyPr/>
          <a:lstStyle/>
          <a:p>
            <a:fld id="{79F29041-5C8A-4A6B-B776-888DBE4B3BE5}" type="slidenum">
              <a:rPr lang="en-GB" smtClean="0"/>
              <a:t>‹#›</a:t>
            </a:fld>
            <a:endParaRPr lang="en-GB"/>
          </a:p>
        </p:txBody>
      </p:sp>
    </p:spTree>
    <p:extLst>
      <p:ext uri="{BB962C8B-B14F-4D97-AF65-F5344CB8AC3E}">
        <p14:creationId xmlns:p14="http://schemas.microsoft.com/office/powerpoint/2010/main" val="158754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B583C6-83AC-4A5A-8286-E0DE4EF4E4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FC385D3-10C5-405D-B0CE-EBEEF2BC25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A61BF5-0059-4B3A-85CC-901A62046ED0}"/>
              </a:ext>
            </a:extLst>
          </p:cNvPr>
          <p:cNvSpPr>
            <a:spLocks noGrp="1"/>
          </p:cNvSpPr>
          <p:nvPr>
            <p:ph type="dt" sz="half" idx="10"/>
          </p:nvPr>
        </p:nvSpPr>
        <p:spPr/>
        <p:txBody>
          <a:bodyPr/>
          <a:lstStyle/>
          <a:p>
            <a:fld id="{365A348F-9BA6-4D42-858B-8BA33CEF1D4A}" type="datetimeFigureOut">
              <a:rPr lang="en-GB" smtClean="0"/>
              <a:t>11/10/2020</a:t>
            </a:fld>
            <a:endParaRPr lang="en-GB"/>
          </a:p>
        </p:txBody>
      </p:sp>
      <p:sp>
        <p:nvSpPr>
          <p:cNvPr id="5" name="Footer Placeholder 4">
            <a:extLst>
              <a:ext uri="{FF2B5EF4-FFF2-40B4-BE49-F238E27FC236}">
                <a16:creationId xmlns:a16="http://schemas.microsoft.com/office/drawing/2014/main" id="{5655DE0B-E01E-4874-8833-269BE48EDF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3E63D6-71B9-4F6C-BF0E-6ABA6266E285}"/>
              </a:ext>
            </a:extLst>
          </p:cNvPr>
          <p:cNvSpPr>
            <a:spLocks noGrp="1"/>
          </p:cNvSpPr>
          <p:nvPr>
            <p:ph type="sldNum" sz="quarter" idx="12"/>
          </p:nvPr>
        </p:nvSpPr>
        <p:spPr/>
        <p:txBody>
          <a:bodyPr/>
          <a:lstStyle/>
          <a:p>
            <a:fld id="{79F29041-5C8A-4A6B-B776-888DBE4B3BE5}" type="slidenum">
              <a:rPr lang="en-GB" smtClean="0"/>
              <a:t>‹#›</a:t>
            </a:fld>
            <a:endParaRPr lang="en-GB"/>
          </a:p>
        </p:txBody>
      </p:sp>
    </p:spTree>
    <p:extLst>
      <p:ext uri="{BB962C8B-B14F-4D97-AF65-F5344CB8AC3E}">
        <p14:creationId xmlns:p14="http://schemas.microsoft.com/office/powerpoint/2010/main" val="101269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A824-3630-4647-87E6-7ABEE466CA41}"/>
              </a:ext>
            </a:extLst>
          </p:cNvPr>
          <p:cNvSpPr>
            <a:spLocks noGrp="1"/>
          </p:cNvSpPr>
          <p:nvPr>
            <p:ph type="title"/>
          </p:nvPr>
        </p:nvSpPr>
        <p:spPr>
          <a:xfrm>
            <a:off x="496684" y="185025"/>
            <a:ext cx="7083829"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F16174-C684-4AF9-AA5D-CFCB5CC270A2}"/>
              </a:ext>
            </a:extLst>
          </p:cNvPr>
          <p:cNvSpPr>
            <a:spLocks noGrp="1"/>
          </p:cNvSpPr>
          <p:nvPr>
            <p:ph idx="1"/>
          </p:nvPr>
        </p:nvSpPr>
        <p:spPr>
          <a:xfrm>
            <a:off x="496685" y="1623527"/>
            <a:ext cx="7083829" cy="50979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44AD56-6FB1-42A1-B43E-73C49FDEED73}"/>
              </a:ext>
            </a:extLst>
          </p:cNvPr>
          <p:cNvSpPr>
            <a:spLocks noGrp="1"/>
          </p:cNvSpPr>
          <p:nvPr>
            <p:ph type="dt" sz="half" idx="10"/>
          </p:nvPr>
        </p:nvSpPr>
        <p:spPr/>
        <p:txBody>
          <a:bodyPr/>
          <a:lstStyle/>
          <a:p>
            <a:fld id="{365A348F-9BA6-4D42-858B-8BA33CEF1D4A}" type="datetimeFigureOut">
              <a:rPr lang="en-GB" smtClean="0"/>
              <a:t>11/10/2020</a:t>
            </a:fld>
            <a:endParaRPr lang="en-GB"/>
          </a:p>
        </p:txBody>
      </p:sp>
      <p:sp>
        <p:nvSpPr>
          <p:cNvPr id="5" name="Footer Placeholder 4">
            <a:extLst>
              <a:ext uri="{FF2B5EF4-FFF2-40B4-BE49-F238E27FC236}">
                <a16:creationId xmlns:a16="http://schemas.microsoft.com/office/drawing/2014/main" id="{017F0F88-B1EE-4D3F-81BA-FE3C89232E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90271D-4CC2-4C2E-96BC-933749589C14}"/>
              </a:ext>
            </a:extLst>
          </p:cNvPr>
          <p:cNvSpPr>
            <a:spLocks noGrp="1"/>
          </p:cNvSpPr>
          <p:nvPr>
            <p:ph type="sldNum" sz="quarter" idx="12"/>
          </p:nvPr>
        </p:nvSpPr>
        <p:spPr/>
        <p:txBody>
          <a:bodyPr/>
          <a:lstStyle/>
          <a:p>
            <a:fld id="{79F29041-5C8A-4A6B-B776-888DBE4B3BE5}" type="slidenum">
              <a:rPr lang="en-GB" smtClean="0"/>
              <a:t>‹#›</a:t>
            </a:fld>
            <a:endParaRPr lang="en-GB"/>
          </a:p>
        </p:txBody>
      </p:sp>
    </p:spTree>
    <p:extLst>
      <p:ext uri="{BB962C8B-B14F-4D97-AF65-F5344CB8AC3E}">
        <p14:creationId xmlns:p14="http://schemas.microsoft.com/office/powerpoint/2010/main" val="2139869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5D3A-5513-477F-A6F5-B093DF8BD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5AB13A-26A6-45AA-8B53-E94BE68DB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A1FB8-AD8F-41CA-BD55-1427C07DF07C}"/>
              </a:ext>
            </a:extLst>
          </p:cNvPr>
          <p:cNvSpPr>
            <a:spLocks noGrp="1"/>
          </p:cNvSpPr>
          <p:nvPr>
            <p:ph type="dt" sz="half" idx="10"/>
          </p:nvPr>
        </p:nvSpPr>
        <p:spPr/>
        <p:txBody>
          <a:bodyPr/>
          <a:lstStyle/>
          <a:p>
            <a:fld id="{365A348F-9BA6-4D42-858B-8BA33CEF1D4A}" type="datetimeFigureOut">
              <a:rPr lang="en-GB" smtClean="0"/>
              <a:t>11/10/2020</a:t>
            </a:fld>
            <a:endParaRPr lang="en-GB"/>
          </a:p>
        </p:txBody>
      </p:sp>
      <p:sp>
        <p:nvSpPr>
          <p:cNvPr id="5" name="Footer Placeholder 4">
            <a:extLst>
              <a:ext uri="{FF2B5EF4-FFF2-40B4-BE49-F238E27FC236}">
                <a16:creationId xmlns:a16="http://schemas.microsoft.com/office/drawing/2014/main" id="{AE73755F-7431-41F4-9810-2245A001D7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960C20-E063-452D-AD30-2C74298EBB02}"/>
              </a:ext>
            </a:extLst>
          </p:cNvPr>
          <p:cNvSpPr>
            <a:spLocks noGrp="1"/>
          </p:cNvSpPr>
          <p:nvPr>
            <p:ph type="sldNum" sz="quarter" idx="12"/>
          </p:nvPr>
        </p:nvSpPr>
        <p:spPr/>
        <p:txBody>
          <a:bodyPr/>
          <a:lstStyle/>
          <a:p>
            <a:fld id="{79F29041-5C8A-4A6B-B776-888DBE4B3BE5}" type="slidenum">
              <a:rPr lang="en-GB" smtClean="0"/>
              <a:t>‹#›</a:t>
            </a:fld>
            <a:endParaRPr lang="en-GB"/>
          </a:p>
        </p:txBody>
      </p:sp>
    </p:spTree>
    <p:extLst>
      <p:ext uri="{BB962C8B-B14F-4D97-AF65-F5344CB8AC3E}">
        <p14:creationId xmlns:p14="http://schemas.microsoft.com/office/powerpoint/2010/main" val="381244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3671-05EE-4D96-AE7D-1AB3B0A0E8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B0F137-E82C-41B8-8479-856D74EC5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B8CFD2A-0B48-48EF-BEBC-2ED8D9C81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082349-A3A1-48AB-9F96-942C2788416F}"/>
              </a:ext>
            </a:extLst>
          </p:cNvPr>
          <p:cNvSpPr>
            <a:spLocks noGrp="1"/>
          </p:cNvSpPr>
          <p:nvPr>
            <p:ph type="dt" sz="half" idx="10"/>
          </p:nvPr>
        </p:nvSpPr>
        <p:spPr/>
        <p:txBody>
          <a:bodyPr/>
          <a:lstStyle/>
          <a:p>
            <a:fld id="{365A348F-9BA6-4D42-858B-8BA33CEF1D4A}" type="datetimeFigureOut">
              <a:rPr lang="en-GB" smtClean="0"/>
              <a:t>11/10/2020</a:t>
            </a:fld>
            <a:endParaRPr lang="en-GB"/>
          </a:p>
        </p:txBody>
      </p:sp>
      <p:sp>
        <p:nvSpPr>
          <p:cNvPr id="6" name="Footer Placeholder 5">
            <a:extLst>
              <a:ext uri="{FF2B5EF4-FFF2-40B4-BE49-F238E27FC236}">
                <a16:creationId xmlns:a16="http://schemas.microsoft.com/office/drawing/2014/main" id="{D46DBB03-4B1A-419B-A16C-1FA8D226FB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57CE42-D596-4188-B6FA-3C54D16B8FAF}"/>
              </a:ext>
            </a:extLst>
          </p:cNvPr>
          <p:cNvSpPr>
            <a:spLocks noGrp="1"/>
          </p:cNvSpPr>
          <p:nvPr>
            <p:ph type="sldNum" sz="quarter" idx="12"/>
          </p:nvPr>
        </p:nvSpPr>
        <p:spPr/>
        <p:txBody>
          <a:bodyPr/>
          <a:lstStyle/>
          <a:p>
            <a:fld id="{79F29041-5C8A-4A6B-B776-888DBE4B3BE5}" type="slidenum">
              <a:rPr lang="en-GB" smtClean="0"/>
              <a:t>‹#›</a:t>
            </a:fld>
            <a:endParaRPr lang="en-GB"/>
          </a:p>
        </p:txBody>
      </p:sp>
    </p:spTree>
    <p:extLst>
      <p:ext uri="{BB962C8B-B14F-4D97-AF65-F5344CB8AC3E}">
        <p14:creationId xmlns:p14="http://schemas.microsoft.com/office/powerpoint/2010/main" val="122875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442A-F5DB-47A1-B0E8-911D47D098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2078D1-0605-4ED3-A99C-9681F8E84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7FB8BC-5C04-4701-B80F-2690F5344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DDE3EE-0EAF-4FCA-A705-14AD6A8905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F13BA3-F4A6-486D-96FD-6813F6AA8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8178B17-7D86-4C8D-A55D-A575BD96D154}"/>
              </a:ext>
            </a:extLst>
          </p:cNvPr>
          <p:cNvSpPr>
            <a:spLocks noGrp="1"/>
          </p:cNvSpPr>
          <p:nvPr>
            <p:ph type="dt" sz="half" idx="10"/>
          </p:nvPr>
        </p:nvSpPr>
        <p:spPr/>
        <p:txBody>
          <a:bodyPr/>
          <a:lstStyle/>
          <a:p>
            <a:fld id="{365A348F-9BA6-4D42-858B-8BA33CEF1D4A}" type="datetimeFigureOut">
              <a:rPr lang="en-GB" smtClean="0"/>
              <a:t>11/10/2020</a:t>
            </a:fld>
            <a:endParaRPr lang="en-GB"/>
          </a:p>
        </p:txBody>
      </p:sp>
      <p:sp>
        <p:nvSpPr>
          <p:cNvPr id="8" name="Footer Placeholder 7">
            <a:extLst>
              <a:ext uri="{FF2B5EF4-FFF2-40B4-BE49-F238E27FC236}">
                <a16:creationId xmlns:a16="http://schemas.microsoft.com/office/drawing/2014/main" id="{716288AD-1D59-4CB7-94BE-6F3B4E3F3B3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4994CA-5EB3-4B5E-86ED-8B90A51FC58E}"/>
              </a:ext>
            </a:extLst>
          </p:cNvPr>
          <p:cNvSpPr>
            <a:spLocks noGrp="1"/>
          </p:cNvSpPr>
          <p:nvPr>
            <p:ph type="sldNum" sz="quarter" idx="12"/>
          </p:nvPr>
        </p:nvSpPr>
        <p:spPr/>
        <p:txBody>
          <a:bodyPr/>
          <a:lstStyle/>
          <a:p>
            <a:fld id="{79F29041-5C8A-4A6B-B776-888DBE4B3BE5}" type="slidenum">
              <a:rPr lang="en-GB" smtClean="0"/>
              <a:t>‹#›</a:t>
            </a:fld>
            <a:endParaRPr lang="en-GB"/>
          </a:p>
        </p:txBody>
      </p:sp>
    </p:spTree>
    <p:extLst>
      <p:ext uri="{BB962C8B-B14F-4D97-AF65-F5344CB8AC3E}">
        <p14:creationId xmlns:p14="http://schemas.microsoft.com/office/powerpoint/2010/main" val="48885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C0D4-788E-4BF4-A14A-F2607C92C5A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84C266-094A-46D1-83A5-E932BE35879D}"/>
              </a:ext>
            </a:extLst>
          </p:cNvPr>
          <p:cNvSpPr>
            <a:spLocks noGrp="1"/>
          </p:cNvSpPr>
          <p:nvPr>
            <p:ph type="dt" sz="half" idx="10"/>
          </p:nvPr>
        </p:nvSpPr>
        <p:spPr/>
        <p:txBody>
          <a:bodyPr/>
          <a:lstStyle/>
          <a:p>
            <a:fld id="{365A348F-9BA6-4D42-858B-8BA33CEF1D4A}" type="datetimeFigureOut">
              <a:rPr lang="en-GB" smtClean="0"/>
              <a:t>11/10/2020</a:t>
            </a:fld>
            <a:endParaRPr lang="en-GB"/>
          </a:p>
        </p:txBody>
      </p:sp>
      <p:sp>
        <p:nvSpPr>
          <p:cNvPr id="4" name="Footer Placeholder 3">
            <a:extLst>
              <a:ext uri="{FF2B5EF4-FFF2-40B4-BE49-F238E27FC236}">
                <a16:creationId xmlns:a16="http://schemas.microsoft.com/office/drawing/2014/main" id="{0C98B691-4DD9-4897-ADA5-20D45824F1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A63EF9F-1DE0-4706-A8D9-1DFD69A4EA8E}"/>
              </a:ext>
            </a:extLst>
          </p:cNvPr>
          <p:cNvSpPr>
            <a:spLocks noGrp="1"/>
          </p:cNvSpPr>
          <p:nvPr>
            <p:ph type="sldNum" sz="quarter" idx="12"/>
          </p:nvPr>
        </p:nvSpPr>
        <p:spPr/>
        <p:txBody>
          <a:bodyPr/>
          <a:lstStyle/>
          <a:p>
            <a:fld id="{79F29041-5C8A-4A6B-B776-888DBE4B3BE5}" type="slidenum">
              <a:rPr lang="en-GB" smtClean="0"/>
              <a:t>‹#›</a:t>
            </a:fld>
            <a:endParaRPr lang="en-GB"/>
          </a:p>
        </p:txBody>
      </p:sp>
    </p:spTree>
    <p:extLst>
      <p:ext uri="{BB962C8B-B14F-4D97-AF65-F5344CB8AC3E}">
        <p14:creationId xmlns:p14="http://schemas.microsoft.com/office/powerpoint/2010/main" val="310637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1E1D0-ADDA-49D0-8F1E-EDF1AAC482BB}"/>
              </a:ext>
            </a:extLst>
          </p:cNvPr>
          <p:cNvSpPr>
            <a:spLocks noGrp="1"/>
          </p:cNvSpPr>
          <p:nvPr>
            <p:ph type="dt" sz="half" idx="10"/>
          </p:nvPr>
        </p:nvSpPr>
        <p:spPr/>
        <p:txBody>
          <a:bodyPr/>
          <a:lstStyle/>
          <a:p>
            <a:fld id="{365A348F-9BA6-4D42-858B-8BA33CEF1D4A}" type="datetimeFigureOut">
              <a:rPr lang="en-GB" smtClean="0"/>
              <a:t>11/10/2020</a:t>
            </a:fld>
            <a:endParaRPr lang="en-GB"/>
          </a:p>
        </p:txBody>
      </p:sp>
      <p:sp>
        <p:nvSpPr>
          <p:cNvPr id="3" name="Footer Placeholder 2">
            <a:extLst>
              <a:ext uri="{FF2B5EF4-FFF2-40B4-BE49-F238E27FC236}">
                <a16:creationId xmlns:a16="http://schemas.microsoft.com/office/drawing/2014/main" id="{3F0D18BF-1534-41B5-85CC-B64332D121E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50D590-B64E-4AB2-AF2E-3A7ADBCF3508}"/>
              </a:ext>
            </a:extLst>
          </p:cNvPr>
          <p:cNvSpPr>
            <a:spLocks noGrp="1"/>
          </p:cNvSpPr>
          <p:nvPr>
            <p:ph type="sldNum" sz="quarter" idx="12"/>
          </p:nvPr>
        </p:nvSpPr>
        <p:spPr/>
        <p:txBody>
          <a:bodyPr/>
          <a:lstStyle/>
          <a:p>
            <a:fld id="{79F29041-5C8A-4A6B-B776-888DBE4B3BE5}" type="slidenum">
              <a:rPr lang="en-GB" smtClean="0"/>
              <a:t>‹#›</a:t>
            </a:fld>
            <a:endParaRPr lang="en-GB"/>
          </a:p>
        </p:txBody>
      </p:sp>
    </p:spTree>
    <p:extLst>
      <p:ext uri="{BB962C8B-B14F-4D97-AF65-F5344CB8AC3E}">
        <p14:creationId xmlns:p14="http://schemas.microsoft.com/office/powerpoint/2010/main" val="142588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0C01-D500-4520-BCF2-0E3ADBCA8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7456DE-CC88-4A22-965B-27D17394C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B916583-7DB3-4077-9CE6-9C43A10D5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C5614-214B-4534-811C-245803A9BA65}"/>
              </a:ext>
            </a:extLst>
          </p:cNvPr>
          <p:cNvSpPr>
            <a:spLocks noGrp="1"/>
          </p:cNvSpPr>
          <p:nvPr>
            <p:ph type="dt" sz="half" idx="10"/>
          </p:nvPr>
        </p:nvSpPr>
        <p:spPr/>
        <p:txBody>
          <a:bodyPr/>
          <a:lstStyle/>
          <a:p>
            <a:fld id="{365A348F-9BA6-4D42-858B-8BA33CEF1D4A}" type="datetimeFigureOut">
              <a:rPr lang="en-GB" smtClean="0"/>
              <a:t>11/10/2020</a:t>
            </a:fld>
            <a:endParaRPr lang="en-GB"/>
          </a:p>
        </p:txBody>
      </p:sp>
      <p:sp>
        <p:nvSpPr>
          <p:cNvPr id="6" name="Footer Placeholder 5">
            <a:extLst>
              <a:ext uri="{FF2B5EF4-FFF2-40B4-BE49-F238E27FC236}">
                <a16:creationId xmlns:a16="http://schemas.microsoft.com/office/drawing/2014/main" id="{3CC822C0-EC29-4080-B98D-A00471D991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3E3954-D4FF-4DD0-AEF3-2EA5ACFE7BEB}"/>
              </a:ext>
            </a:extLst>
          </p:cNvPr>
          <p:cNvSpPr>
            <a:spLocks noGrp="1"/>
          </p:cNvSpPr>
          <p:nvPr>
            <p:ph type="sldNum" sz="quarter" idx="12"/>
          </p:nvPr>
        </p:nvSpPr>
        <p:spPr/>
        <p:txBody>
          <a:bodyPr/>
          <a:lstStyle/>
          <a:p>
            <a:fld id="{79F29041-5C8A-4A6B-B776-888DBE4B3BE5}" type="slidenum">
              <a:rPr lang="en-GB" smtClean="0"/>
              <a:t>‹#›</a:t>
            </a:fld>
            <a:endParaRPr lang="en-GB"/>
          </a:p>
        </p:txBody>
      </p:sp>
    </p:spTree>
    <p:extLst>
      <p:ext uri="{BB962C8B-B14F-4D97-AF65-F5344CB8AC3E}">
        <p14:creationId xmlns:p14="http://schemas.microsoft.com/office/powerpoint/2010/main" val="11746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FE64-CEEF-4BDB-B9A4-13702AE6E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545B89-5788-4E44-BAE2-CA2845661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1DF4C83-5FE2-499F-A8C0-EDECC8359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E4FC4-9856-4371-AC87-2C12BF13C16C}"/>
              </a:ext>
            </a:extLst>
          </p:cNvPr>
          <p:cNvSpPr>
            <a:spLocks noGrp="1"/>
          </p:cNvSpPr>
          <p:nvPr>
            <p:ph type="dt" sz="half" idx="10"/>
          </p:nvPr>
        </p:nvSpPr>
        <p:spPr/>
        <p:txBody>
          <a:bodyPr/>
          <a:lstStyle/>
          <a:p>
            <a:fld id="{365A348F-9BA6-4D42-858B-8BA33CEF1D4A}" type="datetimeFigureOut">
              <a:rPr lang="en-GB" smtClean="0"/>
              <a:t>11/10/2020</a:t>
            </a:fld>
            <a:endParaRPr lang="en-GB"/>
          </a:p>
        </p:txBody>
      </p:sp>
      <p:sp>
        <p:nvSpPr>
          <p:cNvPr id="6" name="Footer Placeholder 5">
            <a:extLst>
              <a:ext uri="{FF2B5EF4-FFF2-40B4-BE49-F238E27FC236}">
                <a16:creationId xmlns:a16="http://schemas.microsoft.com/office/drawing/2014/main" id="{A9DB1150-A966-448F-AD27-03E0EF813C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699587-A359-4D29-B15F-464DDC5BE275}"/>
              </a:ext>
            </a:extLst>
          </p:cNvPr>
          <p:cNvSpPr>
            <a:spLocks noGrp="1"/>
          </p:cNvSpPr>
          <p:nvPr>
            <p:ph type="sldNum" sz="quarter" idx="12"/>
          </p:nvPr>
        </p:nvSpPr>
        <p:spPr/>
        <p:txBody>
          <a:bodyPr/>
          <a:lstStyle/>
          <a:p>
            <a:fld id="{79F29041-5C8A-4A6B-B776-888DBE4B3BE5}" type="slidenum">
              <a:rPr lang="en-GB" smtClean="0"/>
              <a:t>‹#›</a:t>
            </a:fld>
            <a:endParaRPr lang="en-GB"/>
          </a:p>
        </p:txBody>
      </p:sp>
    </p:spTree>
    <p:extLst>
      <p:ext uri="{BB962C8B-B14F-4D97-AF65-F5344CB8AC3E}">
        <p14:creationId xmlns:p14="http://schemas.microsoft.com/office/powerpoint/2010/main" val="171217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8885B2-A12C-442A-937C-4AA82CACDBF0}"/>
              </a:ext>
            </a:extLst>
          </p:cNvPr>
          <p:cNvSpPr>
            <a:spLocks noGrp="1"/>
          </p:cNvSpPr>
          <p:nvPr>
            <p:ph type="title"/>
          </p:nvPr>
        </p:nvSpPr>
        <p:spPr>
          <a:xfrm>
            <a:off x="838200" y="365125"/>
            <a:ext cx="7083829" cy="1325563"/>
          </a:xfrm>
          <a:prstGeom prst="rect">
            <a:avLst/>
          </a:prstGeom>
          <a:solidFill>
            <a:schemeClr val="tx1"/>
          </a:solidFill>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A660FDD3-E0E2-47C4-AF56-1B0693B43892}"/>
              </a:ext>
            </a:extLst>
          </p:cNvPr>
          <p:cNvSpPr>
            <a:spLocks noGrp="1"/>
          </p:cNvSpPr>
          <p:nvPr>
            <p:ph type="body" idx="1"/>
          </p:nvPr>
        </p:nvSpPr>
        <p:spPr>
          <a:xfrm>
            <a:off x="838200" y="1825625"/>
            <a:ext cx="7083829" cy="4351338"/>
          </a:xfrm>
          <a:prstGeom prst="rect">
            <a:avLst/>
          </a:prstGeom>
          <a:solidFill>
            <a:schemeClr val="tx1"/>
          </a:solid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14DBE3C0-B4A3-48FE-9014-E0C86EFAB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A348F-9BA6-4D42-858B-8BA33CEF1D4A}" type="datetimeFigureOut">
              <a:rPr lang="en-GB" smtClean="0"/>
              <a:t>11/10/2020</a:t>
            </a:fld>
            <a:endParaRPr lang="en-GB"/>
          </a:p>
        </p:txBody>
      </p:sp>
      <p:sp>
        <p:nvSpPr>
          <p:cNvPr id="5" name="Footer Placeholder 4">
            <a:extLst>
              <a:ext uri="{FF2B5EF4-FFF2-40B4-BE49-F238E27FC236}">
                <a16:creationId xmlns:a16="http://schemas.microsoft.com/office/drawing/2014/main" id="{11C7C92E-D701-4906-82C7-B18398199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F1EE6BE-9FF4-4656-9E5F-0C115757B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9041-5C8A-4A6B-B776-888DBE4B3BE5}" type="slidenum">
              <a:rPr lang="en-GB" smtClean="0"/>
              <a:t>‹#›</a:t>
            </a:fld>
            <a:endParaRPr lang="en-GB"/>
          </a:p>
        </p:txBody>
      </p:sp>
      <p:grpSp>
        <p:nvGrpSpPr>
          <p:cNvPr id="11" name="Group 10">
            <a:extLst>
              <a:ext uri="{FF2B5EF4-FFF2-40B4-BE49-F238E27FC236}">
                <a16:creationId xmlns:a16="http://schemas.microsoft.com/office/drawing/2014/main" id="{D69B8474-B63B-47F9-87D8-2D2269A0C801}"/>
              </a:ext>
            </a:extLst>
          </p:cNvPr>
          <p:cNvGrpSpPr/>
          <p:nvPr userDrawn="1"/>
        </p:nvGrpSpPr>
        <p:grpSpPr>
          <a:xfrm>
            <a:off x="8751026" y="136525"/>
            <a:ext cx="2694214" cy="2829151"/>
            <a:chOff x="8659586" y="411049"/>
            <a:chExt cx="2694214" cy="2829151"/>
          </a:xfrm>
        </p:grpSpPr>
        <p:sp>
          <p:nvSpPr>
            <p:cNvPr id="8" name="Oval 7">
              <a:extLst>
                <a:ext uri="{FF2B5EF4-FFF2-40B4-BE49-F238E27FC236}">
                  <a16:creationId xmlns:a16="http://schemas.microsoft.com/office/drawing/2014/main" id="{FFB72382-DED3-4035-A623-6EEEB3D14A95}"/>
                </a:ext>
              </a:extLst>
            </p:cNvPr>
            <p:cNvSpPr/>
            <p:nvPr/>
          </p:nvSpPr>
          <p:spPr>
            <a:xfrm>
              <a:off x="8659586" y="545986"/>
              <a:ext cx="2694214" cy="26942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DF57DD31-6D6C-40D5-857E-008D5E35522A}"/>
                </a:ext>
              </a:extLst>
            </p:cNvPr>
            <p:cNvSpPr/>
            <p:nvPr/>
          </p:nvSpPr>
          <p:spPr>
            <a:xfrm>
              <a:off x="9982200" y="1244870"/>
              <a:ext cx="45719" cy="754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18524B7B-FFB2-4C0A-A077-BA8694A37D61}"/>
                </a:ext>
              </a:extLst>
            </p:cNvPr>
            <p:cNvSpPr txBox="1"/>
            <p:nvPr/>
          </p:nvSpPr>
          <p:spPr>
            <a:xfrm>
              <a:off x="9538809" y="411049"/>
              <a:ext cx="886781" cy="923330"/>
            </a:xfrm>
            <a:prstGeom prst="rect">
              <a:avLst/>
            </a:prstGeom>
            <a:noFill/>
          </p:spPr>
          <p:txBody>
            <a:bodyPr wrap="none" rtlCol="0">
              <a:spAutoFit/>
            </a:bodyPr>
            <a:lstStyle/>
            <a:p>
              <a:r>
                <a:rPr lang="en-GB" sz="5400" b="1" dirty="0">
                  <a:solidFill>
                    <a:schemeClr val="bg1"/>
                  </a:solidFill>
                </a:rPr>
                <a:t>12</a:t>
              </a:r>
            </a:p>
          </p:txBody>
        </p:sp>
      </p:grpSp>
      <p:sp>
        <p:nvSpPr>
          <p:cNvPr id="12" name="Rectangle 11">
            <a:extLst>
              <a:ext uri="{FF2B5EF4-FFF2-40B4-BE49-F238E27FC236}">
                <a16:creationId xmlns:a16="http://schemas.microsoft.com/office/drawing/2014/main" id="{0319E6D8-95FE-4FD7-8499-3A4F32D7B1E3}"/>
              </a:ext>
            </a:extLst>
          </p:cNvPr>
          <p:cNvSpPr/>
          <p:nvPr userDrawn="1"/>
        </p:nvSpPr>
        <p:spPr>
          <a:xfrm>
            <a:off x="8153400" y="3100613"/>
            <a:ext cx="3890356" cy="36208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[Recording]</a:t>
            </a:r>
          </a:p>
        </p:txBody>
      </p:sp>
    </p:spTree>
    <p:extLst>
      <p:ext uri="{BB962C8B-B14F-4D97-AF65-F5344CB8AC3E}">
        <p14:creationId xmlns:p14="http://schemas.microsoft.com/office/powerpoint/2010/main" val="3222324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9421-C65B-4AA9-9F4F-5D65DE9F2DF6}"/>
              </a:ext>
            </a:extLst>
          </p:cNvPr>
          <p:cNvSpPr>
            <a:spLocks noGrp="1"/>
          </p:cNvSpPr>
          <p:nvPr>
            <p:ph type="ctrTitle"/>
          </p:nvPr>
        </p:nvSpPr>
        <p:spPr>
          <a:xfrm>
            <a:off x="176893" y="174635"/>
            <a:ext cx="7866529" cy="945307"/>
          </a:xfrm>
        </p:spPr>
        <p:txBody>
          <a:bodyPr/>
          <a:lstStyle/>
          <a:p>
            <a:r>
              <a:rPr lang="en-GB" dirty="0"/>
              <a:t>Team 12: Our Pitch</a:t>
            </a:r>
          </a:p>
        </p:txBody>
      </p:sp>
    </p:spTree>
    <p:extLst>
      <p:ext uri="{BB962C8B-B14F-4D97-AF65-F5344CB8AC3E}">
        <p14:creationId xmlns:p14="http://schemas.microsoft.com/office/powerpoint/2010/main" val="193364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11CFB-8912-4793-9D93-E6E4F061003D}"/>
              </a:ext>
            </a:extLst>
          </p:cNvPr>
          <p:cNvSpPr>
            <a:spLocks noGrp="1"/>
          </p:cNvSpPr>
          <p:nvPr>
            <p:ph type="title"/>
          </p:nvPr>
        </p:nvSpPr>
        <p:spPr/>
        <p:txBody>
          <a:bodyPr/>
          <a:lstStyle/>
          <a:p>
            <a:r>
              <a:rPr lang="en-GB" dirty="0"/>
              <a:t>Our Team</a:t>
            </a:r>
          </a:p>
        </p:txBody>
      </p:sp>
      <p:sp>
        <p:nvSpPr>
          <p:cNvPr id="6" name="Rectangle 5">
            <a:extLst>
              <a:ext uri="{FF2B5EF4-FFF2-40B4-BE49-F238E27FC236}">
                <a16:creationId xmlns:a16="http://schemas.microsoft.com/office/drawing/2014/main" id="{3EE0581F-7405-44E6-876A-C7E5F1547006}"/>
              </a:ext>
            </a:extLst>
          </p:cNvPr>
          <p:cNvSpPr/>
          <p:nvPr/>
        </p:nvSpPr>
        <p:spPr>
          <a:xfrm>
            <a:off x="496684" y="2008868"/>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p>
        </p:txBody>
      </p:sp>
      <p:sp>
        <p:nvSpPr>
          <p:cNvPr id="8" name="Rectangle 7">
            <a:extLst>
              <a:ext uri="{FF2B5EF4-FFF2-40B4-BE49-F238E27FC236}">
                <a16:creationId xmlns:a16="http://schemas.microsoft.com/office/drawing/2014/main" id="{FE3F57C2-CFF3-4179-BF08-C6A982B1B0A4}"/>
              </a:ext>
            </a:extLst>
          </p:cNvPr>
          <p:cNvSpPr/>
          <p:nvPr/>
        </p:nvSpPr>
        <p:spPr>
          <a:xfrm>
            <a:off x="496684" y="4351020"/>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p>
        </p:txBody>
      </p:sp>
      <p:sp>
        <p:nvSpPr>
          <p:cNvPr id="10" name="Rectangle 9">
            <a:extLst>
              <a:ext uri="{FF2B5EF4-FFF2-40B4-BE49-F238E27FC236}">
                <a16:creationId xmlns:a16="http://schemas.microsoft.com/office/drawing/2014/main" id="{E657938A-BB2E-4CA8-AC62-C4C0435580FE}"/>
              </a:ext>
            </a:extLst>
          </p:cNvPr>
          <p:cNvSpPr/>
          <p:nvPr/>
        </p:nvSpPr>
        <p:spPr>
          <a:xfrm>
            <a:off x="3063238" y="2008868"/>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p>
        </p:txBody>
      </p:sp>
      <p:sp>
        <p:nvSpPr>
          <p:cNvPr id="12" name="Rectangle 11">
            <a:extLst>
              <a:ext uri="{FF2B5EF4-FFF2-40B4-BE49-F238E27FC236}">
                <a16:creationId xmlns:a16="http://schemas.microsoft.com/office/drawing/2014/main" id="{429F1830-9DBA-4284-AFC2-91B98796131B}"/>
              </a:ext>
            </a:extLst>
          </p:cNvPr>
          <p:cNvSpPr/>
          <p:nvPr/>
        </p:nvSpPr>
        <p:spPr>
          <a:xfrm>
            <a:off x="3063238" y="4351020"/>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p>
        </p:txBody>
      </p:sp>
      <p:sp>
        <p:nvSpPr>
          <p:cNvPr id="17" name="Rectangle 16">
            <a:extLst>
              <a:ext uri="{FF2B5EF4-FFF2-40B4-BE49-F238E27FC236}">
                <a16:creationId xmlns:a16="http://schemas.microsoft.com/office/drawing/2014/main" id="{57D10A62-E26A-48FF-B4CB-F35C0394DAFE}"/>
              </a:ext>
            </a:extLst>
          </p:cNvPr>
          <p:cNvSpPr/>
          <p:nvPr/>
        </p:nvSpPr>
        <p:spPr>
          <a:xfrm>
            <a:off x="496684" y="3852908"/>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Callum Davies</a:t>
            </a:r>
          </a:p>
        </p:txBody>
      </p:sp>
      <p:sp>
        <p:nvSpPr>
          <p:cNvPr id="19" name="Rectangle 18">
            <a:extLst>
              <a:ext uri="{FF2B5EF4-FFF2-40B4-BE49-F238E27FC236}">
                <a16:creationId xmlns:a16="http://schemas.microsoft.com/office/drawing/2014/main" id="{6DDC7800-1D6C-4CED-B61F-9C6C60C6A388}"/>
              </a:ext>
            </a:extLst>
          </p:cNvPr>
          <p:cNvSpPr/>
          <p:nvPr/>
        </p:nvSpPr>
        <p:spPr>
          <a:xfrm>
            <a:off x="3063238" y="3852908"/>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err="1"/>
              <a:t>Shuxiang</a:t>
            </a:r>
            <a:r>
              <a:rPr lang="en-GB" dirty="0"/>
              <a:t> Hu</a:t>
            </a:r>
          </a:p>
        </p:txBody>
      </p:sp>
      <p:sp>
        <p:nvSpPr>
          <p:cNvPr id="21" name="Rectangle 20">
            <a:extLst>
              <a:ext uri="{FF2B5EF4-FFF2-40B4-BE49-F238E27FC236}">
                <a16:creationId xmlns:a16="http://schemas.microsoft.com/office/drawing/2014/main" id="{F6308EE1-F9A0-4857-AF8A-E68DCF13A34E}"/>
              </a:ext>
            </a:extLst>
          </p:cNvPr>
          <p:cNvSpPr/>
          <p:nvPr/>
        </p:nvSpPr>
        <p:spPr>
          <a:xfrm>
            <a:off x="5629793" y="2008868"/>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p>
        </p:txBody>
      </p:sp>
      <p:sp>
        <p:nvSpPr>
          <p:cNvPr id="23" name="Rectangle 22">
            <a:extLst>
              <a:ext uri="{FF2B5EF4-FFF2-40B4-BE49-F238E27FC236}">
                <a16:creationId xmlns:a16="http://schemas.microsoft.com/office/drawing/2014/main" id="{041269B8-7311-44ED-B1D6-99D8F6F9D192}"/>
              </a:ext>
            </a:extLst>
          </p:cNvPr>
          <p:cNvSpPr/>
          <p:nvPr/>
        </p:nvSpPr>
        <p:spPr>
          <a:xfrm>
            <a:off x="5629793" y="4351020"/>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p>
        </p:txBody>
      </p:sp>
      <p:sp>
        <p:nvSpPr>
          <p:cNvPr id="25" name="Rectangle 24">
            <a:extLst>
              <a:ext uri="{FF2B5EF4-FFF2-40B4-BE49-F238E27FC236}">
                <a16:creationId xmlns:a16="http://schemas.microsoft.com/office/drawing/2014/main" id="{5BC46D72-2369-4A46-953A-85C8D13E2F52}"/>
              </a:ext>
            </a:extLst>
          </p:cNvPr>
          <p:cNvSpPr/>
          <p:nvPr/>
        </p:nvSpPr>
        <p:spPr>
          <a:xfrm>
            <a:off x="5629793" y="3852908"/>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Ashley </a:t>
            </a:r>
            <a:r>
              <a:rPr lang="en-GB" dirty="0" err="1"/>
              <a:t>Nnawugo</a:t>
            </a:r>
            <a:endParaRPr lang="en-GB" dirty="0"/>
          </a:p>
        </p:txBody>
      </p:sp>
      <p:sp>
        <p:nvSpPr>
          <p:cNvPr id="27" name="Rectangle 26">
            <a:extLst>
              <a:ext uri="{FF2B5EF4-FFF2-40B4-BE49-F238E27FC236}">
                <a16:creationId xmlns:a16="http://schemas.microsoft.com/office/drawing/2014/main" id="{900F6B18-E350-413C-AAA2-462BB645C922}"/>
              </a:ext>
            </a:extLst>
          </p:cNvPr>
          <p:cNvSpPr/>
          <p:nvPr/>
        </p:nvSpPr>
        <p:spPr>
          <a:xfrm>
            <a:off x="496684" y="6195060"/>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err="1"/>
              <a:t>Zihui</a:t>
            </a:r>
            <a:r>
              <a:rPr lang="en-GB" dirty="0"/>
              <a:t> Xu</a:t>
            </a:r>
          </a:p>
        </p:txBody>
      </p:sp>
      <p:sp>
        <p:nvSpPr>
          <p:cNvPr id="29" name="Rectangle 28">
            <a:extLst>
              <a:ext uri="{FF2B5EF4-FFF2-40B4-BE49-F238E27FC236}">
                <a16:creationId xmlns:a16="http://schemas.microsoft.com/office/drawing/2014/main" id="{9166286B-F613-49D4-B92E-97B4FC788D7B}"/>
              </a:ext>
            </a:extLst>
          </p:cNvPr>
          <p:cNvSpPr/>
          <p:nvPr/>
        </p:nvSpPr>
        <p:spPr>
          <a:xfrm>
            <a:off x="3063238" y="6195060"/>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Thomas Murphy</a:t>
            </a:r>
          </a:p>
        </p:txBody>
      </p:sp>
      <p:sp>
        <p:nvSpPr>
          <p:cNvPr id="31" name="Rectangle 30">
            <a:extLst>
              <a:ext uri="{FF2B5EF4-FFF2-40B4-BE49-F238E27FC236}">
                <a16:creationId xmlns:a16="http://schemas.microsoft.com/office/drawing/2014/main" id="{7FC4D2A9-B7B3-435E-9BC2-55B5B1DBDD2B}"/>
              </a:ext>
            </a:extLst>
          </p:cNvPr>
          <p:cNvSpPr/>
          <p:nvPr/>
        </p:nvSpPr>
        <p:spPr>
          <a:xfrm>
            <a:off x="5629793" y="6195060"/>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err="1"/>
              <a:t>Zixiang</a:t>
            </a:r>
            <a:r>
              <a:rPr lang="en-GB" dirty="0"/>
              <a:t> </a:t>
            </a:r>
            <a:r>
              <a:rPr lang="en-GB" dirty="0" err="1"/>
              <a:t>Jin</a:t>
            </a:r>
            <a:endParaRPr lang="en-GB" dirty="0"/>
          </a:p>
        </p:txBody>
      </p:sp>
    </p:spTree>
    <p:extLst>
      <p:ext uri="{BB962C8B-B14F-4D97-AF65-F5344CB8AC3E}">
        <p14:creationId xmlns:p14="http://schemas.microsoft.com/office/powerpoint/2010/main" val="407646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3C48-C760-4495-A8D6-8C1DD8EC2E30}"/>
              </a:ext>
            </a:extLst>
          </p:cNvPr>
          <p:cNvSpPr>
            <a:spLocks noGrp="1"/>
          </p:cNvSpPr>
          <p:nvPr>
            <p:ph type="title"/>
          </p:nvPr>
        </p:nvSpPr>
        <p:spPr/>
        <p:txBody>
          <a:bodyPr/>
          <a:lstStyle/>
          <a:p>
            <a:r>
              <a:rPr lang="en-GB" dirty="0"/>
              <a:t>Preliminary Analysis</a:t>
            </a:r>
          </a:p>
        </p:txBody>
      </p:sp>
      <p:sp>
        <p:nvSpPr>
          <p:cNvPr id="3" name="Content Placeholder 2">
            <a:extLst>
              <a:ext uri="{FF2B5EF4-FFF2-40B4-BE49-F238E27FC236}">
                <a16:creationId xmlns:a16="http://schemas.microsoft.com/office/drawing/2014/main" id="{A99238CC-1C68-42A1-9EDA-D0924834D04E}"/>
              </a:ext>
            </a:extLst>
          </p:cNvPr>
          <p:cNvSpPr>
            <a:spLocks noGrp="1"/>
          </p:cNvSpPr>
          <p:nvPr>
            <p:ph idx="1"/>
          </p:nvPr>
        </p:nvSpPr>
        <p:spPr/>
        <p:txBody>
          <a:bodyPr/>
          <a:lstStyle/>
          <a:p>
            <a:pPr marL="0" indent="0">
              <a:buNone/>
            </a:pPr>
            <a:r>
              <a:rPr lang="en-GB" dirty="0"/>
              <a:t>The Problem</a:t>
            </a:r>
          </a:p>
          <a:p>
            <a:r>
              <a:rPr lang="en-GB" dirty="0"/>
              <a:t>CVs are an unstructured data source</a:t>
            </a:r>
          </a:p>
          <a:p>
            <a:r>
              <a:rPr lang="en-GB" dirty="0"/>
              <a:t>Understanding the natural language</a:t>
            </a:r>
          </a:p>
          <a:p>
            <a:r>
              <a:rPr lang="en-GB" dirty="0"/>
              <a:t>Teams must be made-up of particular roles</a:t>
            </a:r>
          </a:p>
          <a:p>
            <a:pPr marL="0" indent="0">
              <a:buNone/>
            </a:pPr>
            <a:endParaRPr lang="en-GB" dirty="0"/>
          </a:p>
          <a:p>
            <a:pPr marL="0" indent="0">
              <a:buNone/>
            </a:pPr>
            <a:r>
              <a:rPr lang="en-GB" dirty="0"/>
              <a:t>The Solution</a:t>
            </a:r>
          </a:p>
          <a:p>
            <a:r>
              <a:rPr lang="en-GB" dirty="0"/>
              <a:t>CV processing</a:t>
            </a:r>
          </a:p>
          <a:p>
            <a:r>
              <a:rPr lang="en-GB" dirty="0"/>
              <a:t>Synonym Translation</a:t>
            </a:r>
          </a:p>
          <a:p>
            <a:r>
              <a:rPr lang="en-GB" dirty="0"/>
              <a:t>Mix and Match Strategy</a:t>
            </a:r>
          </a:p>
          <a:p>
            <a:endParaRPr lang="en-GB" dirty="0"/>
          </a:p>
        </p:txBody>
      </p:sp>
    </p:spTree>
    <p:extLst>
      <p:ext uri="{BB962C8B-B14F-4D97-AF65-F5344CB8AC3E}">
        <p14:creationId xmlns:p14="http://schemas.microsoft.com/office/powerpoint/2010/main" val="370147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1E91-4500-45BE-AB3C-4864E89459C2}"/>
              </a:ext>
            </a:extLst>
          </p:cNvPr>
          <p:cNvSpPr>
            <a:spLocks noGrp="1"/>
          </p:cNvSpPr>
          <p:nvPr>
            <p:ph type="title"/>
          </p:nvPr>
        </p:nvSpPr>
        <p:spPr/>
        <p:txBody>
          <a:bodyPr/>
          <a:lstStyle/>
          <a:p>
            <a:r>
              <a:rPr lang="en-GB" dirty="0"/>
              <a:t>Overarching View of Our Approach</a:t>
            </a:r>
          </a:p>
        </p:txBody>
      </p:sp>
      <p:sp>
        <p:nvSpPr>
          <p:cNvPr id="3" name="Content Placeholder 2">
            <a:extLst>
              <a:ext uri="{FF2B5EF4-FFF2-40B4-BE49-F238E27FC236}">
                <a16:creationId xmlns:a16="http://schemas.microsoft.com/office/drawing/2014/main" id="{0A5DEC64-EAA1-4048-A2F9-F9770306C7FA}"/>
              </a:ext>
            </a:extLst>
          </p:cNvPr>
          <p:cNvSpPr>
            <a:spLocks noGrp="1"/>
          </p:cNvSpPr>
          <p:nvPr>
            <p:ph idx="1"/>
          </p:nvPr>
        </p:nvSpPr>
        <p:spPr/>
        <p:txBody>
          <a:bodyPr/>
          <a:lstStyle/>
          <a:p>
            <a:r>
              <a:rPr lang="en-GB" dirty="0"/>
              <a:t>Working as a team</a:t>
            </a:r>
          </a:p>
          <a:p>
            <a:r>
              <a:rPr lang="en-GB" dirty="0"/>
              <a:t>Our use of an Agile Development cycle</a:t>
            </a:r>
          </a:p>
          <a:p>
            <a:r>
              <a:rPr lang="en-GB" dirty="0"/>
              <a:t>How we plan to manage time</a:t>
            </a:r>
          </a:p>
          <a:p>
            <a:r>
              <a:rPr lang="en-GB" dirty="0"/>
              <a:t>How we would like to communicate with you</a:t>
            </a:r>
          </a:p>
        </p:txBody>
      </p:sp>
      <p:grpSp>
        <p:nvGrpSpPr>
          <p:cNvPr id="35" name="Group 34">
            <a:extLst>
              <a:ext uri="{FF2B5EF4-FFF2-40B4-BE49-F238E27FC236}">
                <a16:creationId xmlns:a16="http://schemas.microsoft.com/office/drawing/2014/main" id="{0996F51E-B93E-4383-8F29-679C5A7BBED1}"/>
              </a:ext>
            </a:extLst>
          </p:cNvPr>
          <p:cNvGrpSpPr/>
          <p:nvPr/>
        </p:nvGrpSpPr>
        <p:grpSpPr>
          <a:xfrm>
            <a:off x="2549698" y="4028336"/>
            <a:ext cx="3152502" cy="2412274"/>
            <a:chOff x="2883073" y="4138814"/>
            <a:chExt cx="3152502" cy="2412274"/>
          </a:xfrm>
        </p:grpSpPr>
        <p:sp>
          <p:nvSpPr>
            <p:cNvPr id="16" name="Arrow: Circular 15">
              <a:extLst>
                <a:ext uri="{FF2B5EF4-FFF2-40B4-BE49-F238E27FC236}">
                  <a16:creationId xmlns:a16="http://schemas.microsoft.com/office/drawing/2014/main" id="{3BD383D9-C8D5-48CC-88BC-686DB9D18144}"/>
                </a:ext>
              </a:extLst>
            </p:cNvPr>
            <p:cNvSpPr/>
            <p:nvPr/>
          </p:nvSpPr>
          <p:spPr>
            <a:xfrm rot="1884295">
              <a:off x="2883073" y="4138814"/>
              <a:ext cx="3152502" cy="2412274"/>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24" name="TextBox 23">
              <a:extLst>
                <a:ext uri="{FF2B5EF4-FFF2-40B4-BE49-F238E27FC236}">
                  <a16:creationId xmlns:a16="http://schemas.microsoft.com/office/drawing/2014/main" id="{44D4A8CA-21D4-461F-BAC0-BC78687644F8}"/>
                </a:ext>
              </a:extLst>
            </p:cNvPr>
            <p:cNvSpPr txBox="1"/>
            <p:nvPr/>
          </p:nvSpPr>
          <p:spPr>
            <a:xfrm>
              <a:off x="3711982" y="4298769"/>
              <a:ext cx="1108770" cy="261610"/>
            </a:xfrm>
            <a:prstGeom prst="rect">
              <a:avLst/>
            </a:prstGeom>
            <a:noFill/>
          </p:spPr>
          <p:txBody>
            <a:bodyPr wrap="square" rtlCol="0">
              <a:spAutoFit/>
            </a:bodyPr>
            <a:lstStyle/>
            <a:p>
              <a:r>
                <a:rPr lang="en-GB" sz="1050" dirty="0">
                  <a:solidFill>
                    <a:schemeClr val="bg1"/>
                  </a:solidFill>
                </a:rPr>
                <a:t>Requirements</a:t>
              </a:r>
            </a:p>
          </p:txBody>
        </p:sp>
      </p:grpSp>
      <p:grpSp>
        <p:nvGrpSpPr>
          <p:cNvPr id="36" name="Group 35">
            <a:extLst>
              <a:ext uri="{FF2B5EF4-FFF2-40B4-BE49-F238E27FC236}">
                <a16:creationId xmlns:a16="http://schemas.microsoft.com/office/drawing/2014/main" id="{872F4B7B-C25F-49EA-9620-03DF999A0D4A}"/>
              </a:ext>
            </a:extLst>
          </p:cNvPr>
          <p:cNvGrpSpPr/>
          <p:nvPr/>
        </p:nvGrpSpPr>
        <p:grpSpPr>
          <a:xfrm>
            <a:off x="2738279" y="3862152"/>
            <a:ext cx="2692889" cy="3175016"/>
            <a:chOff x="3071654" y="3972630"/>
            <a:chExt cx="2692889" cy="3175016"/>
          </a:xfrm>
        </p:grpSpPr>
        <p:sp>
          <p:nvSpPr>
            <p:cNvPr id="14" name="Arrow: Circular 13">
              <a:extLst>
                <a:ext uri="{FF2B5EF4-FFF2-40B4-BE49-F238E27FC236}">
                  <a16:creationId xmlns:a16="http://schemas.microsoft.com/office/drawing/2014/main" id="{289D8348-EAE0-435C-99D3-E86354679D43}"/>
                </a:ext>
              </a:extLst>
            </p:cNvPr>
            <p:cNvSpPr/>
            <p:nvPr/>
          </p:nvSpPr>
          <p:spPr>
            <a:xfrm rot="5400000">
              <a:off x="2696432" y="4347852"/>
              <a:ext cx="3175016" cy="2424572"/>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26" name="TextBox 25">
              <a:extLst>
                <a:ext uri="{FF2B5EF4-FFF2-40B4-BE49-F238E27FC236}">
                  <a16:creationId xmlns:a16="http://schemas.microsoft.com/office/drawing/2014/main" id="{FBD81895-E440-42A9-BC3E-9591ECC2F973}"/>
                </a:ext>
              </a:extLst>
            </p:cNvPr>
            <p:cNvSpPr txBox="1"/>
            <p:nvPr/>
          </p:nvSpPr>
          <p:spPr>
            <a:xfrm>
              <a:off x="4655773" y="4919365"/>
              <a:ext cx="1108770" cy="261610"/>
            </a:xfrm>
            <a:prstGeom prst="rect">
              <a:avLst/>
            </a:prstGeom>
            <a:noFill/>
          </p:spPr>
          <p:txBody>
            <a:bodyPr wrap="square" rtlCol="0">
              <a:spAutoFit/>
            </a:bodyPr>
            <a:lstStyle/>
            <a:p>
              <a:r>
                <a:rPr lang="en-GB" sz="1050" dirty="0">
                  <a:solidFill>
                    <a:schemeClr val="bg1"/>
                  </a:solidFill>
                </a:rPr>
                <a:t>Analysis</a:t>
              </a:r>
            </a:p>
          </p:txBody>
        </p:sp>
      </p:grpSp>
      <p:grpSp>
        <p:nvGrpSpPr>
          <p:cNvPr id="37" name="Group 36">
            <a:extLst>
              <a:ext uri="{FF2B5EF4-FFF2-40B4-BE49-F238E27FC236}">
                <a16:creationId xmlns:a16="http://schemas.microsoft.com/office/drawing/2014/main" id="{65939A97-6C86-4EAA-B729-B4DE1BC52418}"/>
              </a:ext>
            </a:extLst>
          </p:cNvPr>
          <p:cNvGrpSpPr/>
          <p:nvPr/>
        </p:nvGrpSpPr>
        <p:grpSpPr>
          <a:xfrm>
            <a:off x="2230259" y="4081383"/>
            <a:ext cx="3178075" cy="2412274"/>
            <a:chOff x="2563634" y="4191861"/>
            <a:chExt cx="3178075" cy="2412274"/>
          </a:xfrm>
        </p:grpSpPr>
        <p:sp>
          <p:nvSpPr>
            <p:cNvPr id="12" name="Arrow: Circular 11">
              <a:extLst>
                <a:ext uri="{FF2B5EF4-FFF2-40B4-BE49-F238E27FC236}">
                  <a16:creationId xmlns:a16="http://schemas.microsoft.com/office/drawing/2014/main" id="{D6CF0DAF-8D36-4380-9C96-ACE862219BE9}"/>
                </a:ext>
              </a:extLst>
            </p:cNvPr>
            <p:cNvSpPr/>
            <p:nvPr/>
          </p:nvSpPr>
          <p:spPr>
            <a:xfrm rot="9364511">
              <a:off x="2563634" y="4191861"/>
              <a:ext cx="3152502" cy="2412274"/>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28" name="TextBox 27">
              <a:extLst>
                <a:ext uri="{FF2B5EF4-FFF2-40B4-BE49-F238E27FC236}">
                  <a16:creationId xmlns:a16="http://schemas.microsoft.com/office/drawing/2014/main" id="{91465904-26CB-4D33-B17A-DA6806AA24EB}"/>
                </a:ext>
              </a:extLst>
            </p:cNvPr>
            <p:cNvSpPr txBox="1"/>
            <p:nvPr/>
          </p:nvSpPr>
          <p:spPr>
            <a:xfrm>
              <a:off x="4632939" y="5752647"/>
              <a:ext cx="1108770" cy="261610"/>
            </a:xfrm>
            <a:prstGeom prst="rect">
              <a:avLst/>
            </a:prstGeom>
            <a:noFill/>
          </p:spPr>
          <p:txBody>
            <a:bodyPr wrap="square" rtlCol="0">
              <a:spAutoFit/>
            </a:bodyPr>
            <a:lstStyle/>
            <a:p>
              <a:r>
                <a:rPr lang="en-GB" sz="1050" dirty="0">
                  <a:solidFill>
                    <a:schemeClr val="bg1"/>
                  </a:solidFill>
                </a:rPr>
                <a:t>Design</a:t>
              </a:r>
            </a:p>
          </p:txBody>
        </p:sp>
      </p:grpSp>
      <p:grpSp>
        <p:nvGrpSpPr>
          <p:cNvPr id="38" name="Group 37">
            <a:extLst>
              <a:ext uri="{FF2B5EF4-FFF2-40B4-BE49-F238E27FC236}">
                <a16:creationId xmlns:a16="http://schemas.microsoft.com/office/drawing/2014/main" id="{6AB7AB44-67E1-4361-B817-80EB9B9B476C}"/>
              </a:ext>
            </a:extLst>
          </p:cNvPr>
          <p:cNvGrpSpPr/>
          <p:nvPr/>
        </p:nvGrpSpPr>
        <p:grpSpPr>
          <a:xfrm>
            <a:off x="2077859" y="3928983"/>
            <a:ext cx="3152502" cy="2412274"/>
            <a:chOff x="2411234" y="4039461"/>
            <a:chExt cx="3152502" cy="2412274"/>
          </a:xfrm>
        </p:grpSpPr>
        <p:sp>
          <p:nvSpPr>
            <p:cNvPr id="10" name="Arrow: Circular 9">
              <a:extLst>
                <a:ext uri="{FF2B5EF4-FFF2-40B4-BE49-F238E27FC236}">
                  <a16:creationId xmlns:a16="http://schemas.microsoft.com/office/drawing/2014/main" id="{97D49906-1402-48E8-8EE5-9581D2CCFA8D}"/>
                </a:ext>
              </a:extLst>
            </p:cNvPr>
            <p:cNvSpPr/>
            <p:nvPr/>
          </p:nvSpPr>
          <p:spPr>
            <a:xfrm rot="12515624">
              <a:off x="2411234" y="4039461"/>
              <a:ext cx="3152502" cy="2412274"/>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30" name="TextBox 29">
              <a:extLst>
                <a:ext uri="{FF2B5EF4-FFF2-40B4-BE49-F238E27FC236}">
                  <a16:creationId xmlns:a16="http://schemas.microsoft.com/office/drawing/2014/main" id="{AAD80F37-99A4-4C04-BF47-3EED16A95791}"/>
                </a:ext>
              </a:extLst>
            </p:cNvPr>
            <p:cNvSpPr txBox="1"/>
            <p:nvPr/>
          </p:nvSpPr>
          <p:spPr>
            <a:xfrm>
              <a:off x="3828772" y="6047198"/>
              <a:ext cx="1108770" cy="261610"/>
            </a:xfrm>
            <a:prstGeom prst="rect">
              <a:avLst/>
            </a:prstGeom>
            <a:noFill/>
          </p:spPr>
          <p:txBody>
            <a:bodyPr wrap="square" rtlCol="0">
              <a:spAutoFit/>
            </a:bodyPr>
            <a:lstStyle/>
            <a:p>
              <a:r>
                <a:rPr lang="en-GB" sz="1050" dirty="0">
                  <a:solidFill>
                    <a:schemeClr val="bg1"/>
                  </a:solidFill>
                </a:rPr>
                <a:t>Implementation</a:t>
              </a:r>
            </a:p>
          </p:txBody>
        </p:sp>
      </p:grpSp>
      <p:grpSp>
        <p:nvGrpSpPr>
          <p:cNvPr id="39" name="Group 38">
            <a:extLst>
              <a:ext uri="{FF2B5EF4-FFF2-40B4-BE49-F238E27FC236}">
                <a16:creationId xmlns:a16="http://schemas.microsoft.com/office/drawing/2014/main" id="{61BC8E02-C698-41ED-A567-566107351601}"/>
              </a:ext>
            </a:extLst>
          </p:cNvPr>
          <p:cNvGrpSpPr/>
          <p:nvPr/>
        </p:nvGrpSpPr>
        <p:grpSpPr>
          <a:xfrm>
            <a:off x="2690839" y="3409995"/>
            <a:ext cx="2412274" cy="3152502"/>
            <a:chOff x="3060230" y="3481839"/>
            <a:chExt cx="2412274" cy="3152502"/>
          </a:xfrm>
        </p:grpSpPr>
        <p:sp>
          <p:nvSpPr>
            <p:cNvPr id="18" name="Arrow: Circular 17">
              <a:extLst>
                <a:ext uri="{FF2B5EF4-FFF2-40B4-BE49-F238E27FC236}">
                  <a16:creationId xmlns:a16="http://schemas.microsoft.com/office/drawing/2014/main" id="{14D8712A-1BE5-4D40-8CEC-171529883BAC}"/>
                </a:ext>
              </a:extLst>
            </p:cNvPr>
            <p:cNvSpPr/>
            <p:nvPr/>
          </p:nvSpPr>
          <p:spPr>
            <a:xfrm rot="16432765">
              <a:off x="2690116" y="3851953"/>
              <a:ext cx="3152502" cy="2412274"/>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32" name="TextBox 31">
              <a:extLst>
                <a:ext uri="{FF2B5EF4-FFF2-40B4-BE49-F238E27FC236}">
                  <a16:creationId xmlns:a16="http://schemas.microsoft.com/office/drawing/2014/main" id="{9CD0743D-B55D-4C1F-9232-F22CBDBFB9A2}"/>
                </a:ext>
              </a:extLst>
            </p:cNvPr>
            <p:cNvSpPr txBox="1"/>
            <p:nvPr/>
          </p:nvSpPr>
          <p:spPr>
            <a:xfrm>
              <a:off x="3219233" y="5425348"/>
              <a:ext cx="1108770" cy="261610"/>
            </a:xfrm>
            <a:prstGeom prst="rect">
              <a:avLst/>
            </a:prstGeom>
            <a:noFill/>
          </p:spPr>
          <p:txBody>
            <a:bodyPr wrap="square" rtlCol="0">
              <a:spAutoFit/>
            </a:bodyPr>
            <a:lstStyle/>
            <a:p>
              <a:r>
                <a:rPr lang="en-GB" sz="1050" dirty="0">
                  <a:solidFill>
                    <a:schemeClr val="bg1"/>
                  </a:solidFill>
                </a:rPr>
                <a:t>Testing</a:t>
              </a:r>
            </a:p>
          </p:txBody>
        </p:sp>
      </p:grpSp>
      <p:grpSp>
        <p:nvGrpSpPr>
          <p:cNvPr id="40" name="Group 39">
            <a:extLst>
              <a:ext uri="{FF2B5EF4-FFF2-40B4-BE49-F238E27FC236}">
                <a16:creationId xmlns:a16="http://schemas.microsoft.com/office/drawing/2014/main" id="{E6E9EDF2-C6CE-4D8B-9645-39CD0660824F}"/>
              </a:ext>
            </a:extLst>
          </p:cNvPr>
          <p:cNvGrpSpPr/>
          <p:nvPr/>
        </p:nvGrpSpPr>
        <p:grpSpPr>
          <a:xfrm>
            <a:off x="2544598" y="3570791"/>
            <a:ext cx="3152502" cy="2412274"/>
            <a:chOff x="2877973" y="3681269"/>
            <a:chExt cx="3152502" cy="2412274"/>
          </a:xfrm>
        </p:grpSpPr>
        <p:sp>
          <p:nvSpPr>
            <p:cNvPr id="20" name="Arrow: Circular 19">
              <a:extLst>
                <a:ext uri="{FF2B5EF4-FFF2-40B4-BE49-F238E27FC236}">
                  <a16:creationId xmlns:a16="http://schemas.microsoft.com/office/drawing/2014/main" id="{2DD671E5-2B5E-485F-A7E9-47BFBEBE6182}"/>
                </a:ext>
              </a:extLst>
            </p:cNvPr>
            <p:cNvSpPr/>
            <p:nvPr/>
          </p:nvSpPr>
          <p:spPr>
            <a:xfrm rot="19134619">
              <a:off x="2877973" y="3681269"/>
              <a:ext cx="3152502" cy="2412274"/>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34" name="TextBox 33">
              <a:extLst>
                <a:ext uri="{FF2B5EF4-FFF2-40B4-BE49-F238E27FC236}">
                  <a16:creationId xmlns:a16="http://schemas.microsoft.com/office/drawing/2014/main" id="{068597D4-DCFF-4AE8-B2F6-4081137640FB}"/>
                </a:ext>
              </a:extLst>
            </p:cNvPr>
            <p:cNvSpPr txBox="1"/>
            <p:nvPr/>
          </p:nvSpPr>
          <p:spPr>
            <a:xfrm>
              <a:off x="3202552" y="4680651"/>
              <a:ext cx="1108770" cy="261610"/>
            </a:xfrm>
            <a:prstGeom prst="rect">
              <a:avLst/>
            </a:prstGeom>
            <a:noFill/>
          </p:spPr>
          <p:txBody>
            <a:bodyPr wrap="square" rtlCol="0">
              <a:spAutoFit/>
            </a:bodyPr>
            <a:lstStyle/>
            <a:p>
              <a:r>
                <a:rPr lang="en-GB" sz="1050" dirty="0">
                  <a:solidFill>
                    <a:schemeClr val="bg1"/>
                  </a:solidFill>
                </a:rPr>
                <a:t>Evolution</a:t>
              </a:r>
            </a:p>
          </p:txBody>
        </p:sp>
      </p:grpSp>
    </p:spTree>
    <p:extLst>
      <p:ext uri="{BB962C8B-B14F-4D97-AF65-F5344CB8AC3E}">
        <p14:creationId xmlns:p14="http://schemas.microsoft.com/office/powerpoint/2010/main" val="242859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6B8E-5DB0-4D4F-BB2B-9EB5300ABE9B}"/>
              </a:ext>
            </a:extLst>
          </p:cNvPr>
          <p:cNvSpPr>
            <a:spLocks noGrp="1"/>
          </p:cNvSpPr>
          <p:nvPr>
            <p:ph type="title"/>
          </p:nvPr>
        </p:nvSpPr>
        <p:spPr/>
        <p:txBody>
          <a:bodyPr/>
          <a:lstStyle/>
          <a:p>
            <a:r>
              <a:rPr lang="en-GB" dirty="0"/>
              <a:t>Summary of Key Points Made</a:t>
            </a:r>
          </a:p>
        </p:txBody>
      </p:sp>
      <p:sp>
        <p:nvSpPr>
          <p:cNvPr id="3" name="Content Placeholder 2">
            <a:extLst>
              <a:ext uri="{FF2B5EF4-FFF2-40B4-BE49-F238E27FC236}">
                <a16:creationId xmlns:a16="http://schemas.microsoft.com/office/drawing/2014/main" id="{6E812D15-F916-4590-965A-7CBDF232BDF9}"/>
              </a:ext>
            </a:extLst>
          </p:cNvPr>
          <p:cNvSpPr>
            <a:spLocks noGrp="1"/>
          </p:cNvSpPr>
          <p:nvPr>
            <p:ph idx="1"/>
          </p:nvPr>
        </p:nvSpPr>
        <p:spPr/>
        <p:txBody>
          <a:bodyPr/>
          <a:lstStyle/>
          <a:p>
            <a:r>
              <a:rPr lang="en-GB" dirty="0"/>
              <a:t>Review of our motivations</a:t>
            </a:r>
          </a:p>
          <a:p>
            <a:r>
              <a:rPr lang="en-GB" dirty="0"/>
              <a:t>Why our team skills are appropriate</a:t>
            </a:r>
          </a:p>
          <a:p>
            <a:endParaRPr lang="en-GB" dirty="0"/>
          </a:p>
        </p:txBody>
      </p:sp>
    </p:spTree>
    <p:extLst>
      <p:ext uri="{BB962C8B-B14F-4D97-AF65-F5344CB8AC3E}">
        <p14:creationId xmlns:p14="http://schemas.microsoft.com/office/powerpoint/2010/main" val="299788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892</Words>
  <Application>Microsoft Office PowerPoint</Application>
  <PresentationFormat>Widescreen</PresentationFormat>
  <Paragraphs>70</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Team 12: Our Pitch</vt:lpstr>
      <vt:lpstr>Our Team</vt:lpstr>
      <vt:lpstr>Preliminary Analysis</vt:lpstr>
      <vt:lpstr>Overarching View of Our Approach</vt:lpstr>
      <vt:lpstr>Summary of Key Points Made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Murphy</dc:creator>
  <cp:lastModifiedBy>Thomas Murphy</cp:lastModifiedBy>
  <cp:revision>21</cp:revision>
  <dcterms:created xsi:type="dcterms:W3CDTF">2020-10-07T12:30:51Z</dcterms:created>
  <dcterms:modified xsi:type="dcterms:W3CDTF">2020-10-11T13:23:03Z</dcterms:modified>
</cp:coreProperties>
</file>