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6858000" cx="9144000"/>
  <p:notesSz cx="6858000" cy="9144000"/>
  <p:embeddedFontLst>
    <p:embeddedFont>
      <p:font typeface="Roboto Slab"/>
      <p:regular r:id="rId55"/>
      <p:bold r:id="rId56"/>
    </p:embeddedFont>
    <p:embeddedFont>
      <p:font typeface="Roboto"/>
      <p:regular r:id="rId57"/>
      <p:bold r:id="rId58"/>
      <p:italic r:id="rId59"/>
      <p:boldItalic r:id="rId60"/>
    </p:embeddedFont>
    <p:embeddedFont>
      <p:font typeface="Tangerine"/>
      <p:regular r:id="rId61"/>
      <p:bold r:id="rId62"/>
    </p:embeddedFont>
    <p:embeddedFont>
      <p:font typeface="Source Sans Pro"/>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Anonymous"/>
  <p:cmAuthor clrIdx="1" id="1" initials="" lastIdx="1" name="Daniel Rolnik"/>
  <p:cmAuthor clrIdx="2" id="2" initials="" lastIdx="1" name="Eden Dupont"/>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2C6C569-3A48-4382-945E-15597999ACA1}">
  <a:tblStyle styleId="{12C6C569-3A48-4382-945E-15597999ACA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Tangerine-bold.fntdata"/><Relationship Id="rId61" Type="http://schemas.openxmlformats.org/officeDocument/2006/relationships/font" Target="fonts/Tangerine-regular.fntdata"/><Relationship Id="rId20" Type="http://schemas.openxmlformats.org/officeDocument/2006/relationships/slide" Target="slides/slide14.xml"/><Relationship Id="rId64" Type="http://schemas.openxmlformats.org/officeDocument/2006/relationships/font" Target="fonts/SourceSansPro-bold.fntdata"/><Relationship Id="rId63" Type="http://schemas.openxmlformats.org/officeDocument/2006/relationships/font" Target="fonts/SourceSansPro-regular.fntdata"/><Relationship Id="rId22" Type="http://schemas.openxmlformats.org/officeDocument/2006/relationships/slide" Target="slides/slide16.xml"/><Relationship Id="rId66" Type="http://schemas.openxmlformats.org/officeDocument/2006/relationships/font" Target="fonts/SourceSansPro-boldItalic.fntdata"/><Relationship Id="rId21" Type="http://schemas.openxmlformats.org/officeDocument/2006/relationships/slide" Target="slides/slide15.xml"/><Relationship Id="rId65" Type="http://schemas.openxmlformats.org/officeDocument/2006/relationships/font" Target="fonts/SourceSansPro-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Roboto-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obotoSlab-regular.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Roboto-regular.fntdata"/><Relationship Id="rId12" Type="http://schemas.openxmlformats.org/officeDocument/2006/relationships/slide" Target="slides/slide6.xml"/><Relationship Id="rId56" Type="http://schemas.openxmlformats.org/officeDocument/2006/relationships/font" Target="fonts/RobotoSlab-bold.fntdata"/><Relationship Id="rId15" Type="http://schemas.openxmlformats.org/officeDocument/2006/relationships/slide" Target="slides/slide9.xml"/><Relationship Id="rId59" Type="http://schemas.openxmlformats.org/officeDocument/2006/relationships/font" Target="fonts/Roboto-italic.fntdata"/><Relationship Id="rId14" Type="http://schemas.openxmlformats.org/officeDocument/2006/relationships/slide" Target="slides/slide8.xml"/><Relationship Id="rId58" Type="http://schemas.openxmlformats.org/officeDocument/2006/relationships/font" Target="fonts/Roboto-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5-27T09:47:45.911">
    <p:pos x="6000" y="0"/>
    <p:text>איל איזנשטיין: Make sure this slide is readable when projected in the classroom.
If the font is too small to read, try splitting the board into 2 separate slides or more with bigger font</p:text>
  </p:cm>
  <p:cm authorId="1" idx="1" dt="2018-05-28T08:48:09.993">
    <p:pos x="6000" y="100"/>
    <p:text>refresh picture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2" idx="1" dt="2018-06-01T12:47:46.762">
    <p:pos x="6000" y="0"/>
    <p:text>double sided arrow from moderator to Message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Shape 7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Shape 15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Shape 18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Shape 19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Shape 7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Shape 21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Shape 22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Shape 22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Shape 25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Shape 25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Shape 28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Shape 28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Shape 31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Preconditions:</a:t>
            </a:r>
            <a:endParaRPr/>
          </a:p>
          <a:p>
            <a:pPr indent="0" lvl="0" marL="0" marR="0" rtl="0" algn="l">
              <a:lnSpc>
                <a:spcPct val="100000"/>
              </a:lnSpc>
              <a:spcBef>
                <a:spcPts val="0"/>
              </a:spcBef>
              <a:spcAft>
                <a:spcPts val="0"/>
              </a:spcAft>
              <a:buClr>
                <a:srgbClr val="000000"/>
              </a:buClr>
              <a:buSzPts val="1400"/>
              <a:buFont typeface="Arial"/>
              <a:buNone/>
            </a:pPr>
            <a:r>
              <a:rPr lang="en"/>
              <a:t>Must have keyboard and Brains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Storing information - ניתוח התנהגות משתמש</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Shape 34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Preconditions:</a:t>
            </a:r>
            <a:endParaRPr/>
          </a:p>
          <a:p>
            <a:pPr indent="0" lvl="0" marL="0" marR="0" rtl="0" algn="l">
              <a:lnSpc>
                <a:spcPct val="100000"/>
              </a:lnSpc>
              <a:spcBef>
                <a:spcPts val="0"/>
              </a:spcBef>
              <a:spcAft>
                <a:spcPts val="0"/>
              </a:spcAft>
              <a:buClr>
                <a:srgbClr val="000000"/>
              </a:buClr>
              <a:buSzPts val="1400"/>
              <a:buFont typeface="Arial"/>
              <a:buNone/>
            </a:pPr>
            <a:r>
              <a:rPr lang="en"/>
              <a:t>Must have keyboard and Brains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Shape 37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8" name="Shape 3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5" name="Shape 3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Shape 39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Shape 11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t>Government מעוניין שנצליח, נעשה מקומות עבודה ונשלם מסים</a:t>
            </a:r>
            <a:endParaRPr/>
          </a:p>
          <a:p>
            <a:pPr indent="0" lvl="0" marL="0" rtl="1" algn="r">
              <a:spcBef>
                <a:spcPts val="0"/>
              </a:spcBef>
              <a:spcAft>
                <a:spcPts val="0"/>
              </a:spcAft>
              <a:buNone/>
            </a:pPr>
            <a:r>
              <a:rPr lang="en"/>
              <a:t>רשויות מפקחות</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Shape 10"/>
          <p:cNvSpPr txBox="1"/>
          <p:nvPr>
            <p:ph type="ctrTitle"/>
          </p:nvPr>
        </p:nvSpPr>
        <p:spPr>
          <a:xfrm>
            <a:off x="1700185" y="1360350"/>
            <a:ext cx="5807400" cy="15465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0091EA"/>
              </a:buClr>
              <a:buSzPts val="6000"/>
              <a:buFont typeface="Roboto Slab"/>
              <a:buNone/>
              <a:defRPr b="1" i="0" sz="6000" u="none" cap="none" strike="noStrike">
                <a:solidFill>
                  <a:srgbClr val="0091EA"/>
                </a:solidFill>
                <a:latin typeface="Roboto Slab"/>
                <a:ea typeface="Roboto Slab"/>
                <a:cs typeface="Roboto Slab"/>
                <a:sym typeface="Roboto Slab"/>
              </a:defRPr>
            </a:lvl1pPr>
            <a:lvl2pPr lvl="1" marR="0" rtl="0" algn="l">
              <a:lnSpc>
                <a:spcPct val="100000"/>
              </a:lnSpc>
              <a:spcBef>
                <a:spcPts val="0"/>
              </a:spcBef>
              <a:spcAft>
                <a:spcPts val="0"/>
              </a:spcAft>
              <a:buClr>
                <a:srgbClr val="0091EA"/>
              </a:buClr>
              <a:buSzPts val="6000"/>
              <a:buFont typeface="Roboto Slab"/>
              <a:buNone/>
              <a:defRPr b="1" i="0" sz="6000" u="none" cap="none" strike="noStrike">
                <a:solidFill>
                  <a:srgbClr val="0091EA"/>
                </a:solidFill>
                <a:latin typeface="Roboto Slab"/>
                <a:ea typeface="Roboto Slab"/>
                <a:cs typeface="Roboto Slab"/>
                <a:sym typeface="Roboto Slab"/>
              </a:defRPr>
            </a:lvl2pPr>
            <a:lvl3pPr lvl="2" marR="0" rtl="0" algn="l">
              <a:lnSpc>
                <a:spcPct val="100000"/>
              </a:lnSpc>
              <a:spcBef>
                <a:spcPts val="0"/>
              </a:spcBef>
              <a:spcAft>
                <a:spcPts val="0"/>
              </a:spcAft>
              <a:buClr>
                <a:srgbClr val="0091EA"/>
              </a:buClr>
              <a:buSzPts val="6000"/>
              <a:buFont typeface="Roboto Slab"/>
              <a:buNone/>
              <a:defRPr b="1" i="0" sz="6000" u="none" cap="none" strike="noStrike">
                <a:solidFill>
                  <a:srgbClr val="0091EA"/>
                </a:solidFill>
                <a:latin typeface="Roboto Slab"/>
                <a:ea typeface="Roboto Slab"/>
                <a:cs typeface="Roboto Slab"/>
                <a:sym typeface="Roboto Slab"/>
              </a:defRPr>
            </a:lvl3pPr>
            <a:lvl4pPr lvl="3" marR="0" rtl="0" algn="l">
              <a:lnSpc>
                <a:spcPct val="100000"/>
              </a:lnSpc>
              <a:spcBef>
                <a:spcPts val="0"/>
              </a:spcBef>
              <a:spcAft>
                <a:spcPts val="0"/>
              </a:spcAft>
              <a:buClr>
                <a:srgbClr val="0091EA"/>
              </a:buClr>
              <a:buSzPts val="6000"/>
              <a:buFont typeface="Roboto Slab"/>
              <a:buNone/>
              <a:defRPr b="1" i="0" sz="6000" u="none" cap="none" strike="noStrike">
                <a:solidFill>
                  <a:srgbClr val="0091EA"/>
                </a:solidFill>
                <a:latin typeface="Roboto Slab"/>
                <a:ea typeface="Roboto Slab"/>
                <a:cs typeface="Roboto Slab"/>
                <a:sym typeface="Roboto Slab"/>
              </a:defRPr>
            </a:lvl4pPr>
            <a:lvl5pPr lvl="4" marR="0" rtl="0" algn="l">
              <a:lnSpc>
                <a:spcPct val="100000"/>
              </a:lnSpc>
              <a:spcBef>
                <a:spcPts val="0"/>
              </a:spcBef>
              <a:spcAft>
                <a:spcPts val="0"/>
              </a:spcAft>
              <a:buClr>
                <a:srgbClr val="0091EA"/>
              </a:buClr>
              <a:buSzPts val="6000"/>
              <a:buFont typeface="Roboto Slab"/>
              <a:buNone/>
              <a:defRPr b="1" i="0" sz="6000" u="none" cap="none" strike="noStrike">
                <a:solidFill>
                  <a:srgbClr val="0091EA"/>
                </a:solidFill>
                <a:latin typeface="Roboto Slab"/>
                <a:ea typeface="Roboto Slab"/>
                <a:cs typeface="Roboto Slab"/>
                <a:sym typeface="Roboto Slab"/>
              </a:defRPr>
            </a:lvl5pPr>
            <a:lvl6pPr lvl="5" marR="0" rtl="0" algn="l">
              <a:lnSpc>
                <a:spcPct val="100000"/>
              </a:lnSpc>
              <a:spcBef>
                <a:spcPts val="0"/>
              </a:spcBef>
              <a:spcAft>
                <a:spcPts val="0"/>
              </a:spcAft>
              <a:buClr>
                <a:srgbClr val="0091EA"/>
              </a:buClr>
              <a:buSzPts val="6000"/>
              <a:buFont typeface="Roboto Slab"/>
              <a:buNone/>
              <a:defRPr b="1" i="0" sz="6000" u="none" cap="none" strike="noStrike">
                <a:solidFill>
                  <a:srgbClr val="0091EA"/>
                </a:solidFill>
                <a:latin typeface="Roboto Slab"/>
                <a:ea typeface="Roboto Slab"/>
                <a:cs typeface="Roboto Slab"/>
                <a:sym typeface="Roboto Slab"/>
              </a:defRPr>
            </a:lvl6pPr>
            <a:lvl7pPr lvl="6" marR="0" rtl="0" algn="l">
              <a:lnSpc>
                <a:spcPct val="100000"/>
              </a:lnSpc>
              <a:spcBef>
                <a:spcPts val="0"/>
              </a:spcBef>
              <a:spcAft>
                <a:spcPts val="0"/>
              </a:spcAft>
              <a:buClr>
                <a:srgbClr val="0091EA"/>
              </a:buClr>
              <a:buSzPts val="6000"/>
              <a:buFont typeface="Roboto Slab"/>
              <a:buNone/>
              <a:defRPr b="1" i="0" sz="6000" u="none" cap="none" strike="noStrike">
                <a:solidFill>
                  <a:srgbClr val="0091EA"/>
                </a:solidFill>
                <a:latin typeface="Roboto Slab"/>
                <a:ea typeface="Roboto Slab"/>
                <a:cs typeface="Roboto Slab"/>
                <a:sym typeface="Roboto Slab"/>
              </a:defRPr>
            </a:lvl7pPr>
            <a:lvl8pPr lvl="7" marR="0" rtl="0" algn="l">
              <a:lnSpc>
                <a:spcPct val="100000"/>
              </a:lnSpc>
              <a:spcBef>
                <a:spcPts val="0"/>
              </a:spcBef>
              <a:spcAft>
                <a:spcPts val="0"/>
              </a:spcAft>
              <a:buClr>
                <a:srgbClr val="0091EA"/>
              </a:buClr>
              <a:buSzPts val="6000"/>
              <a:buFont typeface="Roboto Slab"/>
              <a:buNone/>
              <a:defRPr b="1" i="0" sz="6000" u="none" cap="none" strike="noStrike">
                <a:solidFill>
                  <a:srgbClr val="0091EA"/>
                </a:solidFill>
                <a:latin typeface="Roboto Slab"/>
                <a:ea typeface="Roboto Slab"/>
                <a:cs typeface="Roboto Slab"/>
                <a:sym typeface="Roboto Slab"/>
              </a:defRPr>
            </a:lvl8pPr>
            <a:lvl9pPr lvl="8" marR="0" rtl="0" algn="l">
              <a:lnSpc>
                <a:spcPct val="100000"/>
              </a:lnSpc>
              <a:spcBef>
                <a:spcPts val="0"/>
              </a:spcBef>
              <a:spcAft>
                <a:spcPts val="0"/>
              </a:spcAft>
              <a:buClr>
                <a:srgbClr val="0091EA"/>
              </a:buClr>
              <a:buSzPts val="6000"/>
              <a:buFont typeface="Roboto Slab"/>
              <a:buNone/>
              <a:defRPr b="1" i="0" sz="6000" u="none" cap="none" strike="noStrike">
                <a:solidFill>
                  <a:srgbClr val="0091EA"/>
                </a:solidFill>
                <a:latin typeface="Roboto Slab"/>
                <a:ea typeface="Roboto Slab"/>
                <a:cs typeface="Roboto Slab"/>
                <a:sym typeface="Roboto Slab"/>
              </a:defRPr>
            </a:lvl9pPr>
          </a:lstStyle>
          <a:p/>
        </p:txBody>
      </p:sp>
      <p:sp>
        <p:nvSpPr>
          <p:cNvPr id="11" name="Shape 11"/>
          <p:cNvSpPr/>
          <p:nvPr/>
        </p:nvSpPr>
        <p:spPr>
          <a:xfrm>
            <a:off x="6897625" y="619995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Shape 12"/>
          <p:cNvSpPr/>
          <p:nvPr/>
        </p:nvSpPr>
        <p:spPr>
          <a:xfrm>
            <a:off x="7454375" y="56388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Shape 13"/>
          <p:cNvSpPr/>
          <p:nvPr/>
        </p:nvSpPr>
        <p:spPr>
          <a:xfrm>
            <a:off x="8827727" y="4597554"/>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Shape 14"/>
          <p:cNvSpPr/>
          <p:nvPr/>
        </p:nvSpPr>
        <p:spPr>
          <a:xfrm>
            <a:off x="8677050" y="6577875"/>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Shape 15"/>
          <p:cNvSpPr/>
          <p:nvPr/>
        </p:nvSpPr>
        <p:spPr>
          <a:xfrm>
            <a:off x="2972225" y="6334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Shape 16"/>
          <p:cNvSpPr/>
          <p:nvPr/>
        </p:nvSpPr>
        <p:spPr>
          <a:xfrm>
            <a:off x="579635" y="3373479"/>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Shape 17"/>
          <p:cNvSpPr/>
          <p:nvPr/>
        </p:nvSpPr>
        <p:spPr>
          <a:xfrm>
            <a:off x="311843" y="791518"/>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Shape 18"/>
          <p:cNvSpPr/>
          <p:nvPr/>
        </p:nvSpPr>
        <p:spPr>
          <a:xfrm>
            <a:off x="626322" y="1339872"/>
            <a:ext cx="253800" cy="253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Shape 19"/>
          <p:cNvSpPr/>
          <p:nvPr/>
        </p:nvSpPr>
        <p:spPr>
          <a:xfrm>
            <a:off x="8104500" y="4963100"/>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Shape 20"/>
          <p:cNvSpPr/>
          <p:nvPr/>
        </p:nvSpPr>
        <p:spPr>
          <a:xfrm>
            <a:off x="8803950" y="5654657"/>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Shape 21"/>
          <p:cNvSpPr/>
          <p:nvPr/>
        </p:nvSpPr>
        <p:spPr>
          <a:xfrm>
            <a:off x="196310" y="1990890"/>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Shape 22"/>
          <p:cNvSpPr/>
          <p:nvPr/>
        </p:nvSpPr>
        <p:spPr>
          <a:xfrm>
            <a:off x="1738050" y="271322"/>
            <a:ext cx="253800" cy="253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Shape 23"/>
          <p:cNvSpPr/>
          <p:nvPr/>
        </p:nvSpPr>
        <p:spPr>
          <a:xfrm>
            <a:off x="771659" y="250448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Shape 24"/>
          <p:cNvSpPr/>
          <p:nvPr/>
        </p:nvSpPr>
        <p:spPr>
          <a:xfrm>
            <a:off x="4271584" y="47482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Shape 25"/>
          <p:cNvSpPr/>
          <p:nvPr/>
        </p:nvSpPr>
        <p:spPr>
          <a:xfrm>
            <a:off x="7729213" y="6127438"/>
            <a:ext cx="253800" cy="2541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Shape 64"/>
          <p:cNvSpPr txBox="1"/>
          <p:nvPr>
            <p:ph idx="1" type="body"/>
          </p:nvPr>
        </p:nvSpPr>
        <p:spPr>
          <a:xfrm>
            <a:off x="457200" y="5407123"/>
            <a:ext cx="8229600" cy="4914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360"/>
              </a:spcBef>
              <a:spcAft>
                <a:spcPts val="0"/>
              </a:spcAft>
              <a:buClr>
                <a:srgbClr val="CFD8DC"/>
              </a:buClr>
              <a:buSzPts val="1800"/>
              <a:buFont typeface="Source Sans Pro"/>
              <a:buNone/>
              <a:defRPr b="0" i="0" sz="1800" u="none" cap="none" strike="noStrike">
                <a:solidFill>
                  <a:srgbClr val="263238"/>
                </a:solidFill>
                <a:latin typeface="Source Sans Pro"/>
                <a:ea typeface="Source Sans Pro"/>
                <a:cs typeface="Source Sans Pro"/>
                <a:sym typeface="Source Sans Pro"/>
              </a:defRPr>
            </a:lvl1pPr>
          </a:lstStyle>
          <a:p/>
        </p:txBody>
      </p:sp>
      <p:sp>
        <p:nvSpPr>
          <p:cNvPr id="65" name="Shape 65"/>
          <p:cNvSpPr txBox="1"/>
          <p:nvPr>
            <p:ph idx="12" type="sldNum"/>
          </p:nvPr>
        </p:nvSpPr>
        <p:spPr>
          <a:xfrm>
            <a:off x="-92" y="6333125"/>
            <a:ext cx="9144000" cy="525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CUSTOM">
    <p:bg>
      <p:bgPr>
        <a:solidFill>
          <a:schemeClr val="lt1"/>
        </a:solidFill>
      </p:bgPr>
    </p:bg>
    <p:spTree>
      <p:nvGrpSpPr>
        <p:cNvPr id="66" name="Shape 66"/>
        <p:cNvGrpSpPr/>
        <p:nvPr/>
      </p:nvGrpSpPr>
      <p:grpSpPr>
        <a:xfrm>
          <a:off x="0" y="0"/>
          <a:ext cx="0" cy="0"/>
          <a:chOff x="0" y="0"/>
          <a:chExt cx="0" cy="0"/>
        </a:xfrm>
      </p:grpSpPr>
      <p:sp>
        <p:nvSpPr>
          <p:cNvPr id="67" name="Shape 6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Clr>
                <a:srgbClr val="000000"/>
              </a:buClr>
              <a:buSzPts val="1300"/>
              <a:buFont typeface="Arial"/>
              <a:buNone/>
              <a:defRPr/>
            </a:lvl1pPr>
            <a:lvl2pPr lvl="1">
              <a:buClr>
                <a:srgbClr val="000000"/>
              </a:buClr>
              <a:buSzPts val="1300"/>
              <a:buFont typeface="Arial"/>
              <a:buNone/>
              <a:defRPr/>
            </a:lvl2pPr>
            <a:lvl3pPr lvl="2">
              <a:buClr>
                <a:srgbClr val="000000"/>
              </a:buClr>
              <a:buSzPts val="1300"/>
              <a:buFont typeface="Arial"/>
              <a:buNone/>
              <a:defRPr/>
            </a:lvl3pPr>
            <a:lvl4pPr lvl="3">
              <a:buClr>
                <a:srgbClr val="000000"/>
              </a:buClr>
              <a:buSzPts val="1300"/>
              <a:buFont typeface="Arial"/>
              <a:buNone/>
              <a:defRPr/>
            </a:lvl4pPr>
            <a:lvl5pPr lvl="4">
              <a:buClr>
                <a:srgbClr val="000000"/>
              </a:buClr>
              <a:buSzPts val="1300"/>
              <a:buFont typeface="Arial"/>
              <a:buNone/>
              <a:defRPr/>
            </a:lvl5pPr>
            <a:lvl6pPr lvl="5">
              <a:buClr>
                <a:srgbClr val="000000"/>
              </a:buClr>
              <a:buSzPts val="1300"/>
              <a:buFont typeface="Arial"/>
              <a:buNone/>
              <a:defRPr/>
            </a:lvl6pPr>
            <a:lvl7pPr lvl="6">
              <a:buClr>
                <a:srgbClr val="000000"/>
              </a:buClr>
              <a:buSzPts val="1300"/>
              <a:buFont typeface="Arial"/>
              <a:buNone/>
              <a:defRPr/>
            </a:lvl7pPr>
            <a:lvl8pPr lvl="7">
              <a:buClr>
                <a:srgbClr val="000000"/>
              </a:buClr>
              <a:buSzPts val="1300"/>
              <a:buFont typeface="Arial"/>
              <a:buNone/>
              <a:defRPr/>
            </a:lvl8pPr>
            <a:lvl9pPr lvl="8">
              <a:buClr>
                <a:srgbClr val="000000"/>
              </a:buClr>
              <a:buSzPts val="1300"/>
              <a:buFont typeface="Arial"/>
              <a:buNone/>
              <a:defRPr/>
            </a:lvl9pPr>
          </a:lstStyle>
          <a:p>
            <a:pPr indent="0" lvl="0" mar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6" name="Shape 26"/>
        <p:cNvGrpSpPr/>
        <p:nvPr/>
      </p:nvGrpSpPr>
      <p:grpSpPr>
        <a:xfrm>
          <a:off x="0" y="0"/>
          <a:ext cx="0" cy="0"/>
          <a:chOff x="0" y="0"/>
          <a:chExt cx="0" cy="0"/>
        </a:xfrm>
      </p:grpSpPr>
      <p:sp>
        <p:nvSpPr>
          <p:cNvPr id="27" name="Shape 27"/>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1pPr>
            <a:lvl2pPr lvl="1"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2pPr>
            <a:lvl3pPr lvl="2"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3pPr>
            <a:lvl4pPr lvl="3"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4pPr>
            <a:lvl5pPr lvl="4"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5pPr>
            <a:lvl6pPr lvl="5"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6pPr>
            <a:lvl7pPr lvl="6"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7pPr>
            <a:lvl8pPr lvl="7"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8pPr>
            <a:lvl9pPr lvl="8"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9pPr>
          </a:lstStyle>
          <a:p/>
        </p:txBody>
      </p:sp>
      <p:sp>
        <p:nvSpPr>
          <p:cNvPr id="28" name="Shape 28"/>
          <p:cNvSpPr txBox="1"/>
          <p:nvPr>
            <p:ph idx="1" type="body"/>
          </p:nvPr>
        </p:nvSpPr>
        <p:spPr>
          <a:xfrm>
            <a:off x="786137" y="1600200"/>
            <a:ext cx="3675300" cy="4967700"/>
          </a:xfrm>
          <a:prstGeom prst="rect">
            <a:avLst/>
          </a:prstGeom>
          <a:noFill/>
          <a:ln>
            <a:noFill/>
          </a:ln>
        </p:spPr>
        <p:txBody>
          <a:bodyPr anchorCtr="0" anchor="t" bIns="91425" lIns="91425" spcFirstLastPara="1" rIns="91425" wrap="square" tIns="91425"/>
          <a:lstStyle>
            <a:lvl1pPr indent="-393700" lvl="0" marL="457200" marR="0" rtl="0" algn="l">
              <a:lnSpc>
                <a:spcPct val="100000"/>
              </a:lnSpc>
              <a:spcBef>
                <a:spcPts val="600"/>
              </a:spcBef>
              <a:spcAft>
                <a:spcPts val="0"/>
              </a:spcAft>
              <a:buClr>
                <a:srgbClr val="CFD8DC"/>
              </a:buClr>
              <a:buSzPts val="2600"/>
              <a:buFont typeface="Source Sans Pro"/>
              <a:buChar char="◎"/>
              <a:defRPr b="0" i="0" sz="2600" u="none" cap="none" strike="noStrike">
                <a:solidFill>
                  <a:srgbClr val="263238"/>
                </a:solidFill>
                <a:latin typeface="Source Sans Pro"/>
                <a:ea typeface="Source Sans Pro"/>
                <a:cs typeface="Source Sans Pro"/>
                <a:sym typeface="Source Sans Pro"/>
              </a:defRPr>
            </a:lvl1pPr>
            <a:lvl2pPr indent="-393700" lvl="1" marL="914400" marR="0" rtl="0" algn="l">
              <a:lnSpc>
                <a:spcPct val="100000"/>
              </a:lnSpc>
              <a:spcBef>
                <a:spcPts val="0"/>
              </a:spcBef>
              <a:spcAft>
                <a:spcPts val="0"/>
              </a:spcAft>
              <a:buClr>
                <a:srgbClr val="CFD8DC"/>
              </a:buClr>
              <a:buSzPts val="2600"/>
              <a:buFont typeface="Source Sans Pro"/>
              <a:buChar char="○"/>
              <a:defRPr b="0" i="0" sz="2600" u="none" cap="none" strike="noStrike">
                <a:solidFill>
                  <a:srgbClr val="263238"/>
                </a:solidFill>
                <a:latin typeface="Source Sans Pro"/>
                <a:ea typeface="Source Sans Pro"/>
                <a:cs typeface="Source Sans Pro"/>
                <a:sym typeface="Source Sans Pro"/>
              </a:defRPr>
            </a:lvl2pPr>
            <a:lvl3pPr indent="-393700" lvl="2" marL="1371600" marR="0" rtl="0" algn="l">
              <a:lnSpc>
                <a:spcPct val="100000"/>
              </a:lnSpc>
              <a:spcBef>
                <a:spcPts val="0"/>
              </a:spcBef>
              <a:spcAft>
                <a:spcPts val="0"/>
              </a:spcAft>
              <a:buClr>
                <a:srgbClr val="CFD8DC"/>
              </a:buClr>
              <a:buSzPts val="2600"/>
              <a:buFont typeface="Source Sans Pro"/>
              <a:buChar char="◉"/>
              <a:defRPr b="0" i="0" sz="2600" u="none" cap="none" strike="noStrike">
                <a:solidFill>
                  <a:srgbClr val="263238"/>
                </a:solidFill>
                <a:latin typeface="Source Sans Pro"/>
                <a:ea typeface="Source Sans Pro"/>
                <a:cs typeface="Source Sans Pro"/>
                <a:sym typeface="Source Sans Pro"/>
              </a:defRPr>
            </a:lvl3pPr>
            <a:lvl4pPr indent="-393700" lvl="3" marL="1828800" marR="0" rtl="0" algn="l">
              <a:lnSpc>
                <a:spcPct val="100000"/>
              </a:lnSpc>
              <a:spcBef>
                <a:spcPts val="0"/>
              </a:spcBef>
              <a:spcAft>
                <a:spcPts val="0"/>
              </a:spcAft>
              <a:buClr>
                <a:srgbClr val="CFD8DC"/>
              </a:buClr>
              <a:buSzPts val="2600"/>
              <a:buFont typeface="Source Sans Pro"/>
              <a:buChar char="●"/>
              <a:defRPr b="0" i="0" sz="2600" u="none" cap="none" strike="noStrike">
                <a:solidFill>
                  <a:srgbClr val="263238"/>
                </a:solidFill>
                <a:latin typeface="Source Sans Pro"/>
                <a:ea typeface="Source Sans Pro"/>
                <a:cs typeface="Source Sans Pro"/>
                <a:sym typeface="Source Sans Pro"/>
              </a:defRPr>
            </a:lvl4pPr>
            <a:lvl5pPr indent="-393700" lvl="4" marL="2286000" marR="0" rtl="0" algn="l">
              <a:lnSpc>
                <a:spcPct val="100000"/>
              </a:lnSpc>
              <a:spcBef>
                <a:spcPts val="0"/>
              </a:spcBef>
              <a:spcAft>
                <a:spcPts val="0"/>
              </a:spcAft>
              <a:buClr>
                <a:srgbClr val="CFD8DC"/>
              </a:buClr>
              <a:buSzPts val="2600"/>
              <a:buFont typeface="Source Sans Pro"/>
              <a:buChar char="○"/>
              <a:defRPr b="0" i="0" sz="2600" u="none" cap="none" strike="noStrike">
                <a:solidFill>
                  <a:srgbClr val="263238"/>
                </a:solidFill>
                <a:latin typeface="Source Sans Pro"/>
                <a:ea typeface="Source Sans Pro"/>
                <a:cs typeface="Source Sans Pro"/>
                <a:sym typeface="Source Sans Pro"/>
              </a:defRPr>
            </a:lvl5pPr>
            <a:lvl6pPr indent="-393700" lvl="5" marL="2743200" marR="0" rtl="0" algn="l">
              <a:lnSpc>
                <a:spcPct val="100000"/>
              </a:lnSpc>
              <a:spcBef>
                <a:spcPts val="0"/>
              </a:spcBef>
              <a:spcAft>
                <a:spcPts val="0"/>
              </a:spcAft>
              <a:buClr>
                <a:srgbClr val="CFD8DC"/>
              </a:buClr>
              <a:buSzPts val="2600"/>
              <a:buFont typeface="Source Sans Pro"/>
              <a:buChar char="■"/>
              <a:defRPr b="0" i="0" sz="2600" u="none" cap="none" strike="noStrike">
                <a:solidFill>
                  <a:srgbClr val="263238"/>
                </a:solidFill>
                <a:latin typeface="Source Sans Pro"/>
                <a:ea typeface="Source Sans Pro"/>
                <a:cs typeface="Source Sans Pro"/>
                <a:sym typeface="Source Sans Pro"/>
              </a:defRPr>
            </a:lvl6pPr>
            <a:lvl7pPr indent="-393700" lvl="6" marL="3200400" marR="0" rtl="0" algn="l">
              <a:lnSpc>
                <a:spcPct val="100000"/>
              </a:lnSpc>
              <a:spcBef>
                <a:spcPts val="0"/>
              </a:spcBef>
              <a:spcAft>
                <a:spcPts val="0"/>
              </a:spcAft>
              <a:buClr>
                <a:srgbClr val="CFD8DC"/>
              </a:buClr>
              <a:buSzPts val="2600"/>
              <a:buFont typeface="Source Sans Pro"/>
              <a:buChar char="●"/>
              <a:defRPr b="0" i="0" sz="2600" u="none" cap="none" strike="noStrike">
                <a:solidFill>
                  <a:srgbClr val="263238"/>
                </a:solidFill>
                <a:latin typeface="Source Sans Pro"/>
                <a:ea typeface="Source Sans Pro"/>
                <a:cs typeface="Source Sans Pro"/>
                <a:sym typeface="Source Sans Pro"/>
              </a:defRPr>
            </a:lvl7pPr>
            <a:lvl8pPr indent="-393700" lvl="7" marL="3657600" marR="0" rtl="0" algn="l">
              <a:lnSpc>
                <a:spcPct val="100000"/>
              </a:lnSpc>
              <a:spcBef>
                <a:spcPts val="0"/>
              </a:spcBef>
              <a:spcAft>
                <a:spcPts val="0"/>
              </a:spcAft>
              <a:buClr>
                <a:srgbClr val="CFD8DC"/>
              </a:buClr>
              <a:buSzPts val="2600"/>
              <a:buFont typeface="Source Sans Pro"/>
              <a:buChar char="○"/>
              <a:defRPr b="0" i="0" sz="2600" u="none" cap="none" strike="noStrike">
                <a:solidFill>
                  <a:srgbClr val="263238"/>
                </a:solidFill>
                <a:latin typeface="Source Sans Pro"/>
                <a:ea typeface="Source Sans Pro"/>
                <a:cs typeface="Source Sans Pro"/>
                <a:sym typeface="Source Sans Pro"/>
              </a:defRPr>
            </a:lvl8pPr>
            <a:lvl9pPr indent="-393700" lvl="8" marL="4114800" marR="0" rtl="0" algn="l">
              <a:lnSpc>
                <a:spcPct val="100000"/>
              </a:lnSpc>
              <a:spcBef>
                <a:spcPts val="0"/>
              </a:spcBef>
              <a:spcAft>
                <a:spcPts val="0"/>
              </a:spcAft>
              <a:buClr>
                <a:srgbClr val="CFD8DC"/>
              </a:buClr>
              <a:buSzPts val="2600"/>
              <a:buFont typeface="Source Sans Pro"/>
              <a:buChar char="■"/>
              <a:defRPr b="0" i="0" sz="2600" u="none" cap="none" strike="noStrike">
                <a:solidFill>
                  <a:srgbClr val="263238"/>
                </a:solidFill>
                <a:latin typeface="Source Sans Pro"/>
                <a:ea typeface="Source Sans Pro"/>
                <a:cs typeface="Source Sans Pro"/>
                <a:sym typeface="Source Sans Pro"/>
              </a:defRPr>
            </a:lvl9pPr>
          </a:lstStyle>
          <a:p/>
        </p:txBody>
      </p:sp>
      <p:sp>
        <p:nvSpPr>
          <p:cNvPr id="29" name="Shape 29"/>
          <p:cNvSpPr txBox="1"/>
          <p:nvPr>
            <p:ph idx="2" type="body"/>
          </p:nvPr>
        </p:nvSpPr>
        <p:spPr>
          <a:xfrm>
            <a:off x="4682659" y="1600200"/>
            <a:ext cx="3675300" cy="4967700"/>
          </a:xfrm>
          <a:prstGeom prst="rect">
            <a:avLst/>
          </a:prstGeom>
          <a:noFill/>
          <a:ln>
            <a:noFill/>
          </a:ln>
        </p:spPr>
        <p:txBody>
          <a:bodyPr anchorCtr="0" anchor="t" bIns="91425" lIns="91425" spcFirstLastPara="1" rIns="91425" wrap="square" tIns="91425"/>
          <a:lstStyle>
            <a:lvl1pPr indent="-393700" lvl="0" marL="457200" marR="0" rtl="0" algn="l">
              <a:lnSpc>
                <a:spcPct val="100000"/>
              </a:lnSpc>
              <a:spcBef>
                <a:spcPts val="600"/>
              </a:spcBef>
              <a:spcAft>
                <a:spcPts val="0"/>
              </a:spcAft>
              <a:buClr>
                <a:srgbClr val="CFD8DC"/>
              </a:buClr>
              <a:buSzPts val="2600"/>
              <a:buFont typeface="Source Sans Pro"/>
              <a:buChar char="◎"/>
              <a:defRPr b="0" i="0" sz="2600" u="none" cap="none" strike="noStrike">
                <a:solidFill>
                  <a:srgbClr val="263238"/>
                </a:solidFill>
                <a:latin typeface="Source Sans Pro"/>
                <a:ea typeface="Source Sans Pro"/>
                <a:cs typeface="Source Sans Pro"/>
                <a:sym typeface="Source Sans Pro"/>
              </a:defRPr>
            </a:lvl1pPr>
            <a:lvl2pPr indent="-393700" lvl="1" marL="914400" marR="0" rtl="0" algn="l">
              <a:lnSpc>
                <a:spcPct val="100000"/>
              </a:lnSpc>
              <a:spcBef>
                <a:spcPts val="0"/>
              </a:spcBef>
              <a:spcAft>
                <a:spcPts val="0"/>
              </a:spcAft>
              <a:buClr>
                <a:srgbClr val="CFD8DC"/>
              </a:buClr>
              <a:buSzPts val="2600"/>
              <a:buFont typeface="Source Sans Pro"/>
              <a:buChar char="○"/>
              <a:defRPr b="0" i="0" sz="2600" u="none" cap="none" strike="noStrike">
                <a:solidFill>
                  <a:srgbClr val="263238"/>
                </a:solidFill>
                <a:latin typeface="Source Sans Pro"/>
                <a:ea typeface="Source Sans Pro"/>
                <a:cs typeface="Source Sans Pro"/>
                <a:sym typeface="Source Sans Pro"/>
              </a:defRPr>
            </a:lvl2pPr>
            <a:lvl3pPr indent="-393700" lvl="2" marL="1371600" marR="0" rtl="0" algn="l">
              <a:lnSpc>
                <a:spcPct val="100000"/>
              </a:lnSpc>
              <a:spcBef>
                <a:spcPts val="0"/>
              </a:spcBef>
              <a:spcAft>
                <a:spcPts val="0"/>
              </a:spcAft>
              <a:buClr>
                <a:srgbClr val="CFD8DC"/>
              </a:buClr>
              <a:buSzPts val="2600"/>
              <a:buFont typeface="Source Sans Pro"/>
              <a:buChar char="◉"/>
              <a:defRPr b="0" i="0" sz="2600" u="none" cap="none" strike="noStrike">
                <a:solidFill>
                  <a:srgbClr val="263238"/>
                </a:solidFill>
                <a:latin typeface="Source Sans Pro"/>
                <a:ea typeface="Source Sans Pro"/>
                <a:cs typeface="Source Sans Pro"/>
                <a:sym typeface="Source Sans Pro"/>
              </a:defRPr>
            </a:lvl3pPr>
            <a:lvl4pPr indent="-393700" lvl="3" marL="1828800" marR="0" rtl="0" algn="l">
              <a:lnSpc>
                <a:spcPct val="100000"/>
              </a:lnSpc>
              <a:spcBef>
                <a:spcPts val="0"/>
              </a:spcBef>
              <a:spcAft>
                <a:spcPts val="0"/>
              </a:spcAft>
              <a:buClr>
                <a:srgbClr val="CFD8DC"/>
              </a:buClr>
              <a:buSzPts val="2600"/>
              <a:buFont typeface="Source Sans Pro"/>
              <a:buChar char="●"/>
              <a:defRPr b="0" i="0" sz="2600" u="none" cap="none" strike="noStrike">
                <a:solidFill>
                  <a:srgbClr val="263238"/>
                </a:solidFill>
                <a:latin typeface="Source Sans Pro"/>
                <a:ea typeface="Source Sans Pro"/>
                <a:cs typeface="Source Sans Pro"/>
                <a:sym typeface="Source Sans Pro"/>
              </a:defRPr>
            </a:lvl4pPr>
            <a:lvl5pPr indent="-393700" lvl="4" marL="2286000" marR="0" rtl="0" algn="l">
              <a:lnSpc>
                <a:spcPct val="100000"/>
              </a:lnSpc>
              <a:spcBef>
                <a:spcPts val="0"/>
              </a:spcBef>
              <a:spcAft>
                <a:spcPts val="0"/>
              </a:spcAft>
              <a:buClr>
                <a:srgbClr val="CFD8DC"/>
              </a:buClr>
              <a:buSzPts val="2600"/>
              <a:buFont typeface="Source Sans Pro"/>
              <a:buChar char="○"/>
              <a:defRPr b="0" i="0" sz="2600" u="none" cap="none" strike="noStrike">
                <a:solidFill>
                  <a:srgbClr val="263238"/>
                </a:solidFill>
                <a:latin typeface="Source Sans Pro"/>
                <a:ea typeface="Source Sans Pro"/>
                <a:cs typeface="Source Sans Pro"/>
                <a:sym typeface="Source Sans Pro"/>
              </a:defRPr>
            </a:lvl5pPr>
            <a:lvl6pPr indent="-393700" lvl="5" marL="2743200" marR="0" rtl="0" algn="l">
              <a:lnSpc>
                <a:spcPct val="100000"/>
              </a:lnSpc>
              <a:spcBef>
                <a:spcPts val="0"/>
              </a:spcBef>
              <a:spcAft>
                <a:spcPts val="0"/>
              </a:spcAft>
              <a:buClr>
                <a:srgbClr val="CFD8DC"/>
              </a:buClr>
              <a:buSzPts val="2600"/>
              <a:buFont typeface="Source Sans Pro"/>
              <a:buChar char="■"/>
              <a:defRPr b="0" i="0" sz="2600" u="none" cap="none" strike="noStrike">
                <a:solidFill>
                  <a:srgbClr val="263238"/>
                </a:solidFill>
                <a:latin typeface="Source Sans Pro"/>
                <a:ea typeface="Source Sans Pro"/>
                <a:cs typeface="Source Sans Pro"/>
                <a:sym typeface="Source Sans Pro"/>
              </a:defRPr>
            </a:lvl6pPr>
            <a:lvl7pPr indent="-393700" lvl="6" marL="3200400" marR="0" rtl="0" algn="l">
              <a:lnSpc>
                <a:spcPct val="100000"/>
              </a:lnSpc>
              <a:spcBef>
                <a:spcPts val="0"/>
              </a:spcBef>
              <a:spcAft>
                <a:spcPts val="0"/>
              </a:spcAft>
              <a:buClr>
                <a:srgbClr val="CFD8DC"/>
              </a:buClr>
              <a:buSzPts val="2600"/>
              <a:buFont typeface="Source Sans Pro"/>
              <a:buChar char="●"/>
              <a:defRPr b="0" i="0" sz="2600" u="none" cap="none" strike="noStrike">
                <a:solidFill>
                  <a:srgbClr val="263238"/>
                </a:solidFill>
                <a:latin typeface="Source Sans Pro"/>
                <a:ea typeface="Source Sans Pro"/>
                <a:cs typeface="Source Sans Pro"/>
                <a:sym typeface="Source Sans Pro"/>
              </a:defRPr>
            </a:lvl7pPr>
            <a:lvl8pPr indent="-393700" lvl="7" marL="3657600" marR="0" rtl="0" algn="l">
              <a:lnSpc>
                <a:spcPct val="100000"/>
              </a:lnSpc>
              <a:spcBef>
                <a:spcPts val="0"/>
              </a:spcBef>
              <a:spcAft>
                <a:spcPts val="0"/>
              </a:spcAft>
              <a:buClr>
                <a:srgbClr val="CFD8DC"/>
              </a:buClr>
              <a:buSzPts val="2600"/>
              <a:buFont typeface="Source Sans Pro"/>
              <a:buChar char="○"/>
              <a:defRPr b="0" i="0" sz="2600" u="none" cap="none" strike="noStrike">
                <a:solidFill>
                  <a:srgbClr val="263238"/>
                </a:solidFill>
                <a:latin typeface="Source Sans Pro"/>
                <a:ea typeface="Source Sans Pro"/>
                <a:cs typeface="Source Sans Pro"/>
                <a:sym typeface="Source Sans Pro"/>
              </a:defRPr>
            </a:lvl8pPr>
            <a:lvl9pPr indent="-393700" lvl="8" marL="4114800" marR="0" rtl="0" algn="l">
              <a:lnSpc>
                <a:spcPct val="100000"/>
              </a:lnSpc>
              <a:spcBef>
                <a:spcPts val="0"/>
              </a:spcBef>
              <a:spcAft>
                <a:spcPts val="0"/>
              </a:spcAft>
              <a:buClr>
                <a:srgbClr val="CFD8DC"/>
              </a:buClr>
              <a:buSzPts val="2600"/>
              <a:buFont typeface="Source Sans Pro"/>
              <a:buChar char="■"/>
              <a:defRPr b="0" i="0" sz="2600" u="none" cap="none" strike="noStrike">
                <a:solidFill>
                  <a:srgbClr val="263238"/>
                </a:solidFill>
                <a:latin typeface="Source Sans Pro"/>
                <a:ea typeface="Source Sans Pro"/>
                <a:cs typeface="Source Sans Pro"/>
                <a:sym typeface="Source Sans Pro"/>
              </a:defRPr>
            </a:lvl9pPr>
          </a:lstStyle>
          <a:p/>
        </p:txBody>
      </p:sp>
      <p:sp>
        <p:nvSpPr>
          <p:cNvPr id="30" name="Shape 30"/>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Shape 32"/>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Shape 34"/>
          <p:cNvSpPr txBox="1"/>
          <p:nvPr>
            <p:ph type="ctrTitle"/>
          </p:nvPr>
        </p:nvSpPr>
        <p:spPr>
          <a:xfrm>
            <a:off x="1546025" y="2034925"/>
            <a:ext cx="5832600" cy="15465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91EA"/>
              </a:buClr>
              <a:buSzPts val="4800"/>
              <a:buFont typeface="Roboto Slab"/>
              <a:buNone/>
              <a:defRPr b="1" i="0" sz="4800" u="none" cap="none" strike="noStrike">
                <a:solidFill>
                  <a:srgbClr val="0091EA"/>
                </a:solidFill>
                <a:latin typeface="Roboto Slab"/>
                <a:ea typeface="Roboto Slab"/>
                <a:cs typeface="Roboto Slab"/>
                <a:sym typeface="Roboto Slab"/>
              </a:defRPr>
            </a:lvl1pPr>
            <a:lvl2pPr lvl="1" marR="0" rtl="0" algn="l">
              <a:lnSpc>
                <a:spcPct val="100000"/>
              </a:lnSpc>
              <a:spcBef>
                <a:spcPts val="0"/>
              </a:spcBef>
              <a:spcAft>
                <a:spcPts val="0"/>
              </a:spcAft>
              <a:buClr>
                <a:srgbClr val="0091EA"/>
              </a:buClr>
              <a:buSzPts val="4800"/>
              <a:buFont typeface="Roboto Slab"/>
              <a:buNone/>
              <a:defRPr b="1" i="0" sz="4800" u="none" cap="none" strike="noStrike">
                <a:solidFill>
                  <a:srgbClr val="0091EA"/>
                </a:solidFill>
                <a:latin typeface="Roboto Slab"/>
                <a:ea typeface="Roboto Slab"/>
                <a:cs typeface="Roboto Slab"/>
                <a:sym typeface="Roboto Slab"/>
              </a:defRPr>
            </a:lvl2pPr>
            <a:lvl3pPr lvl="2" marR="0" rtl="0" algn="l">
              <a:lnSpc>
                <a:spcPct val="100000"/>
              </a:lnSpc>
              <a:spcBef>
                <a:spcPts val="0"/>
              </a:spcBef>
              <a:spcAft>
                <a:spcPts val="0"/>
              </a:spcAft>
              <a:buClr>
                <a:srgbClr val="0091EA"/>
              </a:buClr>
              <a:buSzPts val="4800"/>
              <a:buFont typeface="Roboto Slab"/>
              <a:buNone/>
              <a:defRPr b="1" i="0" sz="4800" u="none" cap="none" strike="noStrike">
                <a:solidFill>
                  <a:srgbClr val="0091EA"/>
                </a:solidFill>
                <a:latin typeface="Roboto Slab"/>
                <a:ea typeface="Roboto Slab"/>
                <a:cs typeface="Roboto Slab"/>
                <a:sym typeface="Roboto Slab"/>
              </a:defRPr>
            </a:lvl3pPr>
            <a:lvl4pPr lvl="3" marR="0" rtl="0" algn="l">
              <a:lnSpc>
                <a:spcPct val="100000"/>
              </a:lnSpc>
              <a:spcBef>
                <a:spcPts val="0"/>
              </a:spcBef>
              <a:spcAft>
                <a:spcPts val="0"/>
              </a:spcAft>
              <a:buClr>
                <a:srgbClr val="0091EA"/>
              </a:buClr>
              <a:buSzPts val="4800"/>
              <a:buFont typeface="Roboto Slab"/>
              <a:buNone/>
              <a:defRPr b="1" i="0" sz="4800" u="none" cap="none" strike="noStrike">
                <a:solidFill>
                  <a:srgbClr val="0091EA"/>
                </a:solidFill>
                <a:latin typeface="Roboto Slab"/>
                <a:ea typeface="Roboto Slab"/>
                <a:cs typeface="Roboto Slab"/>
                <a:sym typeface="Roboto Slab"/>
              </a:defRPr>
            </a:lvl4pPr>
            <a:lvl5pPr lvl="4" marR="0" rtl="0" algn="l">
              <a:lnSpc>
                <a:spcPct val="100000"/>
              </a:lnSpc>
              <a:spcBef>
                <a:spcPts val="0"/>
              </a:spcBef>
              <a:spcAft>
                <a:spcPts val="0"/>
              </a:spcAft>
              <a:buClr>
                <a:srgbClr val="0091EA"/>
              </a:buClr>
              <a:buSzPts val="4800"/>
              <a:buFont typeface="Roboto Slab"/>
              <a:buNone/>
              <a:defRPr b="1" i="0" sz="4800" u="none" cap="none" strike="noStrike">
                <a:solidFill>
                  <a:srgbClr val="0091EA"/>
                </a:solidFill>
                <a:latin typeface="Roboto Slab"/>
                <a:ea typeface="Roboto Slab"/>
                <a:cs typeface="Roboto Slab"/>
                <a:sym typeface="Roboto Slab"/>
              </a:defRPr>
            </a:lvl5pPr>
            <a:lvl6pPr lvl="5" marR="0" rtl="0" algn="l">
              <a:lnSpc>
                <a:spcPct val="100000"/>
              </a:lnSpc>
              <a:spcBef>
                <a:spcPts val="0"/>
              </a:spcBef>
              <a:spcAft>
                <a:spcPts val="0"/>
              </a:spcAft>
              <a:buClr>
                <a:srgbClr val="0091EA"/>
              </a:buClr>
              <a:buSzPts val="4800"/>
              <a:buFont typeface="Roboto Slab"/>
              <a:buNone/>
              <a:defRPr b="1" i="0" sz="4800" u="none" cap="none" strike="noStrike">
                <a:solidFill>
                  <a:srgbClr val="0091EA"/>
                </a:solidFill>
                <a:latin typeface="Roboto Slab"/>
                <a:ea typeface="Roboto Slab"/>
                <a:cs typeface="Roboto Slab"/>
                <a:sym typeface="Roboto Slab"/>
              </a:defRPr>
            </a:lvl6pPr>
            <a:lvl7pPr lvl="6" marR="0" rtl="0" algn="l">
              <a:lnSpc>
                <a:spcPct val="100000"/>
              </a:lnSpc>
              <a:spcBef>
                <a:spcPts val="0"/>
              </a:spcBef>
              <a:spcAft>
                <a:spcPts val="0"/>
              </a:spcAft>
              <a:buClr>
                <a:srgbClr val="0091EA"/>
              </a:buClr>
              <a:buSzPts val="4800"/>
              <a:buFont typeface="Roboto Slab"/>
              <a:buNone/>
              <a:defRPr b="1" i="0" sz="4800" u="none" cap="none" strike="noStrike">
                <a:solidFill>
                  <a:srgbClr val="0091EA"/>
                </a:solidFill>
                <a:latin typeface="Roboto Slab"/>
                <a:ea typeface="Roboto Slab"/>
                <a:cs typeface="Roboto Slab"/>
                <a:sym typeface="Roboto Slab"/>
              </a:defRPr>
            </a:lvl7pPr>
            <a:lvl8pPr lvl="7" marR="0" rtl="0" algn="l">
              <a:lnSpc>
                <a:spcPct val="100000"/>
              </a:lnSpc>
              <a:spcBef>
                <a:spcPts val="0"/>
              </a:spcBef>
              <a:spcAft>
                <a:spcPts val="0"/>
              </a:spcAft>
              <a:buClr>
                <a:srgbClr val="0091EA"/>
              </a:buClr>
              <a:buSzPts val="4800"/>
              <a:buFont typeface="Roboto Slab"/>
              <a:buNone/>
              <a:defRPr b="1" i="0" sz="4800" u="none" cap="none" strike="noStrike">
                <a:solidFill>
                  <a:srgbClr val="0091EA"/>
                </a:solidFill>
                <a:latin typeface="Roboto Slab"/>
                <a:ea typeface="Roboto Slab"/>
                <a:cs typeface="Roboto Slab"/>
                <a:sym typeface="Roboto Slab"/>
              </a:defRPr>
            </a:lvl8pPr>
            <a:lvl9pPr lvl="8" marR="0" rtl="0" algn="l">
              <a:lnSpc>
                <a:spcPct val="100000"/>
              </a:lnSpc>
              <a:spcBef>
                <a:spcPts val="0"/>
              </a:spcBef>
              <a:spcAft>
                <a:spcPts val="0"/>
              </a:spcAft>
              <a:buClr>
                <a:srgbClr val="0091EA"/>
              </a:buClr>
              <a:buSzPts val="4800"/>
              <a:buFont typeface="Roboto Slab"/>
              <a:buNone/>
              <a:defRPr b="1" i="0" sz="4800" u="none" cap="none" strike="noStrike">
                <a:solidFill>
                  <a:srgbClr val="0091EA"/>
                </a:solidFill>
                <a:latin typeface="Roboto Slab"/>
                <a:ea typeface="Roboto Slab"/>
                <a:cs typeface="Roboto Slab"/>
                <a:sym typeface="Roboto Slab"/>
              </a:defRPr>
            </a:lvl9pPr>
          </a:lstStyle>
          <a:p/>
        </p:txBody>
      </p:sp>
      <p:sp>
        <p:nvSpPr>
          <p:cNvPr id="35" name="Shape 35"/>
          <p:cNvSpPr txBox="1"/>
          <p:nvPr>
            <p:ph idx="1" type="subTitle"/>
          </p:nvPr>
        </p:nvSpPr>
        <p:spPr>
          <a:xfrm>
            <a:off x="1546025" y="3710548"/>
            <a:ext cx="5832600" cy="10464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607D8B"/>
              </a:buClr>
              <a:buSzPts val="3000"/>
              <a:buFont typeface="Source Sans Pro"/>
              <a:buNone/>
              <a:defRPr b="0" i="0" sz="3000" u="none" cap="none" strike="noStrike">
                <a:solidFill>
                  <a:srgbClr val="607D8B"/>
                </a:solidFill>
                <a:latin typeface="Source Sans Pro"/>
                <a:ea typeface="Source Sans Pro"/>
                <a:cs typeface="Source Sans Pro"/>
                <a:sym typeface="Source Sans Pro"/>
              </a:defRPr>
            </a:lvl1pPr>
            <a:lvl2pPr lvl="1" marR="0" rtl="0" algn="l">
              <a:lnSpc>
                <a:spcPct val="100000"/>
              </a:lnSpc>
              <a:spcBef>
                <a:spcPts val="0"/>
              </a:spcBef>
              <a:spcAft>
                <a:spcPts val="0"/>
              </a:spcAft>
              <a:buClr>
                <a:srgbClr val="607D8B"/>
              </a:buClr>
              <a:buSzPts val="3000"/>
              <a:buFont typeface="Source Sans Pro"/>
              <a:buNone/>
              <a:defRPr b="0" i="0" sz="3000" u="none" cap="none" strike="noStrike">
                <a:solidFill>
                  <a:srgbClr val="607D8B"/>
                </a:solidFill>
                <a:latin typeface="Source Sans Pro"/>
                <a:ea typeface="Source Sans Pro"/>
                <a:cs typeface="Source Sans Pro"/>
                <a:sym typeface="Source Sans Pro"/>
              </a:defRPr>
            </a:lvl2pPr>
            <a:lvl3pPr lvl="2" marR="0" rtl="0" algn="l">
              <a:lnSpc>
                <a:spcPct val="100000"/>
              </a:lnSpc>
              <a:spcBef>
                <a:spcPts val="0"/>
              </a:spcBef>
              <a:spcAft>
                <a:spcPts val="0"/>
              </a:spcAft>
              <a:buClr>
                <a:srgbClr val="607D8B"/>
              </a:buClr>
              <a:buSzPts val="3000"/>
              <a:buFont typeface="Source Sans Pro"/>
              <a:buNone/>
              <a:defRPr b="0" i="0" sz="3000" u="none" cap="none" strike="noStrike">
                <a:solidFill>
                  <a:srgbClr val="607D8B"/>
                </a:solidFill>
                <a:latin typeface="Source Sans Pro"/>
                <a:ea typeface="Source Sans Pro"/>
                <a:cs typeface="Source Sans Pro"/>
                <a:sym typeface="Source Sans Pro"/>
              </a:defRPr>
            </a:lvl3pPr>
            <a:lvl4pPr lvl="3" marR="0" rtl="0" algn="l">
              <a:lnSpc>
                <a:spcPct val="100000"/>
              </a:lnSpc>
              <a:spcBef>
                <a:spcPts val="0"/>
              </a:spcBef>
              <a:spcAft>
                <a:spcPts val="0"/>
              </a:spcAft>
              <a:buClr>
                <a:srgbClr val="607D8B"/>
              </a:buClr>
              <a:buSzPts val="3000"/>
              <a:buFont typeface="Source Sans Pro"/>
              <a:buNone/>
              <a:defRPr b="0" i="0" sz="3000" u="none" cap="none" strike="noStrike">
                <a:solidFill>
                  <a:srgbClr val="607D8B"/>
                </a:solidFill>
                <a:latin typeface="Source Sans Pro"/>
                <a:ea typeface="Source Sans Pro"/>
                <a:cs typeface="Source Sans Pro"/>
                <a:sym typeface="Source Sans Pro"/>
              </a:defRPr>
            </a:lvl4pPr>
            <a:lvl5pPr lvl="4" marR="0" rtl="0" algn="l">
              <a:lnSpc>
                <a:spcPct val="100000"/>
              </a:lnSpc>
              <a:spcBef>
                <a:spcPts val="0"/>
              </a:spcBef>
              <a:spcAft>
                <a:spcPts val="0"/>
              </a:spcAft>
              <a:buClr>
                <a:srgbClr val="607D8B"/>
              </a:buClr>
              <a:buSzPts val="3000"/>
              <a:buFont typeface="Source Sans Pro"/>
              <a:buNone/>
              <a:defRPr b="0" i="0" sz="3000" u="none" cap="none" strike="noStrike">
                <a:solidFill>
                  <a:srgbClr val="607D8B"/>
                </a:solidFill>
                <a:latin typeface="Source Sans Pro"/>
                <a:ea typeface="Source Sans Pro"/>
                <a:cs typeface="Source Sans Pro"/>
                <a:sym typeface="Source Sans Pro"/>
              </a:defRPr>
            </a:lvl5pPr>
            <a:lvl6pPr lvl="5" marR="0" rtl="0" algn="l">
              <a:lnSpc>
                <a:spcPct val="100000"/>
              </a:lnSpc>
              <a:spcBef>
                <a:spcPts val="0"/>
              </a:spcBef>
              <a:spcAft>
                <a:spcPts val="0"/>
              </a:spcAft>
              <a:buClr>
                <a:srgbClr val="607D8B"/>
              </a:buClr>
              <a:buSzPts val="3000"/>
              <a:buFont typeface="Source Sans Pro"/>
              <a:buNone/>
              <a:defRPr b="0" i="0" sz="3000" u="none" cap="none" strike="noStrike">
                <a:solidFill>
                  <a:srgbClr val="607D8B"/>
                </a:solidFill>
                <a:latin typeface="Source Sans Pro"/>
                <a:ea typeface="Source Sans Pro"/>
                <a:cs typeface="Source Sans Pro"/>
                <a:sym typeface="Source Sans Pro"/>
              </a:defRPr>
            </a:lvl6pPr>
            <a:lvl7pPr lvl="6" marR="0" rtl="0" algn="l">
              <a:lnSpc>
                <a:spcPct val="100000"/>
              </a:lnSpc>
              <a:spcBef>
                <a:spcPts val="0"/>
              </a:spcBef>
              <a:spcAft>
                <a:spcPts val="0"/>
              </a:spcAft>
              <a:buClr>
                <a:srgbClr val="607D8B"/>
              </a:buClr>
              <a:buSzPts val="3000"/>
              <a:buFont typeface="Source Sans Pro"/>
              <a:buNone/>
              <a:defRPr b="0" i="0" sz="3000" u="none" cap="none" strike="noStrike">
                <a:solidFill>
                  <a:srgbClr val="607D8B"/>
                </a:solidFill>
                <a:latin typeface="Source Sans Pro"/>
                <a:ea typeface="Source Sans Pro"/>
                <a:cs typeface="Source Sans Pro"/>
                <a:sym typeface="Source Sans Pro"/>
              </a:defRPr>
            </a:lvl7pPr>
            <a:lvl8pPr lvl="7" marR="0" rtl="0" algn="l">
              <a:lnSpc>
                <a:spcPct val="100000"/>
              </a:lnSpc>
              <a:spcBef>
                <a:spcPts val="0"/>
              </a:spcBef>
              <a:spcAft>
                <a:spcPts val="0"/>
              </a:spcAft>
              <a:buClr>
                <a:srgbClr val="607D8B"/>
              </a:buClr>
              <a:buSzPts val="3000"/>
              <a:buFont typeface="Source Sans Pro"/>
              <a:buNone/>
              <a:defRPr b="0" i="0" sz="3000" u="none" cap="none" strike="noStrike">
                <a:solidFill>
                  <a:srgbClr val="607D8B"/>
                </a:solidFill>
                <a:latin typeface="Source Sans Pro"/>
                <a:ea typeface="Source Sans Pro"/>
                <a:cs typeface="Source Sans Pro"/>
                <a:sym typeface="Source Sans Pro"/>
              </a:defRPr>
            </a:lvl8pPr>
            <a:lvl9pPr lvl="8" marR="0" rtl="0" algn="l">
              <a:lnSpc>
                <a:spcPct val="100000"/>
              </a:lnSpc>
              <a:spcBef>
                <a:spcPts val="0"/>
              </a:spcBef>
              <a:spcAft>
                <a:spcPts val="0"/>
              </a:spcAft>
              <a:buClr>
                <a:srgbClr val="607D8B"/>
              </a:buClr>
              <a:buSzPts val="3000"/>
              <a:buFont typeface="Source Sans Pro"/>
              <a:buNone/>
              <a:defRPr b="0" i="0" sz="3000" u="none" cap="none" strike="noStrike">
                <a:solidFill>
                  <a:srgbClr val="607D8B"/>
                </a:solidFill>
                <a:latin typeface="Source Sans Pro"/>
                <a:ea typeface="Source Sans Pro"/>
                <a:cs typeface="Source Sans Pro"/>
                <a:sym typeface="Source Sans Pro"/>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36" name="Shape 36"/>
        <p:cNvGrpSpPr/>
        <p:nvPr/>
      </p:nvGrpSpPr>
      <p:grpSpPr>
        <a:xfrm>
          <a:off x="0" y="0"/>
          <a:ext cx="0" cy="0"/>
          <a:chOff x="0" y="0"/>
          <a:chExt cx="0" cy="0"/>
        </a:xfrm>
      </p:grpSpPr>
      <p:pic>
        <p:nvPicPr>
          <p:cNvPr descr="connections-05.png" id="37" name="Shape 37"/>
          <p:cNvPicPr preferRelativeResize="0"/>
          <p:nvPr/>
        </p:nvPicPr>
        <p:blipFill rotWithShape="1">
          <a:blip r:embed="rId2">
            <a:alphaModFix/>
          </a:blip>
          <a:srcRect b="0" l="0" r="0" t="0"/>
          <a:stretch/>
        </p:blipFill>
        <p:spPr>
          <a:xfrm flipH="1" rot="10800000">
            <a:off x="5945" y="0"/>
            <a:ext cx="9132109" cy="6858000"/>
          </a:xfrm>
          <a:prstGeom prst="rect">
            <a:avLst/>
          </a:prstGeom>
          <a:noFill/>
          <a:ln>
            <a:noFill/>
          </a:ln>
        </p:spPr>
      </p:pic>
      <p:sp>
        <p:nvSpPr>
          <p:cNvPr id="38" name="Shape 38"/>
          <p:cNvSpPr txBox="1"/>
          <p:nvPr>
            <p:ph idx="1" type="body"/>
          </p:nvPr>
        </p:nvSpPr>
        <p:spPr>
          <a:xfrm>
            <a:off x="1222275" y="2501400"/>
            <a:ext cx="6706500" cy="1093200"/>
          </a:xfrm>
          <a:prstGeom prst="rect">
            <a:avLst/>
          </a:prstGeom>
          <a:noFill/>
          <a:ln>
            <a:noFill/>
          </a:ln>
        </p:spPr>
        <p:txBody>
          <a:bodyPr anchorCtr="0" anchor="t" bIns="91425" lIns="91425" spcFirstLastPara="1" rIns="91425" wrap="square" tIns="91425"/>
          <a:lstStyle>
            <a:lvl1pPr indent="-457200" lvl="0" marL="457200" marR="0" rtl="0" algn="ctr">
              <a:lnSpc>
                <a:spcPct val="100000"/>
              </a:lnSpc>
              <a:spcBef>
                <a:spcPts val="600"/>
              </a:spcBef>
              <a:spcAft>
                <a:spcPts val="0"/>
              </a:spcAft>
              <a:buClr>
                <a:srgbClr val="263238"/>
              </a:buClr>
              <a:buSzPts val="3600"/>
              <a:buFont typeface="Source Sans Pro"/>
              <a:buChar char="◎"/>
              <a:defRPr b="0" i="1" sz="3600" u="none" cap="none" strike="noStrike">
                <a:solidFill>
                  <a:srgbClr val="263238"/>
                </a:solidFill>
                <a:latin typeface="Source Sans Pro"/>
                <a:ea typeface="Source Sans Pro"/>
                <a:cs typeface="Source Sans Pro"/>
                <a:sym typeface="Source Sans Pro"/>
              </a:defRPr>
            </a:lvl1pPr>
            <a:lvl2pPr indent="-457200" lvl="1" marL="914400" marR="0" rtl="0" algn="ctr">
              <a:lnSpc>
                <a:spcPct val="100000"/>
              </a:lnSpc>
              <a:spcBef>
                <a:spcPts val="0"/>
              </a:spcBef>
              <a:spcAft>
                <a:spcPts val="0"/>
              </a:spcAft>
              <a:buClr>
                <a:srgbClr val="263238"/>
              </a:buClr>
              <a:buSzPts val="3600"/>
              <a:buFont typeface="Source Sans Pro"/>
              <a:buChar char="○"/>
              <a:defRPr b="0" i="1" sz="3600" u="none" cap="none" strike="noStrike">
                <a:solidFill>
                  <a:srgbClr val="263238"/>
                </a:solidFill>
                <a:latin typeface="Source Sans Pro"/>
                <a:ea typeface="Source Sans Pro"/>
                <a:cs typeface="Source Sans Pro"/>
                <a:sym typeface="Source Sans Pro"/>
              </a:defRPr>
            </a:lvl2pPr>
            <a:lvl3pPr indent="-457200" lvl="2" marL="1371600" marR="0" rtl="0" algn="ctr">
              <a:lnSpc>
                <a:spcPct val="100000"/>
              </a:lnSpc>
              <a:spcBef>
                <a:spcPts val="0"/>
              </a:spcBef>
              <a:spcAft>
                <a:spcPts val="0"/>
              </a:spcAft>
              <a:buClr>
                <a:srgbClr val="263238"/>
              </a:buClr>
              <a:buSzPts val="3600"/>
              <a:buFont typeface="Source Sans Pro"/>
              <a:buChar char="◉"/>
              <a:defRPr b="0" i="1" sz="3600" u="none" cap="none" strike="noStrike">
                <a:solidFill>
                  <a:srgbClr val="263238"/>
                </a:solidFill>
                <a:latin typeface="Source Sans Pro"/>
                <a:ea typeface="Source Sans Pro"/>
                <a:cs typeface="Source Sans Pro"/>
                <a:sym typeface="Source Sans Pro"/>
              </a:defRPr>
            </a:lvl3pPr>
            <a:lvl4pPr indent="-457200" lvl="3" marL="1828800" marR="0" rtl="0" algn="ctr">
              <a:lnSpc>
                <a:spcPct val="100000"/>
              </a:lnSpc>
              <a:spcBef>
                <a:spcPts val="0"/>
              </a:spcBef>
              <a:spcAft>
                <a:spcPts val="0"/>
              </a:spcAft>
              <a:buClr>
                <a:srgbClr val="263238"/>
              </a:buClr>
              <a:buSzPts val="3600"/>
              <a:buFont typeface="Source Sans Pro"/>
              <a:buChar char="●"/>
              <a:defRPr b="0" i="1" sz="3600" u="none" cap="none" strike="noStrike">
                <a:solidFill>
                  <a:srgbClr val="263238"/>
                </a:solidFill>
                <a:latin typeface="Source Sans Pro"/>
                <a:ea typeface="Source Sans Pro"/>
                <a:cs typeface="Source Sans Pro"/>
                <a:sym typeface="Source Sans Pro"/>
              </a:defRPr>
            </a:lvl4pPr>
            <a:lvl5pPr indent="-457200" lvl="4" marL="2286000" marR="0" rtl="0" algn="ctr">
              <a:lnSpc>
                <a:spcPct val="100000"/>
              </a:lnSpc>
              <a:spcBef>
                <a:spcPts val="0"/>
              </a:spcBef>
              <a:spcAft>
                <a:spcPts val="0"/>
              </a:spcAft>
              <a:buClr>
                <a:srgbClr val="263238"/>
              </a:buClr>
              <a:buSzPts val="3600"/>
              <a:buFont typeface="Source Sans Pro"/>
              <a:buChar char="○"/>
              <a:defRPr b="0" i="1" sz="3600" u="none" cap="none" strike="noStrike">
                <a:solidFill>
                  <a:srgbClr val="263238"/>
                </a:solidFill>
                <a:latin typeface="Source Sans Pro"/>
                <a:ea typeface="Source Sans Pro"/>
                <a:cs typeface="Source Sans Pro"/>
                <a:sym typeface="Source Sans Pro"/>
              </a:defRPr>
            </a:lvl5pPr>
            <a:lvl6pPr indent="-457200" lvl="5" marL="2743200" marR="0" rtl="0" algn="ctr">
              <a:lnSpc>
                <a:spcPct val="100000"/>
              </a:lnSpc>
              <a:spcBef>
                <a:spcPts val="0"/>
              </a:spcBef>
              <a:spcAft>
                <a:spcPts val="0"/>
              </a:spcAft>
              <a:buClr>
                <a:srgbClr val="263238"/>
              </a:buClr>
              <a:buSzPts val="3600"/>
              <a:buFont typeface="Source Sans Pro"/>
              <a:buChar char="■"/>
              <a:defRPr b="0" i="1" sz="3600" u="none" cap="none" strike="noStrike">
                <a:solidFill>
                  <a:srgbClr val="263238"/>
                </a:solidFill>
                <a:latin typeface="Source Sans Pro"/>
                <a:ea typeface="Source Sans Pro"/>
                <a:cs typeface="Source Sans Pro"/>
                <a:sym typeface="Source Sans Pro"/>
              </a:defRPr>
            </a:lvl6pPr>
            <a:lvl7pPr indent="-457200" lvl="6" marL="3200400" marR="0" rtl="0" algn="ctr">
              <a:lnSpc>
                <a:spcPct val="100000"/>
              </a:lnSpc>
              <a:spcBef>
                <a:spcPts val="0"/>
              </a:spcBef>
              <a:spcAft>
                <a:spcPts val="0"/>
              </a:spcAft>
              <a:buClr>
                <a:srgbClr val="263238"/>
              </a:buClr>
              <a:buSzPts val="3600"/>
              <a:buFont typeface="Source Sans Pro"/>
              <a:buChar char="●"/>
              <a:defRPr b="0" i="1" sz="3600" u="none" cap="none" strike="noStrike">
                <a:solidFill>
                  <a:srgbClr val="263238"/>
                </a:solidFill>
                <a:latin typeface="Source Sans Pro"/>
                <a:ea typeface="Source Sans Pro"/>
                <a:cs typeface="Source Sans Pro"/>
                <a:sym typeface="Source Sans Pro"/>
              </a:defRPr>
            </a:lvl7pPr>
            <a:lvl8pPr indent="-457200" lvl="7" marL="3657600" marR="0" rtl="0" algn="ctr">
              <a:lnSpc>
                <a:spcPct val="100000"/>
              </a:lnSpc>
              <a:spcBef>
                <a:spcPts val="0"/>
              </a:spcBef>
              <a:spcAft>
                <a:spcPts val="0"/>
              </a:spcAft>
              <a:buClr>
                <a:srgbClr val="263238"/>
              </a:buClr>
              <a:buSzPts val="3600"/>
              <a:buFont typeface="Source Sans Pro"/>
              <a:buChar char="○"/>
              <a:defRPr b="0" i="1" sz="3600" u="none" cap="none" strike="noStrike">
                <a:solidFill>
                  <a:srgbClr val="263238"/>
                </a:solidFill>
                <a:latin typeface="Source Sans Pro"/>
                <a:ea typeface="Source Sans Pro"/>
                <a:cs typeface="Source Sans Pro"/>
                <a:sym typeface="Source Sans Pro"/>
              </a:defRPr>
            </a:lvl8pPr>
            <a:lvl9pPr indent="-457200" lvl="8" marL="4114800" marR="0" rtl="0" algn="ctr">
              <a:lnSpc>
                <a:spcPct val="100000"/>
              </a:lnSpc>
              <a:spcBef>
                <a:spcPts val="0"/>
              </a:spcBef>
              <a:spcAft>
                <a:spcPts val="0"/>
              </a:spcAft>
              <a:buClr>
                <a:srgbClr val="263238"/>
              </a:buClr>
              <a:buSzPts val="3600"/>
              <a:buFont typeface="Source Sans Pro"/>
              <a:buChar char="■"/>
              <a:defRPr b="0" i="1" sz="3600" u="none" cap="none" strike="noStrike">
                <a:solidFill>
                  <a:srgbClr val="263238"/>
                </a:solidFill>
                <a:latin typeface="Source Sans Pro"/>
                <a:ea typeface="Source Sans Pro"/>
                <a:cs typeface="Source Sans Pro"/>
                <a:sym typeface="Source Sans Pro"/>
              </a:defRPr>
            </a:lvl9pPr>
          </a:lstStyle>
          <a:p/>
        </p:txBody>
      </p:sp>
      <p:grpSp>
        <p:nvGrpSpPr>
          <p:cNvPr id="39" name="Shape 39"/>
          <p:cNvGrpSpPr/>
          <p:nvPr/>
        </p:nvGrpSpPr>
        <p:grpSpPr>
          <a:xfrm>
            <a:off x="3596925" y="1020110"/>
            <a:ext cx="1957200" cy="1093200"/>
            <a:chOff x="3593400" y="1760085"/>
            <a:chExt cx="1957200" cy="1093200"/>
          </a:xfrm>
        </p:grpSpPr>
        <p:sp>
          <p:nvSpPr>
            <p:cNvPr id="40" name="Shape 40"/>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rgbClr val="0091EA"/>
                  </a:solidFill>
                  <a:latin typeface="Source Sans Pro"/>
                  <a:ea typeface="Source Sans Pro"/>
                  <a:cs typeface="Source Sans Pro"/>
                  <a:sym typeface="Source Sans Pro"/>
                </a:rPr>
                <a:t>“</a:t>
              </a:r>
              <a:endParaRPr b="1" i="0" sz="6000" u="none" cap="none" strike="noStrike">
                <a:solidFill>
                  <a:srgbClr val="0091EA"/>
                </a:solidFill>
                <a:latin typeface="Source Sans Pro"/>
                <a:ea typeface="Source Sans Pro"/>
                <a:cs typeface="Source Sans Pro"/>
                <a:sym typeface="Source Sans Pro"/>
              </a:endParaRPr>
            </a:p>
          </p:txBody>
        </p:sp>
        <p:sp>
          <p:nvSpPr>
            <p:cNvPr id="41" name="Shape 41"/>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Shape 42"/>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3" name="Shape 43"/>
          <p:cNvCxnSpPr>
            <a:endCxn id="41" idx="1"/>
          </p:cNvCxnSpPr>
          <p:nvPr/>
        </p:nvCxnSpPr>
        <p:spPr>
          <a:xfrm>
            <a:off x="3745620" y="817805"/>
            <a:ext cx="443400" cy="362400"/>
          </a:xfrm>
          <a:prstGeom prst="straightConnector1">
            <a:avLst/>
          </a:prstGeom>
          <a:noFill/>
          <a:ln cap="flat" cmpd="sng" w="9525">
            <a:solidFill>
              <a:srgbClr val="CFD8DC"/>
            </a:solidFill>
            <a:prstDash val="solid"/>
            <a:round/>
            <a:headEnd len="sm" w="sm" type="none"/>
            <a:tailEnd len="sm" w="sm" type="none"/>
          </a:ln>
        </p:spPr>
      </p:cxnSp>
      <p:cxnSp>
        <p:nvCxnSpPr>
          <p:cNvPr id="44" name="Shape 44"/>
          <p:cNvCxnSpPr/>
          <p:nvPr/>
        </p:nvCxnSpPr>
        <p:spPr>
          <a:xfrm rot="10800000">
            <a:off x="4114800" y="269685"/>
            <a:ext cx="457200" cy="804600"/>
          </a:xfrm>
          <a:prstGeom prst="straightConnector1">
            <a:avLst/>
          </a:prstGeom>
          <a:noFill/>
          <a:ln cap="flat" cmpd="sng" w="9525">
            <a:solidFill>
              <a:srgbClr val="CFD8DC"/>
            </a:solidFill>
            <a:prstDash val="solid"/>
            <a:round/>
            <a:headEnd len="sm" w="sm" type="none"/>
            <a:tailEnd len="sm" w="sm" type="none"/>
          </a:ln>
        </p:spPr>
      </p:cxnSp>
      <p:cxnSp>
        <p:nvCxnSpPr>
          <p:cNvPr id="45" name="Shape 45"/>
          <p:cNvCxnSpPr/>
          <p:nvPr/>
        </p:nvCxnSpPr>
        <p:spPr>
          <a:xfrm flipH="1" rot="10800000">
            <a:off x="4749075" y="753125"/>
            <a:ext cx="95100" cy="348900"/>
          </a:xfrm>
          <a:prstGeom prst="straightConnector1">
            <a:avLst/>
          </a:prstGeom>
          <a:noFill/>
          <a:ln cap="flat" cmpd="sng" w="9525">
            <a:solidFill>
              <a:srgbClr val="CFD8DC"/>
            </a:solidFill>
            <a:prstDash val="solid"/>
            <a:round/>
            <a:headEnd len="sm" w="sm" type="none"/>
            <a:tailEnd len="sm" w="sm" type="none"/>
          </a:ln>
        </p:spPr>
      </p:cxnSp>
      <p:sp>
        <p:nvSpPr>
          <p:cNvPr id="46" name="Shape 46"/>
          <p:cNvSpPr txBox="1"/>
          <p:nvPr>
            <p:ph idx="12" type="sldNum"/>
          </p:nvPr>
        </p:nvSpPr>
        <p:spPr>
          <a:xfrm>
            <a:off x="-87" y="6333125"/>
            <a:ext cx="9144000" cy="525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47" name="Shape 47"/>
        <p:cNvGrpSpPr/>
        <p:nvPr/>
      </p:nvGrpSpPr>
      <p:grpSpPr>
        <a:xfrm>
          <a:off x="0" y="0"/>
          <a:ext cx="0" cy="0"/>
          <a:chOff x="0" y="0"/>
          <a:chExt cx="0" cy="0"/>
        </a:xfrm>
      </p:grpSpPr>
      <p:sp>
        <p:nvSpPr>
          <p:cNvPr id="48" name="Shape 48"/>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1pPr>
            <a:lvl2pPr lvl="1"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2pPr>
            <a:lvl3pPr lvl="2"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3pPr>
            <a:lvl4pPr lvl="3"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4pPr>
            <a:lvl5pPr lvl="4"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5pPr>
            <a:lvl6pPr lvl="5"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6pPr>
            <a:lvl7pPr lvl="6"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7pPr>
            <a:lvl8pPr lvl="7"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8pPr>
            <a:lvl9pPr lvl="8"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9pPr>
          </a:lstStyle>
          <a:p/>
        </p:txBody>
      </p:sp>
      <p:sp>
        <p:nvSpPr>
          <p:cNvPr id="49" name="Shape 49"/>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lstStyle>
            <a:lvl1pPr indent="-419100" lvl="0" marL="457200" marR="0" rtl="0" algn="l">
              <a:lnSpc>
                <a:spcPct val="100000"/>
              </a:lnSpc>
              <a:spcBef>
                <a:spcPts val="600"/>
              </a:spcBef>
              <a:spcAft>
                <a:spcPts val="0"/>
              </a:spcAft>
              <a:buClr>
                <a:srgbClr val="CFD8DC"/>
              </a:buClr>
              <a:buSzPts val="3000"/>
              <a:buFont typeface="Source Sans Pro"/>
              <a:buChar char="◎"/>
              <a:defRPr b="0" i="0" sz="3000" u="none" cap="none" strike="noStrike">
                <a:solidFill>
                  <a:srgbClr val="263238"/>
                </a:solidFill>
                <a:latin typeface="Source Sans Pro"/>
                <a:ea typeface="Source Sans Pro"/>
                <a:cs typeface="Source Sans Pro"/>
                <a:sym typeface="Source Sans Pro"/>
              </a:defRPr>
            </a:lvl1pPr>
            <a:lvl2pPr indent="-381000" lvl="1" marL="914400" marR="0" rtl="0" algn="l">
              <a:lnSpc>
                <a:spcPct val="100000"/>
              </a:lnSpc>
              <a:spcBef>
                <a:spcPts val="0"/>
              </a:spcBef>
              <a:spcAft>
                <a:spcPts val="0"/>
              </a:spcAft>
              <a:buClr>
                <a:srgbClr val="CFD8DC"/>
              </a:buClr>
              <a:buSzPts val="2400"/>
              <a:buFont typeface="Source Sans Pro"/>
              <a:buChar char="○"/>
              <a:defRPr b="0" i="0" sz="2400" u="none" cap="none" strike="noStrike">
                <a:solidFill>
                  <a:srgbClr val="263238"/>
                </a:solidFill>
                <a:latin typeface="Source Sans Pro"/>
                <a:ea typeface="Source Sans Pro"/>
                <a:cs typeface="Source Sans Pro"/>
                <a:sym typeface="Source Sans Pro"/>
              </a:defRPr>
            </a:lvl2pPr>
            <a:lvl3pPr indent="-381000" lvl="2" marL="1371600" marR="0" rtl="0" algn="l">
              <a:lnSpc>
                <a:spcPct val="100000"/>
              </a:lnSpc>
              <a:spcBef>
                <a:spcPts val="0"/>
              </a:spcBef>
              <a:spcAft>
                <a:spcPts val="0"/>
              </a:spcAft>
              <a:buClr>
                <a:srgbClr val="CFD8DC"/>
              </a:buClr>
              <a:buSzPts val="2400"/>
              <a:buFont typeface="Source Sans Pro"/>
              <a:buChar char="◉"/>
              <a:defRPr b="0" i="0" sz="2400" u="none" cap="none" strike="noStrike">
                <a:solidFill>
                  <a:srgbClr val="263238"/>
                </a:solidFill>
                <a:latin typeface="Source Sans Pro"/>
                <a:ea typeface="Source Sans Pro"/>
                <a:cs typeface="Source Sans Pro"/>
                <a:sym typeface="Source Sans Pro"/>
              </a:defRPr>
            </a:lvl3pPr>
            <a:lvl4pPr indent="-342900" lvl="3" marL="1828800" marR="0" rtl="0" algn="l">
              <a:lnSpc>
                <a:spcPct val="100000"/>
              </a:lnSpc>
              <a:spcBef>
                <a:spcPts val="0"/>
              </a:spcBef>
              <a:spcAft>
                <a:spcPts val="0"/>
              </a:spcAft>
              <a:buClr>
                <a:srgbClr val="CFD8DC"/>
              </a:buClr>
              <a:buSzPts val="1800"/>
              <a:buFont typeface="Source Sans Pro"/>
              <a:buChar char="●"/>
              <a:defRPr b="0" i="0" sz="1800" u="none" cap="none" strike="noStrike">
                <a:solidFill>
                  <a:srgbClr val="263238"/>
                </a:solidFill>
                <a:latin typeface="Source Sans Pro"/>
                <a:ea typeface="Source Sans Pro"/>
                <a:cs typeface="Source Sans Pro"/>
                <a:sym typeface="Source Sans Pro"/>
              </a:defRPr>
            </a:lvl4pPr>
            <a:lvl5pPr indent="-342900" lvl="4" marL="2286000" marR="0" rtl="0" algn="l">
              <a:lnSpc>
                <a:spcPct val="100000"/>
              </a:lnSpc>
              <a:spcBef>
                <a:spcPts val="0"/>
              </a:spcBef>
              <a:spcAft>
                <a:spcPts val="0"/>
              </a:spcAft>
              <a:buClr>
                <a:srgbClr val="CFD8DC"/>
              </a:buClr>
              <a:buSzPts val="1800"/>
              <a:buFont typeface="Source Sans Pro"/>
              <a:buChar char="○"/>
              <a:defRPr b="0" i="0" sz="1800" u="none" cap="none" strike="noStrike">
                <a:solidFill>
                  <a:srgbClr val="263238"/>
                </a:solidFill>
                <a:latin typeface="Source Sans Pro"/>
                <a:ea typeface="Source Sans Pro"/>
                <a:cs typeface="Source Sans Pro"/>
                <a:sym typeface="Source Sans Pro"/>
              </a:defRPr>
            </a:lvl5pPr>
            <a:lvl6pPr indent="-342900" lvl="5" marL="2743200" marR="0" rtl="0" algn="l">
              <a:lnSpc>
                <a:spcPct val="100000"/>
              </a:lnSpc>
              <a:spcBef>
                <a:spcPts val="0"/>
              </a:spcBef>
              <a:spcAft>
                <a:spcPts val="0"/>
              </a:spcAft>
              <a:buClr>
                <a:srgbClr val="CFD8DC"/>
              </a:buClr>
              <a:buSzPts val="1800"/>
              <a:buFont typeface="Source Sans Pro"/>
              <a:buChar char="■"/>
              <a:defRPr b="0" i="0" sz="1800" u="none" cap="none" strike="noStrike">
                <a:solidFill>
                  <a:srgbClr val="263238"/>
                </a:solidFill>
                <a:latin typeface="Source Sans Pro"/>
                <a:ea typeface="Source Sans Pro"/>
                <a:cs typeface="Source Sans Pro"/>
                <a:sym typeface="Source Sans Pro"/>
              </a:defRPr>
            </a:lvl6pPr>
            <a:lvl7pPr indent="-342900" lvl="6" marL="3200400" marR="0" rtl="0" algn="l">
              <a:lnSpc>
                <a:spcPct val="100000"/>
              </a:lnSpc>
              <a:spcBef>
                <a:spcPts val="0"/>
              </a:spcBef>
              <a:spcAft>
                <a:spcPts val="0"/>
              </a:spcAft>
              <a:buClr>
                <a:srgbClr val="CFD8DC"/>
              </a:buClr>
              <a:buSzPts val="1800"/>
              <a:buFont typeface="Source Sans Pro"/>
              <a:buChar char="●"/>
              <a:defRPr b="0" i="0" sz="1800" u="none" cap="none" strike="noStrike">
                <a:solidFill>
                  <a:srgbClr val="263238"/>
                </a:solidFill>
                <a:latin typeface="Source Sans Pro"/>
                <a:ea typeface="Source Sans Pro"/>
                <a:cs typeface="Source Sans Pro"/>
                <a:sym typeface="Source Sans Pro"/>
              </a:defRPr>
            </a:lvl7pPr>
            <a:lvl8pPr indent="-342900" lvl="7" marL="3657600" marR="0" rtl="0" algn="l">
              <a:lnSpc>
                <a:spcPct val="100000"/>
              </a:lnSpc>
              <a:spcBef>
                <a:spcPts val="0"/>
              </a:spcBef>
              <a:spcAft>
                <a:spcPts val="0"/>
              </a:spcAft>
              <a:buClr>
                <a:srgbClr val="CFD8DC"/>
              </a:buClr>
              <a:buSzPts val="1800"/>
              <a:buFont typeface="Source Sans Pro"/>
              <a:buChar char="○"/>
              <a:defRPr b="0" i="0" sz="1800" u="none" cap="none" strike="noStrike">
                <a:solidFill>
                  <a:srgbClr val="263238"/>
                </a:solidFill>
                <a:latin typeface="Source Sans Pro"/>
                <a:ea typeface="Source Sans Pro"/>
                <a:cs typeface="Source Sans Pro"/>
                <a:sym typeface="Source Sans Pro"/>
              </a:defRPr>
            </a:lvl8pPr>
            <a:lvl9pPr indent="-342900" lvl="8" marL="4114800" marR="0" rtl="0" algn="l">
              <a:lnSpc>
                <a:spcPct val="100000"/>
              </a:lnSpc>
              <a:spcBef>
                <a:spcPts val="0"/>
              </a:spcBef>
              <a:spcAft>
                <a:spcPts val="0"/>
              </a:spcAft>
              <a:buClr>
                <a:srgbClr val="CFD8DC"/>
              </a:buClr>
              <a:buSzPts val="1800"/>
              <a:buFont typeface="Source Sans Pro"/>
              <a:buChar char="■"/>
              <a:defRPr b="0" i="0" sz="1800" u="none" cap="none" strike="noStrike">
                <a:solidFill>
                  <a:srgbClr val="263238"/>
                </a:solidFill>
                <a:latin typeface="Source Sans Pro"/>
                <a:ea typeface="Source Sans Pro"/>
                <a:cs typeface="Source Sans Pro"/>
                <a:sym typeface="Source Sans Pro"/>
              </a:defRPr>
            </a:lvl9pPr>
          </a:lstStyle>
          <a:p/>
        </p:txBody>
      </p:sp>
      <p:sp>
        <p:nvSpPr>
          <p:cNvPr id="50" name="Shape 50"/>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51" name="Shape 51"/>
        <p:cNvGrpSpPr/>
        <p:nvPr/>
      </p:nvGrpSpPr>
      <p:grpSpPr>
        <a:xfrm>
          <a:off x="0" y="0"/>
          <a:ext cx="0" cy="0"/>
          <a:chOff x="0" y="0"/>
          <a:chExt cx="0" cy="0"/>
        </a:xfrm>
      </p:grpSpPr>
      <p:sp>
        <p:nvSpPr>
          <p:cNvPr id="52" name="Shape 52"/>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1pPr>
            <a:lvl2pPr lvl="1"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2pPr>
            <a:lvl3pPr lvl="2"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3pPr>
            <a:lvl4pPr lvl="3"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4pPr>
            <a:lvl5pPr lvl="4"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5pPr>
            <a:lvl6pPr lvl="5"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6pPr>
            <a:lvl7pPr lvl="6"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7pPr>
            <a:lvl8pPr lvl="7"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8pPr>
            <a:lvl9pPr lvl="8"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9pPr>
          </a:lstStyle>
          <a:p/>
        </p:txBody>
      </p:sp>
      <p:sp>
        <p:nvSpPr>
          <p:cNvPr id="53" name="Shape 53"/>
          <p:cNvSpPr txBox="1"/>
          <p:nvPr>
            <p:ph idx="1" type="body"/>
          </p:nvPr>
        </p:nvSpPr>
        <p:spPr>
          <a:xfrm>
            <a:off x="786150" y="1600200"/>
            <a:ext cx="2419800" cy="4967700"/>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60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1pPr>
            <a:lvl2pPr indent="-355600" lvl="1" marL="9144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2pPr>
            <a:lvl3pPr indent="-355600" lvl="2" marL="13716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3pPr>
            <a:lvl4pPr indent="-355600" lvl="3" marL="18288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4pPr>
            <a:lvl5pPr indent="-355600" lvl="4" marL="22860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5pPr>
            <a:lvl6pPr indent="-355600" lvl="5" marL="27432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6pPr>
            <a:lvl7pPr indent="-355600" lvl="6" marL="32004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7pPr>
            <a:lvl8pPr indent="-355600" lvl="7" marL="36576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8pPr>
            <a:lvl9pPr indent="-355600" lvl="8" marL="41148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9pPr>
          </a:lstStyle>
          <a:p/>
        </p:txBody>
      </p:sp>
      <p:sp>
        <p:nvSpPr>
          <p:cNvPr id="54" name="Shape 54"/>
          <p:cNvSpPr txBox="1"/>
          <p:nvPr>
            <p:ph idx="2" type="body"/>
          </p:nvPr>
        </p:nvSpPr>
        <p:spPr>
          <a:xfrm>
            <a:off x="3329992" y="1600200"/>
            <a:ext cx="2419800" cy="4967700"/>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60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1pPr>
            <a:lvl2pPr indent="-355600" lvl="1" marL="9144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2pPr>
            <a:lvl3pPr indent="-355600" lvl="2" marL="13716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3pPr>
            <a:lvl4pPr indent="-355600" lvl="3" marL="18288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4pPr>
            <a:lvl5pPr indent="-355600" lvl="4" marL="22860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5pPr>
            <a:lvl6pPr indent="-355600" lvl="5" marL="27432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6pPr>
            <a:lvl7pPr indent="-355600" lvl="6" marL="32004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7pPr>
            <a:lvl8pPr indent="-355600" lvl="7" marL="36576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8pPr>
            <a:lvl9pPr indent="-355600" lvl="8" marL="41148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9pPr>
          </a:lstStyle>
          <a:p/>
        </p:txBody>
      </p:sp>
      <p:sp>
        <p:nvSpPr>
          <p:cNvPr id="55" name="Shape 55"/>
          <p:cNvSpPr txBox="1"/>
          <p:nvPr>
            <p:ph idx="3" type="body"/>
          </p:nvPr>
        </p:nvSpPr>
        <p:spPr>
          <a:xfrm>
            <a:off x="5873834" y="1600200"/>
            <a:ext cx="2419800" cy="4967700"/>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60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1pPr>
            <a:lvl2pPr indent="-355600" lvl="1" marL="9144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2pPr>
            <a:lvl3pPr indent="-355600" lvl="2" marL="13716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3pPr>
            <a:lvl4pPr indent="-355600" lvl="3" marL="18288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4pPr>
            <a:lvl5pPr indent="-355600" lvl="4" marL="22860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5pPr>
            <a:lvl6pPr indent="-355600" lvl="5" marL="27432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6pPr>
            <a:lvl7pPr indent="-355600" lvl="6" marL="32004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7pPr>
            <a:lvl8pPr indent="-355600" lvl="7" marL="36576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8pPr>
            <a:lvl9pPr indent="-355600" lvl="8" marL="4114800" marR="0" rtl="0" algn="l">
              <a:lnSpc>
                <a:spcPct val="100000"/>
              </a:lnSpc>
              <a:spcBef>
                <a:spcPts val="0"/>
              </a:spcBef>
              <a:spcAft>
                <a:spcPts val="0"/>
              </a:spcAft>
              <a:buClr>
                <a:srgbClr val="CFD8DC"/>
              </a:buClr>
              <a:buSzPts val="2000"/>
              <a:buFont typeface="Source Sans Pro"/>
              <a:buChar char="■"/>
              <a:defRPr b="0" i="0" sz="2000" u="none" cap="none" strike="noStrike">
                <a:solidFill>
                  <a:srgbClr val="263238"/>
                </a:solidFill>
                <a:latin typeface="Source Sans Pro"/>
                <a:ea typeface="Source Sans Pro"/>
                <a:cs typeface="Source Sans Pro"/>
                <a:sym typeface="Source Sans Pro"/>
              </a:defRPr>
            </a:lvl9pPr>
          </a:lstStyle>
          <a:p/>
        </p:txBody>
      </p:sp>
      <p:sp>
        <p:nvSpPr>
          <p:cNvPr id="56" name="Shape 56"/>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Shape 58"/>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1pPr>
            <a:lvl2pPr lvl="1"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2pPr>
            <a:lvl3pPr lvl="2"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3pPr>
            <a:lvl4pPr lvl="3"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4pPr>
            <a:lvl5pPr lvl="4"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5pPr>
            <a:lvl6pPr lvl="5"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6pPr>
            <a:lvl7pPr lvl="6"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7pPr>
            <a:lvl8pPr lvl="7"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8pPr>
            <a:lvl9pPr lvl="8"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9pPr>
          </a:lstStyle>
          <a:p/>
        </p:txBody>
      </p:sp>
      <p:sp>
        <p:nvSpPr>
          <p:cNvPr id="59" name="Shape 59"/>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Shape 61"/>
          <p:cNvSpPr/>
          <p:nvPr/>
        </p:nvSpPr>
        <p:spPr>
          <a:xfrm>
            <a:off x="-26550" y="-19800"/>
            <a:ext cx="9197100" cy="6897600"/>
          </a:xfrm>
          <a:prstGeom prst="rect">
            <a:avLst/>
          </a:prstGeom>
          <a:solidFill>
            <a:srgbClr val="CFD8DC">
              <a:alpha val="490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Shape 62"/>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1pPr>
            <a:lvl2pPr lvl="1"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2pPr>
            <a:lvl3pPr lvl="2"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3pPr>
            <a:lvl4pPr lvl="3"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4pPr>
            <a:lvl5pPr lvl="4"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5pPr>
            <a:lvl6pPr lvl="5"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6pPr>
            <a:lvl7pPr lvl="6"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7pPr>
            <a:lvl8pPr lvl="7"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8pPr>
            <a:lvl9pPr lvl="8"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9pPr>
          </a:lstStyle>
          <a:p/>
        </p:txBody>
      </p:sp>
      <p:sp>
        <p:nvSpPr>
          <p:cNvPr id="7" name="Shape 7"/>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lstStyle>
            <a:lvl1pPr indent="-419100" lvl="0" marL="457200" marR="0" rtl="0" algn="l">
              <a:lnSpc>
                <a:spcPct val="100000"/>
              </a:lnSpc>
              <a:spcBef>
                <a:spcPts val="600"/>
              </a:spcBef>
              <a:spcAft>
                <a:spcPts val="0"/>
              </a:spcAft>
              <a:buClr>
                <a:srgbClr val="CFD8DC"/>
              </a:buClr>
              <a:buSzPts val="3000"/>
              <a:buFont typeface="Source Sans Pro"/>
              <a:buChar char="◎"/>
              <a:defRPr i="0" sz="3000" u="none" cap="none" strike="noStrike">
                <a:solidFill>
                  <a:srgbClr val="263238"/>
                </a:solidFill>
                <a:latin typeface="Source Sans Pro"/>
                <a:ea typeface="Source Sans Pro"/>
                <a:cs typeface="Source Sans Pro"/>
                <a:sym typeface="Source Sans Pro"/>
              </a:defRPr>
            </a:lvl1pPr>
            <a:lvl2pPr indent="-381000" lvl="1" marL="914400" marR="0" rtl="0" algn="l">
              <a:lnSpc>
                <a:spcPct val="100000"/>
              </a:lnSpc>
              <a:spcBef>
                <a:spcPts val="0"/>
              </a:spcBef>
              <a:spcAft>
                <a:spcPts val="0"/>
              </a:spcAft>
              <a:buClr>
                <a:srgbClr val="CFD8DC"/>
              </a:buClr>
              <a:buSzPts val="2400"/>
              <a:buFont typeface="Source Sans Pro"/>
              <a:buChar char="○"/>
              <a:defRPr i="0" sz="2400" u="none" cap="none" strike="noStrike">
                <a:solidFill>
                  <a:srgbClr val="263238"/>
                </a:solidFill>
                <a:latin typeface="Source Sans Pro"/>
                <a:ea typeface="Source Sans Pro"/>
                <a:cs typeface="Source Sans Pro"/>
                <a:sym typeface="Source Sans Pro"/>
              </a:defRPr>
            </a:lvl2pPr>
            <a:lvl3pPr indent="-381000" lvl="2" marL="1371600" marR="0" rtl="0" algn="l">
              <a:lnSpc>
                <a:spcPct val="100000"/>
              </a:lnSpc>
              <a:spcBef>
                <a:spcPts val="0"/>
              </a:spcBef>
              <a:spcAft>
                <a:spcPts val="0"/>
              </a:spcAft>
              <a:buClr>
                <a:srgbClr val="CFD8DC"/>
              </a:buClr>
              <a:buSzPts val="2400"/>
              <a:buFont typeface="Source Sans Pro"/>
              <a:buChar char="◉"/>
              <a:defRPr i="0" sz="2400" u="none" cap="none" strike="noStrike">
                <a:solidFill>
                  <a:srgbClr val="263238"/>
                </a:solidFill>
                <a:latin typeface="Source Sans Pro"/>
                <a:ea typeface="Source Sans Pro"/>
                <a:cs typeface="Source Sans Pro"/>
                <a:sym typeface="Source Sans Pro"/>
              </a:defRPr>
            </a:lvl3pPr>
            <a:lvl4pPr indent="-342900" lvl="3" marL="1828800" marR="0" rtl="0" algn="l">
              <a:lnSpc>
                <a:spcPct val="100000"/>
              </a:lnSpc>
              <a:spcBef>
                <a:spcPts val="0"/>
              </a:spcBef>
              <a:spcAft>
                <a:spcPts val="0"/>
              </a:spcAft>
              <a:buClr>
                <a:srgbClr val="CFD8DC"/>
              </a:buClr>
              <a:buSzPts val="1800"/>
              <a:buFont typeface="Source Sans Pro"/>
              <a:buChar char="●"/>
              <a:defRPr i="0" sz="1800" u="none" cap="none" strike="noStrike">
                <a:solidFill>
                  <a:srgbClr val="263238"/>
                </a:solidFill>
                <a:latin typeface="Source Sans Pro"/>
                <a:ea typeface="Source Sans Pro"/>
                <a:cs typeface="Source Sans Pro"/>
                <a:sym typeface="Source Sans Pro"/>
              </a:defRPr>
            </a:lvl4pPr>
            <a:lvl5pPr indent="-342900" lvl="4" marL="2286000" marR="0" rtl="0" algn="l">
              <a:lnSpc>
                <a:spcPct val="100000"/>
              </a:lnSpc>
              <a:spcBef>
                <a:spcPts val="0"/>
              </a:spcBef>
              <a:spcAft>
                <a:spcPts val="0"/>
              </a:spcAft>
              <a:buClr>
                <a:srgbClr val="CFD8DC"/>
              </a:buClr>
              <a:buSzPts val="1800"/>
              <a:buFont typeface="Source Sans Pro"/>
              <a:buChar char="○"/>
              <a:defRPr i="0" sz="1800" u="none" cap="none" strike="noStrike">
                <a:solidFill>
                  <a:srgbClr val="263238"/>
                </a:solidFill>
                <a:latin typeface="Source Sans Pro"/>
                <a:ea typeface="Source Sans Pro"/>
                <a:cs typeface="Source Sans Pro"/>
                <a:sym typeface="Source Sans Pro"/>
              </a:defRPr>
            </a:lvl5pPr>
            <a:lvl6pPr indent="-342900" lvl="5" marL="2743200" marR="0" rtl="0" algn="l">
              <a:lnSpc>
                <a:spcPct val="100000"/>
              </a:lnSpc>
              <a:spcBef>
                <a:spcPts val="0"/>
              </a:spcBef>
              <a:spcAft>
                <a:spcPts val="0"/>
              </a:spcAft>
              <a:buClr>
                <a:srgbClr val="CFD8DC"/>
              </a:buClr>
              <a:buSzPts val="1800"/>
              <a:buFont typeface="Source Sans Pro"/>
              <a:buChar char="■"/>
              <a:defRPr i="0" sz="1800" u="none" cap="none" strike="noStrike">
                <a:solidFill>
                  <a:srgbClr val="263238"/>
                </a:solidFill>
                <a:latin typeface="Source Sans Pro"/>
                <a:ea typeface="Source Sans Pro"/>
                <a:cs typeface="Source Sans Pro"/>
                <a:sym typeface="Source Sans Pro"/>
              </a:defRPr>
            </a:lvl6pPr>
            <a:lvl7pPr indent="-342900" lvl="6" marL="3200400" marR="0" rtl="0" algn="l">
              <a:lnSpc>
                <a:spcPct val="100000"/>
              </a:lnSpc>
              <a:spcBef>
                <a:spcPts val="0"/>
              </a:spcBef>
              <a:spcAft>
                <a:spcPts val="0"/>
              </a:spcAft>
              <a:buClr>
                <a:srgbClr val="CFD8DC"/>
              </a:buClr>
              <a:buSzPts val="1800"/>
              <a:buFont typeface="Source Sans Pro"/>
              <a:buChar char="●"/>
              <a:defRPr i="0" sz="1800" u="none" cap="none" strike="noStrike">
                <a:solidFill>
                  <a:srgbClr val="263238"/>
                </a:solidFill>
                <a:latin typeface="Source Sans Pro"/>
                <a:ea typeface="Source Sans Pro"/>
                <a:cs typeface="Source Sans Pro"/>
                <a:sym typeface="Source Sans Pro"/>
              </a:defRPr>
            </a:lvl7pPr>
            <a:lvl8pPr indent="-342900" lvl="7" marL="3657600" marR="0" rtl="0" algn="l">
              <a:lnSpc>
                <a:spcPct val="100000"/>
              </a:lnSpc>
              <a:spcBef>
                <a:spcPts val="0"/>
              </a:spcBef>
              <a:spcAft>
                <a:spcPts val="0"/>
              </a:spcAft>
              <a:buClr>
                <a:srgbClr val="CFD8DC"/>
              </a:buClr>
              <a:buSzPts val="1800"/>
              <a:buFont typeface="Source Sans Pro"/>
              <a:buChar char="○"/>
              <a:defRPr i="0" sz="1800" u="none" cap="none" strike="noStrike">
                <a:solidFill>
                  <a:srgbClr val="263238"/>
                </a:solidFill>
                <a:latin typeface="Source Sans Pro"/>
                <a:ea typeface="Source Sans Pro"/>
                <a:cs typeface="Source Sans Pro"/>
                <a:sym typeface="Source Sans Pro"/>
              </a:defRPr>
            </a:lvl8pPr>
            <a:lvl9pPr indent="-342900" lvl="8" marL="4114800" marR="0" rtl="0" algn="l">
              <a:lnSpc>
                <a:spcPct val="100000"/>
              </a:lnSpc>
              <a:spcBef>
                <a:spcPts val="0"/>
              </a:spcBef>
              <a:spcAft>
                <a:spcPts val="0"/>
              </a:spcAft>
              <a:buClr>
                <a:srgbClr val="CFD8DC"/>
              </a:buClr>
              <a:buSzPts val="1800"/>
              <a:buFont typeface="Source Sans Pro"/>
              <a:buChar char="■"/>
              <a:defRPr i="0" sz="1800" u="none" cap="none" strike="noStrike">
                <a:solidFill>
                  <a:srgbClr val="263238"/>
                </a:solidFill>
                <a:latin typeface="Source Sans Pro"/>
                <a:ea typeface="Source Sans Pro"/>
                <a:cs typeface="Source Sans Pro"/>
                <a:sym typeface="Source Sans Pro"/>
              </a:defRPr>
            </a:lvl9pPr>
          </a:lstStyle>
          <a:p/>
        </p:txBody>
      </p:sp>
      <p:sp>
        <p:nvSpPr>
          <p:cNvPr id="8" name="Shape 8"/>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7.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comments" Target="../comments/comment1.xml"/><Relationship Id="rId4" Type="http://schemas.openxmlformats.org/officeDocument/2006/relationships/hyperlink" Target="https://github.com/eg7eg7/EstateRadar/projects/1" TargetMode="External"/><Relationship Id="rId5"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comments" Target="../comments/commen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7.xml"/><Relationship Id="rId3" Type="http://schemas.openxmlformats.org/officeDocument/2006/relationships/hyperlink" Target="http://drive.google.com/file/d/15QvhL_NLt9w_toPU0rtGyeyIxsDIVSqb/view" TargetMode="External"/><Relationship Id="rId4" Type="http://schemas.openxmlformats.org/officeDocument/2006/relationships/image" Target="../media/image13.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hyperlink" Target="https://en.wikipedia.org/wiki/ISO_8583"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ctrTitle"/>
          </p:nvPr>
        </p:nvSpPr>
        <p:spPr>
          <a:xfrm>
            <a:off x="2463975" y="2079975"/>
            <a:ext cx="5807400" cy="101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91EA"/>
              </a:buClr>
              <a:buSzPts val="6000"/>
              <a:buFont typeface="Roboto Slab"/>
              <a:buNone/>
            </a:pPr>
            <a:r>
              <a:rPr lang="en"/>
              <a:t>Est</a:t>
            </a:r>
            <a:r>
              <a:rPr lang="en"/>
              <a:t>ate Rada</a:t>
            </a:r>
            <a:r>
              <a:rPr lang="en"/>
              <a:t>r</a:t>
            </a:r>
            <a:endParaRPr b="1" i="0" sz="6000" u="none" cap="none" strike="noStrike">
              <a:solidFill>
                <a:srgbClr val="0091EA"/>
              </a:solidFill>
              <a:latin typeface="Roboto Slab"/>
              <a:ea typeface="Roboto Slab"/>
              <a:cs typeface="Roboto Slab"/>
              <a:sym typeface="Roboto Slab"/>
            </a:endParaRPr>
          </a:p>
        </p:txBody>
      </p:sp>
      <p:sp>
        <p:nvSpPr>
          <p:cNvPr id="73" name="Shape 73"/>
          <p:cNvSpPr txBox="1"/>
          <p:nvPr/>
        </p:nvSpPr>
        <p:spPr>
          <a:xfrm>
            <a:off x="3129725" y="2896700"/>
            <a:ext cx="7715100" cy="857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2000">
                <a:solidFill>
                  <a:srgbClr val="134F5C"/>
                </a:solidFill>
                <a:latin typeface="Roboto"/>
                <a:ea typeface="Roboto"/>
                <a:cs typeface="Roboto"/>
                <a:sym typeface="Roboto"/>
              </a:rPr>
              <a:t>Just look</a:t>
            </a:r>
            <a:r>
              <a:rPr b="1" lang="en" sz="2000">
                <a:solidFill>
                  <a:srgbClr val="134F5C"/>
                </a:solidFill>
                <a:latin typeface="Roboto"/>
                <a:ea typeface="Roboto"/>
                <a:cs typeface="Roboto"/>
                <a:sym typeface="Roboto"/>
              </a:rPr>
              <a:t>, </a:t>
            </a:r>
            <a:r>
              <a:rPr b="1" lang="en" sz="2000">
                <a:solidFill>
                  <a:srgbClr val="134F5C"/>
                </a:solidFill>
                <a:latin typeface="Roboto"/>
                <a:ea typeface="Roboto"/>
                <a:cs typeface="Roboto"/>
                <a:sym typeface="Roboto"/>
              </a:rPr>
              <a:t>no</a:t>
            </a:r>
            <a:r>
              <a:rPr b="1" lang="en" sz="2000">
                <a:solidFill>
                  <a:srgbClr val="134F5C"/>
                </a:solidFill>
                <a:latin typeface="Roboto"/>
                <a:ea typeface="Roboto"/>
                <a:cs typeface="Roboto"/>
                <a:sym typeface="Roboto"/>
              </a:rPr>
              <a:t> more </a:t>
            </a:r>
            <a:r>
              <a:rPr b="1" lang="en" sz="2000">
                <a:solidFill>
                  <a:srgbClr val="134F5C"/>
                </a:solidFill>
                <a:latin typeface="Roboto"/>
                <a:ea typeface="Roboto"/>
                <a:cs typeface="Roboto"/>
                <a:sym typeface="Roboto"/>
              </a:rPr>
              <a:t>fus</a:t>
            </a:r>
            <a:r>
              <a:rPr b="1" lang="en" sz="2000">
                <a:solidFill>
                  <a:srgbClr val="134F5C"/>
                </a:solidFill>
                <a:latin typeface="Roboto"/>
                <a:ea typeface="Roboto"/>
                <a:cs typeface="Roboto"/>
                <a:sym typeface="Roboto"/>
              </a:rPr>
              <a:t>s….</a:t>
            </a:r>
            <a:endParaRPr b="1" sz="2000">
              <a:solidFill>
                <a:srgbClr val="134F5C"/>
              </a:solidFill>
              <a:latin typeface="Roboto"/>
              <a:ea typeface="Roboto"/>
              <a:cs typeface="Roboto"/>
              <a:sym typeface="Roboto"/>
            </a:endParaRPr>
          </a:p>
        </p:txBody>
      </p:sp>
      <p:sp>
        <p:nvSpPr>
          <p:cNvPr id="74" name="Shape 74"/>
          <p:cNvSpPr txBox="1"/>
          <p:nvPr/>
        </p:nvSpPr>
        <p:spPr>
          <a:xfrm>
            <a:off x="477375" y="4263825"/>
            <a:ext cx="5518500" cy="222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b="1" sz="1600">
              <a:solidFill>
                <a:srgbClr val="434343"/>
              </a:solidFill>
            </a:endParaRPr>
          </a:p>
          <a:p>
            <a:pPr indent="0" lvl="0" marL="0">
              <a:spcBef>
                <a:spcPts val="0"/>
              </a:spcBef>
              <a:spcAft>
                <a:spcPts val="0"/>
              </a:spcAft>
              <a:buNone/>
            </a:pPr>
            <a:r>
              <a:rPr b="1" lang="en" sz="1800">
                <a:solidFill>
                  <a:srgbClr val="434343"/>
                </a:solidFill>
              </a:rPr>
              <a:t>Project </a:t>
            </a:r>
            <a:r>
              <a:rPr b="1" lang="en" sz="1800">
                <a:solidFill>
                  <a:srgbClr val="434343"/>
                </a:solidFill>
              </a:rPr>
              <a:t>made</a:t>
            </a:r>
            <a:r>
              <a:rPr b="1" lang="en" sz="1800">
                <a:solidFill>
                  <a:srgbClr val="434343"/>
                </a:solidFill>
              </a:rPr>
              <a:t> by:</a:t>
            </a:r>
            <a:endParaRPr b="1" sz="1800">
              <a:solidFill>
                <a:srgbClr val="434343"/>
              </a:solidFill>
            </a:endParaRPr>
          </a:p>
          <a:p>
            <a:pPr indent="0" lvl="0" marL="0">
              <a:spcBef>
                <a:spcPts val="0"/>
              </a:spcBef>
              <a:spcAft>
                <a:spcPts val="0"/>
              </a:spcAft>
              <a:buNone/>
            </a:pPr>
            <a:r>
              <a:rPr b="1" lang="en" sz="1600">
                <a:solidFill>
                  <a:srgbClr val="434343"/>
                </a:solidFill>
              </a:rPr>
              <a:t>Team Leader:</a:t>
            </a:r>
            <a:endParaRPr b="1" sz="1600">
              <a:solidFill>
                <a:srgbClr val="434343"/>
              </a:solidFill>
            </a:endParaRPr>
          </a:p>
          <a:p>
            <a:pPr indent="0" lvl="0" marL="0">
              <a:spcBef>
                <a:spcPts val="0"/>
              </a:spcBef>
              <a:spcAft>
                <a:spcPts val="0"/>
              </a:spcAft>
              <a:buNone/>
            </a:pPr>
            <a:r>
              <a:rPr b="1" lang="en" sz="1600">
                <a:solidFill>
                  <a:srgbClr val="434343"/>
                </a:solidFill>
              </a:rPr>
              <a:t>Daniil Rolnik</a:t>
            </a:r>
            <a:endParaRPr b="1" sz="1600">
              <a:solidFill>
                <a:srgbClr val="434343"/>
              </a:solidFill>
            </a:endParaRPr>
          </a:p>
          <a:p>
            <a:pPr indent="0" lvl="0" marL="0">
              <a:spcBef>
                <a:spcPts val="0"/>
              </a:spcBef>
              <a:spcAft>
                <a:spcPts val="0"/>
              </a:spcAft>
              <a:buNone/>
            </a:pPr>
            <a:r>
              <a:t/>
            </a:r>
            <a:endParaRPr b="1" sz="1600">
              <a:solidFill>
                <a:srgbClr val="434343"/>
              </a:solidFill>
            </a:endParaRPr>
          </a:p>
          <a:p>
            <a:pPr indent="0" lvl="0" marL="0">
              <a:spcBef>
                <a:spcPts val="0"/>
              </a:spcBef>
              <a:spcAft>
                <a:spcPts val="0"/>
              </a:spcAft>
              <a:buNone/>
            </a:pPr>
            <a:r>
              <a:rPr b="1" lang="en" sz="1600">
                <a:solidFill>
                  <a:srgbClr val="434343"/>
                </a:solidFill>
              </a:rPr>
              <a:t>Team:</a:t>
            </a:r>
            <a:endParaRPr b="1" sz="1600">
              <a:solidFill>
                <a:srgbClr val="434343"/>
              </a:solidFill>
            </a:endParaRPr>
          </a:p>
          <a:p>
            <a:pPr indent="0" lvl="0" marL="0">
              <a:spcBef>
                <a:spcPts val="0"/>
              </a:spcBef>
              <a:spcAft>
                <a:spcPts val="0"/>
              </a:spcAft>
              <a:buNone/>
            </a:pPr>
            <a:r>
              <a:rPr b="1" lang="en" sz="1600">
                <a:solidFill>
                  <a:srgbClr val="434343"/>
                </a:solidFill>
              </a:rPr>
              <a:t>Eden Dupont</a:t>
            </a:r>
            <a:endParaRPr b="1" sz="1600">
              <a:solidFill>
                <a:srgbClr val="434343"/>
              </a:solidFill>
            </a:endParaRPr>
          </a:p>
          <a:p>
            <a:pPr indent="0" lvl="0" marL="0">
              <a:spcBef>
                <a:spcPts val="0"/>
              </a:spcBef>
              <a:spcAft>
                <a:spcPts val="0"/>
              </a:spcAft>
              <a:buNone/>
            </a:pPr>
            <a:r>
              <a:rPr b="1" lang="en" sz="1600">
                <a:solidFill>
                  <a:srgbClr val="434343"/>
                </a:solidFill>
              </a:rPr>
              <a:t>Ibrahim Hirzalla</a:t>
            </a:r>
            <a:endParaRPr b="1" sz="1600">
              <a:solidFill>
                <a:srgbClr val="434343"/>
              </a:solidFill>
            </a:endParaRPr>
          </a:p>
          <a:p>
            <a:pPr indent="0" lvl="0" marL="0">
              <a:spcBef>
                <a:spcPts val="0"/>
              </a:spcBef>
              <a:spcAft>
                <a:spcPts val="0"/>
              </a:spcAft>
              <a:buNone/>
            </a:pPr>
            <a:r>
              <a:rPr b="1" lang="en" sz="1600">
                <a:solidFill>
                  <a:srgbClr val="434343"/>
                </a:solidFill>
              </a:rPr>
              <a:t>Hasan Bader</a:t>
            </a:r>
            <a:endParaRPr b="1" sz="1600">
              <a:solidFill>
                <a:srgbClr val="434343"/>
              </a:solidFill>
            </a:endParaRPr>
          </a:p>
          <a:p>
            <a:pPr indent="0" lvl="0" marL="0" rtl="0">
              <a:spcBef>
                <a:spcPts val="0"/>
              </a:spcBef>
              <a:spcAft>
                <a:spcPts val="0"/>
              </a:spcAft>
              <a:buNone/>
            </a:pPr>
            <a:r>
              <a:t/>
            </a:r>
            <a:endParaRPr b="1" sz="1600">
              <a:solidFill>
                <a:srgbClr val="434343"/>
              </a:solidFill>
            </a:endParaRPr>
          </a:p>
        </p:txBody>
      </p:sp>
      <p:pic>
        <p:nvPicPr>
          <p:cNvPr id="75" name="Shape 75"/>
          <p:cNvPicPr preferRelativeResize="0"/>
          <p:nvPr/>
        </p:nvPicPr>
        <p:blipFill>
          <a:blip r:embed="rId3">
            <a:alphaModFix/>
          </a:blip>
          <a:stretch>
            <a:fillRect/>
          </a:stretch>
        </p:blipFill>
        <p:spPr>
          <a:xfrm>
            <a:off x="1439850" y="2145200"/>
            <a:ext cx="1051276" cy="1051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p>
            <a:pPr indent="0" lvl="0" marL="0">
              <a:spcBef>
                <a:spcPts val="0"/>
              </a:spcBef>
              <a:spcAft>
                <a:spcPts val="0"/>
              </a:spcAft>
              <a:buClr>
                <a:srgbClr val="000000"/>
              </a:buClr>
              <a:buSzPts val="1300"/>
              <a:buFont typeface="Arial"/>
              <a:buNone/>
            </a:pPr>
            <a:fld id="{00000000-1234-1234-1234-123412341234}" type="slidenum">
              <a:rPr lang="en"/>
              <a:t>‹#›</a:t>
            </a:fld>
            <a:endParaRPr/>
          </a:p>
        </p:txBody>
      </p:sp>
      <p:graphicFrame>
        <p:nvGraphicFramePr>
          <p:cNvPr id="137" name="Shape 137"/>
          <p:cNvGraphicFramePr/>
          <p:nvPr/>
        </p:nvGraphicFramePr>
        <p:xfrm>
          <a:off x="412775" y="525000"/>
          <a:ext cx="3000000" cy="3000000"/>
        </p:xfrm>
        <a:graphic>
          <a:graphicData uri="http://schemas.openxmlformats.org/drawingml/2006/table">
            <a:tbl>
              <a:tblPr>
                <a:noFill/>
                <a:tableStyleId>{12C6C569-3A48-4382-945E-15597999ACA1}</a:tableStyleId>
              </a:tblPr>
              <a:tblGrid>
                <a:gridCol w="4867900"/>
                <a:gridCol w="3450550"/>
              </a:tblGrid>
              <a:tr h="827000">
                <a:tc>
                  <a:txBody>
                    <a:bodyPr>
                      <a:noAutofit/>
                    </a:bodyPr>
                    <a:lstStyle/>
                    <a:p>
                      <a:pPr indent="0" lvl="0" marL="0" rtl="0" algn="ctr">
                        <a:spcBef>
                          <a:spcPts val="0"/>
                        </a:spcBef>
                        <a:spcAft>
                          <a:spcPts val="0"/>
                        </a:spcAft>
                        <a:buNone/>
                      </a:pPr>
                      <a:r>
                        <a:rPr b="1" lang="en" sz="1600">
                          <a:latin typeface="Source Sans Pro"/>
                          <a:ea typeface="Source Sans Pro"/>
                          <a:cs typeface="Source Sans Pro"/>
                          <a:sym typeface="Source Sans Pro"/>
                        </a:rPr>
                        <a:t>Requirement Name and description</a:t>
                      </a:r>
                      <a:endParaRPr b="1" sz="1600">
                        <a:latin typeface="Source Sans Pro"/>
                        <a:ea typeface="Source Sans Pro"/>
                        <a:cs typeface="Source Sans Pro"/>
                        <a:sym typeface="Source Sans Pro"/>
                      </a:endParaRPr>
                    </a:p>
                  </a:txBody>
                  <a:tcPr marT="91425" marB="91425" marR="91425" marL="91425" anchor="ctr">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600">
                          <a:latin typeface="Source Sans Pro"/>
                          <a:ea typeface="Source Sans Pro"/>
                          <a:cs typeface="Source Sans Pro"/>
                          <a:sym typeface="Source Sans Pro"/>
                        </a:rPr>
                        <a:t>Requirement Type (U/R/P/S)</a:t>
                      </a:r>
                      <a:endParaRPr b="1" sz="1600">
                        <a:latin typeface="Source Sans Pro"/>
                        <a:ea typeface="Source Sans Pro"/>
                        <a:cs typeface="Source Sans Pro"/>
                        <a:sym typeface="Source Sans Pro"/>
                      </a:endParaRPr>
                    </a:p>
                    <a:p>
                      <a:pPr indent="0" lvl="0" marL="0" rtl="0" algn="ctr">
                        <a:spcBef>
                          <a:spcPts val="0"/>
                        </a:spcBef>
                        <a:spcAft>
                          <a:spcPts val="0"/>
                        </a:spcAft>
                        <a:buNone/>
                      </a:pPr>
                      <a:r>
                        <a:rPr b="1" lang="en" sz="1600">
                          <a:latin typeface="Source Sans Pro"/>
                          <a:ea typeface="Source Sans Pro"/>
                          <a:cs typeface="Source Sans Pro"/>
                          <a:sym typeface="Source Sans Pro"/>
                        </a:rPr>
                        <a:t>(Usability/Reliability/Performance/</a:t>
                      </a:r>
                      <a:endParaRPr b="1" sz="1600">
                        <a:latin typeface="Source Sans Pro"/>
                        <a:ea typeface="Source Sans Pro"/>
                        <a:cs typeface="Source Sans Pro"/>
                        <a:sym typeface="Source Sans Pro"/>
                      </a:endParaRPr>
                    </a:p>
                    <a:p>
                      <a:pPr indent="0" lvl="0" marL="0" rtl="0" algn="ctr">
                        <a:spcBef>
                          <a:spcPts val="0"/>
                        </a:spcBef>
                        <a:spcAft>
                          <a:spcPts val="0"/>
                        </a:spcAft>
                        <a:buNone/>
                      </a:pPr>
                      <a:r>
                        <a:rPr b="1" lang="en" sz="1600">
                          <a:latin typeface="Source Sans Pro"/>
                          <a:ea typeface="Source Sans Pro"/>
                          <a:cs typeface="Source Sans Pro"/>
                          <a:sym typeface="Source Sans Pro"/>
                        </a:rPr>
                        <a:t>Supportability)</a:t>
                      </a:r>
                      <a:endParaRPr b="1" sz="1600">
                        <a:latin typeface="Source Sans Pro"/>
                        <a:ea typeface="Source Sans Pro"/>
                        <a:cs typeface="Source Sans Pro"/>
                        <a:sym typeface="Source Sans Pro"/>
                      </a:endParaRPr>
                    </a:p>
                  </a:txBody>
                  <a:tcPr marT="91425" marB="91425" marR="91425" marL="91425" anchor="ctr">
                    <a:lnB cap="flat" cmpd="sng" w="9525">
                      <a:solidFill>
                        <a:srgbClr val="9E9E9E"/>
                      </a:solidFill>
                      <a:prstDash val="solid"/>
                      <a:round/>
                      <a:headEnd len="sm" w="sm" type="none"/>
                      <a:tailEnd len="sm" w="sm" type="none"/>
                    </a:lnB>
                  </a:tcPr>
                </a:tc>
              </a:tr>
              <a:tr h="622100">
                <a:tc>
                  <a:txBody>
                    <a:bodyPr>
                      <a:noAutofit/>
                    </a:bodyPr>
                    <a:lstStyle/>
                    <a:p>
                      <a:pPr indent="0" lvl="0" marL="0" rtl="0" algn="ctr">
                        <a:spcBef>
                          <a:spcPts val="0"/>
                        </a:spcBef>
                        <a:spcAft>
                          <a:spcPts val="0"/>
                        </a:spcAft>
                        <a:buNone/>
                      </a:pPr>
                      <a:r>
                        <a:rPr lang="en" sz="1500">
                          <a:latin typeface="Source Sans Pro"/>
                          <a:ea typeface="Source Sans Pro"/>
                          <a:cs typeface="Source Sans Pro"/>
                          <a:sym typeface="Source Sans Pro"/>
                        </a:rPr>
                        <a:t>User authentication shall be via the corporate Single Sign On system</a:t>
                      </a:r>
                      <a:endParaRPr sz="1500">
                        <a:latin typeface="Source Sans Pro"/>
                        <a:ea typeface="Source Sans Pro"/>
                        <a:cs typeface="Source Sans Pro"/>
                        <a:sym typeface="Source Sans Pr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500">
                          <a:latin typeface="Source Sans Pro"/>
                          <a:ea typeface="Source Sans Pro"/>
                          <a:cs typeface="Source Sans Pro"/>
                          <a:sym typeface="Source Sans Pro"/>
                        </a:rPr>
                        <a:t>Supportability</a:t>
                      </a:r>
                      <a:endParaRPr sz="1500">
                        <a:latin typeface="Source Sans Pro"/>
                        <a:ea typeface="Source Sans Pro"/>
                        <a:cs typeface="Source Sans Pro"/>
                        <a:sym typeface="Source Sans Pr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31025">
                <a:tc>
                  <a:txBody>
                    <a:bodyPr>
                      <a:noAutofit/>
                    </a:bodyPr>
                    <a:lstStyle/>
                    <a:p>
                      <a:pPr indent="0" lvl="0" marL="0" rtl="0" algn="ctr">
                        <a:spcBef>
                          <a:spcPts val="0"/>
                        </a:spcBef>
                        <a:spcAft>
                          <a:spcPts val="0"/>
                        </a:spcAft>
                        <a:buNone/>
                      </a:pPr>
                      <a:r>
                        <a:rPr lang="en" sz="1500">
                          <a:latin typeface="Source Sans Pro"/>
                          <a:ea typeface="Source Sans Pro"/>
                          <a:cs typeface="Source Sans Pro"/>
                          <a:sym typeface="Source Sans Pro"/>
                        </a:rPr>
                        <a:t>Localizability - It should be easy to add another languages</a:t>
                      </a:r>
                      <a:endParaRPr sz="1500">
                        <a:latin typeface="Source Sans Pro"/>
                        <a:ea typeface="Source Sans Pro"/>
                        <a:cs typeface="Source Sans Pro"/>
                        <a:sym typeface="Source Sans Pr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500">
                          <a:latin typeface="Source Sans Pro"/>
                          <a:ea typeface="Source Sans Pro"/>
                          <a:cs typeface="Source Sans Pro"/>
                          <a:sym typeface="Source Sans Pro"/>
                        </a:rPr>
                        <a:t>Supportability</a:t>
                      </a:r>
                      <a:endParaRPr sz="1500">
                        <a:latin typeface="Source Sans Pro"/>
                        <a:ea typeface="Source Sans Pro"/>
                        <a:cs typeface="Source Sans Pro"/>
                        <a:sym typeface="Source Sans Pr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31025">
                <a:tc>
                  <a:txBody>
                    <a:bodyPr>
                      <a:noAutofit/>
                    </a:bodyPr>
                    <a:lstStyle/>
                    <a:p>
                      <a:pPr indent="0" lvl="0" marL="0" rtl="0" algn="ctr">
                        <a:spcBef>
                          <a:spcPts val="0"/>
                        </a:spcBef>
                        <a:spcAft>
                          <a:spcPts val="0"/>
                        </a:spcAft>
                        <a:buNone/>
                      </a:pPr>
                      <a:r>
                        <a:rPr lang="en" sz="1500">
                          <a:latin typeface="Source Sans Pro"/>
                          <a:ea typeface="Source Sans Pro"/>
                          <a:cs typeface="Source Sans Pro"/>
                          <a:sym typeface="Source Sans Pro"/>
                        </a:rPr>
                        <a:t>Hebrew/Arabic/English/Russian localisations</a:t>
                      </a:r>
                      <a:endParaRPr sz="1500">
                        <a:solidFill>
                          <a:schemeClr val="dk1"/>
                        </a:solidFill>
                        <a:latin typeface="Source Sans Pro"/>
                        <a:ea typeface="Source Sans Pro"/>
                        <a:cs typeface="Source Sans Pro"/>
                        <a:sym typeface="Source Sans Pr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500">
                          <a:latin typeface="Source Sans Pro"/>
                          <a:ea typeface="Source Sans Pro"/>
                          <a:cs typeface="Source Sans Pro"/>
                          <a:sym typeface="Source Sans Pro"/>
                        </a:rPr>
                        <a:t>Usability</a:t>
                      </a:r>
                      <a:endParaRPr sz="1500">
                        <a:latin typeface="Source Sans Pro"/>
                        <a:ea typeface="Source Sans Pro"/>
                        <a:cs typeface="Source Sans Pro"/>
                        <a:sym typeface="Source Sans Pr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56250">
                <a:tc>
                  <a:txBody>
                    <a:bodyPr>
                      <a:noAutofit/>
                    </a:bodyPr>
                    <a:lstStyle/>
                    <a:p>
                      <a:pPr indent="0" lvl="0" marL="0" rtl="0" algn="ctr">
                        <a:spcBef>
                          <a:spcPts val="0"/>
                        </a:spcBef>
                        <a:spcAft>
                          <a:spcPts val="0"/>
                        </a:spcAft>
                        <a:buNone/>
                      </a:pPr>
                      <a:r>
                        <a:rPr lang="en" sz="1500">
                          <a:latin typeface="Source Sans Pro"/>
                          <a:ea typeface="Source Sans Pro"/>
                          <a:cs typeface="Source Sans Pro"/>
                          <a:sym typeface="Source Sans Pro"/>
                        </a:rPr>
                        <a:t>To publish new listing is free for Buyer/Seller</a:t>
                      </a:r>
                      <a:endParaRPr sz="1500">
                        <a:latin typeface="Source Sans Pro"/>
                        <a:ea typeface="Source Sans Pro"/>
                        <a:cs typeface="Source Sans Pro"/>
                        <a:sym typeface="Source Sans Pr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500">
                          <a:latin typeface="Source Sans Pro"/>
                          <a:ea typeface="Source Sans Pro"/>
                          <a:cs typeface="Source Sans Pro"/>
                          <a:sym typeface="Source Sans Pro"/>
                        </a:rPr>
                        <a:t>Usability</a:t>
                      </a:r>
                      <a:endParaRPr sz="1500">
                        <a:latin typeface="Source Sans Pro"/>
                        <a:ea typeface="Source Sans Pro"/>
                        <a:cs typeface="Source Sans Pro"/>
                        <a:sym typeface="Source Sans Pr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66525">
                <a:tc>
                  <a:txBody>
                    <a:bodyPr>
                      <a:noAutofit/>
                    </a:bodyPr>
                    <a:lstStyle/>
                    <a:p>
                      <a:pPr indent="0" lvl="0" marL="0" rtl="0" algn="ctr">
                        <a:spcBef>
                          <a:spcPts val="0"/>
                        </a:spcBef>
                        <a:spcAft>
                          <a:spcPts val="0"/>
                        </a:spcAft>
                        <a:buClr>
                          <a:schemeClr val="dk1"/>
                        </a:buClr>
                        <a:buSzPts val="1100"/>
                        <a:buFont typeface="Arial"/>
                        <a:buNone/>
                      </a:pPr>
                      <a:r>
                        <a:rPr lang="en" sz="1500">
                          <a:solidFill>
                            <a:schemeClr val="dk1"/>
                          </a:solidFill>
                          <a:latin typeface="Source Sans Pro"/>
                          <a:ea typeface="Source Sans Pro"/>
                          <a:cs typeface="Source Sans Pro"/>
                          <a:sym typeface="Source Sans Pro"/>
                        </a:rPr>
                        <a:t>To publish new listing is non free (one time fee) for realtor agent</a:t>
                      </a:r>
                      <a:endParaRPr sz="1500">
                        <a:latin typeface="Source Sans Pro"/>
                        <a:ea typeface="Source Sans Pro"/>
                        <a:cs typeface="Source Sans Pro"/>
                        <a:sym typeface="Source Sans Pr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Clr>
                          <a:schemeClr val="dk1"/>
                        </a:buClr>
                        <a:buSzPts val="1100"/>
                        <a:buFont typeface="Arial"/>
                        <a:buNone/>
                      </a:pPr>
                      <a:r>
                        <a:rPr lang="en" sz="1500">
                          <a:solidFill>
                            <a:schemeClr val="dk1"/>
                          </a:solidFill>
                          <a:latin typeface="Source Sans Pro"/>
                          <a:ea typeface="Source Sans Pro"/>
                          <a:cs typeface="Source Sans Pro"/>
                          <a:sym typeface="Source Sans Pro"/>
                        </a:rPr>
                        <a:t>Usability</a:t>
                      </a:r>
                      <a:endParaRPr sz="1500">
                        <a:latin typeface="Source Sans Pro"/>
                        <a:ea typeface="Source Sans Pro"/>
                        <a:cs typeface="Source Sans Pro"/>
                        <a:sym typeface="Source Sans Pr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25375">
                <a:tc>
                  <a:txBody>
                    <a:bodyPr>
                      <a:noAutofit/>
                    </a:bodyPr>
                    <a:lstStyle/>
                    <a:p>
                      <a:pPr indent="0" lvl="0" marL="0" rtl="0" algn="ctr">
                        <a:spcBef>
                          <a:spcPts val="0"/>
                        </a:spcBef>
                        <a:spcAft>
                          <a:spcPts val="0"/>
                        </a:spcAft>
                        <a:buNone/>
                      </a:pPr>
                      <a:r>
                        <a:rPr lang="en" sz="1500">
                          <a:solidFill>
                            <a:schemeClr val="dk1"/>
                          </a:solidFill>
                          <a:latin typeface="Source Sans Pro"/>
                          <a:ea typeface="Source Sans Pro"/>
                          <a:cs typeface="Source Sans Pro"/>
                          <a:sym typeface="Source Sans Pro"/>
                        </a:rPr>
                        <a:t>Moderator will validate listing published on hours 08:00 - 24:00 (Jerusalem Time) in less than 30 min.</a:t>
                      </a:r>
                      <a:endParaRPr sz="1500">
                        <a:solidFill>
                          <a:schemeClr val="dk1"/>
                        </a:solidFill>
                        <a:latin typeface="Source Sans Pro"/>
                        <a:ea typeface="Source Sans Pro"/>
                        <a:cs typeface="Source Sans Pro"/>
                        <a:sym typeface="Source Sans Pr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500">
                          <a:solidFill>
                            <a:schemeClr val="dk1"/>
                          </a:solidFill>
                          <a:latin typeface="Source Sans Pro"/>
                          <a:ea typeface="Source Sans Pro"/>
                          <a:cs typeface="Source Sans Pro"/>
                          <a:sym typeface="Source Sans Pro"/>
                        </a:rPr>
                        <a:t>Reliability</a:t>
                      </a:r>
                      <a:endParaRPr sz="1500">
                        <a:solidFill>
                          <a:schemeClr val="dk1"/>
                        </a:solidFill>
                        <a:latin typeface="Source Sans Pro"/>
                        <a:ea typeface="Source Sans Pro"/>
                        <a:cs typeface="Source Sans Pro"/>
                        <a:sym typeface="Source Sans Pr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31025">
                <a:tc>
                  <a:txBody>
                    <a:bodyPr>
                      <a:noAutofit/>
                    </a:bodyPr>
                    <a:lstStyle/>
                    <a:p>
                      <a:pPr indent="0" lvl="0" marL="0" rtl="0" algn="ctr">
                        <a:spcBef>
                          <a:spcPts val="0"/>
                        </a:spcBef>
                        <a:spcAft>
                          <a:spcPts val="0"/>
                        </a:spcAft>
                        <a:buClr>
                          <a:schemeClr val="dk1"/>
                        </a:buClr>
                        <a:buSzPts val="1100"/>
                        <a:buFont typeface="Arial"/>
                        <a:buNone/>
                      </a:pPr>
                      <a:r>
                        <a:rPr lang="en" sz="1500">
                          <a:solidFill>
                            <a:schemeClr val="dk1"/>
                          </a:solidFill>
                          <a:latin typeface="Source Sans Pro"/>
                          <a:ea typeface="Source Sans Pro"/>
                          <a:cs typeface="Source Sans Pro"/>
                          <a:sym typeface="Source Sans Pro"/>
                        </a:rPr>
                        <a:t>Moderator will validate listing published on hours 24:00 - 08:00 (Jerusalem Time) before 08:30.</a:t>
                      </a:r>
                      <a:endParaRPr sz="1500">
                        <a:solidFill>
                          <a:schemeClr val="dk1"/>
                        </a:solidFill>
                        <a:latin typeface="Source Sans Pro"/>
                        <a:ea typeface="Source Sans Pro"/>
                        <a:cs typeface="Source Sans Pro"/>
                        <a:sym typeface="Source Sans Pr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Clr>
                          <a:schemeClr val="dk1"/>
                        </a:buClr>
                        <a:buSzPts val="1100"/>
                        <a:buFont typeface="Arial"/>
                        <a:buNone/>
                      </a:pPr>
                      <a:r>
                        <a:rPr lang="en" sz="1500">
                          <a:solidFill>
                            <a:schemeClr val="dk1"/>
                          </a:solidFill>
                          <a:latin typeface="Source Sans Pro"/>
                          <a:ea typeface="Source Sans Pro"/>
                          <a:cs typeface="Source Sans Pro"/>
                          <a:sym typeface="Source Sans Pro"/>
                        </a:rPr>
                        <a:t>Reliability</a:t>
                      </a:r>
                      <a:endParaRPr sz="1500">
                        <a:solidFill>
                          <a:schemeClr val="dk1"/>
                        </a:solidFill>
                        <a:latin typeface="Source Sans Pro"/>
                        <a:ea typeface="Source Sans Pro"/>
                        <a:cs typeface="Source Sans Pro"/>
                        <a:sym typeface="Source Sans Pr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38" name="Shape 138"/>
          <p:cNvSpPr txBox="1"/>
          <p:nvPr>
            <p:ph idx="4294967295" type="title"/>
          </p:nvPr>
        </p:nvSpPr>
        <p:spPr>
          <a:xfrm>
            <a:off x="825000" y="225775"/>
            <a:ext cx="7494000" cy="253800"/>
          </a:xfrm>
          <a:prstGeom prst="rect">
            <a:avLst/>
          </a:prstGeom>
          <a:noFill/>
          <a:ln>
            <a:noFill/>
          </a:ln>
        </p:spPr>
        <p:txBody>
          <a:bodyPr anchorCtr="0" anchor="b" bIns="91425" lIns="91425" spcFirstLastPara="1" rIns="91425" wrap="square" tIns="91425">
            <a:noAutofit/>
          </a:bodyPr>
          <a:lstStyle/>
          <a:p>
            <a:pPr indent="0" lvl="0" marL="0" rtl="0" algn="ctr">
              <a:spcBef>
                <a:spcPts val="600"/>
              </a:spcBef>
              <a:spcAft>
                <a:spcPts val="0"/>
              </a:spcAft>
              <a:buClr>
                <a:schemeClr val="dk1"/>
              </a:buClr>
              <a:buSzPts val="1400"/>
              <a:buFont typeface="Arial"/>
              <a:buNone/>
            </a:pPr>
            <a:r>
              <a:t/>
            </a:r>
            <a:endParaRPr sz="2400">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91EA"/>
              </a:buClr>
              <a:buSzPts val="2000"/>
              <a:buFont typeface="Roboto Slab"/>
              <a:buNone/>
            </a:pPr>
            <a:r>
              <a:rPr lang="en"/>
              <a:t>Non-functional Requirements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44" name="Shape 144"/>
          <p:cNvSpPr txBox="1"/>
          <p:nvPr>
            <p:ph idx="4294967295" type="title"/>
          </p:nvPr>
        </p:nvSpPr>
        <p:spPr>
          <a:xfrm>
            <a:off x="757700" y="217075"/>
            <a:ext cx="7494000" cy="525000"/>
          </a:xfrm>
          <a:prstGeom prst="rect">
            <a:avLst/>
          </a:prstGeom>
          <a:noFill/>
          <a:ln>
            <a:noFill/>
          </a:ln>
        </p:spPr>
        <p:txBody>
          <a:bodyPr anchorCtr="0" anchor="b" bIns="91425" lIns="91425" spcFirstLastPara="1" rIns="91425" wrap="square" tIns="91425">
            <a:noAutofit/>
          </a:bodyPr>
          <a:lstStyle/>
          <a:p>
            <a:pPr indent="0" lvl="0" marL="0" rtl="0" algn="ctr">
              <a:spcBef>
                <a:spcPts val="600"/>
              </a:spcBef>
              <a:spcAft>
                <a:spcPts val="0"/>
              </a:spcAft>
              <a:buClr>
                <a:schemeClr val="dk1"/>
              </a:buClr>
              <a:buSzPts val="1400"/>
              <a:buFont typeface="Arial"/>
              <a:buNone/>
            </a:pPr>
            <a:r>
              <a:t/>
            </a:r>
            <a:endParaRPr sz="2400">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91EA"/>
              </a:buClr>
              <a:buSzPts val="2000"/>
              <a:buFont typeface="Roboto Slab"/>
              <a:buNone/>
            </a:pPr>
            <a:r>
              <a:rPr lang="en" sz="3000"/>
              <a:t>Sources of profit</a:t>
            </a:r>
            <a:endParaRPr sz="3000"/>
          </a:p>
        </p:txBody>
      </p:sp>
      <p:sp>
        <p:nvSpPr>
          <p:cNvPr id="145" name="Shape 145"/>
          <p:cNvSpPr txBox="1"/>
          <p:nvPr/>
        </p:nvSpPr>
        <p:spPr>
          <a:xfrm>
            <a:off x="408525" y="808450"/>
            <a:ext cx="8590200" cy="37530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Native a</a:t>
            </a:r>
            <a:r>
              <a:rPr lang="en" sz="2400"/>
              <a:t>dvertisements on the website (Subtle on the website,  and more suitable to the site's design compared to yad2 for example).</a:t>
            </a:r>
            <a:endParaRPr sz="2400"/>
          </a:p>
          <a:p>
            <a:pPr indent="0" lvl="0" marL="0" rtl="0">
              <a:spcBef>
                <a:spcPts val="0"/>
              </a:spcBef>
              <a:spcAft>
                <a:spcPts val="0"/>
              </a:spcAft>
              <a:buNone/>
            </a:pPr>
            <a:r>
              <a:t/>
            </a:r>
            <a:endParaRPr sz="2400"/>
          </a:p>
          <a:p>
            <a:pPr indent="-381000" lvl="0" marL="457200" rtl="0">
              <a:spcBef>
                <a:spcPts val="0"/>
              </a:spcBef>
              <a:spcAft>
                <a:spcPts val="0"/>
              </a:spcAft>
              <a:buSzPts val="2400"/>
              <a:buChar char="●"/>
            </a:pPr>
            <a:r>
              <a:rPr lang="en" sz="2400"/>
              <a:t>Payment for </a:t>
            </a:r>
            <a:r>
              <a:rPr lang="en" sz="2400"/>
              <a:t>Featured</a:t>
            </a:r>
            <a:r>
              <a:rPr lang="en" sz="2400"/>
              <a:t> listing(to be on the top of the list) for sellers/agents.</a:t>
            </a:r>
            <a:endParaRPr sz="2400"/>
          </a:p>
          <a:p>
            <a:pPr indent="0" lvl="0" marL="0" rtl="0">
              <a:spcBef>
                <a:spcPts val="0"/>
              </a:spcBef>
              <a:spcAft>
                <a:spcPts val="0"/>
              </a:spcAft>
              <a:buNone/>
            </a:pPr>
            <a:r>
              <a:rPr lang="en" sz="2400"/>
              <a:t>- Agents  pay for each listing they publish</a:t>
            </a:r>
            <a:r>
              <a:rPr lang="en" sz="2400"/>
              <a:t> and receive the featured listing functionality on their listing automatically</a:t>
            </a:r>
            <a:r>
              <a:rPr lang="en" sz="2400"/>
              <a:t>.</a:t>
            </a:r>
            <a:endParaRPr sz="2400"/>
          </a:p>
          <a:p>
            <a:pPr indent="0" lvl="0" marL="0" rtl="0">
              <a:spcBef>
                <a:spcPts val="0"/>
              </a:spcBef>
              <a:spcAft>
                <a:spcPts val="0"/>
              </a:spcAft>
              <a:buNone/>
            </a:pPr>
            <a:r>
              <a:rPr lang="en" sz="2400"/>
              <a:t>- Seller pays </a:t>
            </a:r>
            <a:r>
              <a:rPr lang="en" sz="2400"/>
              <a:t>for </a:t>
            </a:r>
            <a:r>
              <a:rPr lang="en" sz="2400"/>
              <a:t>featuring the listing of their choice (they may have non-featured listings already)</a:t>
            </a:r>
            <a:endParaRPr sz="2400"/>
          </a:p>
        </p:txBody>
      </p:sp>
      <p:pic>
        <p:nvPicPr>
          <p:cNvPr id="146" name="Shape 146"/>
          <p:cNvPicPr preferRelativeResize="0"/>
          <p:nvPr/>
        </p:nvPicPr>
        <p:blipFill>
          <a:blip r:embed="rId3">
            <a:alphaModFix/>
          </a:blip>
          <a:stretch>
            <a:fillRect/>
          </a:stretch>
        </p:blipFill>
        <p:spPr>
          <a:xfrm>
            <a:off x="5971975" y="4019200"/>
            <a:ext cx="1851475" cy="2223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300"/>
              <a:buFont typeface="Arial"/>
              <a:buNone/>
            </a:pPr>
            <a:fld id="{00000000-1234-1234-1234-123412341234}" type="slidenum">
              <a:rPr lang="en"/>
              <a:t>‹#›</a:t>
            </a:fld>
            <a:endParaRPr/>
          </a:p>
        </p:txBody>
      </p:sp>
      <p:pic>
        <p:nvPicPr>
          <p:cNvPr id="152" name="Shape 152"/>
          <p:cNvPicPr preferRelativeResize="0"/>
          <p:nvPr/>
        </p:nvPicPr>
        <p:blipFill>
          <a:blip r:embed="rId3">
            <a:alphaModFix/>
          </a:blip>
          <a:stretch>
            <a:fillRect/>
          </a:stretch>
        </p:blipFill>
        <p:spPr>
          <a:xfrm>
            <a:off x="491588" y="185675"/>
            <a:ext cx="8071824" cy="60283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ctrTitle"/>
          </p:nvPr>
        </p:nvSpPr>
        <p:spPr>
          <a:xfrm>
            <a:off x="1600775" y="2195050"/>
            <a:ext cx="5832600" cy="1546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91EA"/>
              </a:buClr>
              <a:buSzPts val="4800"/>
              <a:buFont typeface="Roboto Slab"/>
              <a:buNone/>
            </a:pPr>
            <a:r>
              <a:t/>
            </a:r>
            <a:endParaRPr b="1" i="0" sz="6000" u="none" cap="none" strike="noStrike">
              <a:solidFill>
                <a:srgbClr val="CFD8DC"/>
              </a:solidFill>
              <a:latin typeface="Roboto Slab"/>
              <a:ea typeface="Roboto Slab"/>
              <a:cs typeface="Roboto Slab"/>
              <a:sym typeface="Roboto Slab"/>
            </a:endParaRPr>
          </a:p>
          <a:p>
            <a:pPr indent="0" lvl="0" marL="0" marR="0" rtl="0" algn="ctr">
              <a:lnSpc>
                <a:spcPct val="100000"/>
              </a:lnSpc>
              <a:spcBef>
                <a:spcPts val="0"/>
              </a:spcBef>
              <a:spcAft>
                <a:spcPts val="0"/>
              </a:spcAft>
              <a:buClr>
                <a:srgbClr val="0091EA"/>
              </a:buClr>
              <a:buSzPts val="4800"/>
              <a:buFont typeface="Roboto Slab"/>
              <a:buNone/>
            </a:pPr>
            <a:r>
              <a:rPr lang="en"/>
              <a:t>Kanban board</a:t>
            </a:r>
            <a:endParaRPr b="1" i="0" sz="4800" u="none" cap="none" strike="noStrike">
              <a:solidFill>
                <a:srgbClr val="0091EA"/>
              </a:solidFill>
              <a:latin typeface="Roboto Slab"/>
              <a:ea typeface="Roboto Slab"/>
              <a:cs typeface="Roboto Slab"/>
              <a:sym typeface="Roboto Slab"/>
            </a:endParaRPr>
          </a:p>
        </p:txBody>
      </p:sp>
      <p:sp>
        <p:nvSpPr>
          <p:cNvPr id="158" name="Shape 158"/>
          <p:cNvSpPr txBox="1"/>
          <p:nvPr>
            <p:ph idx="4294967295"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1" i="0" lang="en" sz="1300" u="none" cap="none" strike="noStrike">
                <a:solidFill>
                  <a:srgbClr val="0091EA"/>
                </a:solidFill>
                <a:latin typeface="Source Sans Pro"/>
                <a:ea typeface="Source Sans Pro"/>
                <a:cs typeface="Source Sans Pro"/>
                <a:sym typeface="Source Sans Pro"/>
              </a:rPr>
              <a:t>‹#›</a:t>
            </a:fld>
            <a:endParaRPr b="1" i="0" sz="1300" u="none" cap="none" strike="noStrike">
              <a:solidFill>
                <a:srgbClr val="0091EA"/>
              </a:solidFill>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idx="12" type="sldNum"/>
          </p:nvPr>
        </p:nvSpPr>
        <p:spPr>
          <a:xfrm>
            <a:off x="8" y="6547825"/>
            <a:ext cx="9144000" cy="52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164" name="Shape 164"/>
          <p:cNvSpPr txBox="1"/>
          <p:nvPr/>
        </p:nvSpPr>
        <p:spPr>
          <a:xfrm>
            <a:off x="39950" y="5935300"/>
            <a:ext cx="913500" cy="525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u="sng">
                <a:solidFill>
                  <a:schemeClr val="hlink"/>
                </a:solidFill>
                <a:hlinkClick r:id="rId4"/>
              </a:rPr>
              <a:t>GitHub Kanban Link</a:t>
            </a:r>
            <a:endParaRPr/>
          </a:p>
        </p:txBody>
      </p:sp>
      <p:pic>
        <p:nvPicPr>
          <p:cNvPr id="165" name="Shape 165"/>
          <p:cNvPicPr preferRelativeResize="0"/>
          <p:nvPr/>
        </p:nvPicPr>
        <p:blipFill>
          <a:blip r:embed="rId5">
            <a:alphaModFix/>
          </a:blip>
          <a:stretch>
            <a:fillRect/>
          </a:stretch>
        </p:blipFill>
        <p:spPr>
          <a:xfrm>
            <a:off x="1017050" y="0"/>
            <a:ext cx="7109900" cy="65305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p>
            <a:pPr indent="0" lvl="0" marL="0">
              <a:spcBef>
                <a:spcPts val="0"/>
              </a:spcBef>
              <a:spcAft>
                <a:spcPts val="0"/>
              </a:spcAft>
              <a:buClr>
                <a:srgbClr val="000000"/>
              </a:buClr>
              <a:buSzPts val="1300"/>
              <a:buFont typeface="Arial"/>
              <a:buNone/>
            </a:pPr>
            <a:fld id="{00000000-1234-1234-1234-123412341234}" type="slidenum">
              <a:rPr lang="en"/>
              <a:t>‹#›</a:t>
            </a:fld>
            <a:endParaRPr/>
          </a:p>
        </p:txBody>
      </p:sp>
      <p:pic>
        <p:nvPicPr>
          <p:cNvPr id="171" name="Shape 171"/>
          <p:cNvPicPr preferRelativeResize="0"/>
          <p:nvPr/>
        </p:nvPicPr>
        <p:blipFill>
          <a:blip r:embed="rId3">
            <a:alphaModFix/>
          </a:blip>
          <a:stretch>
            <a:fillRect/>
          </a:stretch>
        </p:blipFill>
        <p:spPr>
          <a:xfrm>
            <a:off x="38125" y="26075"/>
            <a:ext cx="9105774" cy="610331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p>
            <a:pPr indent="0" lvl="0" marL="0">
              <a:spcBef>
                <a:spcPts val="0"/>
              </a:spcBef>
              <a:spcAft>
                <a:spcPts val="0"/>
              </a:spcAft>
              <a:buClr>
                <a:srgbClr val="000000"/>
              </a:buClr>
              <a:buSzPts val="1300"/>
              <a:buFont typeface="Arial"/>
              <a:buNone/>
            </a:pPr>
            <a:fld id="{00000000-1234-1234-1234-123412341234}" type="slidenum">
              <a:rPr lang="en"/>
              <a:t>‹#›</a:t>
            </a:fld>
            <a:endParaRPr/>
          </a:p>
        </p:txBody>
      </p:sp>
      <p:sp>
        <p:nvSpPr>
          <p:cNvPr id="177" name="Shape 177"/>
          <p:cNvSpPr txBox="1"/>
          <p:nvPr/>
        </p:nvSpPr>
        <p:spPr>
          <a:xfrm>
            <a:off x="560175" y="1913850"/>
            <a:ext cx="8017800" cy="3058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8" name="Shape 178"/>
          <p:cNvSpPr txBox="1"/>
          <p:nvPr>
            <p:ph idx="4294967295" type="title"/>
          </p:nvPr>
        </p:nvSpPr>
        <p:spPr>
          <a:xfrm>
            <a:off x="786150" y="0"/>
            <a:ext cx="7571700" cy="699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91EA"/>
              </a:buClr>
              <a:buSzPts val="2000"/>
              <a:buFont typeface="Roboto Slab"/>
              <a:buNone/>
            </a:pPr>
            <a:r>
              <a:rPr lang="en" sz="3000"/>
              <a:t>Kanban User Stories</a:t>
            </a:r>
            <a:endParaRPr b="0" i="0" sz="3000" u="none" cap="none" strike="noStrike">
              <a:solidFill>
                <a:srgbClr val="0091EA"/>
              </a:solidFill>
              <a:latin typeface="Roboto Slab"/>
              <a:ea typeface="Roboto Slab"/>
              <a:cs typeface="Roboto Slab"/>
              <a:sym typeface="Roboto Slab"/>
            </a:endParaRPr>
          </a:p>
        </p:txBody>
      </p:sp>
      <p:sp>
        <p:nvSpPr>
          <p:cNvPr id="179" name="Shape 179"/>
          <p:cNvSpPr txBox="1"/>
          <p:nvPr/>
        </p:nvSpPr>
        <p:spPr>
          <a:xfrm>
            <a:off x="223125" y="1230050"/>
            <a:ext cx="8691900" cy="5537400"/>
          </a:xfrm>
          <a:prstGeom prst="rect">
            <a:avLst/>
          </a:prstGeom>
          <a:noFill/>
          <a:ln>
            <a:noFill/>
          </a:ln>
        </p:spPr>
        <p:txBody>
          <a:bodyPr anchorCtr="0" anchor="t" bIns="91425" lIns="91425" spcFirstLastPara="1" rIns="91425" wrap="square" tIns="91425">
            <a:noAutofit/>
          </a:bodyPr>
          <a:lstStyle/>
          <a:p>
            <a:pPr indent="-368300" lvl="0" marL="457200" rtl="0">
              <a:spcBef>
                <a:spcPts val="0"/>
              </a:spcBef>
              <a:spcAft>
                <a:spcPts val="0"/>
              </a:spcAft>
              <a:buSzPts val="2200"/>
              <a:buFont typeface="Source Sans Pro"/>
              <a:buChar char="●"/>
            </a:pPr>
            <a:r>
              <a:rPr lang="en" sz="2200">
                <a:latin typeface="Source Sans Pro"/>
                <a:ea typeface="Source Sans Pro"/>
                <a:cs typeface="Source Sans Pro"/>
                <a:sym typeface="Source Sans Pro"/>
              </a:rPr>
              <a:t>As a buyer I want to be able to view estates on a map</a:t>
            </a:r>
            <a:endParaRPr sz="2200">
              <a:latin typeface="Source Sans Pro"/>
              <a:ea typeface="Source Sans Pro"/>
              <a:cs typeface="Source Sans Pro"/>
              <a:sym typeface="Source Sans Pro"/>
            </a:endParaRPr>
          </a:p>
          <a:p>
            <a:pPr indent="-368300" lvl="0" marL="457200">
              <a:spcBef>
                <a:spcPts val="0"/>
              </a:spcBef>
              <a:spcAft>
                <a:spcPts val="0"/>
              </a:spcAft>
              <a:buSzPts val="2200"/>
              <a:buFont typeface="Source Sans Pro"/>
              <a:buChar char="●"/>
            </a:pPr>
            <a:r>
              <a:rPr lang="en" sz="2200">
                <a:latin typeface="Source Sans Pro"/>
                <a:ea typeface="Source Sans Pro"/>
                <a:cs typeface="Source Sans Pro"/>
                <a:sym typeface="Source Sans Pro"/>
              </a:rPr>
              <a:t>As a buyer I want to be able to view estates as a list </a:t>
            </a:r>
            <a:endParaRPr sz="2200">
              <a:latin typeface="Source Sans Pro"/>
              <a:ea typeface="Source Sans Pro"/>
              <a:cs typeface="Source Sans Pro"/>
              <a:sym typeface="Source Sans Pro"/>
            </a:endParaRPr>
          </a:p>
          <a:p>
            <a:pPr indent="-368300" lvl="0" marL="457200" rtl="0">
              <a:spcBef>
                <a:spcPts val="0"/>
              </a:spcBef>
              <a:spcAft>
                <a:spcPts val="0"/>
              </a:spcAft>
              <a:buSzPts val="2200"/>
              <a:buFont typeface="Source Sans Pro"/>
              <a:buChar char="●"/>
            </a:pPr>
            <a:r>
              <a:rPr lang="en" sz="2200">
                <a:latin typeface="Source Sans Pro"/>
                <a:ea typeface="Source Sans Pro"/>
                <a:cs typeface="Source Sans Pro"/>
                <a:sym typeface="Source Sans Pro"/>
              </a:rPr>
              <a:t>As a User (Agent/Seller/Buyer) I want to send a message to another user</a:t>
            </a:r>
            <a:endParaRPr sz="2200">
              <a:latin typeface="Source Sans Pro"/>
              <a:ea typeface="Source Sans Pro"/>
              <a:cs typeface="Source Sans Pro"/>
              <a:sym typeface="Source Sans Pro"/>
            </a:endParaRPr>
          </a:p>
          <a:p>
            <a:pPr indent="-368300" lvl="0" marL="457200" rtl="0">
              <a:spcBef>
                <a:spcPts val="0"/>
              </a:spcBef>
              <a:spcAft>
                <a:spcPts val="0"/>
              </a:spcAft>
              <a:buSzPts val="2200"/>
              <a:buFont typeface="Source Sans Pro"/>
              <a:buChar char="●"/>
            </a:pPr>
            <a:r>
              <a:rPr lang="en" sz="2200">
                <a:latin typeface="Source Sans Pro"/>
                <a:ea typeface="Source Sans Pro"/>
                <a:cs typeface="Source Sans Pro"/>
                <a:sym typeface="Source Sans Pro"/>
              </a:rPr>
              <a:t>As a User (Agent/Seller/Buyer) I want to view messages from other users</a:t>
            </a:r>
            <a:endParaRPr sz="2200">
              <a:latin typeface="Source Sans Pro"/>
              <a:ea typeface="Source Sans Pro"/>
              <a:cs typeface="Source Sans Pro"/>
              <a:sym typeface="Source Sans Pro"/>
            </a:endParaRPr>
          </a:p>
          <a:p>
            <a:pPr indent="-368300" lvl="0" marL="457200" rtl="0">
              <a:spcBef>
                <a:spcPts val="0"/>
              </a:spcBef>
              <a:spcAft>
                <a:spcPts val="0"/>
              </a:spcAft>
              <a:buSzPts val="2200"/>
              <a:buFont typeface="Source Sans Pro"/>
              <a:buChar char="●"/>
            </a:pPr>
            <a:r>
              <a:rPr lang="en" sz="2200">
                <a:solidFill>
                  <a:schemeClr val="dk1"/>
                </a:solidFill>
                <a:latin typeface="Source Sans Pro"/>
                <a:ea typeface="Source Sans Pro"/>
                <a:cs typeface="Source Sans Pro"/>
                <a:sym typeface="Source Sans Pro"/>
              </a:rPr>
              <a:t>As a User (Agent/Seller/Buyer) I want to view my messages</a:t>
            </a:r>
            <a:endParaRPr sz="2200">
              <a:latin typeface="Source Sans Pro"/>
              <a:ea typeface="Source Sans Pro"/>
              <a:cs typeface="Source Sans Pro"/>
              <a:sym typeface="Source Sans Pro"/>
            </a:endParaRPr>
          </a:p>
          <a:p>
            <a:pPr indent="-368300" lvl="0" marL="457200" rtl="0">
              <a:spcBef>
                <a:spcPts val="0"/>
              </a:spcBef>
              <a:spcAft>
                <a:spcPts val="0"/>
              </a:spcAft>
              <a:buSzPts val="2200"/>
              <a:buFont typeface="Source Sans Pro"/>
              <a:buChar char="●"/>
            </a:pPr>
            <a:r>
              <a:rPr lang="en" sz="2200">
                <a:latin typeface="Source Sans Pro"/>
                <a:ea typeface="Source Sans Pro"/>
                <a:cs typeface="Source Sans Pro"/>
                <a:sym typeface="Source Sans Pro"/>
              </a:rPr>
              <a:t>As a moderator I want to edit or delete listings according to site policy</a:t>
            </a:r>
            <a:endParaRPr sz="2200">
              <a:latin typeface="Source Sans Pro"/>
              <a:ea typeface="Source Sans Pro"/>
              <a:cs typeface="Source Sans Pro"/>
              <a:sym typeface="Source Sans Pro"/>
            </a:endParaRPr>
          </a:p>
          <a:p>
            <a:pPr indent="-368300" lvl="0" marL="457200" rtl="0">
              <a:spcBef>
                <a:spcPts val="0"/>
              </a:spcBef>
              <a:spcAft>
                <a:spcPts val="0"/>
              </a:spcAft>
              <a:buClr>
                <a:schemeClr val="dk1"/>
              </a:buClr>
              <a:buSzPts val="2200"/>
              <a:buFont typeface="Source Sans Pro"/>
              <a:buChar char="●"/>
            </a:pPr>
            <a:r>
              <a:rPr lang="en" sz="2200">
                <a:solidFill>
                  <a:schemeClr val="dk1"/>
                </a:solidFill>
                <a:latin typeface="Source Sans Pro"/>
                <a:ea typeface="Source Sans Pro"/>
                <a:cs typeface="Source Sans Pro"/>
                <a:sym typeface="Source Sans Pro"/>
              </a:rPr>
              <a:t>As a seller/agent I want to be able to update/delete my listings</a:t>
            </a:r>
            <a:endParaRPr sz="2200">
              <a:solidFill>
                <a:schemeClr val="dk1"/>
              </a:solidFill>
              <a:latin typeface="Source Sans Pro"/>
              <a:ea typeface="Source Sans Pro"/>
              <a:cs typeface="Source Sans Pro"/>
              <a:sym typeface="Source Sans Pro"/>
            </a:endParaRPr>
          </a:p>
          <a:p>
            <a:pPr indent="-368300" lvl="0" marL="457200" rtl="0">
              <a:spcBef>
                <a:spcPts val="0"/>
              </a:spcBef>
              <a:spcAft>
                <a:spcPts val="0"/>
              </a:spcAft>
              <a:buClr>
                <a:schemeClr val="dk1"/>
              </a:buClr>
              <a:buSzPts val="2200"/>
              <a:buFont typeface="Source Sans Pro"/>
              <a:buChar char="●"/>
            </a:pPr>
            <a:r>
              <a:rPr lang="en" sz="2200">
                <a:solidFill>
                  <a:schemeClr val="dk1"/>
                </a:solidFill>
                <a:latin typeface="Source Sans Pro"/>
                <a:ea typeface="Source Sans Pro"/>
                <a:cs typeface="Source Sans Pro"/>
                <a:sym typeface="Source Sans Pro"/>
              </a:rPr>
              <a:t>As a user I want to be able to log in and to have my own profile so that I could be identified in the site's functionalities</a:t>
            </a:r>
            <a:endParaRPr sz="2200">
              <a:solidFill>
                <a:schemeClr val="dk1"/>
              </a:solidFill>
              <a:latin typeface="Source Sans Pro"/>
              <a:ea typeface="Source Sans Pro"/>
              <a:cs typeface="Source Sans Pro"/>
              <a:sym typeface="Source Sans Pro"/>
            </a:endParaRPr>
          </a:p>
          <a:p>
            <a:pPr indent="-368300" lvl="0" marL="457200" rtl="0">
              <a:spcBef>
                <a:spcPts val="0"/>
              </a:spcBef>
              <a:spcAft>
                <a:spcPts val="0"/>
              </a:spcAft>
              <a:buClr>
                <a:schemeClr val="dk1"/>
              </a:buClr>
              <a:buSzPts val="2200"/>
              <a:buFont typeface="Source Sans Pro"/>
              <a:buChar char="●"/>
            </a:pPr>
            <a:r>
              <a:rPr lang="en" sz="2200">
                <a:solidFill>
                  <a:schemeClr val="dk1"/>
                </a:solidFill>
                <a:latin typeface="Source Sans Pro"/>
                <a:ea typeface="Source Sans Pro"/>
                <a:cs typeface="Source Sans Pro"/>
                <a:sym typeface="Source Sans Pro"/>
              </a:rPr>
              <a:t>As an agent I want all my listings to be featured at the top of the list</a:t>
            </a:r>
            <a:endParaRPr sz="2200">
              <a:solidFill>
                <a:schemeClr val="dk1"/>
              </a:solidFill>
              <a:latin typeface="Source Sans Pro"/>
              <a:ea typeface="Source Sans Pro"/>
              <a:cs typeface="Source Sans Pro"/>
              <a:sym typeface="Source Sans Pro"/>
            </a:endParaRPr>
          </a:p>
          <a:p>
            <a:pPr indent="0" lvl="0" marL="0" rtl="0">
              <a:spcBef>
                <a:spcPts val="0"/>
              </a:spcBef>
              <a:spcAft>
                <a:spcPts val="0"/>
              </a:spcAft>
              <a:buNone/>
            </a:pPr>
            <a:r>
              <a:t/>
            </a:r>
            <a:endParaRPr sz="2200">
              <a:solidFill>
                <a:schemeClr val="dk1"/>
              </a:solidFill>
              <a:latin typeface="Source Sans Pro"/>
              <a:ea typeface="Source Sans Pro"/>
              <a:cs typeface="Source Sans Pro"/>
              <a:sym typeface="Source Sans Pro"/>
            </a:endParaRPr>
          </a:p>
          <a:p>
            <a:pPr indent="0" lvl="0" marL="0">
              <a:spcBef>
                <a:spcPts val="0"/>
              </a:spcBef>
              <a:spcAft>
                <a:spcPts val="0"/>
              </a:spcAft>
              <a:buNone/>
            </a:pPr>
            <a:r>
              <a:t/>
            </a:r>
            <a:endParaRPr sz="2000">
              <a:latin typeface="Source Sans Pro"/>
              <a:ea typeface="Source Sans Pro"/>
              <a:cs typeface="Source Sans Pro"/>
              <a:sym typeface="Source Sans Pro"/>
            </a:endParaRPr>
          </a:p>
          <a:p>
            <a:pPr indent="0" lvl="0" marL="0">
              <a:spcBef>
                <a:spcPts val="0"/>
              </a:spcBef>
              <a:spcAft>
                <a:spcPts val="0"/>
              </a:spcAft>
              <a:buNone/>
            </a:pPr>
            <a:r>
              <a:t/>
            </a:r>
            <a:endParaRPr sz="2000">
              <a:latin typeface="Source Sans Pro"/>
              <a:ea typeface="Source Sans Pro"/>
              <a:cs typeface="Source Sans Pro"/>
              <a:sym typeface="Source Sans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idx="1" type="body"/>
          </p:nvPr>
        </p:nvSpPr>
        <p:spPr>
          <a:xfrm>
            <a:off x="210350" y="1387193"/>
            <a:ext cx="8229600" cy="49155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Font typeface="Source Sans Pro"/>
              <a:buChar char="●"/>
            </a:pPr>
            <a:r>
              <a:rPr lang="en" sz="2200">
                <a:solidFill>
                  <a:schemeClr val="dk1"/>
                </a:solidFill>
              </a:rPr>
              <a:t>As a project manager I want to have non-functional requirements on my project so that I could define how well my system is going to function</a:t>
            </a:r>
            <a:endParaRPr sz="2200">
              <a:solidFill>
                <a:schemeClr val="dk1"/>
              </a:solidFill>
            </a:endParaRPr>
          </a:p>
          <a:p>
            <a:pPr indent="-368300" lvl="0" marL="457200" rtl="0" algn="l">
              <a:spcBef>
                <a:spcPts val="0"/>
              </a:spcBef>
              <a:spcAft>
                <a:spcPts val="0"/>
              </a:spcAft>
              <a:buClr>
                <a:schemeClr val="dk1"/>
              </a:buClr>
              <a:buSzPts val="2200"/>
              <a:buFont typeface="Arial"/>
              <a:buChar char="●"/>
            </a:pPr>
            <a:r>
              <a:rPr lang="en" sz="2200">
                <a:solidFill>
                  <a:schemeClr val="dk1"/>
                </a:solidFill>
              </a:rPr>
              <a:t>As a project manager I want all my members to register to GitHub so that the team could work together on the Kanban</a:t>
            </a:r>
            <a:endParaRPr sz="2200">
              <a:solidFill>
                <a:schemeClr val="dk1"/>
              </a:solidFill>
            </a:endParaRPr>
          </a:p>
          <a:p>
            <a:pPr indent="-368300" lvl="0" marL="457200" rtl="0" algn="l">
              <a:spcBef>
                <a:spcPts val="0"/>
              </a:spcBef>
              <a:spcAft>
                <a:spcPts val="0"/>
              </a:spcAft>
              <a:buClr>
                <a:schemeClr val="dk1"/>
              </a:buClr>
              <a:buSzPts val="2200"/>
              <a:buFont typeface="Arial"/>
              <a:buChar char="●"/>
            </a:pPr>
            <a:r>
              <a:rPr lang="en" sz="2200">
                <a:solidFill>
                  <a:schemeClr val="dk1"/>
                </a:solidFill>
              </a:rPr>
              <a:t>As a slide owner I want my use cases to be explained so that everyone could understand what I'm trying to convey</a:t>
            </a:r>
            <a:endParaRPr sz="2200">
              <a:solidFill>
                <a:schemeClr val="dk1"/>
              </a:solidFill>
            </a:endParaRPr>
          </a:p>
          <a:p>
            <a:pPr indent="-368300" lvl="0" marL="457200" rtl="0" algn="l">
              <a:spcBef>
                <a:spcPts val="0"/>
              </a:spcBef>
              <a:spcAft>
                <a:spcPts val="0"/>
              </a:spcAft>
              <a:buClr>
                <a:schemeClr val="dk1"/>
              </a:buClr>
              <a:buSzPts val="2200"/>
              <a:buFont typeface="Source Sans Pro"/>
              <a:buChar char="●"/>
            </a:pPr>
            <a:r>
              <a:rPr lang="en" sz="2200">
                <a:solidFill>
                  <a:schemeClr val="dk1"/>
                </a:solidFill>
              </a:rPr>
              <a:t>As a seller I want my selected listing to be featured at the top of the list </a:t>
            </a:r>
            <a:endParaRPr sz="2200">
              <a:solidFill>
                <a:schemeClr val="dk1"/>
              </a:solidFill>
            </a:endParaRPr>
          </a:p>
          <a:p>
            <a:pPr indent="-368300" lvl="0" marL="457200" rtl="0" algn="l">
              <a:spcBef>
                <a:spcPts val="0"/>
              </a:spcBef>
              <a:spcAft>
                <a:spcPts val="0"/>
              </a:spcAft>
              <a:buClr>
                <a:schemeClr val="dk1"/>
              </a:buClr>
              <a:buSzPts val="2200"/>
              <a:buFont typeface="Source Sans Pro"/>
              <a:buChar char="●"/>
            </a:pPr>
            <a:r>
              <a:rPr lang="en" sz="2200">
                <a:solidFill>
                  <a:schemeClr val="dk1"/>
                </a:solidFill>
              </a:rPr>
              <a:t>As a seller/agent I want to add listings</a:t>
            </a:r>
            <a:endParaRPr sz="2200">
              <a:solidFill>
                <a:schemeClr val="dk1"/>
              </a:solidFill>
            </a:endParaRPr>
          </a:p>
        </p:txBody>
      </p:sp>
      <p:sp>
        <p:nvSpPr>
          <p:cNvPr id="185" name="Shape 185"/>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p>
            <a:pPr indent="0" lvl="0" marL="0">
              <a:spcBef>
                <a:spcPts val="0"/>
              </a:spcBef>
              <a:spcAft>
                <a:spcPts val="0"/>
              </a:spcAft>
              <a:buClr>
                <a:srgbClr val="000000"/>
              </a:buClr>
              <a:buSzPts val="1300"/>
              <a:buFont typeface="Arial"/>
              <a:buNone/>
            </a:pPr>
            <a:fld id="{00000000-1234-1234-1234-123412341234}" type="slidenum">
              <a:rPr lang="en"/>
              <a:t>‹#›</a:t>
            </a:fld>
            <a:endParaRPr/>
          </a:p>
        </p:txBody>
      </p:sp>
      <p:sp>
        <p:nvSpPr>
          <p:cNvPr id="186" name="Shape 186"/>
          <p:cNvSpPr txBox="1"/>
          <p:nvPr>
            <p:ph idx="4294967295" type="title"/>
          </p:nvPr>
        </p:nvSpPr>
        <p:spPr>
          <a:xfrm>
            <a:off x="754575" y="113675"/>
            <a:ext cx="7571700" cy="699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91EA"/>
              </a:buClr>
              <a:buSzPts val="2000"/>
              <a:buFont typeface="Roboto Slab"/>
              <a:buNone/>
            </a:pPr>
            <a:r>
              <a:rPr lang="en" sz="3000"/>
              <a:t>Kanban User Stories</a:t>
            </a:r>
            <a:endParaRPr b="0" i="0" sz="3000" u="none" cap="none" strike="noStrike">
              <a:solidFill>
                <a:srgbClr val="0091EA"/>
              </a:solidFill>
              <a:latin typeface="Roboto Slab"/>
              <a:ea typeface="Roboto Slab"/>
              <a:cs typeface="Roboto Slab"/>
              <a:sym typeface="Roboto Slab"/>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idx="1" type="body"/>
          </p:nvPr>
        </p:nvSpPr>
        <p:spPr>
          <a:xfrm>
            <a:off x="147875" y="2189725"/>
            <a:ext cx="8022000" cy="360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rgbClr val="263238"/>
              </a:buClr>
              <a:buSzPts val="3600"/>
              <a:buFont typeface="Source Sans Pro"/>
              <a:buNone/>
            </a:pPr>
            <a:r>
              <a:rPr b="1" lang="en">
                <a:solidFill>
                  <a:srgbClr val="666666"/>
                </a:solidFill>
              </a:rPr>
              <a:t>The word</a:t>
            </a:r>
            <a:r>
              <a:rPr b="1" lang="en">
                <a:solidFill>
                  <a:srgbClr val="434343"/>
                </a:solidFill>
              </a:rPr>
              <a:t> </a:t>
            </a:r>
            <a:r>
              <a:rPr b="1" lang="en">
                <a:solidFill>
                  <a:srgbClr val="0091EA"/>
                </a:solidFill>
              </a:rPr>
              <a:t>u</a:t>
            </a:r>
            <a:r>
              <a:rPr b="1" lang="en">
                <a:solidFill>
                  <a:srgbClr val="0091EA"/>
                </a:solidFill>
              </a:rPr>
              <a:t>ser </a:t>
            </a:r>
            <a:r>
              <a:rPr b="1" lang="en">
                <a:solidFill>
                  <a:srgbClr val="666666"/>
                </a:solidFill>
              </a:rPr>
              <a:t>is the word used by the computer professional when they mean</a:t>
            </a:r>
            <a:r>
              <a:rPr b="1" lang="en">
                <a:solidFill>
                  <a:srgbClr val="0091EA"/>
                </a:solidFill>
              </a:rPr>
              <a:t> </a:t>
            </a:r>
            <a:r>
              <a:rPr b="1" lang="en">
                <a:solidFill>
                  <a:srgbClr val="4A86E8"/>
                </a:solidFill>
              </a:rPr>
              <a:t>“idiot”</a:t>
            </a:r>
            <a:endParaRPr b="1">
              <a:solidFill>
                <a:srgbClr val="4A86E8"/>
              </a:solidFill>
            </a:endParaRPr>
          </a:p>
          <a:p>
            <a:pPr indent="0" lvl="0" marL="0" marR="0" rtl="0" algn="ctr">
              <a:lnSpc>
                <a:spcPct val="100000"/>
              </a:lnSpc>
              <a:spcBef>
                <a:spcPts val="600"/>
              </a:spcBef>
              <a:spcAft>
                <a:spcPts val="0"/>
              </a:spcAft>
              <a:buClr>
                <a:srgbClr val="263238"/>
              </a:buClr>
              <a:buSzPts val="3600"/>
              <a:buFont typeface="Source Sans Pro"/>
              <a:buNone/>
            </a:pPr>
            <a:r>
              <a:t/>
            </a:r>
            <a:endParaRPr b="1">
              <a:solidFill>
                <a:schemeClr val="accent1"/>
              </a:solidFill>
            </a:endParaRPr>
          </a:p>
          <a:p>
            <a:pPr indent="-457200" lvl="0" marL="457200" marR="0" rtl="0" algn="ctr">
              <a:lnSpc>
                <a:spcPct val="100000"/>
              </a:lnSpc>
              <a:spcBef>
                <a:spcPts val="600"/>
              </a:spcBef>
              <a:spcAft>
                <a:spcPts val="0"/>
              </a:spcAft>
              <a:buClr>
                <a:srgbClr val="3C78D8"/>
              </a:buClr>
              <a:buSzPts val="3600"/>
              <a:buChar char="-"/>
            </a:pPr>
            <a:r>
              <a:rPr i="0" lang="en">
                <a:solidFill>
                  <a:srgbClr val="3C78D8"/>
                </a:solidFill>
              </a:rPr>
              <a:t>Dave Barry</a:t>
            </a:r>
            <a:r>
              <a:rPr i="0" lang="en">
                <a:solidFill>
                  <a:srgbClr val="3C78D8"/>
                </a:solidFill>
              </a:rPr>
              <a:t> </a:t>
            </a:r>
            <a:endParaRPr i="0">
              <a:solidFill>
                <a:srgbClr val="3C78D8"/>
              </a:solidFill>
            </a:endParaRPr>
          </a:p>
          <a:p>
            <a:pPr indent="0" lvl="0" marL="0" marR="0" rtl="0" algn="ctr">
              <a:lnSpc>
                <a:spcPct val="100000"/>
              </a:lnSpc>
              <a:spcBef>
                <a:spcPts val="600"/>
              </a:spcBef>
              <a:spcAft>
                <a:spcPts val="0"/>
              </a:spcAft>
              <a:buNone/>
            </a:pPr>
            <a:r>
              <a:rPr i="0" lang="en">
                <a:solidFill>
                  <a:srgbClr val="3C78D8"/>
                </a:solidFill>
              </a:rPr>
              <a:t>   </a:t>
            </a:r>
            <a:r>
              <a:rPr i="0" lang="en">
                <a:solidFill>
                  <a:srgbClr val="3C78D8"/>
                </a:solidFill>
              </a:rPr>
              <a:t>  </a:t>
            </a:r>
            <a:r>
              <a:rPr i="0" lang="en" sz="1800">
                <a:solidFill>
                  <a:srgbClr val="3C78D8"/>
                </a:solidFill>
              </a:rPr>
              <a:t>(</a:t>
            </a:r>
            <a:r>
              <a:rPr i="0" lang="en" sz="1800">
                <a:solidFill>
                  <a:srgbClr val="3C78D8"/>
                </a:solidFill>
              </a:rPr>
              <a:t>Pulitzer Prize-winning American author and columnist</a:t>
            </a:r>
            <a:r>
              <a:rPr i="0" lang="en" sz="1800">
                <a:solidFill>
                  <a:srgbClr val="3C78D8"/>
                </a:solidFill>
              </a:rPr>
              <a:t>)</a:t>
            </a:r>
            <a:endParaRPr i="0" sz="1800">
              <a:solidFill>
                <a:srgbClr val="3C78D8"/>
              </a:solidFill>
            </a:endParaRPr>
          </a:p>
        </p:txBody>
      </p:sp>
      <p:sp>
        <p:nvSpPr>
          <p:cNvPr id="192" name="Shape 192"/>
          <p:cNvSpPr txBox="1"/>
          <p:nvPr>
            <p:ph idx="12" type="sldNum"/>
          </p:nvPr>
        </p:nvSpPr>
        <p:spPr>
          <a:xfrm>
            <a:off x="-87" y="6333125"/>
            <a:ext cx="9144000" cy="525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 sz="1300" u="none" cap="none" strike="noStrike">
                <a:solidFill>
                  <a:srgbClr val="0091EA"/>
                </a:solidFill>
                <a:latin typeface="Source Sans Pro"/>
                <a:ea typeface="Source Sans Pro"/>
                <a:cs typeface="Source Sans Pro"/>
                <a:sym typeface="Source Sans Pro"/>
              </a:rPr>
              <a:t>‹#›</a:t>
            </a:fld>
            <a:endParaRPr b="1" i="0" sz="1300" u="none" cap="none" strike="noStrike">
              <a:solidFill>
                <a:srgbClr val="0091EA"/>
              </a:solidFill>
              <a:latin typeface="Source Sans Pro"/>
              <a:ea typeface="Source Sans Pro"/>
              <a:cs typeface="Source Sans Pro"/>
              <a:sym typeface="Source Sans Pro"/>
            </a:endParaRPr>
          </a:p>
        </p:txBody>
      </p:sp>
      <p:pic>
        <p:nvPicPr>
          <p:cNvPr id="193" name="Shape 193"/>
          <p:cNvPicPr preferRelativeResize="0"/>
          <p:nvPr/>
        </p:nvPicPr>
        <p:blipFill>
          <a:blip r:embed="rId3">
            <a:alphaModFix/>
          </a:blip>
          <a:stretch>
            <a:fillRect/>
          </a:stretch>
        </p:blipFill>
        <p:spPr>
          <a:xfrm>
            <a:off x="7036875" y="4372000"/>
            <a:ext cx="1961125" cy="1961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ctrTitle"/>
          </p:nvPr>
        </p:nvSpPr>
        <p:spPr>
          <a:xfrm>
            <a:off x="600225" y="2777425"/>
            <a:ext cx="7804200" cy="811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91EA"/>
              </a:buClr>
              <a:buSzPts val="4800"/>
              <a:buFont typeface="Roboto Slab"/>
              <a:buNone/>
            </a:pPr>
            <a:r>
              <a:t/>
            </a:r>
            <a:endParaRPr b="1" i="0" sz="6000" u="none" cap="none" strike="noStrike">
              <a:solidFill>
                <a:srgbClr val="CFD8DC"/>
              </a:solidFill>
              <a:latin typeface="Roboto Slab"/>
              <a:ea typeface="Roboto Slab"/>
              <a:cs typeface="Roboto Slab"/>
              <a:sym typeface="Roboto Slab"/>
            </a:endParaRPr>
          </a:p>
          <a:p>
            <a:pPr indent="0" lvl="0" marL="0" marR="0" rtl="0" algn="ctr">
              <a:lnSpc>
                <a:spcPct val="100000"/>
              </a:lnSpc>
              <a:spcBef>
                <a:spcPts val="0"/>
              </a:spcBef>
              <a:spcAft>
                <a:spcPts val="0"/>
              </a:spcAft>
              <a:buClr>
                <a:srgbClr val="0091EA"/>
              </a:buClr>
              <a:buSzPts val="4800"/>
              <a:buFont typeface="Roboto Slab"/>
              <a:buNone/>
            </a:pPr>
            <a:r>
              <a:rPr lang="en"/>
              <a:t>Functional </a:t>
            </a:r>
            <a:r>
              <a:rPr lang="en"/>
              <a:t>requirements</a:t>
            </a:r>
            <a:endParaRPr b="1" i="0" sz="4800" u="none" cap="none" strike="noStrike">
              <a:solidFill>
                <a:srgbClr val="0091EA"/>
              </a:solidFill>
              <a:latin typeface="Roboto Slab"/>
              <a:ea typeface="Roboto Slab"/>
              <a:cs typeface="Roboto Slab"/>
              <a:sym typeface="Roboto Slab"/>
            </a:endParaRPr>
          </a:p>
        </p:txBody>
      </p:sp>
      <p:sp>
        <p:nvSpPr>
          <p:cNvPr id="199" name="Shape 199"/>
          <p:cNvSpPr txBox="1"/>
          <p:nvPr>
            <p:ph idx="4294967295"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1" i="0" lang="en" sz="1300" u="none" cap="none" strike="noStrike">
                <a:solidFill>
                  <a:srgbClr val="0091EA"/>
                </a:solidFill>
                <a:latin typeface="Source Sans Pro"/>
                <a:ea typeface="Source Sans Pro"/>
                <a:cs typeface="Source Sans Pro"/>
                <a:sym typeface="Source Sans Pro"/>
              </a:rPr>
              <a:t>‹#›</a:t>
            </a:fld>
            <a:endParaRPr b="1" i="0" sz="1300" u="none" cap="none" strike="noStrike">
              <a:solidFill>
                <a:srgbClr val="0091EA"/>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9" name="Shape 79"/>
        <p:cNvGrpSpPr/>
        <p:nvPr/>
      </p:nvGrpSpPr>
      <p:grpSpPr>
        <a:xfrm>
          <a:off x="0" y="0"/>
          <a:ext cx="0" cy="0"/>
          <a:chOff x="0" y="0"/>
          <a:chExt cx="0" cy="0"/>
        </a:xfrm>
      </p:grpSpPr>
      <p:sp>
        <p:nvSpPr>
          <p:cNvPr id="80" name="Shape 80"/>
          <p:cNvSpPr/>
          <p:nvPr/>
        </p:nvSpPr>
        <p:spPr>
          <a:xfrm>
            <a:off x="4055600" y="4071525"/>
            <a:ext cx="4898100" cy="2289600"/>
          </a:xfrm>
          <a:prstGeom prst="ellipse">
            <a:avLst/>
          </a:prstGeom>
          <a:noFill/>
          <a:ln cap="flat" cmpd="sng" w="9525">
            <a:solidFill>
              <a:srgbClr val="ECEFF1"/>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1" sz="4400">
              <a:solidFill>
                <a:srgbClr val="0091EA"/>
              </a:solidFill>
              <a:latin typeface="Roboto Slab"/>
              <a:ea typeface="Roboto Slab"/>
              <a:cs typeface="Roboto Slab"/>
              <a:sym typeface="Roboto Slab"/>
            </a:endParaRPr>
          </a:p>
          <a:p>
            <a:pPr indent="0" lvl="0" marL="0" marR="0" rtl="0" algn="ctr">
              <a:lnSpc>
                <a:spcPct val="100000"/>
              </a:lnSpc>
              <a:spcBef>
                <a:spcPts val="0"/>
              </a:spcBef>
              <a:spcAft>
                <a:spcPts val="0"/>
              </a:spcAft>
              <a:buClr>
                <a:srgbClr val="000000"/>
              </a:buClr>
              <a:buSzPts val="2400"/>
              <a:buFont typeface="Arial"/>
              <a:buNone/>
            </a:pPr>
            <a:r>
              <a:rPr b="1" lang="en" sz="4400">
                <a:solidFill>
                  <a:srgbClr val="0091EA"/>
                </a:solidFill>
                <a:latin typeface="Tangerine"/>
                <a:ea typeface="Tangerine"/>
                <a:cs typeface="Tangerine"/>
                <a:sym typeface="Tangerine"/>
              </a:rPr>
              <a:t>Find the estate of your dreams with only a few clicks...</a:t>
            </a:r>
            <a:endParaRPr b="1" i="0" sz="4400" u="none" cap="none" strike="noStrike">
              <a:solidFill>
                <a:srgbClr val="0091EA"/>
              </a:solidFill>
              <a:latin typeface="Tangerine"/>
              <a:ea typeface="Tangerine"/>
              <a:cs typeface="Tangerine"/>
              <a:sym typeface="Tangerine"/>
            </a:endParaRPr>
          </a:p>
          <a:p>
            <a:pPr indent="0" lvl="0" marL="0" marR="0" rtl="0" algn="ctr">
              <a:lnSpc>
                <a:spcPct val="100000"/>
              </a:lnSpc>
              <a:spcBef>
                <a:spcPts val="0"/>
              </a:spcBef>
              <a:spcAft>
                <a:spcPts val="0"/>
              </a:spcAft>
              <a:buClr>
                <a:srgbClr val="000000"/>
              </a:buClr>
              <a:buSzPts val="2400"/>
              <a:buFont typeface="Arial"/>
              <a:buNone/>
            </a:pPr>
            <a:r>
              <a:t/>
            </a:r>
            <a:endParaRPr b="0" i="0" sz="4400" u="none" cap="none" strike="noStrike">
              <a:solidFill>
                <a:srgbClr val="FFFFFF"/>
              </a:solidFill>
              <a:latin typeface="Roboto Slab"/>
              <a:ea typeface="Roboto Slab"/>
              <a:cs typeface="Roboto Slab"/>
              <a:sym typeface="Roboto Slab"/>
            </a:endParaRPr>
          </a:p>
        </p:txBody>
      </p:sp>
      <p:sp>
        <p:nvSpPr>
          <p:cNvPr id="81" name="Shape 81"/>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1" i="0" lang="en" sz="1300" u="none" cap="none" strike="noStrike">
                <a:solidFill>
                  <a:srgbClr val="0091EA"/>
                </a:solidFill>
                <a:latin typeface="Source Sans Pro"/>
                <a:ea typeface="Source Sans Pro"/>
                <a:cs typeface="Source Sans Pro"/>
                <a:sym typeface="Source Sans Pro"/>
              </a:rPr>
              <a:t>‹#›</a:t>
            </a:fld>
            <a:endParaRPr b="1" i="0" sz="1300" u="none" cap="none" strike="noStrike">
              <a:solidFill>
                <a:srgbClr val="0091EA"/>
              </a:solidFill>
              <a:latin typeface="Source Sans Pro"/>
              <a:ea typeface="Source Sans Pro"/>
              <a:cs typeface="Source Sans Pro"/>
              <a:sym typeface="Source Sans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p>
            <a:pPr indent="0" lvl="0" marL="0">
              <a:spcBef>
                <a:spcPts val="0"/>
              </a:spcBef>
              <a:spcAft>
                <a:spcPts val="0"/>
              </a:spcAft>
              <a:buClr>
                <a:srgbClr val="000000"/>
              </a:buClr>
              <a:buSzPts val="1300"/>
              <a:buFont typeface="Arial"/>
              <a:buNone/>
            </a:pPr>
            <a:fld id="{00000000-1234-1234-1234-123412341234}" type="slidenum">
              <a:rPr lang="en"/>
              <a:t>‹#›</a:t>
            </a:fld>
            <a:endParaRPr/>
          </a:p>
        </p:txBody>
      </p:sp>
      <p:sp>
        <p:nvSpPr>
          <p:cNvPr id="205" name="Shape 205"/>
          <p:cNvSpPr txBox="1"/>
          <p:nvPr>
            <p:ph idx="4294967295" type="title"/>
          </p:nvPr>
        </p:nvSpPr>
        <p:spPr>
          <a:xfrm>
            <a:off x="672500" y="118625"/>
            <a:ext cx="7494000" cy="525000"/>
          </a:xfrm>
          <a:prstGeom prst="rect">
            <a:avLst/>
          </a:prstGeom>
          <a:noFill/>
          <a:ln>
            <a:noFill/>
          </a:ln>
        </p:spPr>
        <p:txBody>
          <a:bodyPr anchorCtr="0" anchor="b" bIns="91425" lIns="91425" spcFirstLastPara="1" rIns="91425" wrap="square" tIns="91425">
            <a:noAutofit/>
          </a:bodyPr>
          <a:lstStyle/>
          <a:p>
            <a:pPr indent="0" lvl="0" marL="0" rtl="0" algn="ctr">
              <a:spcBef>
                <a:spcPts val="600"/>
              </a:spcBef>
              <a:spcAft>
                <a:spcPts val="0"/>
              </a:spcAft>
              <a:buClr>
                <a:schemeClr val="dk1"/>
              </a:buClr>
              <a:buSzPts val="1400"/>
              <a:buFont typeface="Arial"/>
              <a:buNone/>
            </a:pPr>
            <a:r>
              <a:t/>
            </a:r>
            <a:endParaRPr sz="2400">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91EA"/>
              </a:buClr>
              <a:buSzPts val="2000"/>
              <a:buFont typeface="Roboto Slab"/>
              <a:buNone/>
            </a:pPr>
            <a:r>
              <a:rPr lang="en" sz="3000"/>
              <a:t>Use case diagram</a:t>
            </a:r>
            <a:endParaRPr sz="3000"/>
          </a:p>
        </p:txBody>
      </p:sp>
      <p:pic>
        <p:nvPicPr>
          <p:cNvPr id="206" name="Shape 206"/>
          <p:cNvPicPr preferRelativeResize="0"/>
          <p:nvPr/>
        </p:nvPicPr>
        <p:blipFill rotWithShape="1">
          <a:blip r:embed="rId4">
            <a:alphaModFix/>
          </a:blip>
          <a:srcRect b="0" l="8987" r="5418" t="0"/>
          <a:stretch/>
        </p:blipFill>
        <p:spPr>
          <a:xfrm>
            <a:off x="868850" y="297675"/>
            <a:ext cx="7419397" cy="580685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a:spcBef>
                <a:spcPts val="0"/>
              </a:spcBef>
              <a:spcAft>
                <a:spcPts val="0"/>
              </a:spcAft>
              <a:buClr>
                <a:srgbClr val="000000"/>
              </a:buClr>
              <a:buSzPts val="1300"/>
              <a:buFont typeface="Arial"/>
              <a:buNone/>
            </a:pPr>
            <a:fld id="{00000000-1234-1234-1234-123412341234}" type="slidenum">
              <a:rPr lang="en" sz="1400"/>
              <a:t>‹#›</a:t>
            </a:fld>
            <a:endParaRPr sz="1400"/>
          </a:p>
        </p:txBody>
      </p:sp>
      <p:graphicFrame>
        <p:nvGraphicFramePr>
          <p:cNvPr id="212" name="Shape 212"/>
          <p:cNvGraphicFramePr/>
          <p:nvPr/>
        </p:nvGraphicFramePr>
        <p:xfrm>
          <a:off x="233950" y="753450"/>
          <a:ext cx="3000000" cy="3000000"/>
        </p:xfrm>
        <a:graphic>
          <a:graphicData uri="http://schemas.openxmlformats.org/drawingml/2006/table">
            <a:tbl>
              <a:tblPr>
                <a:noFill/>
                <a:tableStyleId>{12C6C569-3A48-4382-945E-15597999ACA1}</a:tableStyleId>
              </a:tblPr>
              <a:tblGrid>
                <a:gridCol w="1486700"/>
                <a:gridCol w="1955450"/>
                <a:gridCol w="3161975"/>
                <a:gridCol w="2191750"/>
              </a:tblGrid>
              <a:tr h="381000">
                <a:tc>
                  <a:txBody>
                    <a:bodyPr>
                      <a:noAutofit/>
                    </a:bodyPr>
                    <a:lstStyle/>
                    <a:p>
                      <a:pPr indent="0" lvl="0" marL="0" algn="ctr">
                        <a:spcBef>
                          <a:spcPts val="0"/>
                        </a:spcBef>
                        <a:spcAft>
                          <a:spcPts val="0"/>
                        </a:spcAft>
                        <a:buNone/>
                      </a:pPr>
                      <a:r>
                        <a:rPr b="1" lang="en" sz="1600">
                          <a:latin typeface="Source Sans Pro"/>
                          <a:ea typeface="Source Sans Pro"/>
                          <a:cs typeface="Source Sans Pro"/>
                          <a:sym typeface="Source Sans Pro"/>
                        </a:rPr>
                        <a:t>Actor</a:t>
                      </a:r>
                      <a:endParaRPr b="1" sz="1600">
                        <a:latin typeface="Source Sans Pro"/>
                        <a:ea typeface="Source Sans Pro"/>
                        <a:cs typeface="Source Sans Pro"/>
                        <a:sym typeface="Source Sans Pro"/>
                      </a:endParaRPr>
                    </a:p>
                  </a:txBody>
                  <a:tcPr marT="91425" marB="91425" marR="91425" marL="91425"/>
                </a:tc>
                <a:tc>
                  <a:txBody>
                    <a:bodyPr>
                      <a:noAutofit/>
                    </a:bodyPr>
                    <a:lstStyle/>
                    <a:p>
                      <a:pPr indent="0" lvl="0" marL="0" algn="ctr">
                        <a:spcBef>
                          <a:spcPts val="0"/>
                        </a:spcBef>
                        <a:spcAft>
                          <a:spcPts val="0"/>
                        </a:spcAft>
                        <a:buNone/>
                      </a:pPr>
                      <a:r>
                        <a:rPr b="1" lang="en" sz="1600">
                          <a:latin typeface="Source Sans Pro"/>
                          <a:ea typeface="Source Sans Pro"/>
                          <a:cs typeface="Source Sans Pro"/>
                          <a:sym typeface="Source Sans Pro"/>
                        </a:rPr>
                        <a:t>Primary/Secondary</a:t>
                      </a:r>
                      <a:endParaRPr b="1" sz="1600">
                        <a:latin typeface="Source Sans Pro"/>
                        <a:ea typeface="Source Sans Pro"/>
                        <a:cs typeface="Source Sans Pro"/>
                        <a:sym typeface="Source Sans Pro"/>
                      </a:endParaRPr>
                    </a:p>
                  </a:txBody>
                  <a:tcPr marT="91425" marB="91425" marR="91425" marL="91425"/>
                </a:tc>
                <a:tc>
                  <a:txBody>
                    <a:bodyPr>
                      <a:noAutofit/>
                    </a:bodyPr>
                    <a:lstStyle/>
                    <a:p>
                      <a:pPr indent="0" lvl="0" marL="0" algn="ctr">
                        <a:spcBef>
                          <a:spcPts val="0"/>
                        </a:spcBef>
                        <a:spcAft>
                          <a:spcPts val="0"/>
                        </a:spcAft>
                        <a:buNone/>
                      </a:pPr>
                      <a:r>
                        <a:rPr b="1" lang="en" sz="1600">
                          <a:latin typeface="Source Sans Pro"/>
                          <a:ea typeface="Source Sans Pro"/>
                          <a:cs typeface="Source Sans Pro"/>
                          <a:sym typeface="Source Sans Pro"/>
                        </a:rPr>
                        <a:t>Description</a:t>
                      </a:r>
                      <a:endParaRPr b="1" sz="1600">
                        <a:latin typeface="Source Sans Pro"/>
                        <a:ea typeface="Source Sans Pro"/>
                        <a:cs typeface="Source Sans Pro"/>
                        <a:sym typeface="Source Sans Pro"/>
                      </a:endParaRPr>
                    </a:p>
                  </a:txBody>
                  <a:tcPr marT="91425" marB="91425" marR="91425" marL="91425"/>
                </a:tc>
                <a:tc>
                  <a:txBody>
                    <a:bodyPr>
                      <a:noAutofit/>
                    </a:bodyPr>
                    <a:lstStyle/>
                    <a:p>
                      <a:pPr indent="0" lvl="0" marL="0" algn="ctr">
                        <a:spcBef>
                          <a:spcPts val="0"/>
                        </a:spcBef>
                        <a:spcAft>
                          <a:spcPts val="0"/>
                        </a:spcAft>
                        <a:buNone/>
                      </a:pPr>
                      <a:r>
                        <a:rPr b="1" lang="en" sz="1600">
                          <a:latin typeface="Source Sans Pro"/>
                          <a:ea typeface="Source Sans Pro"/>
                          <a:cs typeface="Source Sans Pro"/>
                          <a:sym typeface="Source Sans Pro"/>
                        </a:rPr>
                        <a:t>Goals</a:t>
                      </a:r>
                      <a:endParaRPr b="1" sz="1600">
                        <a:latin typeface="Source Sans Pro"/>
                        <a:ea typeface="Source Sans Pro"/>
                        <a:cs typeface="Source Sans Pro"/>
                        <a:sym typeface="Source Sans Pro"/>
                      </a:endParaRPr>
                    </a:p>
                  </a:txBody>
                  <a:tcPr marT="91425" marB="91425" marR="91425" marL="91425"/>
                </a:tc>
              </a:tr>
              <a:tr h="381000">
                <a:tc>
                  <a:txBody>
                    <a:bodyPr>
                      <a:noAutofit/>
                    </a:bodyPr>
                    <a:lstStyle/>
                    <a:p>
                      <a:pPr indent="0" lvl="0" marL="0" rtl="0" algn="ctr">
                        <a:spcBef>
                          <a:spcPts val="0"/>
                        </a:spcBef>
                        <a:spcAft>
                          <a:spcPts val="0"/>
                        </a:spcAft>
                        <a:buNone/>
                      </a:pPr>
                      <a:r>
                        <a:rPr lang="en" sz="1600">
                          <a:latin typeface="Source Sans Pro"/>
                          <a:ea typeface="Source Sans Pro"/>
                          <a:cs typeface="Source Sans Pro"/>
                          <a:sym typeface="Source Sans Pro"/>
                        </a:rPr>
                        <a:t>Buyer</a:t>
                      </a:r>
                      <a:endParaRPr sz="1600">
                        <a:latin typeface="Source Sans Pro"/>
                        <a:ea typeface="Source Sans Pro"/>
                        <a:cs typeface="Source Sans Pro"/>
                        <a:sym typeface="Source Sans Pro"/>
                      </a:endParaRPr>
                    </a:p>
                  </a:txBody>
                  <a:tcPr marT="91425" marB="91425" marR="91425" marL="91425"/>
                </a:tc>
                <a:tc>
                  <a:txBody>
                    <a:bodyPr>
                      <a:noAutofit/>
                    </a:bodyPr>
                    <a:lstStyle/>
                    <a:p>
                      <a:pPr indent="0" lvl="0" marL="0" algn="ctr">
                        <a:spcBef>
                          <a:spcPts val="0"/>
                        </a:spcBef>
                        <a:spcAft>
                          <a:spcPts val="0"/>
                        </a:spcAft>
                        <a:buNone/>
                      </a:pPr>
                      <a:r>
                        <a:rPr lang="en" sz="1600">
                          <a:latin typeface="Source Sans Pro"/>
                          <a:ea typeface="Source Sans Pro"/>
                          <a:cs typeface="Source Sans Pro"/>
                          <a:sym typeface="Source Sans Pro"/>
                        </a:rPr>
                        <a:t>Primary</a:t>
                      </a:r>
                      <a:endParaRPr sz="1600">
                        <a:latin typeface="Source Sans Pro"/>
                        <a:ea typeface="Source Sans Pro"/>
                        <a:cs typeface="Source Sans Pro"/>
                        <a:sym typeface="Source Sans Pro"/>
                      </a:endParaRPr>
                    </a:p>
                  </a:txBody>
                  <a:tcPr marT="91425" marB="91425" marR="91425" marL="91425"/>
                </a:tc>
                <a:tc>
                  <a:txBody>
                    <a:bodyPr>
                      <a:noAutofit/>
                    </a:bodyPr>
                    <a:lstStyle/>
                    <a:p>
                      <a:pPr indent="0" lvl="0" marL="0" rtl="0" algn="ctr">
                        <a:lnSpc>
                          <a:spcPct val="150000"/>
                        </a:lnSpc>
                        <a:spcBef>
                          <a:spcPts val="600"/>
                        </a:spcBef>
                        <a:spcAft>
                          <a:spcPts val="0"/>
                        </a:spcAft>
                        <a:buNone/>
                      </a:pPr>
                      <a:r>
                        <a:rPr lang="en" sz="1600">
                          <a:solidFill>
                            <a:srgbClr val="263238"/>
                          </a:solidFill>
                          <a:latin typeface="Source Sans Pro"/>
                          <a:ea typeface="Source Sans Pro"/>
                          <a:cs typeface="Source Sans Pro"/>
                          <a:sym typeface="Source Sans Pro"/>
                        </a:rPr>
                        <a:t>A u</a:t>
                      </a:r>
                      <a:r>
                        <a:rPr lang="en" sz="1600">
                          <a:solidFill>
                            <a:srgbClr val="263238"/>
                          </a:solidFill>
                          <a:latin typeface="Source Sans Pro"/>
                          <a:ea typeface="Source Sans Pro"/>
                          <a:cs typeface="Source Sans Pro"/>
                          <a:sym typeface="Source Sans Pro"/>
                        </a:rPr>
                        <a:t>ser that searches for an estate to buy/rent</a:t>
                      </a:r>
                      <a:endParaRPr sz="1600">
                        <a:latin typeface="Source Sans Pro"/>
                        <a:ea typeface="Source Sans Pro"/>
                        <a:cs typeface="Source Sans Pro"/>
                        <a:sym typeface="Source Sans Pro"/>
                      </a:endParaRPr>
                    </a:p>
                  </a:txBody>
                  <a:tcPr marT="91425" marB="91425" marR="91425" marL="91425"/>
                </a:tc>
                <a:tc>
                  <a:txBody>
                    <a:bodyPr>
                      <a:noAutofit/>
                    </a:bodyPr>
                    <a:lstStyle/>
                    <a:p>
                      <a:pPr indent="0" lvl="0" marL="0" algn="ctr">
                        <a:spcBef>
                          <a:spcPts val="0"/>
                        </a:spcBef>
                        <a:spcAft>
                          <a:spcPts val="0"/>
                        </a:spcAft>
                        <a:buNone/>
                      </a:pPr>
                      <a:r>
                        <a:rPr lang="en" sz="1600">
                          <a:latin typeface="Source Sans Pro"/>
                          <a:ea typeface="Source Sans Pro"/>
                          <a:cs typeface="Source Sans Pro"/>
                          <a:sym typeface="Source Sans Pro"/>
                        </a:rPr>
                        <a:t>Buy/rent an estate</a:t>
                      </a:r>
                      <a:endParaRPr sz="1600">
                        <a:latin typeface="Source Sans Pro"/>
                        <a:ea typeface="Source Sans Pro"/>
                        <a:cs typeface="Source Sans Pro"/>
                        <a:sym typeface="Source Sans Pro"/>
                      </a:endParaRPr>
                    </a:p>
                  </a:txBody>
                  <a:tcPr marT="91425" marB="91425" marR="91425" marL="91425"/>
                </a:tc>
              </a:tr>
              <a:tr h="771975">
                <a:tc>
                  <a:txBody>
                    <a:bodyPr>
                      <a:noAutofit/>
                    </a:bodyPr>
                    <a:lstStyle/>
                    <a:p>
                      <a:pPr indent="0" lvl="0" marL="0" algn="ctr">
                        <a:spcBef>
                          <a:spcPts val="0"/>
                        </a:spcBef>
                        <a:spcAft>
                          <a:spcPts val="0"/>
                        </a:spcAft>
                        <a:buNone/>
                      </a:pPr>
                      <a:r>
                        <a:rPr lang="en" sz="1600">
                          <a:latin typeface="Source Sans Pro"/>
                          <a:ea typeface="Source Sans Pro"/>
                          <a:cs typeface="Source Sans Pro"/>
                          <a:sym typeface="Source Sans Pro"/>
                        </a:rPr>
                        <a:t>Seller</a:t>
                      </a:r>
                      <a:endParaRPr sz="1600">
                        <a:latin typeface="Source Sans Pro"/>
                        <a:ea typeface="Source Sans Pro"/>
                        <a:cs typeface="Source Sans Pro"/>
                        <a:sym typeface="Source Sans Pro"/>
                      </a:endParaRPr>
                    </a:p>
                  </a:txBody>
                  <a:tcPr marT="91425" marB="91425" marR="91425" marL="91425"/>
                </a:tc>
                <a:tc>
                  <a:txBody>
                    <a:bodyPr>
                      <a:noAutofit/>
                    </a:bodyPr>
                    <a:lstStyle/>
                    <a:p>
                      <a:pPr indent="0" lvl="0" marL="0" algn="ctr">
                        <a:spcBef>
                          <a:spcPts val="0"/>
                        </a:spcBef>
                        <a:spcAft>
                          <a:spcPts val="0"/>
                        </a:spcAft>
                        <a:buNone/>
                      </a:pPr>
                      <a:r>
                        <a:rPr lang="en" sz="1600">
                          <a:latin typeface="Source Sans Pro"/>
                          <a:ea typeface="Source Sans Pro"/>
                          <a:cs typeface="Source Sans Pro"/>
                          <a:sym typeface="Source Sans Pro"/>
                        </a:rPr>
                        <a:t>Primary</a:t>
                      </a:r>
                      <a:endParaRPr sz="1600">
                        <a:latin typeface="Source Sans Pro"/>
                        <a:ea typeface="Source Sans Pro"/>
                        <a:cs typeface="Source Sans Pro"/>
                        <a:sym typeface="Source Sans Pro"/>
                      </a:endParaRPr>
                    </a:p>
                  </a:txBody>
                  <a:tcPr marT="91425" marB="91425" marR="91425" marL="91425"/>
                </a:tc>
                <a:tc>
                  <a:txBody>
                    <a:bodyPr>
                      <a:noAutofit/>
                    </a:bodyPr>
                    <a:lstStyle/>
                    <a:p>
                      <a:pPr indent="0" lvl="0" marL="0" rtl="0">
                        <a:lnSpc>
                          <a:spcPct val="150000"/>
                        </a:lnSpc>
                        <a:spcBef>
                          <a:spcPts val="0"/>
                        </a:spcBef>
                        <a:spcAft>
                          <a:spcPts val="0"/>
                        </a:spcAft>
                        <a:buNone/>
                      </a:pPr>
                      <a:r>
                        <a:rPr lang="en" sz="1600">
                          <a:solidFill>
                            <a:srgbClr val="263238"/>
                          </a:solidFill>
                          <a:latin typeface="Source Sans Pro"/>
                          <a:ea typeface="Source Sans Pro"/>
                          <a:cs typeface="Source Sans Pro"/>
                          <a:sym typeface="Source Sans Pro"/>
                        </a:rPr>
                        <a:t>A u</a:t>
                      </a:r>
                      <a:r>
                        <a:rPr lang="en" sz="1600">
                          <a:solidFill>
                            <a:srgbClr val="263238"/>
                          </a:solidFill>
                          <a:latin typeface="Source Sans Pro"/>
                          <a:ea typeface="Source Sans Pro"/>
                          <a:cs typeface="Source Sans Pro"/>
                          <a:sym typeface="Source Sans Pro"/>
                        </a:rPr>
                        <a:t>ser that wants to sell/rent their asset</a:t>
                      </a:r>
                      <a:endParaRPr sz="1600">
                        <a:latin typeface="Source Sans Pro"/>
                        <a:ea typeface="Source Sans Pro"/>
                        <a:cs typeface="Source Sans Pro"/>
                        <a:sym typeface="Source Sans Pro"/>
                      </a:endParaRPr>
                    </a:p>
                  </a:txBody>
                  <a:tcPr marT="91425" marB="91425" marR="91425" marL="91425"/>
                </a:tc>
                <a:tc>
                  <a:txBody>
                    <a:bodyPr>
                      <a:noAutofit/>
                    </a:bodyPr>
                    <a:lstStyle/>
                    <a:p>
                      <a:pPr indent="0" lvl="0" marL="0" algn="ctr">
                        <a:spcBef>
                          <a:spcPts val="0"/>
                        </a:spcBef>
                        <a:spcAft>
                          <a:spcPts val="0"/>
                        </a:spcAft>
                        <a:buNone/>
                      </a:pPr>
                      <a:r>
                        <a:rPr lang="en" sz="1600">
                          <a:latin typeface="Source Sans Pro"/>
                          <a:ea typeface="Source Sans Pro"/>
                          <a:cs typeface="Source Sans Pro"/>
                          <a:sym typeface="Source Sans Pro"/>
                        </a:rPr>
                        <a:t>Sell/rent an estate</a:t>
                      </a:r>
                      <a:endParaRPr sz="1600">
                        <a:latin typeface="Source Sans Pro"/>
                        <a:ea typeface="Source Sans Pro"/>
                        <a:cs typeface="Source Sans Pro"/>
                        <a:sym typeface="Source Sans Pro"/>
                      </a:endParaRPr>
                    </a:p>
                  </a:txBody>
                  <a:tcPr marT="91425" marB="91425" marR="91425" marL="91425"/>
                </a:tc>
              </a:tr>
              <a:tr h="786950">
                <a:tc>
                  <a:txBody>
                    <a:bodyPr>
                      <a:noAutofit/>
                    </a:bodyPr>
                    <a:lstStyle/>
                    <a:p>
                      <a:pPr indent="0" lvl="0" marL="0" algn="ctr">
                        <a:spcBef>
                          <a:spcPts val="0"/>
                        </a:spcBef>
                        <a:spcAft>
                          <a:spcPts val="0"/>
                        </a:spcAft>
                        <a:buNone/>
                      </a:pPr>
                      <a:r>
                        <a:rPr lang="en" sz="1600">
                          <a:latin typeface="Source Sans Pro"/>
                          <a:ea typeface="Source Sans Pro"/>
                          <a:cs typeface="Source Sans Pro"/>
                          <a:sym typeface="Source Sans Pro"/>
                        </a:rPr>
                        <a:t>Payment Service</a:t>
                      </a:r>
                      <a:endParaRPr sz="1600">
                        <a:latin typeface="Source Sans Pro"/>
                        <a:ea typeface="Source Sans Pro"/>
                        <a:cs typeface="Source Sans Pro"/>
                        <a:sym typeface="Source Sans Pro"/>
                      </a:endParaRPr>
                    </a:p>
                  </a:txBody>
                  <a:tcPr marT="91425" marB="91425" marR="91425" marL="91425"/>
                </a:tc>
                <a:tc>
                  <a:txBody>
                    <a:bodyPr>
                      <a:noAutofit/>
                    </a:bodyPr>
                    <a:lstStyle/>
                    <a:p>
                      <a:pPr indent="0" lvl="0" marL="0" algn="ctr">
                        <a:spcBef>
                          <a:spcPts val="0"/>
                        </a:spcBef>
                        <a:spcAft>
                          <a:spcPts val="0"/>
                        </a:spcAft>
                        <a:buNone/>
                      </a:pPr>
                      <a:r>
                        <a:rPr lang="en" sz="1600">
                          <a:latin typeface="Source Sans Pro"/>
                          <a:ea typeface="Source Sans Pro"/>
                          <a:cs typeface="Source Sans Pro"/>
                          <a:sym typeface="Source Sans Pro"/>
                        </a:rPr>
                        <a:t>Secondary</a:t>
                      </a:r>
                      <a:endParaRPr sz="1600">
                        <a:latin typeface="Source Sans Pro"/>
                        <a:ea typeface="Source Sans Pro"/>
                        <a:cs typeface="Source Sans Pro"/>
                        <a:sym typeface="Source Sans Pro"/>
                      </a:endParaRPr>
                    </a:p>
                  </a:txBody>
                  <a:tcPr marT="91425" marB="91425" marR="91425" marL="91425"/>
                </a:tc>
                <a:tc>
                  <a:txBody>
                    <a:bodyPr>
                      <a:noAutofit/>
                    </a:bodyPr>
                    <a:lstStyle/>
                    <a:p>
                      <a:pPr indent="0" lvl="0" marL="0" rtl="0">
                        <a:lnSpc>
                          <a:spcPct val="150000"/>
                        </a:lnSpc>
                        <a:spcBef>
                          <a:spcPts val="0"/>
                        </a:spcBef>
                        <a:spcAft>
                          <a:spcPts val="0"/>
                        </a:spcAft>
                        <a:buNone/>
                      </a:pPr>
                      <a:r>
                        <a:rPr lang="en" sz="1600">
                          <a:solidFill>
                            <a:srgbClr val="263238"/>
                          </a:solidFill>
                          <a:latin typeface="Source Sans Pro"/>
                          <a:ea typeface="Source Sans Pro"/>
                          <a:cs typeface="Source Sans Pro"/>
                          <a:sym typeface="Source Sans Pro"/>
                        </a:rPr>
                        <a:t>External system to manage payments between the site and the user.</a:t>
                      </a:r>
                      <a:endParaRPr sz="1600">
                        <a:latin typeface="Source Sans Pro"/>
                        <a:ea typeface="Source Sans Pro"/>
                        <a:cs typeface="Source Sans Pro"/>
                        <a:sym typeface="Source Sans Pro"/>
                      </a:endParaRPr>
                    </a:p>
                  </a:txBody>
                  <a:tcPr marT="91425" marB="91425" marR="91425" marL="91425"/>
                </a:tc>
                <a:tc>
                  <a:txBody>
                    <a:bodyPr>
                      <a:noAutofit/>
                    </a:bodyPr>
                    <a:lstStyle/>
                    <a:p>
                      <a:pPr indent="0" lvl="0" marL="0" algn="ctr">
                        <a:spcBef>
                          <a:spcPts val="0"/>
                        </a:spcBef>
                        <a:spcAft>
                          <a:spcPts val="0"/>
                        </a:spcAft>
                        <a:buNone/>
                      </a:pPr>
                      <a:r>
                        <a:rPr lang="en" sz="1600">
                          <a:latin typeface="Source Sans Pro"/>
                          <a:ea typeface="Source Sans Pro"/>
                          <a:cs typeface="Source Sans Pro"/>
                          <a:sym typeface="Source Sans Pro"/>
                        </a:rPr>
                        <a:t>- </a:t>
                      </a:r>
                      <a:endParaRPr sz="1600">
                        <a:latin typeface="Source Sans Pro"/>
                        <a:ea typeface="Source Sans Pro"/>
                        <a:cs typeface="Source Sans Pro"/>
                        <a:sym typeface="Source Sans Pro"/>
                      </a:endParaRPr>
                    </a:p>
                  </a:txBody>
                  <a:tcPr marT="91425" marB="91425" marR="91425" marL="91425"/>
                </a:tc>
              </a:tr>
              <a:tr h="381000">
                <a:tc>
                  <a:txBody>
                    <a:bodyPr>
                      <a:noAutofit/>
                    </a:bodyPr>
                    <a:lstStyle/>
                    <a:p>
                      <a:pPr indent="0" lvl="0" marL="0" algn="ctr">
                        <a:spcBef>
                          <a:spcPts val="0"/>
                        </a:spcBef>
                        <a:spcAft>
                          <a:spcPts val="0"/>
                        </a:spcAft>
                        <a:buNone/>
                      </a:pPr>
                      <a:r>
                        <a:rPr lang="en" sz="1600">
                          <a:latin typeface="Source Sans Pro"/>
                          <a:ea typeface="Source Sans Pro"/>
                          <a:cs typeface="Source Sans Pro"/>
                          <a:sym typeface="Source Sans Pro"/>
                        </a:rPr>
                        <a:t>Moderator</a:t>
                      </a:r>
                      <a:endParaRPr sz="1600">
                        <a:latin typeface="Source Sans Pro"/>
                        <a:ea typeface="Source Sans Pro"/>
                        <a:cs typeface="Source Sans Pro"/>
                        <a:sym typeface="Source Sans Pro"/>
                      </a:endParaRPr>
                    </a:p>
                  </a:txBody>
                  <a:tcPr marT="91425" marB="91425" marR="91425" marL="91425"/>
                </a:tc>
                <a:tc>
                  <a:txBody>
                    <a:bodyPr>
                      <a:noAutofit/>
                    </a:bodyPr>
                    <a:lstStyle/>
                    <a:p>
                      <a:pPr indent="0" lvl="0" marL="0" rtl="0" algn="ctr">
                        <a:spcBef>
                          <a:spcPts val="0"/>
                        </a:spcBef>
                        <a:spcAft>
                          <a:spcPts val="0"/>
                        </a:spcAft>
                        <a:buNone/>
                      </a:pPr>
                      <a:r>
                        <a:rPr lang="en" sz="1600">
                          <a:latin typeface="Source Sans Pro"/>
                          <a:ea typeface="Source Sans Pro"/>
                          <a:cs typeface="Source Sans Pro"/>
                          <a:sym typeface="Source Sans Pro"/>
                        </a:rPr>
                        <a:t>Primary/</a:t>
                      </a:r>
                      <a:r>
                        <a:rPr lang="en" sz="1600">
                          <a:latin typeface="Source Sans Pro"/>
                          <a:ea typeface="Source Sans Pro"/>
                          <a:cs typeface="Source Sans Pro"/>
                          <a:sym typeface="Source Sans Pro"/>
                        </a:rPr>
                        <a:t>Secondary</a:t>
                      </a:r>
                      <a:endParaRPr sz="1600">
                        <a:latin typeface="Source Sans Pro"/>
                        <a:ea typeface="Source Sans Pro"/>
                        <a:cs typeface="Source Sans Pro"/>
                        <a:sym typeface="Source Sans Pro"/>
                      </a:endParaRPr>
                    </a:p>
                    <a:p>
                      <a:pPr indent="0" lvl="0" marL="0" algn="ctr">
                        <a:spcBef>
                          <a:spcPts val="0"/>
                        </a:spcBef>
                        <a:spcAft>
                          <a:spcPts val="0"/>
                        </a:spcAft>
                        <a:buNone/>
                      </a:pPr>
                      <a:r>
                        <a:rPr lang="en" sz="1600">
                          <a:latin typeface="Source Sans Pro"/>
                          <a:ea typeface="Source Sans Pro"/>
                          <a:cs typeface="Source Sans Pro"/>
                          <a:sym typeface="Source Sans Pro"/>
                        </a:rPr>
                        <a:t>(Depends on use case)</a:t>
                      </a:r>
                      <a:endParaRPr sz="1600">
                        <a:latin typeface="Source Sans Pro"/>
                        <a:ea typeface="Source Sans Pro"/>
                        <a:cs typeface="Source Sans Pro"/>
                        <a:sym typeface="Source Sans Pro"/>
                      </a:endParaRPr>
                    </a:p>
                  </a:txBody>
                  <a:tcPr marT="91425" marB="91425" marR="91425" marL="91425"/>
                </a:tc>
                <a:tc>
                  <a:txBody>
                    <a:bodyPr>
                      <a:noAutofit/>
                    </a:bodyPr>
                    <a:lstStyle/>
                    <a:p>
                      <a:pPr indent="0" lvl="0" marL="0" algn="ctr">
                        <a:spcBef>
                          <a:spcPts val="0"/>
                        </a:spcBef>
                        <a:spcAft>
                          <a:spcPts val="0"/>
                        </a:spcAft>
                        <a:buNone/>
                      </a:pPr>
                      <a:r>
                        <a:rPr lang="en" sz="1600">
                          <a:latin typeface="Source Sans Pro"/>
                          <a:ea typeface="Source Sans Pro"/>
                          <a:cs typeface="Source Sans Pro"/>
                          <a:sym typeface="Source Sans Pro"/>
                        </a:rPr>
                        <a:t>An employee</a:t>
                      </a:r>
                      <a:r>
                        <a:rPr lang="en" sz="1600">
                          <a:latin typeface="Source Sans Pro"/>
                          <a:ea typeface="Source Sans Pro"/>
                          <a:cs typeface="Source Sans Pro"/>
                          <a:sym typeface="Source Sans Pro"/>
                        </a:rPr>
                        <a:t> that validates listings (new and updated)</a:t>
                      </a:r>
                      <a:r>
                        <a:rPr lang="en" sz="1600">
                          <a:latin typeface="Source Sans Pro"/>
                          <a:ea typeface="Source Sans Pro"/>
                          <a:cs typeface="Source Sans Pro"/>
                          <a:sym typeface="Source Sans Pro"/>
                        </a:rPr>
                        <a:t> before publishing them</a:t>
                      </a:r>
                      <a:endParaRPr sz="1600">
                        <a:latin typeface="Source Sans Pro"/>
                        <a:ea typeface="Source Sans Pro"/>
                        <a:cs typeface="Source Sans Pro"/>
                        <a:sym typeface="Source Sans Pro"/>
                      </a:endParaRPr>
                    </a:p>
                  </a:txBody>
                  <a:tcPr marT="91425" marB="91425" marR="91425" marL="91425"/>
                </a:tc>
                <a:tc>
                  <a:txBody>
                    <a:bodyPr>
                      <a:noAutofit/>
                    </a:bodyPr>
                    <a:lstStyle/>
                    <a:p>
                      <a:pPr indent="0" lvl="0" marL="0" algn="ctr">
                        <a:spcBef>
                          <a:spcPts val="0"/>
                        </a:spcBef>
                        <a:spcAft>
                          <a:spcPts val="0"/>
                        </a:spcAft>
                        <a:buNone/>
                      </a:pPr>
                      <a:r>
                        <a:rPr lang="en" sz="1600">
                          <a:latin typeface="Source Sans Pro"/>
                          <a:ea typeface="Source Sans Pro"/>
                          <a:cs typeface="Source Sans Pro"/>
                          <a:sym typeface="Source Sans Pro"/>
                        </a:rPr>
                        <a:t>All listings on the site should meet the site’s policies</a:t>
                      </a:r>
                      <a:endParaRPr sz="1600">
                        <a:latin typeface="Source Sans Pro"/>
                        <a:ea typeface="Source Sans Pro"/>
                        <a:cs typeface="Source Sans Pro"/>
                        <a:sym typeface="Source Sans Pro"/>
                      </a:endParaRPr>
                    </a:p>
                  </a:txBody>
                  <a:tcPr marT="91425" marB="91425" marR="91425" marL="91425"/>
                </a:tc>
              </a:tr>
              <a:tr h="531300">
                <a:tc>
                  <a:txBody>
                    <a:bodyPr>
                      <a:noAutofit/>
                    </a:bodyPr>
                    <a:lstStyle/>
                    <a:p>
                      <a:pPr indent="0" lvl="0" marL="0" algn="ctr">
                        <a:spcBef>
                          <a:spcPts val="0"/>
                        </a:spcBef>
                        <a:spcAft>
                          <a:spcPts val="0"/>
                        </a:spcAft>
                        <a:buNone/>
                      </a:pPr>
                      <a:r>
                        <a:rPr lang="en" sz="1600">
                          <a:latin typeface="Source Sans Pro"/>
                          <a:ea typeface="Source Sans Pro"/>
                          <a:cs typeface="Source Sans Pro"/>
                          <a:sym typeface="Source Sans Pro"/>
                        </a:rPr>
                        <a:t>Messaging Service</a:t>
                      </a:r>
                      <a:endParaRPr sz="1600">
                        <a:latin typeface="Source Sans Pro"/>
                        <a:ea typeface="Source Sans Pro"/>
                        <a:cs typeface="Source Sans Pro"/>
                        <a:sym typeface="Source Sans Pro"/>
                      </a:endParaRPr>
                    </a:p>
                  </a:txBody>
                  <a:tcPr marT="91425" marB="91425" marR="91425" marL="91425"/>
                </a:tc>
                <a:tc>
                  <a:txBody>
                    <a:bodyPr>
                      <a:noAutofit/>
                    </a:bodyPr>
                    <a:lstStyle/>
                    <a:p>
                      <a:pPr indent="0" lvl="0" marL="0" algn="ctr">
                        <a:spcBef>
                          <a:spcPts val="0"/>
                        </a:spcBef>
                        <a:spcAft>
                          <a:spcPts val="0"/>
                        </a:spcAft>
                        <a:buNone/>
                      </a:pPr>
                      <a:r>
                        <a:rPr lang="en" sz="1600">
                          <a:latin typeface="Source Sans Pro"/>
                          <a:ea typeface="Source Sans Pro"/>
                          <a:cs typeface="Source Sans Pro"/>
                          <a:sym typeface="Source Sans Pro"/>
                        </a:rPr>
                        <a:t>Secondary</a:t>
                      </a:r>
                      <a:endParaRPr sz="1600">
                        <a:latin typeface="Source Sans Pro"/>
                        <a:ea typeface="Source Sans Pro"/>
                        <a:cs typeface="Source Sans Pro"/>
                        <a:sym typeface="Source Sans Pro"/>
                      </a:endParaRPr>
                    </a:p>
                  </a:txBody>
                  <a:tcPr marT="91425" marB="91425" marR="91425" marL="91425"/>
                </a:tc>
                <a:tc>
                  <a:txBody>
                    <a:bodyPr>
                      <a:noAutofit/>
                    </a:bodyPr>
                    <a:lstStyle/>
                    <a:p>
                      <a:pPr indent="0" lvl="0" marL="0" algn="ctr">
                        <a:spcBef>
                          <a:spcPts val="0"/>
                        </a:spcBef>
                        <a:spcAft>
                          <a:spcPts val="0"/>
                        </a:spcAft>
                        <a:buNone/>
                      </a:pPr>
                      <a:r>
                        <a:rPr lang="en" sz="1600">
                          <a:latin typeface="Source Sans Pro"/>
                          <a:ea typeface="Source Sans Pro"/>
                          <a:cs typeface="Source Sans Pro"/>
                          <a:sym typeface="Source Sans Pro"/>
                        </a:rPr>
                        <a:t>-</a:t>
                      </a:r>
                      <a:endParaRPr sz="1600">
                        <a:latin typeface="Source Sans Pro"/>
                        <a:ea typeface="Source Sans Pro"/>
                        <a:cs typeface="Source Sans Pro"/>
                        <a:sym typeface="Source Sans Pro"/>
                      </a:endParaRPr>
                    </a:p>
                  </a:txBody>
                  <a:tcPr marT="91425" marB="91425" marR="91425" marL="91425"/>
                </a:tc>
                <a:tc>
                  <a:txBody>
                    <a:bodyPr>
                      <a:noAutofit/>
                    </a:bodyPr>
                    <a:lstStyle/>
                    <a:p>
                      <a:pPr indent="0" lvl="0" marL="0" algn="ctr">
                        <a:spcBef>
                          <a:spcPts val="0"/>
                        </a:spcBef>
                        <a:spcAft>
                          <a:spcPts val="0"/>
                        </a:spcAft>
                        <a:buNone/>
                      </a:pPr>
                      <a:r>
                        <a:rPr lang="en" sz="1600">
                          <a:latin typeface="Source Sans Pro"/>
                          <a:ea typeface="Source Sans Pro"/>
                          <a:cs typeface="Source Sans Pro"/>
                          <a:sym typeface="Source Sans Pro"/>
                        </a:rPr>
                        <a:t>-</a:t>
                      </a:r>
                      <a:endParaRPr sz="1600">
                        <a:latin typeface="Source Sans Pro"/>
                        <a:ea typeface="Source Sans Pro"/>
                        <a:cs typeface="Source Sans Pro"/>
                        <a:sym typeface="Source Sans Pro"/>
                      </a:endParaRPr>
                    </a:p>
                  </a:txBody>
                  <a:tcPr marT="91425" marB="91425" marR="91425" marL="91425"/>
                </a:tc>
              </a:tr>
            </a:tbl>
          </a:graphicData>
        </a:graphic>
      </p:graphicFrame>
      <p:sp>
        <p:nvSpPr>
          <p:cNvPr id="213" name="Shape 213"/>
          <p:cNvSpPr txBox="1"/>
          <p:nvPr>
            <p:ph type="title"/>
          </p:nvPr>
        </p:nvSpPr>
        <p:spPr>
          <a:xfrm>
            <a:off x="786150" y="-335849"/>
            <a:ext cx="7571700" cy="936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91EA"/>
              </a:buClr>
              <a:buSzPts val="2000"/>
              <a:buFont typeface="Roboto Slab"/>
              <a:buNone/>
            </a:pPr>
            <a:r>
              <a:rPr lang="en" sz="3000"/>
              <a:t>Actors</a:t>
            </a:r>
            <a:r>
              <a:rPr lang="en" sz="3000"/>
              <a:t> and goals</a:t>
            </a:r>
            <a:endParaRPr b="0" i="0" sz="3000" u="none" cap="none" strike="noStrike">
              <a:solidFill>
                <a:srgbClr val="0091EA"/>
              </a:solidFill>
              <a:latin typeface="Roboto Slab"/>
              <a:ea typeface="Roboto Slab"/>
              <a:cs typeface="Roboto Slab"/>
              <a:sym typeface="Roboto Slab"/>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idx="1" type="body"/>
          </p:nvPr>
        </p:nvSpPr>
        <p:spPr>
          <a:xfrm>
            <a:off x="469375" y="1568225"/>
            <a:ext cx="8378700" cy="4764900"/>
          </a:xfrm>
          <a:prstGeom prst="rect">
            <a:avLst/>
          </a:prstGeom>
          <a:noFill/>
          <a:ln>
            <a:noFill/>
          </a:ln>
        </p:spPr>
        <p:txBody>
          <a:bodyPr anchorCtr="0" anchor="t" bIns="91425" lIns="91425" spcFirstLastPara="1" rIns="91425" wrap="square" tIns="91425">
            <a:noAutofit/>
          </a:bodyPr>
          <a:lstStyle/>
          <a:p>
            <a:pPr indent="-381000" lvl="0" marL="457200" rtl="0">
              <a:lnSpc>
                <a:spcPct val="115000"/>
              </a:lnSpc>
              <a:spcBef>
                <a:spcPts val="0"/>
              </a:spcBef>
              <a:spcAft>
                <a:spcPts val="0"/>
              </a:spcAft>
              <a:buSzPts val="2400"/>
              <a:buAutoNum type="arabicPeriod"/>
            </a:pPr>
            <a:r>
              <a:rPr lang="en" sz="2400"/>
              <a:t>List/</a:t>
            </a:r>
            <a:r>
              <a:rPr lang="en" sz="2400"/>
              <a:t>View Estates on map</a:t>
            </a:r>
            <a:endParaRPr sz="2400"/>
          </a:p>
          <a:p>
            <a:pPr indent="-381000" lvl="0" marL="457200" marR="0" rtl="0" algn="l">
              <a:lnSpc>
                <a:spcPct val="115000"/>
              </a:lnSpc>
              <a:spcBef>
                <a:spcPts val="0"/>
              </a:spcBef>
              <a:spcAft>
                <a:spcPts val="0"/>
              </a:spcAft>
              <a:buSzPts val="2400"/>
              <a:buAutoNum type="arabicPeriod"/>
            </a:pPr>
            <a:r>
              <a:rPr lang="en" sz="2400"/>
              <a:t>Add/edit listing</a:t>
            </a:r>
            <a:endParaRPr sz="2400"/>
          </a:p>
          <a:p>
            <a:pPr indent="-381000" lvl="0" marL="457200" marR="0" rtl="0" algn="l">
              <a:lnSpc>
                <a:spcPct val="115000"/>
              </a:lnSpc>
              <a:spcBef>
                <a:spcPts val="0"/>
              </a:spcBef>
              <a:spcAft>
                <a:spcPts val="0"/>
              </a:spcAft>
              <a:buSzPts val="2400"/>
              <a:buAutoNum type="arabicPeriod"/>
            </a:pPr>
            <a:r>
              <a:rPr lang="en" sz="2400"/>
              <a:t>Validate listing</a:t>
            </a:r>
            <a:endParaRPr sz="2400"/>
          </a:p>
          <a:p>
            <a:pPr indent="-381000" lvl="0" marL="457200" marR="0" rtl="0" algn="l">
              <a:lnSpc>
                <a:spcPct val="115000"/>
              </a:lnSpc>
              <a:spcBef>
                <a:spcPts val="0"/>
              </a:spcBef>
              <a:spcAft>
                <a:spcPts val="0"/>
              </a:spcAft>
              <a:buSzPts val="2400"/>
              <a:buAutoNum type="arabicPeriod"/>
            </a:pPr>
            <a:r>
              <a:rPr lang="en" sz="2400"/>
              <a:t>Send Message</a:t>
            </a:r>
            <a:endParaRPr sz="2400"/>
          </a:p>
          <a:p>
            <a:pPr indent="-381000" lvl="0" marL="457200" marR="0" rtl="0" algn="l">
              <a:lnSpc>
                <a:spcPct val="115000"/>
              </a:lnSpc>
              <a:spcBef>
                <a:spcPts val="0"/>
              </a:spcBef>
              <a:spcAft>
                <a:spcPts val="0"/>
              </a:spcAft>
              <a:buSzPts val="2400"/>
              <a:buAutoNum type="arabicPeriod"/>
            </a:pPr>
            <a:r>
              <a:rPr lang="en" sz="2400"/>
              <a:t>View Message</a:t>
            </a:r>
            <a:endParaRPr sz="2400"/>
          </a:p>
          <a:p>
            <a:pPr indent="-381000" lvl="0" marL="457200" marR="0" rtl="0" algn="l">
              <a:lnSpc>
                <a:spcPct val="115000"/>
              </a:lnSpc>
              <a:spcBef>
                <a:spcPts val="0"/>
              </a:spcBef>
              <a:spcAft>
                <a:spcPts val="0"/>
              </a:spcAft>
              <a:buSzPts val="2400"/>
              <a:buAutoNum type="arabicPeriod"/>
            </a:pPr>
            <a:r>
              <a:rPr lang="en" sz="2400"/>
              <a:t>F</a:t>
            </a:r>
            <a:r>
              <a:rPr lang="en" sz="2400"/>
              <a:t>eature Listing</a:t>
            </a:r>
            <a:endParaRPr sz="2400"/>
          </a:p>
        </p:txBody>
      </p:sp>
      <p:sp>
        <p:nvSpPr>
          <p:cNvPr id="219" name="Shape 219"/>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1" i="0" lang="en" sz="1300" u="none" cap="none" strike="noStrike">
                <a:solidFill>
                  <a:srgbClr val="0091EA"/>
                </a:solidFill>
                <a:latin typeface="Source Sans Pro"/>
                <a:ea typeface="Source Sans Pro"/>
                <a:cs typeface="Source Sans Pro"/>
                <a:sym typeface="Source Sans Pro"/>
              </a:rPr>
              <a:t>‹#›</a:t>
            </a:fld>
            <a:endParaRPr b="1" i="0" sz="1300" u="none" cap="none" strike="noStrike">
              <a:solidFill>
                <a:srgbClr val="0091EA"/>
              </a:solidFill>
              <a:latin typeface="Source Sans Pro"/>
              <a:ea typeface="Source Sans Pro"/>
              <a:cs typeface="Source Sans Pro"/>
              <a:sym typeface="Source Sans Pro"/>
            </a:endParaRPr>
          </a:p>
        </p:txBody>
      </p:sp>
      <p:sp>
        <p:nvSpPr>
          <p:cNvPr id="220" name="Shape 220"/>
          <p:cNvSpPr txBox="1"/>
          <p:nvPr>
            <p:ph type="title"/>
          </p:nvPr>
        </p:nvSpPr>
        <p:spPr>
          <a:xfrm>
            <a:off x="786150" y="343026"/>
            <a:ext cx="7571700" cy="936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91EA"/>
              </a:buClr>
              <a:buSzPts val="2000"/>
              <a:buFont typeface="Roboto Slab"/>
              <a:buNone/>
            </a:pPr>
            <a:r>
              <a:rPr lang="en" sz="3000"/>
              <a:t>Use Cases</a:t>
            </a:r>
            <a:endParaRPr b="0" i="0" sz="3000" u="none" cap="none" strike="noStrike">
              <a:solidFill>
                <a:srgbClr val="0091EA"/>
              </a:solidFill>
              <a:latin typeface="Roboto Slab"/>
              <a:ea typeface="Roboto Slab"/>
              <a:cs typeface="Roboto Slab"/>
              <a:sym typeface="Roboto Slab"/>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ctrTitle"/>
          </p:nvPr>
        </p:nvSpPr>
        <p:spPr>
          <a:xfrm>
            <a:off x="1210900" y="1783075"/>
            <a:ext cx="7638900" cy="1546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91EA"/>
              </a:buClr>
              <a:buSzPts val="4800"/>
              <a:buFont typeface="Roboto Slab"/>
              <a:buNone/>
            </a:pPr>
            <a:r>
              <a:t/>
            </a:r>
            <a:endParaRPr b="1" i="0" sz="6000" u="none" cap="none" strike="noStrike">
              <a:solidFill>
                <a:srgbClr val="CFD8DC"/>
              </a:solidFill>
              <a:latin typeface="Roboto Slab"/>
              <a:ea typeface="Roboto Slab"/>
              <a:cs typeface="Roboto Slab"/>
              <a:sym typeface="Roboto Slab"/>
            </a:endParaRPr>
          </a:p>
          <a:p>
            <a:pPr indent="0" lvl="0" marL="0" marR="0" rtl="0" algn="ctr">
              <a:lnSpc>
                <a:spcPct val="100000"/>
              </a:lnSpc>
              <a:spcBef>
                <a:spcPts val="0"/>
              </a:spcBef>
              <a:spcAft>
                <a:spcPts val="0"/>
              </a:spcAft>
              <a:buClr>
                <a:srgbClr val="0091EA"/>
              </a:buClr>
              <a:buSzPts val="4800"/>
              <a:buFont typeface="Roboto Slab"/>
              <a:buNone/>
            </a:pPr>
            <a:r>
              <a:rPr lang="en"/>
              <a:t>Use case: </a:t>
            </a:r>
            <a:endParaRPr/>
          </a:p>
          <a:p>
            <a:pPr indent="0" lvl="0" marL="0" marR="0" rtl="0" algn="l">
              <a:lnSpc>
                <a:spcPct val="100000"/>
              </a:lnSpc>
              <a:spcBef>
                <a:spcPts val="0"/>
              </a:spcBef>
              <a:spcAft>
                <a:spcPts val="0"/>
              </a:spcAft>
              <a:buClr>
                <a:srgbClr val="0091EA"/>
              </a:buClr>
              <a:buSzPts val="4800"/>
              <a:buFont typeface="Roboto Slab"/>
              <a:buNone/>
            </a:pPr>
            <a:r>
              <a:rPr lang="en"/>
              <a:t>List/View estates on Map</a:t>
            </a:r>
            <a:endParaRPr b="1" i="0" sz="4800" u="none" cap="none" strike="noStrike">
              <a:solidFill>
                <a:srgbClr val="0091EA"/>
              </a:solidFill>
              <a:latin typeface="Roboto Slab"/>
              <a:ea typeface="Roboto Slab"/>
              <a:cs typeface="Roboto Slab"/>
              <a:sym typeface="Roboto Slab"/>
            </a:endParaRPr>
          </a:p>
        </p:txBody>
      </p:sp>
      <p:sp>
        <p:nvSpPr>
          <p:cNvPr id="226" name="Shape 226"/>
          <p:cNvSpPr txBox="1"/>
          <p:nvPr>
            <p:ph idx="4294967295"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1" i="0" lang="en" sz="1300" u="none" cap="none" strike="noStrike">
                <a:solidFill>
                  <a:srgbClr val="0091EA"/>
                </a:solidFill>
                <a:latin typeface="Source Sans Pro"/>
                <a:ea typeface="Source Sans Pro"/>
                <a:cs typeface="Source Sans Pro"/>
                <a:sym typeface="Source Sans Pro"/>
              </a:rPr>
              <a:t>‹#›</a:t>
            </a:fld>
            <a:endParaRPr b="1" i="0" sz="1300" u="none" cap="none" strike="noStrike">
              <a:solidFill>
                <a:srgbClr val="0091EA"/>
              </a:solidFill>
              <a:latin typeface="Source Sans Pro"/>
              <a:ea typeface="Source Sans Pro"/>
              <a:cs typeface="Source Sans Pro"/>
              <a:sym typeface="Source Sans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3000"/>
              <a:t>List/</a:t>
            </a:r>
            <a:r>
              <a:rPr lang="en" sz="3000"/>
              <a:t>View Estates on Map</a:t>
            </a:r>
            <a:endParaRPr b="0" i="0" sz="3000" u="none" cap="none" strike="noStrike">
              <a:solidFill>
                <a:srgbClr val="0091EA"/>
              </a:solidFill>
              <a:latin typeface="Roboto Slab"/>
              <a:ea typeface="Roboto Slab"/>
              <a:cs typeface="Roboto Slab"/>
              <a:sym typeface="Roboto Slab"/>
            </a:endParaRPr>
          </a:p>
        </p:txBody>
      </p:sp>
      <p:sp>
        <p:nvSpPr>
          <p:cNvPr id="232" name="Shape 232"/>
          <p:cNvSpPr txBox="1"/>
          <p:nvPr/>
        </p:nvSpPr>
        <p:spPr>
          <a:xfrm>
            <a:off x="689125" y="1281134"/>
            <a:ext cx="3179400" cy="82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1400"/>
              <a:buFont typeface="Arial"/>
              <a:buNone/>
            </a:pPr>
            <a:r>
              <a:rPr b="1" lang="en" sz="2400">
                <a:solidFill>
                  <a:srgbClr val="0091EA"/>
                </a:solidFill>
                <a:latin typeface="Source Sans Pro"/>
                <a:ea typeface="Source Sans Pro"/>
                <a:cs typeface="Source Sans Pro"/>
                <a:sym typeface="Source Sans Pro"/>
              </a:rPr>
              <a:t>Actors</a:t>
            </a:r>
            <a:endParaRPr b="0" i="0" sz="2400" u="none" cap="none" strike="noStrike">
              <a:solidFill>
                <a:srgbClr val="0091EA"/>
              </a:solidFill>
              <a:latin typeface="Source Sans Pro"/>
              <a:ea typeface="Source Sans Pro"/>
              <a:cs typeface="Source Sans Pro"/>
              <a:sym typeface="Source Sans Pro"/>
            </a:endParaRPr>
          </a:p>
          <a:p>
            <a:pPr indent="-381000" lvl="0" marL="457200" marR="0" rtl="0" algn="l">
              <a:lnSpc>
                <a:spcPct val="100000"/>
              </a:lnSpc>
              <a:spcBef>
                <a:spcPts val="600"/>
              </a:spcBef>
              <a:spcAft>
                <a:spcPts val="0"/>
              </a:spcAft>
              <a:buClr>
                <a:srgbClr val="263238"/>
              </a:buClr>
              <a:buSzPts val="2400"/>
              <a:buFont typeface="Source Sans Pro"/>
              <a:buChar char="-"/>
            </a:pPr>
            <a:r>
              <a:rPr lang="en" sz="2400">
                <a:solidFill>
                  <a:srgbClr val="263238"/>
                </a:solidFill>
                <a:latin typeface="Source Sans Pro"/>
                <a:ea typeface="Source Sans Pro"/>
                <a:cs typeface="Source Sans Pro"/>
                <a:sym typeface="Source Sans Pro"/>
              </a:rPr>
              <a:t>Buyer (Primary)</a:t>
            </a:r>
            <a:endParaRPr b="0" i="0" sz="2400" u="none" cap="none" strike="noStrike">
              <a:solidFill>
                <a:srgbClr val="263238"/>
              </a:solidFill>
              <a:latin typeface="Source Sans Pro"/>
              <a:ea typeface="Source Sans Pro"/>
              <a:cs typeface="Source Sans Pro"/>
              <a:sym typeface="Source Sans Pro"/>
            </a:endParaRPr>
          </a:p>
          <a:p>
            <a:pPr indent="0" lvl="0" marL="0" marR="0" rtl="0" algn="l">
              <a:lnSpc>
                <a:spcPct val="100000"/>
              </a:lnSpc>
              <a:spcBef>
                <a:spcPts val="600"/>
              </a:spcBef>
              <a:spcAft>
                <a:spcPts val="0"/>
              </a:spcAft>
              <a:buClr>
                <a:schemeClr val="dk1"/>
              </a:buClr>
              <a:buSzPts val="1100"/>
              <a:buFont typeface="Arial"/>
              <a:buNone/>
            </a:pPr>
            <a:r>
              <a:t/>
            </a:r>
            <a:endParaRPr b="0" i="0" sz="2400" u="none" cap="none" strike="noStrike">
              <a:solidFill>
                <a:srgbClr val="263238"/>
              </a:solidFill>
              <a:latin typeface="Source Sans Pro"/>
              <a:ea typeface="Source Sans Pro"/>
              <a:cs typeface="Source Sans Pro"/>
              <a:sym typeface="Source Sans Pro"/>
            </a:endParaRPr>
          </a:p>
          <a:p>
            <a:pPr indent="0" lvl="0" marL="0" marR="0" rtl="0" algn="l">
              <a:lnSpc>
                <a:spcPct val="100000"/>
              </a:lnSpc>
              <a:spcBef>
                <a:spcPts val="600"/>
              </a:spcBef>
              <a:spcAft>
                <a:spcPts val="0"/>
              </a:spcAft>
              <a:buClr>
                <a:srgbClr val="000000"/>
              </a:buClr>
              <a:buSzPts val="1400"/>
              <a:buFont typeface="Arial"/>
              <a:buNone/>
            </a:pPr>
            <a:r>
              <a:t/>
            </a:r>
            <a:endParaRPr b="0" i="0" sz="2400" u="none" cap="none" strike="noStrike">
              <a:solidFill>
                <a:srgbClr val="263238"/>
              </a:solidFill>
              <a:latin typeface="Source Sans Pro"/>
              <a:ea typeface="Source Sans Pro"/>
              <a:cs typeface="Source Sans Pro"/>
              <a:sym typeface="Source Sans Pro"/>
            </a:endParaRPr>
          </a:p>
        </p:txBody>
      </p:sp>
      <p:sp>
        <p:nvSpPr>
          <p:cNvPr id="233" name="Shape 233"/>
          <p:cNvSpPr txBox="1"/>
          <p:nvPr/>
        </p:nvSpPr>
        <p:spPr>
          <a:xfrm>
            <a:off x="689125" y="2514750"/>
            <a:ext cx="6884700" cy="144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1400"/>
              <a:buFont typeface="Arial"/>
              <a:buNone/>
            </a:pPr>
            <a:r>
              <a:rPr b="1" lang="en" sz="2400">
                <a:solidFill>
                  <a:srgbClr val="0091EA"/>
                </a:solidFill>
                <a:latin typeface="Source Sans Pro"/>
                <a:ea typeface="Source Sans Pro"/>
                <a:cs typeface="Source Sans Pro"/>
                <a:sym typeface="Source Sans Pro"/>
              </a:rPr>
              <a:t>Objectives</a:t>
            </a:r>
            <a:endParaRPr b="0" i="0" sz="2400" u="none" cap="none" strike="noStrike">
              <a:solidFill>
                <a:srgbClr val="0091EA"/>
              </a:solidFill>
              <a:latin typeface="Source Sans Pro"/>
              <a:ea typeface="Source Sans Pro"/>
              <a:cs typeface="Source Sans Pro"/>
              <a:sym typeface="Source Sans Pro"/>
            </a:endParaRPr>
          </a:p>
          <a:p>
            <a:pPr indent="-381000" lvl="0" marL="457200" marR="0" rtl="0" algn="l">
              <a:lnSpc>
                <a:spcPct val="100000"/>
              </a:lnSpc>
              <a:spcBef>
                <a:spcPts val="600"/>
              </a:spcBef>
              <a:spcAft>
                <a:spcPts val="0"/>
              </a:spcAft>
              <a:buClr>
                <a:srgbClr val="263238"/>
              </a:buClr>
              <a:buSzPts val="2400"/>
              <a:buFont typeface="Source Sans Pro"/>
              <a:buChar char="-"/>
            </a:pPr>
            <a:r>
              <a:rPr lang="en" sz="2400">
                <a:solidFill>
                  <a:srgbClr val="263238"/>
                </a:solidFill>
                <a:latin typeface="Source Sans Pro"/>
                <a:ea typeface="Source Sans Pro"/>
                <a:cs typeface="Source Sans Pro"/>
                <a:sym typeface="Source Sans Pro"/>
              </a:rPr>
              <a:t>A potential buyer is able to view estates for sell/rent on a map and as listings.</a:t>
            </a:r>
            <a:endParaRPr sz="2400">
              <a:solidFill>
                <a:srgbClr val="263238"/>
              </a:solidFill>
              <a:latin typeface="Source Sans Pro"/>
              <a:ea typeface="Source Sans Pro"/>
              <a:cs typeface="Source Sans Pro"/>
              <a:sym typeface="Source Sans Pro"/>
            </a:endParaRPr>
          </a:p>
          <a:p>
            <a:pPr indent="0" lvl="0" marL="0" marR="0" rtl="0" algn="l">
              <a:lnSpc>
                <a:spcPct val="100000"/>
              </a:lnSpc>
              <a:spcBef>
                <a:spcPts val="600"/>
              </a:spcBef>
              <a:spcAft>
                <a:spcPts val="0"/>
              </a:spcAft>
              <a:buClr>
                <a:srgbClr val="000000"/>
              </a:buClr>
              <a:buSzPts val="1400"/>
              <a:buFont typeface="Arial"/>
              <a:buNone/>
            </a:pPr>
            <a:r>
              <a:t/>
            </a:r>
            <a:endParaRPr sz="2400">
              <a:solidFill>
                <a:srgbClr val="263238"/>
              </a:solidFill>
              <a:latin typeface="Source Sans Pro"/>
              <a:ea typeface="Source Sans Pro"/>
              <a:cs typeface="Source Sans Pro"/>
              <a:sym typeface="Source Sans Pro"/>
            </a:endParaRPr>
          </a:p>
          <a:p>
            <a:pPr indent="0" lvl="0" marL="0" marR="0" rtl="0" algn="l">
              <a:lnSpc>
                <a:spcPct val="100000"/>
              </a:lnSpc>
              <a:spcBef>
                <a:spcPts val="600"/>
              </a:spcBef>
              <a:spcAft>
                <a:spcPts val="0"/>
              </a:spcAft>
              <a:buClr>
                <a:srgbClr val="000000"/>
              </a:buClr>
              <a:buSzPts val="1400"/>
              <a:buFont typeface="Arial"/>
              <a:buNone/>
            </a:pPr>
            <a:r>
              <a:t/>
            </a:r>
            <a:endParaRPr sz="2400">
              <a:solidFill>
                <a:srgbClr val="263238"/>
              </a:solidFill>
              <a:latin typeface="Source Sans Pro"/>
              <a:ea typeface="Source Sans Pro"/>
              <a:cs typeface="Source Sans Pro"/>
              <a:sym typeface="Source Sans Pro"/>
            </a:endParaRPr>
          </a:p>
        </p:txBody>
      </p:sp>
      <p:sp>
        <p:nvSpPr>
          <p:cNvPr id="234" name="Shape 234"/>
          <p:cNvSpPr txBox="1"/>
          <p:nvPr/>
        </p:nvSpPr>
        <p:spPr>
          <a:xfrm>
            <a:off x="2950100" y="4542500"/>
            <a:ext cx="5338200" cy="82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400"/>
              <a:buFont typeface="Arial"/>
              <a:buNone/>
            </a:pPr>
            <a:r>
              <a:t/>
            </a:r>
            <a:endParaRPr b="0" i="0" sz="2400" u="none" cap="none" strike="noStrike">
              <a:solidFill>
                <a:srgbClr val="263238"/>
              </a:solidFill>
              <a:latin typeface="Source Sans Pro"/>
              <a:ea typeface="Source Sans Pro"/>
              <a:cs typeface="Source Sans Pro"/>
              <a:sym typeface="Source Sans Pro"/>
            </a:endParaRPr>
          </a:p>
        </p:txBody>
      </p:sp>
      <p:sp>
        <p:nvSpPr>
          <p:cNvPr id="235" name="Shape 235"/>
          <p:cNvSpPr txBox="1"/>
          <p:nvPr>
            <p:ph idx="12" type="sldNum"/>
          </p:nvPr>
        </p:nvSpPr>
        <p:spPr>
          <a:xfrm>
            <a:off x="8288309" y="6214109"/>
            <a:ext cx="548700" cy="5250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1" i="0" lang="en" sz="2400" u="none" cap="none" strike="noStrike">
                <a:solidFill>
                  <a:srgbClr val="0091EA"/>
                </a:solidFill>
                <a:latin typeface="Source Sans Pro"/>
                <a:ea typeface="Source Sans Pro"/>
                <a:cs typeface="Source Sans Pro"/>
                <a:sym typeface="Source Sans Pro"/>
              </a:rPr>
              <a:t>‹#›</a:t>
            </a:fld>
            <a:endParaRPr b="1" i="0" sz="2400" u="none" cap="none" strike="noStrike">
              <a:solidFill>
                <a:srgbClr val="0091EA"/>
              </a:solidFill>
              <a:latin typeface="Source Sans Pro"/>
              <a:ea typeface="Source Sans Pro"/>
              <a:cs typeface="Source Sans Pro"/>
              <a:sym typeface="Source Sans Pro"/>
            </a:endParaRPr>
          </a:p>
        </p:txBody>
      </p:sp>
      <p:sp>
        <p:nvSpPr>
          <p:cNvPr id="236" name="Shape 236"/>
          <p:cNvSpPr txBox="1"/>
          <p:nvPr/>
        </p:nvSpPr>
        <p:spPr>
          <a:xfrm>
            <a:off x="594900" y="3860000"/>
            <a:ext cx="8549100" cy="235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1400"/>
              <a:buFont typeface="Arial"/>
              <a:buNone/>
            </a:pPr>
            <a:r>
              <a:rPr b="1" lang="en" sz="2400">
                <a:solidFill>
                  <a:srgbClr val="0091EA"/>
                </a:solidFill>
                <a:latin typeface="Source Sans Pro"/>
                <a:ea typeface="Source Sans Pro"/>
                <a:cs typeface="Source Sans Pro"/>
                <a:sym typeface="Source Sans Pro"/>
              </a:rPr>
              <a:t>Preconditions</a:t>
            </a:r>
            <a:endParaRPr b="0" i="0" sz="2400" u="none" cap="none" strike="noStrike">
              <a:solidFill>
                <a:srgbClr val="0091EA"/>
              </a:solidFill>
              <a:latin typeface="Source Sans Pro"/>
              <a:ea typeface="Source Sans Pro"/>
              <a:cs typeface="Source Sans Pro"/>
              <a:sym typeface="Source Sans Pro"/>
            </a:endParaRPr>
          </a:p>
          <a:p>
            <a:pPr indent="-381000" lvl="0" marL="457200" marR="0" rtl="0" algn="l">
              <a:lnSpc>
                <a:spcPct val="100000"/>
              </a:lnSpc>
              <a:spcBef>
                <a:spcPts val="600"/>
              </a:spcBef>
              <a:spcAft>
                <a:spcPts val="0"/>
              </a:spcAft>
              <a:buSzPts val="2400"/>
              <a:buFont typeface="Source Sans Pro"/>
              <a:buChar char="-"/>
            </a:pPr>
            <a:r>
              <a:rPr lang="en" sz="2400">
                <a:latin typeface="Source Sans Pro"/>
                <a:ea typeface="Source Sans Pro"/>
                <a:cs typeface="Source Sans Pro"/>
                <a:sym typeface="Source Sans Pro"/>
              </a:rPr>
              <a:t>Buyer should own a device with internet connection and web browser.</a:t>
            </a:r>
            <a:endParaRPr sz="2400">
              <a:latin typeface="Source Sans Pro"/>
              <a:ea typeface="Source Sans Pro"/>
              <a:cs typeface="Source Sans Pro"/>
              <a:sym typeface="Source Sans Pro"/>
            </a:endParaRPr>
          </a:p>
          <a:p>
            <a:pPr indent="-381000" lvl="0" marL="457200" rtl="0">
              <a:spcBef>
                <a:spcPts val="0"/>
              </a:spcBef>
              <a:spcAft>
                <a:spcPts val="0"/>
              </a:spcAft>
              <a:buSzPts val="2400"/>
              <a:buFont typeface="Source Sans Pro"/>
              <a:buChar char="-"/>
            </a:pPr>
            <a:r>
              <a:rPr lang="en" sz="2400">
                <a:latin typeface="Source Sans Pro"/>
                <a:ea typeface="Source Sans Pro"/>
                <a:cs typeface="Source Sans Pro"/>
                <a:sym typeface="Source Sans Pro"/>
              </a:rPr>
              <a:t>Device browser should meet the system requirements of the site’s technology.</a:t>
            </a:r>
            <a:endParaRPr sz="2400">
              <a:latin typeface="Source Sans Pro"/>
              <a:ea typeface="Source Sans Pro"/>
              <a:cs typeface="Source Sans Pro"/>
              <a:sym typeface="Source Sans Pr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786150" y="322726"/>
            <a:ext cx="7571700" cy="9369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000">
                <a:latin typeface="Source Sans Pro"/>
                <a:ea typeface="Source Sans Pro"/>
                <a:cs typeface="Source Sans Pro"/>
                <a:sym typeface="Source Sans Pro"/>
              </a:rPr>
              <a:t>Basic Flow - List/</a:t>
            </a:r>
            <a:r>
              <a:rPr lang="en" sz="3000">
                <a:latin typeface="Source Sans Pro"/>
                <a:ea typeface="Source Sans Pro"/>
                <a:cs typeface="Source Sans Pro"/>
                <a:sym typeface="Source Sans Pro"/>
              </a:rPr>
              <a:t>View Estates on Map</a:t>
            </a:r>
            <a:endParaRPr sz="3000">
              <a:latin typeface="Source Sans Pro"/>
              <a:ea typeface="Source Sans Pro"/>
              <a:cs typeface="Source Sans Pro"/>
              <a:sym typeface="Source Sans Pro"/>
            </a:endParaRPr>
          </a:p>
        </p:txBody>
      </p:sp>
      <p:sp>
        <p:nvSpPr>
          <p:cNvPr id="242" name="Shape 242"/>
          <p:cNvSpPr txBox="1"/>
          <p:nvPr>
            <p:ph idx="12" type="sldNum"/>
          </p:nvPr>
        </p:nvSpPr>
        <p:spPr>
          <a:xfrm>
            <a:off x="8357848" y="6225473"/>
            <a:ext cx="595200" cy="63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sz="2400"/>
              <a:t>‹#›</a:t>
            </a:fld>
            <a:endParaRPr sz="2400"/>
          </a:p>
        </p:txBody>
      </p:sp>
      <p:graphicFrame>
        <p:nvGraphicFramePr>
          <p:cNvPr id="243" name="Shape 243"/>
          <p:cNvGraphicFramePr/>
          <p:nvPr/>
        </p:nvGraphicFramePr>
        <p:xfrm>
          <a:off x="786150" y="1587700"/>
          <a:ext cx="3000000" cy="3000000"/>
        </p:xfrm>
        <a:graphic>
          <a:graphicData uri="http://schemas.openxmlformats.org/drawingml/2006/table">
            <a:tbl>
              <a:tblPr>
                <a:noFill/>
                <a:tableStyleId>{12C6C569-3A48-4382-945E-15597999ACA1}</a:tableStyleId>
              </a:tblPr>
              <a:tblGrid>
                <a:gridCol w="3715575"/>
                <a:gridCol w="3715575"/>
              </a:tblGrid>
              <a:tr h="461050">
                <a:tc>
                  <a:txBody>
                    <a:bodyPr>
                      <a:noAutofit/>
                    </a:bodyPr>
                    <a:lstStyle/>
                    <a:p>
                      <a:pPr indent="0" lvl="0" marL="0" algn="ctr">
                        <a:spcBef>
                          <a:spcPts val="0"/>
                        </a:spcBef>
                        <a:spcAft>
                          <a:spcPts val="0"/>
                        </a:spcAft>
                        <a:buNone/>
                      </a:pPr>
                      <a:r>
                        <a:rPr b="1" lang="en" sz="2000">
                          <a:latin typeface="Source Sans Pro"/>
                          <a:ea typeface="Source Sans Pro"/>
                          <a:cs typeface="Source Sans Pro"/>
                          <a:sym typeface="Source Sans Pro"/>
                        </a:rPr>
                        <a:t>Buyer</a:t>
                      </a:r>
                      <a:endParaRPr b="1" sz="2000">
                        <a:latin typeface="Source Sans Pro"/>
                        <a:ea typeface="Source Sans Pro"/>
                        <a:cs typeface="Source Sans Pro"/>
                        <a:sym typeface="Source Sans Pro"/>
                      </a:endParaRPr>
                    </a:p>
                  </a:txBody>
                  <a:tcPr marT="91425" marB="91425" marR="91425" marL="91425"/>
                </a:tc>
                <a:tc>
                  <a:txBody>
                    <a:bodyPr>
                      <a:noAutofit/>
                    </a:bodyPr>
                    <a:lstStyle/>
                    <a:p>
                      <a:pPr indent="0" lvl="0" marL="0" algn="ctr">
                        <a:spcBef>
                          <a:spcPts val="0"/>
                        </a:spcBef>
                        <a:spcAft>
                          <a:spcPts val="0"/>
                        </a:spcAft>
                        <a:buNone/>
                      </a:pPr>
                      <a:r>
                        <a:rPr b="1" lang="en" sz="2000">
                          <a:latin typeface="Source Sans Pro"/>
                          <a:ea typeface="Source Sans Pro"/>
                          <a:cs typeface="Source Sans Pro"/>
                          <a:sym typeface="Source Sans Pro"/>
                        </a:rPr>
                        <a:t>System</a:t>
                      </a:r>
                      <a:endParaRPr b="1" sz="2000">
                        <a:latin typeface="Source Sans Pro"/>
                        <a:ea typeface="Source Sans Pro"/>
                        <a:cs typeface="Source Sans Pro"/>
                        <a:sym typeface="Source Sans Pro"/>
                      </a:endParaRPr>
                    </a:p>
                  </a:txBody>
                  <a:tcPr marT="91425" marB="91425" marR="91425" marL="91425"/>
                </a:tc>
              </a:tr>
              <a:tr h="843200">
                <a:tc>
                  <a:txBody>
                    <a:bodyPr>
                      <a:noAutofit/>
                    </a:bodyPr>
                    <a:lstStyle/>
                    <a:p>
                      <a:pPr indent="0" lvl="0" marL="0">
                        <a:spcBef>
                          <a:spcPts val="0"/>
                        </a:spcBef>
                        <a:spcAft>
                          <a:spcPts val="0"/>
                        </a:spcAft>
                        <a:buNone/>
                      </a:pPr>
                      <a:r>
                        <a:rPr lang="en" sz="1800">
                          <a:latin typeface="Source Sans Pro"/>
                          <a:ea typeface="Source Sans Pro"/>
                          <a:cs typeface="Source Sans Pro"/>
                          <a:sym typeface="Source Sans Pro"/>
                        </a:rPr>
                        <a:t>V</a:t>
                      </a:r>
                      <a:r>
                        <a:rPr lang="en" sz="1800">
                          <a:latin typeface="Source Sans Pro"/>
                          <a:ea typeface="Source Sans Pro"/>
                          <a:cs typeface="Source Sans Pro"/>
                          <a:sym typeface="Source Sans Pro"/>
                        </a:rPr>
                        <a:t>isits the </a:t>
                      </a:r>
                      <a:r>
                        <a:rPr lang="en" sz="1800">
                          <a:latin typeface="Source Sans Pro"/>
                          <a:ea typeface="Source Sans Pro"/>
                          <a:cs typeface="Source Sans Pro"/>
                          <a:sym typeface="Source Sans Pro"/>
                        </a:rPr>
                        <a:t>website</a:t>
                      </a:r>
                      <a:r>
                        <a:rPr lang="en" sz="1800">
                          <a:latin typeface="Source Sans Pro"/>
                          <a:ea typeface="Source Sans Pro"/>
                          <a:cs typeface="Source Sans Pro"/>
                          <a:sym typeface="Source Sans Pro"/>
                        </a:rPr>
                        <a:t> and enters their</a:t>
                      </a:r>
                      <a:r>
                        <a:rPr lang="en" sz="1800">
                          <a:latin typeface="Source Sans Pro"/>
                          <a:ea typeface="Source Sans Pro"/>
                          <a:cs typeface="Source Sans Pro"/>
                          <a:sym typeface="Source Sans Pro"/>
                        </a:rPr>
                        <a:t> </a:t>
                      </a:r>
                      <a:r>
                        <a:rPr lang="en" sz="1800">
                          <a:latin typeface="Source Sans Pro"/>
                          <a:ea typeface="Source Sans Pro"/>
                          <a:cs typeface="Source Sans Pro"/>
                          <a:sym typeface="Source Sans Pro"/>
                        </a:rPr>
                        <a:t>desired area to find potential estates.</a:t>
                      </a:r>
                      <a:endParaRPr sz="1800">
                        <a:latin typeface="Source Sans Pro"/>
                        <a:ea typeface="Source Sans Pro"/>
                        <a:cs typeface="Source Sans Pro"/>
                        <a:sym typeface="Source Sans Pro"/>
                      </a:endParaRPr>
                    </a:p>
                  </a:txBody>
                  <a:tcPr marT="91425" marB="91425" marR="91425" marL="91425"/>
                </a:tc>
                <a:tc>
                  <a:txBody>
                    <a:bodyPr>
                      <a:noAutofit/>
                    </a:bodyPr>
                    <a:lstStyle/>
                    <a:p>
                      <a:pPr indent="0" lvl="0" marL="0">
                        <a:spcBef>
                          <a:spcPts val="0"/>
                        </a:spcBef>
                        <a:spcAft>
                          <a:spcPts val="0"/>
                        </a:spcAft>
                        <a:buNone/>
                      </a:pPr>
                      <a:r>
                        <a:t/>
                      </a:r>
                      <a:endParaRPr>
                        <a:latin typeface="Source Sans Pro"/>
                        <a:ea typeface="Source Sans Pro"/>
                        <a:cs typeface="Source Sans Pro"/>
                        <a:sym typeface="Source Sans Pro"/>
                      </a:endParaRPr>
                    </a:p>
                  </a:txBody>
                  <a:tcPr marT="91425" marB="91425" marR="91425" marL="91425"/>
                </a:tc>
              </a:tr>
              <a:tr h="843200">
                <a:tc>
                  <a:txBody>
                    <a:bodyPr>
                      <a:noAutofit/>
                    </a:bodyPr>
                    <a:lstStyle/>
                    <a:p>
                      <a:pPr indent="0" lvl="0" marL="0">
                        <a:spcBef>
                          <a:spcPts val="0"/>
                        </a:spcBef>
                        <a:spcAft>
                          <a:spcPts val="0"/>
                        </a:spcAft>
                        <a:buNone/>
                      </a:pPr>
                      <a:r>
                        <a:t/>
                      </a:r>
                      <a:endParaRPr>
                        <a:latin typeface="Source Sans Pro"/>
                        <a:ea typeface="Source Sans Pro"/>
                        <a:cs typeface="Source Sans Pro"/>
                        <a:sym typeface="Source Sans Pro"/>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sz="1800">
                          <a:solidFill>
                            <a:schemeClr val="dk1"/>
                          </a:solidFill>
                          <a:latin typeface="Source Sans Pro"/>
                          <a:ea typeface="Source Sans Pro"/>
                          <a:cs typeface="Source Sans Pro"/>
                          <a:sym typeface="Source Sans Pro"/>
                        </a:rPr>
                        <a:t>Shows listings and marked estates on the map and as a listing</a:t>
                      </a:r>
                      <a:endParaRPr sz="1800">
                        <a:solidFill>
                          <a:schemeClr val="dk1"/>
                        </a:solidFill>
                        <a:latin typeface="Source Sans Pro"/>
                        <a:ea typeface="Source Sans Pro"/>
                        <a:cs typeface="Source Sans Pro"/>
                        <a:sym typeface="Source Sans Pro"/>
                      </a:endParaRPr>
                    </a:p>
                    <a:p>
                      <a:pPr indent="0" lvl="0" marL="0">
                        <a:spcBef>
                          <a:spcPts val="0"/>
                        </a:spcBef>
                        <a:spcAft>
                          <a:spcPts val="0"/>
                        </a:spcAft>
                        <a:buNone/>
                      </a:pPr>
                      <a:r>
                        <a:t/>
                      </a:r>
                      <a:endParaRPr>
                        <a:latin typeface="Source Sans Pro"/>
                        <a:ea typeface="Source Sans Pro"/>
                        <a:cs typeface="Source Sans Pro"/>
                        <a:sym typeface="Source Sans Pro"/>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idx="4294967295" type="title"/>
          </p:nvPr>
        </p:nvSpPr>
        <p:spPr>
          <a:xfrm>
            <a:off x="620850" y="469550"/>
            <a:ext cx="7902300" cy="9369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000"/>
              <a:t>Alternate flow - List/</a:t>
            </a:r>
            <a:r>
              <a:rPr lang="en" sz="3000"/>
              <a:t>View Estates on Map</a:t>
            </a:r>
            <a:endParaRPr/>
          </a:p>
        </p:txBody>
      </p:sp>
      <p:sp>
        <p:nvSpPr>
          <p:cNvPr id="249" name="Shape 249"/>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250" name="Shape 250"/>
          <p:cNvGraphicFramePr/>
          <p:nvPr/>
        </p:nvGraphicFramePr>
        <p:xfrm>
          <a:off x="786150" y="1587700"/>
          <a:ext cx="3000000" cy="3000000"/>
        </p:xfrm>
        <a:graphic>
          <a:graphicData uri="http://schemas.openxmlformats.org/drawingml/2006/table">
            <a:tbl>
              <a:tblPr>
                <a:noFill/>
                <a:tableStyleId>{12C6C569-3A48-4382-945E-15597999ACA1}</a:tableStyleId>
              </a:tblPr>
              <a:tblGrid>
                <a:gridCol w="3715575"/>
                <a:gridCol w="3715575"/>
              </a:tblGrid>
              <a:tr h="461050">
                <a:tc>
                  <a:txBody>
                    <a:bodyPr>
                      <a:noAutofit/>
                    </a:bodyPr>
                    <a:lstStyle/>
                    <a:p>
                      <a:pPr indent="0" lvl="0" marL="0" rtl="0" algn="ctr">
                        <a:spcBef>
                          <a:spcPts val="0"/>
                        </a:spcBef>
                        <a:spcAft>
                          <a:spcPts val="0"/>
                        </a:spcAft>
                        <a:buNone/>
                      </a:pPr>
                      <a:r>
                        <a:rPr b="1" lang="en" sz="2000">
                          <a:latin typeface="Source Sans Pro"/>
                          <a:ea typeface="Source Sans Pro"/>
                          <a:cs typeface="Source Sans Pro"/>
                          <a:sym typeface="Source Sans Pro"/>
                        </a:rPr>
                        <a:t>Buyer</a:t>
                      </a:r>
                      <a:endParaRPr b="1" sz="2000">
                        <a:latin typeface="Source Sans Pro"/>
                        <a:ea typeface="Source Sans Pro"/>
                        <a:cs typeface="Source Sans Pro"/>
                        <a:sym typeface="Source Sans Pro"/>
                      </a:endParaRPr>
                    </a:p>
                  </a:txBody>
                  <a:tcPr marT="91425" marB="91425" marR="91425" marL="91425"/>
                </a:tc>
                <a:tc>
                  <a:txBody>
                    <a:bodyPr>
                      <a:noAutofit/>
                    </a:bodyPr>
                    <a:lstStyle/>
                    <a:p>
                      <a:pPr indent="0" lvl="0" marL="0" rtl="0" algn="ctr">
                        <a:spcBef>
                          <a:spcPts val="0"/>
                        </a:spcBef>
                        <a:spcAft>
                          <a:spcPts val="0"/>
                        </a:spcAft>
                        <a:buNone/>
                      </a:pPr>
                      <a:r>
                        <a:rPr b="1" lang="en" sz="2000">
                          <a:latin typeface="Source Sans Pro"/>
                          <a:ea typeface="Source Sans Pro"/>
                          <a:cs typeface="Source Sans Pro"/>
                          <a:sym typeface="Source Sans Pro"/>
                        </a:rPr>
                        <a:t>System</a:t>
                      </a:r>
                      <a:endParaRPr b="1" sz="2000">
                        <a:latin typeface="Source Sans Pro"/>
                        <a:ea typeface="Source Sans Pro"/>
                        <a:cs typeface="Source Sans Pro"/>
                        <a:sym typeface="Source Sans Pro"/>
                      </a:endParaRPr>
                    </a:p>
                  </a:txBody>
                  <a:tcPr marT="91425" marB="91425" marR="91425" marL="91425"/>
                </a:tc>
              </a:tr>
              <a:tr h="843200">
                <a:tc>
                  <a:txBody>
                    <a:bodyPr>
                      <a:noAutofit/>
                    </a:bodyPr>
                    <a:lstStyle/>
                    <a:p>
                      <a:pPr indent="0" lvl="0" marL="0" rtl="0">
                        <a:spcBef>
                          <a:spcPts val="0"/>
                        </a:spcBef>
                        <a:spcAft>
                          <a:spcPts val="0"/>
                        </a:spcAft>
                        <a:buNone/>
                      </a:pPr>
                      <a:r>
                        <a:rPr lang="en" sz="1800">
                          <a:solidFill>
                            <a:schemeClr val="dk1"/>
                          </a:solidFill>
                          <a:latin typeface="Source Sans Pro"/>
                          <a:ea typeface="Source Sans Pro"/>
                          <a:cs typeface="Source Sans Pro"/>
                          <a:sym typeface="Source Sans Pro"/>
                        </a:rPr>
                        <a:t>V</a:t>
                      </a:r>
                      <a:r>
                        <a:rPr lang="en" sz="1800">
                          <a:solidFill>
                            <a:schemeClr val="dk1"/>
                          </a:solidFill>
                          <a:latin typeface="Source Sans Pro"/>
                          <a:ea typeface="Source Sans Pro"/>
                          <a:cs typeface="Source Sans Pro"/>
                          <a:sym typeface="Source Sans Pro"/>
                        </a:rPr>
                        <a:t>isits the website and moves into area of their interest to find potential estates.</a:t>
                      </a:r>
                      <a:endParaRPr sz="1800">
                        <a:latin typeface="Source Sans Pro"/>
                        <a:ea typeface="Source Sans Pro"/>
                        <a:cs typeface="Source Sans Pro"/>
                        <a:sym typeface="Source Sans Pro"/>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latin typeface="Source Sans Pro"/>
                        <a:ea typeface="Source Sans Pro"/>
                        <a:cs typeface="Source Sans Pro"/>
                        <a:sym typeface="Source Sans Pro"/>
                      </a:endParaRPr>
                    </a:p>
                  </a:txBody>
                  <a:tcPr marT="91425" marB="91425" marR="91425" marL="91425">
                    <a:lnB cap="flat" cmpd="sng" w="9525">
                      <a:solidFill>
                        <a:srgbClr val="9E9E9E"/>
                      </a:solidFill>
                      <a:prstDash val="solid"/>
                      <a:round/>
                      <a:headEnd len="sm" w="sm" type="none"/>
                      <a:tailEnd len="sm" w="sm" type="none"/>
                    </a:lnB>
                  </a:tcPr>
                </a:tc>
              </a:tr>
              <a:tr h="843200">
                <a:tc>
                  <a:txBody>
                    <a:bodyPr>
                      <a:noAutofit/>
                    </a:bodyPr>
                    <a:lstStyle/>
                    <a:p>
                      <a:pPr indent="0" lvl="0" marL="0" rtl="0">
                        <a:spcBef>
                          <a:spcPts val="0"/>
                        </a:spcBef>
                        <a:spcAft>
                          <a:spcPts val="0"/>
                        </a:spcAft>
                        <a:buNone/>
                      </a:pPr>
                      <a:r>
                        <a:t/>
                      </a:r>
                      <a:endParaRPr>
                        <a:latin typeface="Source Sans Pro"/>
                        <a:ea typeface="Source Sans Pro"/>
                        <a:cs typeface="Source Sans Pro"/>
                        <a:sym typeface="Source Sans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sz="1800">
                          <a:solidFill>
                            <a:schemeClr val="dk1"/>
                          </a:solidFill>
                          <a:latin typeface="Source Sans Pro"/>
                          <a:ea typeface="Source Sans Pro"/>
                          <a:cs typeface="Source Sans Pro"/>
                          <a:sym typeface="Source Sans Pro"/>
                        </a:rPr>
                        <a:t>There are no estates listed in the desired area.</a:t>
                      </a:r>
                      <a:endParaRPr sz="1800">
                        <a:solidFill>
                          <a:schemeClr val="dk1"/>
                        </a:solidFill>
                        <a:latin typeface="Source Sans Pro"/>
                        <a:ea typeface="Source Sans Pro"/>
                        <a:cs typeface="Source Sans Pro"/>
                        <a:sym typeface="Source Sans Pro"/>
                      </a:endParaRPr>
                    </a:p>
                    <a:p>
                      <a:pPr indent="0" lvl="0" marL="0" rtl="0">
                        <a:spcBef>
                          <a:spcPts val="0"/>
                        </a:spcBef>
                        <a:spcAft>
                          <a:spcPts val="0"/>
                        </a:spcAft>
                        <a:buNone/>
                      </a:pPr>
                      <a:r>
                        <a:t/>
                      </a:r>
                      <a:endParaRPr>
                        <a:latin typeface="Source Sans Pro"/>
                        <a:ea typeface="Source Sans Pro"/>
                        <a:cs typeface="Source Sans Pro"/>
                        <a:sym typeface="Source Sans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43200">
                <a:tc>
                  <a:txBody>
                    <a:bodyPr>
                      <a:noAutofit/>
                    </a:bodyPr>
                    <a:lstStyle/>
                    <a:p>
                      <a:pPr indent="0" lvl="0" marL="0" rtl="0">
                        <a:spcBef>
                          <a:spcPts val="0"/>
                        </a:spcBef>
                        <a:spcAft>
                          <a:spcPts val="0"/>
                        </a:spcAft>
                        <a:buNone/>
                      </a:pPr>
                      <a:r>
                        <a:t/>
                      </a:r>
                      <a:endParaRPr>
                        <a:latin typeface="Source Sans Pro"/>
                        <a:ea typeface="Source Sans Pro"/>
                        <a:cs typeface="Source Sans Pro"/>
                        <a:sym typeface="Source Sans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sz="1800">
                          <a:solidFill>
                            <a:schemeClr val="dk1"/>
                          </a:solidFill>
                          <a:latin typeface="Source Sans Pro"/>
                          <a:ea typeface="Source Sans Pro"/>
                          <a:cs typeface="Source Sans Pro"/>
                          <a:sym typeface="Source Sans Pro"/>
                        </a:rPr>
                        <a:t>The listing view will be empty and there will be no estates on the map.</a:t>
                      </a:r>
                      <a:endParaRPr sz="1800">
                        <a:solidFill>
                          <a:schemeClr val="dk1"/>
                        </a:solidFill>
                        <a:latin typeface="Source Sans Pro"/>
                        <a:ea typeface="Source Sans Pro"/>
                        <a:cs typeface="Source Sans Pro"/>
                        <a:sym typeface="Source Sans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ph type="ctrTitle"/>
          </p:nvPr>
        </p:nvSpPr>
        <p:spPr>
          <a:xfrm>
            <a:off x="779350" y="2036125"/>
            <a:ext cx="7380900" cy="1546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91EA"/>
              </a:buClr>
              <a:buSzPts val="4800"/>
              <a:buFont typeface="Roboto Slab"/>
              <a:buNone/>
            </a:pPr>
            <a:r>
              <a:t/>
            </a:r>
            <a:endParaRPr b="1" i="0" u="none" cap="none" strike="noStrike">
              <a:solidFill>
                <a:srgbClr val="CFD8DC"/>
              </a:solidFill>
              <a:latin typeface="Roboto Slab"/>
              <a:ea typeface="Roboto Slab"/>
              <a:cs typeface="Roboto Slab"/>
              <a:sym typeface="Roboto Slab"/>
            </a:endParaRPr>
          </a:p>
          <a:p>
            <a:pPr indent="0" lvl="0" marL="0" rtl="0" algn="ctr">
              <a:spcBef>
                <a:spcPts val="0"/>
              </a:spcBef>
              <a:spcAft>
                <a:spcPts val="0"/>
              </a:spcAft>
              <a:buClr>
                <a:schemeClr val="dk1"/>
              </a:buClr>
              <a:buSzPts val="1100"/>
              <a:buFont typeface="Arial"/>
              <a:buNone/>
            </a:pPr>
            <a:r>
              <a:rPr lang="en"/>
              <a:t>Use Case:</a:t>
            </a:r>
            <a:endParaRPr/>
          </a:p>
          <a:p>
            <a:pPr indent="0" lvl="0" marL="0" rtl="0" algn="ctr">
              <a:spcBef>
                <a:spcPts val="0"/>
              </a:spcBef>
              <a:spcAft>
                <a:spcPts val="0"/>
              </a:spcAft>
              <a:buClr>
                <a:schemeClr val="dk1"/>
              </a:buClr>
              <a:buSzPts val="1100"/>
              <a:buFont typeface="Arial"/>
              <a:buNone/>
            </a:pPr>
            <a:r>
              <a:rPr lang="en"/>
              <a:t>Update listing</a:t>
            </a:r>
            <a:endParaRPr/>
          </a:p>
        </p:txBody>
      </p:sp>
      <p:sp>
        <p:nvSpPr>
          <p:cNvPr id="256" name="Shape 256"/>
          <p:cNvSpPr txBox="1"/>
          <p:nvPr>
            <p:ph idx="4294967295"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1" i="0" lang="en" sz="1300" u="none" cap="none" strike="noStrike">
                <a:solidFill>
                  <a:srgbClr val="0091EA"/>
                </a:solidFill>
                <a:latin typeface="Source Sans Pro"/>
                <a:ea typeface="Source Sans Pro"/>
                <a:cs typeface="Source Sans Pro"/>
                <a:sym typeface="Source Sans Pro"/>
              </a:rPr>
              <a:t>‹#›</a:t>
            </a:fld>
            <a:endParaRPr b="1" i="0" sz="1300" u="none" cap="none" strike="noStrike">
              <a:solidFill>
                <a:srgbClr val="0091EA"/>
              </a:solidFill>
              <a:latin typeface="Source Sans Pro"/>
              <a:ea typeface="Source Sans Pro"/>
              <a:cs typeface="Source Sans Pro"/>
              <a:sym typeface="Source Sans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title"/>
          </p:nvPr>
        </p:nvSpPr>
        <p:spPr>
          <a:xfrm>
            <a:off x="786150" y="128426"/>
            <a:ext cx="7571700" cy="936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3000"/>
              <a:t>Update</a:t>
            </a:r>
            <a:r>
              <a:rPr lang="en" sz="3000"/>
              <a:t> listing</a:t>
            </a:r>
            <a:endParaRPr b="0" i="0" sz="3000" u="none" cap="none" strike="noStrike">
              <a:solidFill>
                <a:srgbClr val="0091EA"/>
              </a:solidFill>
              <a:latin typeface="Roboto Slab"/>
              <a:ea typeface="Roboto Slab"/>
              <a:cs typeface="Roboto Slab"/>
              <a:sym typeface="Roboto Slab"/>
            </a:endParaRPr>
          </a:p>
        </p:txBody>
      </p:sp>
      <p:sp>
        <p:nvSpPr>
          <p:cNvPr id="262" name="Shape 262"/>
          <p:cNvSpPr txBox="1"/>
          <p:nvPr/>
        </p:nvSpPr>
        <p:spPr>
          <a:xfrm>
            <a:off x="786150" y="1129550"/>
            <a:ext cx="7425300" cy="436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1400"/>
              <a:buFont typeface="Arial"/>
              <a:buNone/>
            </a:pPr>
            <a:r>
              <a:rPr b="1" lang="en" sz="2400">
                <a:solidFill>
                  <a:srgbClr val="0091EA"/>
                </a:solidFill>
                <a:latin typeface="Source Sans Pro"/>
                <a:ea typeface="Source Sans Pro"/>
                <a:cs typeface="Source Sans Pro"/>
                <a:sym typeface="Source Sans Pro"/>
              </a:rPr>
              <a:t>Actors</a:t>
            </a:r>
            <a:endParaRPr b="0" i="0" sz="2400" u="none" cap="none" strike="noStrike">
              <a:solidFill>
                <a:srgbClr val="0091EA"/>
              </a:solidFill>
              <a:latin typeface="Source Sans Pro"/>
              <a:ea typeface="Source Sans Pro"/>
              <a:cs typeface="Source Sans Pro"/>
              <a:sym typeface="Source Sans Pro"/>
            </a:endParaRPr>
          </a:p>
          <a:p>
            <a:pPr indent="-355600" lvl="0" marL="457200" marR="0" rtl="0" algn="l">
              <a:lnSpc>
                <a:spcPct val="100000"/>
              </a:lnSpc>
              <a:spcBef>
                <a:spcPts val="600"/>
              </a:spcBef>
              <a:spcAft>
                <a:spcPts val="0"/>
              </a:spcAft>
              <a:buClr>
                <a:srgbClr val="263238"/>
              </a:buClr>
              <a:buSzPts val="2000"/>
              <a:buFont typeface="Source Sans Pro"/>
              <a:buChar char="-"/>
            </a:pPr>
            <a:r>
              <a:rPr lang="en" sz="2000">
                <a:solidFill>
                  <a:srgbClr val="263238"/>
                </a:solidFill>
                <a:latin typeface="Source Sans Pro"/>
                <a:ea typeface="Source Sans Pro"/>
                <a:cs typeface="Source Sans Pro"/>
                <a:sym typeface="Source Sans Pro"/>
              </a:rPr>
              <a:t>Seller (Primary)</a:t>
            </a:r>
            <a:endParaRPr sz="2000">
              <a:solidFill>
                <a:srgbClr val="263238"/>
              </a:solidFill>
              <a:latin typeface="Source Sans Pro"/>
              <a:ea typeface="Source Sans Pro"/>
              <a:cs typeface="Source Sans Pro"/>
              <a:sym typeface="Source Sans Pro"/>
            </a:endParaRPr>
          </a:p>
          <a:p>
            <a:pPr indent="-355600" lvl="0" marL="457200" marR="0" rtl="0" algn="l">
              <a:lnSpc>
                <a:spcPct val="100000"/>
              </a:lnSpc>
              <a:spcBef>
                <a:spcPts val="0"/>
              </a:spcBef>
              <a:spcAft>
                <a:spcPts val="0"/>
              </a:spcAft>
              <a:buClr>
                <a:srgbClr val="263238"/>
              </a:buClr>
              <a:buSzPts val="2000"/>
              <a:buFont typeface="Source Sans Pro"/>
              <a:buChar char="-"/>
            </a:pPr>
            <a:r>
              <a:rPr lang="en" sz="2000">
                <a:solidFill>
                  <a:srgbClr val="263238"/>
                </a:solidFill>
                <a:latin typeface="Source Sans Pro"/>
                <a:ea typeface="Source Sans Pro"/>
                <a:cs typeface="Source Sans Pro"/>
                <a:sym typeface="Source Sans Pro"/>
              </a:rPr>
              <a:t>Moderator (Secondary)</a:t>
            </a:r>
            <a:endParaRPr sz="2000">
              <a:solidFill>
                <a:srgbClr val="263238"/>
              </a:solidFill>
              <a:latin typeface="Source Sans Pro"/>
              <a:ea typeface="Source Sans Pro"/>
              <a:cs typeface="Source Sans Pro"/>
              <a:sym typeface="Source Sans Pro"/>
            </a:endParaRPr>
          </a:p>
          <a:p>
            <a:pPr indent="0" lvl="0" marL="0" rtl="0">
              <a:spcBef>
                <a:spcPts val="600"/>
              </a:spcBef>
              <a:spcAft>
                <a:spcPts val="0"/>
              </a:spcAft>
              <a:buNone/>
            </a:pPr>
            <a:r>
              <a:rPr b="1" lang="en" sz="2400">
                <a:solidFill>
                  <a:srgbClr val="0091EA"/>
                </a:solidFill>
                <a:latin typeface="Source Sans Pro"/>
                <a:ea typeface="Source Sans Pro"/>
                <a:cs typeface="Source Sans Pro"/>
                <a:sym typeface="Source Sans Pro"/>
              </a:rPr>
              <a:t>Objectives</a:t>
            </a:r>
            <a:endParaRPr sz="2400">
              <a:solidFill>
                <a:srgbClr val="0091EA"/>
              </a:solidFill>
              <a:latin typeface="Source Sans Pro"/>
              <a:ea typeface="Source Sans Pro"/>
              <a:cs typeface="Source Sans Pro"/>
              <a:sym typeface="Source Sans Pro"/>
            </a:endParaRPr>
          </a:p>
          <a:p>
            <a:pPr indent="-355600" lvl="0" marL="457200" rtl="0">
              <a:spcBef>
                <a:spcPts val="600"/>
              </a:spcBef>
              <a:spcAft>
                <a:spcPts val="0"/>
              </a:spcAft>
              <a:buClr>
                <a:srgbClr val="263238"/>
              </a:buClr>
              <a:buSzPts val="2000"/>
              <a:buFont typeface="Source Sans Pro"/>
              <a:buChar char="-"/>
            </a:pPr>
            <a:r>
              <a:rPr lang="en" sz="2000">
                <a:solidFill>
                  <a:srgbClr val="263238"/>
                </a:solidFill>
                <a:latin typeface="Source Sans Pro"/>
                <a:ea typeface="Source Sans Pro"/>
                <a:cs typeface="Source Sans Pro"/>
                <a:sym typeface="Source Sans Pro"/>
              </a:rPr>
              <a:t>Actors will be able to update a listing to provide the most accurate information about estates.</a:t>
            </a:r>
            <a:endParaRPr sz="2000">
              <a:solidFill>
                <a:srgbClr val="263238"/>
              </a:solidFill>
              <a:latin typeface="Source Sans Pro"/>
              <a:ea typeface="Source Sans Pro"/>
              <a:cs typeface="Source Sans Pro"/>
              <a:sym typeface="Source Sans Pro"/>
            </a:endParaRPr>
          </a:p>
          <a:p>
            <a:pPr indent="0" lvl="0" marL="0" rtl="0">
              <a:spcBef>
                <a:spcPts val="600"/>
              </a:spcBef>
              <a:spcAft>
                <a:spcPts val="0"/>
              </a:spcAft>
              <a:buNone/>
            </a:pPr>
            <a:r>
              <a:rPr b="1" lang="en" sz="2400">
                <a:solidFill>
                  <a:srgbClr val="0091EA"/>
                </a:solidFill>
                <a:latin typeface="Source Sans Pro"/>
                <a:ea typeface="Source Sans Pro"/>
                <a:cs typeface="Source Sans Pro"/>
                <a:sym typeface="Source Sans Pro"/>
              </a:rPr>
              <a:t>Preconditions</a:t>
            </a:r>
            <a:endParaRPr sz="2400">
              <a:solidFill>
                <a:srgbClr val="263238"/>
              </a:solidFill>
              <a:latin typeface="Source Sans Pro"/>
              <a:ea typeface="Source Sans Pro"/>
              <a:cs typeface="Source Sans Pro"/>
              <a:sym typeface="Source Sans Pro"/>
            </a:endParaRPr>
          </a:p>
          <a:p>
            <a:pPr indent="-355600" lvl="0" marL="457200" rtl="0">
              <a:spcBef>
                <a:spcPts val="600"/>
              </a:spcBef>
              <a:spcAft>
                <a:spcPts val="0"/>
              </a:spcAft>
              <a:buClr>
                <a:srgbClr val="263238"/>
              </a:buClr>
              <a:buSzPts val="2000"/>
              <a:buFont typeface="Source Sans Pro"/>
              <a:buChar char="-"/>
            </a:pPr>
            <a:r>
              <a:rPr lang="en" sz="2000">
                <a:solidFill>
                  <a:srgbClr val="263238"/>
                </a:solidFill>
                <a:latin typeface="Source Sans Pro"/>
                <a:ea typeface="Source Sans Pro"/>
                <a:cs typeface="Source Sans Pro"/>
                <a:sym typeface="Source Sans Pro"/>
              </a:rPr>
              <a:t>Seller must be the listing owner.</a:t>
            </a:r>
            <a:endParaRPr sz="2000">
              <a:solidFill>
                <a:srgbClr val="263238"/>
              </a:solidFill>
              <a:latin typeface="Source Sans Pro"/>
              <a:ea typeface="Source Sans Pro"/>
              <a:cs typeface="Source Sans Pro"/>
              <a:sym typeface="Source Sans Pro"/>
            </a:endParaRPr>
          </a:p>
          <a:p>
            <a:pPr indent="-355600" lvl="0" marL="457200" rtl="0">
              <a:spcBef>
                <a:spcPts val="0"/>
              </a:spcBef>
              <a:spcAft>
                <a:spcPts val="0"/>
              </a:spcAft>
              <a:buClr>
                <a:srgbClr val="263238"/>
              </a:buClr>
              <a:buSzPts val="2000"/>
              <a:buFont typeface="Source Sans Pro"/>
              <a:buChar char="-"/>
            </a:pPr>
            <a:r>
              <a:rPr lang="en" sz="2000">
                <a:solidFill>
                  <a:srgbClr val="263238"/>
                </a:solidFill>
                <a:latin typeface="Source Sans Pro"/>
                <a:ea typeface="Source Sans Pro"/>
                <a:cs typeface="Source Sans Pro"/>
                <a:sym typeface="Source Sans Pro"/>
              </a:rPr>
              <a:t>For a listing to be updated, the changes must be approved by a Moderator.</a:t>
            </a:r>
            <a:endParaRPr sz="2000">
              <a:solidFill>
                <a:srgbClr val="263238"/>
              </a:solidFill>
              <a:latin typeface="Source Sans Pro"/>
              <a:ea typeface="Source Sans Pro"/>
              <a:cs typeface="Source Sans Pro"/>
              <a:sym typeface="Source Sans Pro"/>
            </a:endParaRPr>
          </a:p>
          <a:p>
            <a:pPr indent="0" lvl="0" marL="0" marR="0" rtl="0" algn="l">
              <a:lnSpc>
                <a:spcPct val="100000"/>
              </a:lnSpc>
              <a:spcBef>
                <a:spcPts val="600"/>
              </a:spcBef>
              <a:spcAft>
                <a:spcPts val="0"/>
              </a:spcAft>
              <a:buClr>
                <a:schemeClr val="dk1"/>
              </a:buClr>
              <a:buSzPts val="1100"/>
              <a:buFont typeface="Arial"/>
              <a:buNone/>
            </a:pPr>
            <a:r>
              <a:t/>
            </a:r>
            <a:endParaRPr b="0" i="0" sz="2400" u="none" cap="none" strike="noStrike">
              <a:solidFill>
                <a:srgbClr val="263238"/>
              </a:solidFill>
              <a:latin typeface="Source Sans Pro"/>
              <a:ea typeface="Source Sans Pro"/>
              <a:cs typeface="Source Sans Pro"/>
              <a:sym typeface="Source Sans Pro"/>
            </a:endParaRPr>
          </a:p>
          <a:p>
            <a:pPr indent="0" lvl="0" marL="0" marR="0" rtl="0" algn="l">
              <a:lnSpc>
                <a:spcPct val="100000"/>
              </a:lnSpc>
              <a:spcBef>
                <a:spcPts val="600"/>
              </a:spcBef>
              <a:spcAft>
                <a:spcPts val="0"/>
              </a:spcAft>
              <a:buClr>
                <a:srgbClr val="000000"/>
              </a:buClr>
              <a:buSzPts val="1400"/>
              <a:buFont typeface="Arial"/>
              <a:buNone/>
            </a:pPr>
            <a:r>
              <a:t/>
            </a:r>
            <a:endParaRPr b="0" i="0" sz="2400" u="none" cap="none" strike="noStrike">
              <a:solidFill>
                <a:srgbClr val="263238"/>
              </a:solidFill>
              <a:latin typeface="Source Sans Pro"/>
              <a:ea typeface="Source Sans Pro"/>
              <a:cs typeface="Source Sans Pro"/>
              <a:sym typeface="Source Sans Pro"/>
            </a:endParaRPr>
          </a:p>
        </p:txBody>
      </p:sp>
      <p:sp>
        <p:nvSpPr>
          <p:cNvPr id="263" name="Shape 263"/>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1" i="0" lang="en" sz="2400" u="none" cap="none" strike="noStrike">
                <a:solidFill>
                  <a:srgbClr val="0091EA"/>
                </a:solidFill>
                <a:latin typeface="Source Sans Pro"/>
                <a:ea typeface="Source Sans Pro"/>
                <a:cs typeface="Source Sans Pro"/>
                <a:sym typeface="Source Sans Pro"/>
              </a:rPr>
              <a:t>‹#›</a:t>
            </a:fld>
            <a:endParaRPr b="1" i="0" sz="2400" u="none" cap="none" strike="noStrike">
              <a:solidFill>
                <a:srgbClr val="0091EA"/>
              </a:solidFill>
              <a:latin typeface="Source Sans Pro"/>
              <a:ea typeface="Source Sans Pro"/>
              <a:cs typeface="Source Sans Pro"/>
              <a:sym typeface="Source Sans Pr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idx="4294967295" type="title"/>
          </p:nvPr>
        </p:nvSpPr>
        <p:spPr>
          <a:xfrm>
            <a:off x="685075" y="53975"/>
            <a:ext cx="7571700" cy="525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Basic Flow - Update listing</a:t>
            </a:r>
            <a:endParaRPr/>
          </a:p>
        </p:txBody>
      </p:sp>
      <p:sp>
        <p:nvSpPr>
          <p:cNvPr id="269" name="Shape 269"/>
          <p:cNvSpPr txBox="1"/>
          <p:nvPr>
            <p:ph idx="12" type="sldNum"/>
          </p:nvPr>
        </p:nvSpPr>
        <p:spPr>
          <a:xfrm>
            <a:off x="8404384" y="6485534"/>
            <a:ext cx="548700" cy="525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graphicFrame>
        <p:nvGraphicFramePr>
          <p:cNvPr id="270" name="Shape 270"/>
          <p:cNvGraphicFramePr/>
          <p:nvPr/>
        </p:nvGraphicFramePr>
        <p:xfrm>
          <a:off x="295825" y="567838"/>
          <a:ext cx="3000000" cy="3000000"/>
        </p:xfrm>
        <a:graphic>
          <a:graphicData uri="http://schemas.openxmlformats.org/drawingml/2006/table">
            <a:tbl>
              <a:tblPr>
                <a:noFill/>
                <a:tableStyleId>{12C6C569-3A48-4382-945E-15597999ACA1}</a:tableStyleId>
              </a:tblPr>
              <a:tblGrid>
                <a:gridCol w="1920250"/>
                <a:gridCol w="3822450"/>
                <a:gridCol w="2914550"/>
              </a:tblGrid>
              <a:tr h="471950">
                <a:tc>
                  <a:txBody>
                    <a:bodyPr>
                      <a:noAutofit/>
                    </a:bodyPr>
                    <a:lstStyle/>
                    <a:p>
                      <a:pPr indent="0" lvl="0" marL="0" rtl="0" algn="ctr">
                        <a:spcBef>
                          <a:spcPts val="0"/>
                        </a:spcBef>
                        <a:spcAft>
                          <a:spcPts val="0"/>
                        </a:spcAft>
                        <a:buNone/>
                      </a:pPr>
                      <a:r>
                        <a:rPr b="1" lang="en" sz="2000"/>
                        <a:t>Seller</a:t>
                      </a:r>
                      <a:endParaRPr b="1" sz="2000"/>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2000"/>
                        <a:t>System</a:t>
                      </a:r>
                      <a:endParaRPr b="1" sz="2000"/>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2000"/>
                        <a:t>Moderator</a:t>
                      </a:r>
                      <a:endParaRPr b="1" sz="2000"/>
                    </a:p>
                  </a:txBody>
                  <a:tcPr marT="91425" marB="91425" marR="91425" marL="91425"/>
                </a:tc>
              </a:tr>
              <a:tr h="444300">
                <a:tc>
                  <a:txBody>
                    <a:bodyPr>
                      <a:noAutofit/>
                    </a:bodyPr>
                    <a:lstStyle/>
                    <a:p>
                      <a:pPr indent="0" lvl="0" marL="0" rtl="0" algn="ctr">
                        <a:spcBef>
                          <a:spcPts val="0"/>
                        </a:spcBef>
                        <a:spcAft>
                          <a:spcPts val="0"/>
                        </a:spcAft>
                        <a:buNone/>
                      </a:pPr>
                      <a:r>
                        <a:rPr lang="en" sz="1800"/>
                        <a:t>Perform login</a:t>
                      </a:r>
                      <a:endParaRPr sz="18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8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r h="929275">
                <a:tc>
                  <a:txBody>
                    <a:bodyPr>
                      <a:noAutofit/>
                    </a:bodyPr>
                    <a:lstStyle/>
                    <a:p>
                      <a:pPr indent="0" lvl="0" marL="0" rtl="0" algn="ctr">
                        <a:spcBef>
                          <a:spcPts val="0"/>
                        </a:spcBef>
                        <a:spcAft>
                          <a:spcPts val="0"/>
                        </a:spcAft>
                        <a:buNone/>
                      </a:pPr>
                      <a:r>
                        <a:t/>
                      </a:r>
                      <a:endParaRPr sz="1800">
                        <a:solidFill>
                          <a:schemeClr val="dk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t>Verifies User’s data and allows login</a:t>
                      </a:r>
                      <a:endParaRPr sz="18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r h="416050">
                <a:tc>
                  <a:txBody>
                    <a:bodyPr>
                      <a:noAutofit/>
                    </a:bodyPr>
                    <a:lstStyle/>
                    <a:p>
                      <a:pPr indent="0" lvl="0" marL="0" rtl="0">
                        <a:spcBef>
                          <a:spcPts val="0"/>
                        </a:spcBef>
                        <a:spcAft>
                          <a:spcPts val="0"/>
                        </a:spcAft>
                        <a:buNone/>
                      </a:pPr>
                      <a:r>
                        <a:rPr lang="en" sz="1800"/>
                        <a:t>U</a:t>
                      </a:r>
                      <a:r>
                        <a:rPr lang="en" sz="1800"/>
                        <a:t>pdates a listing</a:t>
                      </a:r>
                      <a:endParaRPr sz="1800"/>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spcBef>
                          <a:spcPts val="0"/>
                        </a:spcBef>
                        <a:spcAft>
                          <a:spcPts val="0"/>
                        </a:spcAft>
                        <a:buNone/>
                      </a:pPr>
                      <a:r>
                        <a:t/>
                      </a:r>
                      <a:endParaRPr/>
                    </a:p>
                  </a:txBody>
                  <a:tcPr marT="91425" marB="91425" marR="91425" marL="91425"/>
                </a:tc>
              </a:tr>
              <a:tr h="718150">
                <a:tc>
                  <a:txBody>
                    <a:bodyPr>
                      <a:noAutofit/>
                    </a:bodyPr>
                    <a:lstStyle/>
                    <a:p>
                      <a:pPr indent="0" lvl="0" marL="0" rtl="0">
                        <a:spcBef>
                          <a:spcPts val="0"/>
                        </a:spcBef>
                        <a:spcAft>
                          <a:spcPts val="0"/>
                        </a:spcAft>
                        <a:buNone/>
                      </a:pPr>
                      <a:r>
                        <a:t/>
                      </a:r>
                      <a:endParaRPr sz="1800"/>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sz="1800"/>
                        <a:t>Saves a </a:t>
                      </a:r>
                      <a:r>
                        <a:rPr lang="en" sz="1800"/>
                        <a:t>temporary</a:t>
                      </a:r>
                      <a:r>
                        <a:rPr lang="en" sz="1800"/>
                        <a:t> version of the listing</a:t>
                      </a:r>
                      <a:endParaRPr sz="1800"/>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r>
              <a:tr h="789575">
                <a:tc>
                  <a:txBody>
                    <a:bodyPr>
                      <a:noAutofit/>
                    </a:bodyPr>
                    <a:lstStyle/>
                    <a:p>
                      <a:pPr indent="0" lvl="0" marL="0" rtl="0">
                        <a:spcBef>
                          <a:spcPts val="0"/>
                        </a:spcBef>
                        <a:spcAft>
                          <a:spcPts val="0"/>
                        </a:spcAft>
                        <a:buNone/>
                      </a:pPr>
                      <a:r>
                        <a:t/>
                      </a:r>
                      <a:endParaRPr sz="18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sz="1800"/>
                        <a:t>System sends message to the Moderator of a new listing to validate.</a:t>
                      </a:r>
                      <a:endParaRPr sz="18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44300">
                <a:tc>
                  <a:txBody>
                    <a:bodyPr>
                      <a:noAutofit/>
                    </a:bodyPr>
                    <a:lstStyle/>
                    <a:p>
                      <a:pPr indent="0" lvl="0" marL="0" rtl="0">
                        <a:spcBef>
                          <a:spcPts val="0"/>
                        </a:spcBef>
                        <a:spcAft>
                          <a:spcPts val="0"/>
                        </a:spcAft>
                        <a:buNone/>
                      </a:pPr>
                      <a:r>
                        <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sz="1800"/>
                        <a:t>Get the message from system and</a:t>
                      </a:r>
                      <a:r>
                        <a:rPr lang="en" sz="1800"/>
                        <a:t> validate listing</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22875">
                <a:tc>
                  <a:txBody>
                    <a:bodyPr>
                      <a:noAutofit/>
                    </a:bodyPr>
                    <a:lstStyle/>
                    <a:p>
                      <a:pPr indent="0" lvl="0" marL="0" rtl="0">
                        <a:spcBef>
                          <a:spcPts val="0"/>
                        </a:spcBef>
                        <a:spcAft>
                          <a:spcPts val="0"/>
                        </a:spcAft>
                        <a:buNone/>
                      </a:pPr>
                      <a:r>
                        <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sz="1800"/>
                        <a:t>Listing is updated successfully and new data is saved to the database</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p>
            <a:pPr indent="0" lvl="0" marL="0">
              <a:spcBef>
                <a:spcPts val="0"/>
              </a:spcBef>
              <a:spcAft>
                <a:spcPts val="0"/>
              </a:spcAft>
              <a:buClr>
                <a:srgbClr val="000000"/>
              </a:buClr>
              <a:buSzPts val="1300"/>
              <a:buFont typeface="Arial"/>
              <a:buNone/>
            </a:pPr>
            <a:fld id="{00000000-1234-1234-1234-123412341234}" type="slidenum">
              <a:rPr lang="en"/>
              <a:t>‹#›</a:t>
            </a:fld>
            <a:endParaRPr/>
          </a:p>
        </p:txBody>
      </p:sp>
      <p:sp>
        <p:nvSpPr>
          <p:cNvPr id="87" name="Shape 87"/>
          <p:cNvSpPr txBox="1"/>
          <p:nvPr>
            <p:ph idx="4294967295" type="title"/>
          </p:nvPr>
        </p:nvSpPr>
        <p:spPr>
          <a:xfrm>
            <a:off x="786150" y="1"/>
            <a:ext cx="7571700" cy="936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91EA"/>
              </a:buClr>
              <a:buSzPts val="2000"/>
              <a:buFont typeface="Roboto Slab"/>
              <a:buNone/>
            </a:pPr>
            <a:r>
              <a:rPr lang="en" sz="3000"/>
              <a:t>Current State</a:t>
            </a:r>
            <a:endParaRPr sz="3000"/>
          </a:p>
        </p:txBody>
      </p:sp>
      <p:sp>
        <p:nvSpPr>
          <p:cNvPr id="88" name="Shape 88"/>
          <p:cNvSpPr txBox="1"/>
          <p:nvPr/>
        </p:nvSpPr>
        <p:spPr>
          <a:xfrm>
            <a:off x="98550" y="1031600"/>
            <a:ext cx="8946900" cy="4909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000">
                <a:latin typeface="Source Sans Pro"/>
                <a:ea typeface="Source Sans Pro"/>
                <a:cs typeface="Source Sans Pro"/>
                <a:sym typeface="Source Sans Pro"/>
              </a:rPr>
              <a:t>Today most people in Israel use Yad2 or Facebook groups to look for real estates. </a:t>
            </a:r>
            <a:endParaRPr sz="2000">
              <a:latin typeface="Source Sans Pro"/>
              <a:ea typeface="Source Sans Pro"/>
              <a:cs typeface="Source Sans Pro"/>
              <a:sym typeface="Source Sans Pro"/>
            </a:endParaRPr>
          </a:p>
          <a:p>
            <a:pPr indent="0" lvl="0" marL="0">
              <a:spcBef>
                <a:spcPts val="0"/>
              </a:spcBef>
              <a:spcAft>
                <a:spcPts val="0"/>
              </a:spcAft>
              <a:buNone/>
            </a:pPr>
            <a:r>
              <a:t/>
            </a:r>
            <a:endParaRPr sz="2000">
              <a:latin typeface="Source Sans Pro"/>
              <a:ea typeface="Source Sans Pro"/>
              <a:cs typeface="Source Sans Pro"/>
              <a:sym typeface="Source Sans Pro"/>
            </a:endParaRPr>
          </a:p>
          <a:p>
            <a:pPr indent="0" lvl="0" marL="0">
              <a:spcBef>
                <a:spcPts val="0"/>
              </a:spcBef>
              <a:spcAft>
                <a:spcPts val="0"/>
              </a:spcAft>
              <a:buNone/>
            </a:pPr>
            <a:r>
              <a:rPr lang="en" sz="2000">
                <a:latin typeface="Source Sans Pro"/>
                <a:ea typeface="Source Sans Pro"/>
                <a:cs typeface="Source Sans Pro"/>
                <a:sym typeface="Source Sans Pro"/>
              </a:rPr>
              <a:t>Yad2  provides a non-intuitive, primitive user </a:t>
            </a:r>
            <a:r>
              <a:rPr lang="en" sz="2000">
                <a:latin typeface="Source Sans Pro"/>
                <a:ea typeface="Source Sans Pro"/>
                <a:cs typeface="Source Sans Pro"/>
                <a:sym typeface="Source Sans Pro"/>
              </a:rPr>
              <a:t>experience according to 2018’s standards, flooded with ads and popup windows</a:t>
            </a:r>
            <a:r>
              <a:rPr b="1" lang="en" sz="2000">
                <a:solidFill>
                  <a:schemeClr val="dk1"/>
                </a:solidFill>
                <a:latin typeface="Source Sans Pro"/>
                <a:ea typeface="Source Sans Pro"/>
                <a:cs typeface="Source Sans Pro"/>
                <a:sym typeface="Source Sans Pro"/>
              </a:rPr>
              <a:t>*</a:t>
            </a:r>
            <a:r>
              <a:rPr lang="en" sz="2000">
                <a:latin typeface="Source Sans Pro"/>
                <a:ea typeface="Source Sans Pro"/>
                <a:cs typeface="Source Sans Pro"/>
                <a:sym typeface="Source Sans Pro"/>
              </a:rPr>
              <a:t>. </a:t>
            </a:r>
            <a:endParaRPr sz="2000">
              <a:latin typeface="Source Sans Pro"/>
              <a:ea typeface="Source Sans Pro"/>
              <a:cs typeface="Source Sans Pro"/>
              <a:sym typeface="Source Sans Pro"/>
            </a:endParaRPr>
          </a:p>
          <a:p>
            <a:pPr indent="0" lvl="0" marL="0">
              <a:spcBef>
                <a:spcPts val="0"/>
              </a:spcBef>
              <a:spcAft>
                <a:spcPts val="0"/>
              </a:spcAft>
              <a:buNone/>
            </a:pPr>
            <a:r>
              <a:t/>
            </a:r>
            <a:endParaRPr sz="2000">
              <a:latin typeface="Source Sans Pro"/>
              <a:ea typeface="Source Sans Pro"/>
              <a:cs typeface="Source Sans Pro"/>
              <a:sym typeface="Source Sans Pro"/>
            </a:endParaRPr>
          </a:p>
          <a:p>
            <a:pPr indent="0" lvl="0" marL="0">
              <a:spcBef>
                <a:spcPts val="0"/>
              </a:spcBef>
              <a:spcAft>
                <a:spcPts val="0"/>
              </a:spcAft>
              <a:buNone/>
            </a:pPr>
            <a:r>
              <a:rPr lang="en" sz="2000">
                <a:latin typeface="Source Sans Pro"/>
                <a:ea typeface="Source Sans Pro"/>
                <a:cs typeface="Source Sans Pro"/>
                <a:sym typeface="Source Sans Pro"/>
              </a:rPr>
              <a:t>To successfully find a good real estate on</a:t>
            </a:r>
            <a:r>
              <a:rPr lang="en" sz="2000">
                <a:latin typeface="Source Sans Pro"/>
                <a:ea typeface="Source Sans Pro"/>
                <a:cs typeface="Source Sans Pro"/>
                <a:sym typeface="Source Sans Pro"/>
              </a:rPr>
              <a:t> Facebook you should find and join many groups and look in each and everyone of them for real estates that might interest you, and you may see many duplicates of the same listings. </a:t>
            </a:r>
            <a:endParaRPr sz="2000">
              <a:latin typeface="Source Sans Pro"/>
              <a:ea typeface="Source Sans Pro"/>
              <a:cs typeface="Source Sans Pro"/>
              <a:sym typeface="Source Sans Pro"/>
            </a:endParaRPr>
          </a:p>
          <a:p>
            <a:pPr indent="0" lvl="0" marL="0">
              <a:spcBef>
                <a:spcPts val="0"/>
              </a:spcBef>
              <a:spcAft>
                <a:spcPts val="0"/>
              </a:spcAft>
              <a:buNone/>
            </a:pPr>
            <a:r>
              <a:rPr lang="en" sz="2000">
                <a:latin typeface="Source Sans Pro"/>
                <a:ea typeface="Source Sans Pro"/>
                <a:cs typeface="Source Sans Pro"/>
                <a:sym typeface="Source Sans Pro"/>
              </a:rPr>
              <a:t>Facebook’s interface is not optimal to look for</a:t>
            </a:r>
            <a:r>
              <a:rPr lang="en" sz="2000">
                <a:solidFill>
                  <a:schemeClr val="dk1"/>
                </a:solidFill>
                <a:latin typeface="Source Sans Pro"/>
                <a:ea typeface="Source Sans Pro"/>
                <a:cs typeface="Source Sans Pro"/>
                <a:sym typeface="Source Sans Pro"/>
              </a:rPr>
              <a:t> </a:t>
            </a:r>
            <a:r>
              <a:rPr lang="en" sz="2000">
                <a:latin typeface="Source Sans Pro"/>
                <a:ea typeface="Source Sans Pro"/>
                <a:cs typeface="Source Sans Pro"/>
                <a:sym typeface="Source Sans Pro"/>
              </a:rPr>
              <a:t>real estate, and Yad2 is bulky and  it’s really hard to find what you’re looking for. </a:t>
            </a:r>
            <a:endParaRPr sz="2000">
              <a:latin typeface="Source Sans Pro"/>
              <a:ea typeface="Source Sans Pro"/>
              <a:cs typeface="Source Sans Pro"/>
              <a:sym typeface="Source Sans Pro"/>
            </a:endParaRPr>
          </a:p>
          <a:p>
            <a:pPr indent="0" lvl="0" marL="0">
              <a:spcBef>
                <a:spcPts val="0"/>
              </a:spcBef>
              <a:spcAft>
                <a:spcPts val="0"/>
              </a:spcAft>
              <a:buNone/>
            </a:pPr>
            <a:r>
              <a:t/>
            </a:r>
            <a:endParaRPr sz="2000">
              <a:latin typeface="Source Sans Pro"/>
              <a:ea typeface="Source Sans Pro"/>
              <a:cs typeface="Source Sans Pro"/>
              <a:sym typeface="Source Sans Pro"/>
            </a:endParaRPr>
          </a:p>
          <a:p>
            <a:pPr indent="0" lvl="0" marL="0">
              <a:spcBef>
                <a:spcPts val="0"/>
              </a:spcBef>
              <a:spcAft>
                <a:spcPts val="0"/>
              </a:spcAft>
              <a:buNone/>
            </a:pPr>
            <a:r>
              <a:rPr lang="en" sz="2000">
                <a:latin typeface="Source Sans Pro"/>
                <a:ea typeface="Source Sans Pro"/>
                <a:cs typeface="Source Sans Pro"/>
                <a:sym typeface="Source Sans Pro"/>
              </a:rPr>
              <a:t>Our aim is to provide an easy and intuitive solution to these problems. </a:t>
            </a:r>
            <a:endParaRPr sz="2000">
              <a:latin typeface="Source Sans Pro"/>
              <a:ea typeface="Source Sans Pro"/>
              <a:cs typeface="Source Sans Pro"/>
              <a:sym typeface="Source Sans Pro"/>
            </a:endParaRPr>
          </a:p>
          <a:p>
            <a:pPr indent="0" lvl="0" marL="0">
              <a:spcBef>
                <a:spcPts val="0"/>
              </a:spcBef>
              <a:spcAft>
                <a:spcPts val="0"/>
              </a:spcAft>
              <a:buNone/>
            </a:pPr>
            <a:r>
              <a:t/>
            </a:r>
            <a:endParaRPr sz="2000">
              <a:latin typeface="Source Sans Pro"/>
              <a:ea typeface="Source Sans Pro"/>
              <a:cs typeface="Source Sans Pro"/>
              <a:sym typeface="Source Sans Pro"/>
            </a:endParaRPr>
          </a:p>
          <a:p>
            <a:pPr indent="0" lvl="0" marL="0">
              <a:spcBef>
                <a:spcPts val="0"/>
              </a:spcBef>
              <a:spcAft>
                <a:spcPts val="0"/>
              </a:spcAft>
              <a:buNone/>
            </a:pPr>
            <a:r>
              <a:t/>
            </a:r>
            <a:endParaRPr sz="2000">
              <a:latin typeface="Source Sans Pro"/>
              <a:ea typeface="Source Sans Pro"/>
              <a:cs typeface="Source Sans Pro"/>
              <a:sym typeface="Source Sans Pro"/>
            </a:endParaRPr>
          </a:p>
          <a:p>
            <a:pPr indent="0" lvl="0" marL="0">
              <a:spcBef>
                <a:spcPts val="0"/>
              </a:spcBef>
              <a:spcAft>
                <a:spcPts val="0"/>
              </a:spcAft>
              <a:buNone/>
            </a:pPr>
            <a:r>
              <a:rPr lang="en" sz="1000">
                <a:latin typeface="Source Sans Pro"/>
                <a:ea typeface="Source Sans Pro"/>
                <a:cs typeface="Source Sans Pro"/>
                <a:sym typeface="Source Sans Pro"/>
              </a:rPr>
              <a:t>*Ads are not an issue, it can be an important monetization option. But on Yad2 popups and banners are an obstacle to the user. </a:t>
            </a:r>
            <a:endParaRPr sz="1000">
              <a:latin typeface="Source Sans Pro"/>
              <a:ea typeface="Source Sans Pro"/>
              <a:cs typeface="Source Sans Pro"/>
              <a:sym typeface="Source Sans Pr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786150" y="-76200"/>
            <a:ext cx="7571700" cy="617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Alternate Flow - </a:t>
            </a:r>
            <a:r>
              <a:rPr lang="en"/>
              <a:t>Update listing</a:t>
            </a:r>
            <a:endParaRPr/>
          </a:p>
        </p:txBody>
      </p:sp>
      <p:sp>
        <p:nvSpPr>
          <p:cNvPr id="276" name="Shape 276"/>
          <p:cNvSpPr txBox="1"/>
          <p:nvPr>
            <p:ph idx="12" type="sldNum"/>
          </p:nvPr>
        </p:nvSpPr>
        <p:spPr>
          <a:xfrm>
            <a:off x="8632984" y="6333134"/>
            <a:ext cx="548700" cy="525000"/>
          </a:xfrm>
          <a:prstGeom prst="rect">
            <a:avLst/>
          </a:prstGeom>
        </p:spPr>
        <p:txBody>
          <a:bodyPr anchorCtr="0" anchor="t" bIns="91425" lIns="91425" spcFirstLastPara="1" rIns="91425" wrap="square" tIns="91425">
            <a:noAutofit/>
          </a:bodyPr>
          <a:lstStyle/>
          <a:p>
            <a:pPr indent="0" lvl="0" marL="0">
              <a:spcBef>
                <a:spcPts val="0"/>
              </a:spcBef>
              <a:spcAft>
                <a:spcPts val="0"/>
              </a:spcAft>
              <a:buClr>
                <a:srgbClr val="000000"/>
              </a:buClr>
              <a:buSzPts val="1300"/>
              <a:buFont typeface="Arial"/>
              <a:buNone/>
            </a:pPr>
            <a:fld id="{00000000-1234-1234-1234-123412341234}" type="slidenum">
              <a:rPr lang="en"/>
              <a:t>‹#›</a:t>
            </a:fld>
            <a:endParaRPr/>
          </a:p>
        </p:txBody>
      </p:sp>
      <p:graphicFrame>
        <p:nvGraphicFramePr>
          <p:cNvPr id="277" name="Shape 277"/>
          <p:cNvGraphicFramePr/>
          <p:nvPr/>
        </p:nvGraphicFramePr>
        <p:xfrm>
          <a:off x="106350" y="508175"/>
          <a:ext cx="3000000" cy="3000000"/>
        </p:xfrm>
        <a:graphic>
          <a:graphicData uri="http://schemas.openxmlformats.org/drawingml/2006/table">
            <a:tbl>
              <a:tblPr>
                <a:noFill/>
                <a:tableStyleId>{12C6C569-3A48-4382-945E-15597999ACA1}</a:tableStyleId>
              </a:tblPr>
              <a:tblGrid>
                <a:gridCol w="2187900"/>
                <a:gridCol w="3642325"/>
                <a:gridCol w="2950050"/>
              </a:tblGrid>
              <a:tr h="326800">
                <a:tc>
                  <a:txBody>
                    <a:bodyPr>
                      <a:noAutofit/>
                    </a:bodyPr>
                    <a:lstStyle/>
                    <a:p>
                      <a:pPr indent="0" lvl="0" marL="0" algn="ctr">
                        <a:spcBef>
                          <a:spcPts val="0"/>
                        </a:spcBef>
                        <a:spcAft>
                          <a:spcPts val="0"/>
                        </a:spcAft>
                        <a:buNone/>
                      </a:pPr>
                      <a:r>
                        <a:rPr b="1" lang="en" sz="2000"/>
                        <a:t>Seller</a:t>
                      </a:r>
                      <a:endParaRPr b="1" sz="2000"/>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algn="ctr">
                        <a:spcBef>
                          <a:spcPts val="0"/>
                        </a:spcBef>
                        <a:spcAft>
                          <a:spcPts val="0"/>
                        </a:spcAft>
                        <a:buNone/>
                      </a:pPr>
                      <a:r>
                        <a:rPr b="1" lang="en" sz="2000"/>
                        <a:t>System</a:t>
                      </a:r>
                      <a:endParaRPr b="1" sz="2000"/>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algn="ctr">
                        <a:spcBef>
                          <a:spcPts val="0"/>
                        </a:spcBef>
                        <a:spcAft>
                          <a:spcPts val="0"/>
                        </a:spcAft>
                        <a:buNone/>
                      </a:pPr>
                      <a:r>
                        <a:rPr b="1" lang="en" sz="2000"/>
                        <a:t>Moderator</a:t>
                      </a:r>
                      <a:endParaRPr b="1" sz="2000"/>
                    </a:p>
                  </a:txBody>
                  <a:tcPr marT="91425" marB="91425" marR="91425" marL="91425"/>
                </a:tc>
              </a:tr>
              <a:tr h="298225">
                <a:tc>
                  <a:txBody>
                    <a:bodyPr>
                      <a:noAutofit/>
                    </a:bodyPr>
                    <a:lstStyle/>
                    <a:p>
                      <a:pPr indent="0" lvl="0" marL="0" rtl="0" algn="ctr">
                        <a:spcBef>
                          <a:spcPts val="0"/>
                        </a:spcBef>
                        <a:spcAft>
                          <a:spcPts val="0"/>
                        </a:spcAft>
                        <a:buNone/>
                      </a:pPr>
                      <a:r>
                        <a:rPr lang="en" sz="1500"/>
                        <a:t>Perform login</a:t>
                      </a:r>
                      <a:endParaRPr sz="15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5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a:spcBef>
                          <a:spcPts val="0"/>
                        </a:spcBef>
                        <a:spcAft>
                          <a:spcPts val="0"/>
                        </a:spcAft>
                        <a:buNone/>
                      </a:pPr>
                      <a:r>
                        <a:t/>
                      </a:r>
                      <a:endParaRPr sz="1500"/>
                    </a:p>
                  </a:txBody>
                  <a:tcPr marT="91425" marB="91425" marR="91425" marL="91425">
                    <a:lnL cap="flat" cmpd="sng" w="9525">
                      <a:solidFill>
                        <a:srgbClr val="9E9E9E"/>
                      </a:solidFill>
                      <a:prstDash val="solid"/>
                      <a:round/>
                      <a:headEnd len="sm" w="sm" type="none"/>
                      <a:tailEnd len="sm" w="sm" type="none"/>
                    </a:lnL>
                  </a:tcPr>
                </a:tc>
              </a:tr>
              <a:tr h="548825">
                <a:tc>
                  <a:txBody>
                    <a:bodyPr>
                      <a:noAutofit/>
                    </a:bodyPr>
                    <a:lstStyle/>
                    <a:p>
                      <a:pPr indent="0" lvl="0" marL="0" rtl="0" algn="ctr">
                        <a:spcBef>
                          <a:spcPts val="0"/>
                        </a:spcBef>
                        <a:spcAft>
                          <a:spcPts val="0"/>
                        </a:spcAft>
                        <a:buNone/>
                      </a:pPr>
                      <a:r>
                        <a:t/>
                      </a:r>
                      <a:endParaRPr sz="1500">
                        <a:solidFill>
                          <a:schemeClr val="dk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500"/>
                        <a:t>Verifies User’s data and allows login</a:t>
                      </a:r>
                      <a:endParaRPr sz="15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a:spcBef>
                          <a:spcPts val="0"/>
                        </a:spcBef>
                        <a:spcAft>
                          <a:spcPts val="0"/>
                        </a:spcAft>
                        <a:buNone/>
                      </a:pPr>
                      <a:r>
                        <a:t/>
                      </a:r>
                      <a:endParaRPr sz="1500"/>
                    </a:p>
                  </a:txBody>
                  <a:tcPr marT="91425" marB="91425" marR="91425" marL="91425">
                    <a:lnL cap="flat" cmpd="sng" w="9525">
                      <a:solidFill>
                        <a:srgbClr val="9E9E9E"/>
                      </a:solidFill>
                      <a:prstDash val="solid"/>
                      <a:round/>
                      <a:headEnd len="sm" w="sm" type="none"/>
                      <a:tailEnd len="sm" w="sm" type="none"/>
                    </a:lnL>
                  </a:tcPr>
                </a:tc>
              </a:tr>
              <a:tr h="314025">
                <a:tc>
                  <a:txBody>
                    <a:bodyPr>
                      <a:noAutofit/>
                    </a:bodyPr>
                    <a:lstStyle/>
                    <a:p>
                      <a:pPr indent="0" lvl="0" marL="0" rtl="0">
                        <a:spcBef>
                          <a:spcPts val="0"/>
                        </a:spcBef>
                        <a:spcAft>
                          <a:spcPts val="0"/>
                        </a:spcAft>
                        <a:buNone/>
                      </a:pPr>
                      <a:r>
                        <a:rPr lang="en" sz="1500"/>
                        <a:t>U</a:t>
                      </a:r>
                      <a:r>
                        <a:rPr lang="en" sz="1500"/>
                        <a:t>pdates a listing</a:t>
                      </a:r>
                      <a:endParaRPr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a:spcBef>
                          <a:spcPts val="0"/>
                        </a:spcBef>
                        <a:spcAft>
                          <a:spcPts val="0"/>
                        </a:spcAft>
                        <a:buNone/>
                      </a:pPr>
                      <a:r>
                        <a:t/>
                      </a:r>
                      <a:endParaRPr sz="1500"/>
                    </a:p>
                  </a:txBody>
                  <a:tcPr marT="91425" marB="91425" marR="91425" marL="91425">
                    <a:lnL cap="flat" cmpd="sng" w="9525">
                      <a:solidFill>
                        <a:srgbClr val="9E9E9E"/>
                      </a:solidFill>
                      <a:prstDash val="solid"/>
                      <a:round/>
                      <a:headEnd len="sm" w="sm" type="none"/>
                      <a:tailEnd len="sm" w="sm" type="none"/>
                    </a:lnL>
                  </a:tcPr>
                </a:tc>
              </a:tr>
              <a:tr h="659275">
                <a:tc>
                  <a:txBody>
                    <a:bodyPr>
                      <a:noAutofit/>
                    </a:bodyPr>
                    <a:lstStyle/>
                    <a:p>
                      <a:pPr indent="0" lvl="0" marL="0" rtl="0">
                        <a:spcBef>
                          <a:spcPts val="0"/>
                        </a:spcBef>
                        <a:spcAft>
                          <a:spcPts val="0"/>
                        </a:spcAft>
                        <a:buNone/>
                      </a:pPr>
                      <a:r>
                        <a:t/>
                      </a:r>
                      <a:endParaRPr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sz="1500"/>
                        <a:t>Saves a temporary version of the listing to database for the moderator to review.</a:t>
                      </a:r>
                      <a:endParaRPr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a:spcBef>
                          <a:spcPts val="0"/>
                        </a:spcBef>
                        <a:spcAft>
                          <a:spcPts val="0"/>
                        </a:spcAft>
                        <a:buNone/>
                      </a:pPr>
                      <a:r>
                        <a:t/>
                      </a:r>
                      <a:endParaRPr sz="1500"/>
                    </a:p>
                  </a:txBody>
                  <a:tcPr marT="91425" marB="91425" marR="91425" marL="91425">
                    <a:lnL cap="flat" cmpd="sng" w="9525">
                      <a:solidFill>
                        <a:srgbClr val="9E9E9E"/>
                      </a:solidFill>
                      <a:prstDash val="solid"/>
                      <a:round/>
                      <a:headEnd len="sm" w="sm" type="none"/>
                      <a:tailEnd len="sm" w="sm" type="none"/>
                    </a:lnL>
                  </a:tcPr>
                </a:tc>
              </a:tr>
              <a:tr h="607475">
                <a:tc>
                  <a:txBody>
                    <a:bodyPr>
                      <a:noAutofit/>
                    </a:bodyPr>
                    <a:lstStyle/>
                    <a:p>
                      <a:pPr indent="0" lvl="0" marL="0" rtl="0">
                        <a:spcBef>
                          <a:spcPts val="0"/>
                        </a:spcBef>
                        <a:spcAft>
                          <a:spcPts val="0"/>
                        </a:spcAft>
                        <a:buNone/>
                      </a:pPr>
                      <a:r>
                        <a:t/>
                      </a:r>
                      <a:endParaRPr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Clr>
                          <a:schemeClr val="dk1"/>
                        </a:buClr>
                        <a:buSzPts val="1100"/>
                        <a:buFont typeface="Arial"/>
                        <a:buNone/>
                      </a:pPr>
                      <a:r>
                        <a:rPr lang="en" sz="1500">
                          <a:solidFill>
                            <a:schemeClr val="dk1"/>
                          </a:solidFill>
                        </a:rPr>
                        <a:t>System sends message to the Moderator of a new listing to validate.</a:t>
                      </a:r>
                      <a:endParaRPr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a:spcBef>
                          <a:spcPts val="0"/>
                        </a:spcBef>
                        <a:spcAft>
                          <a:spcPts val="0"/>
                        </a:spcAft>
                        <a:buNone/>
                      </a:pPr>
                      <a:r>
                        <a:t/>
                      </a:r>
                      <a:endParaRPr sz="1500"/>
                    </a:p>
                  </a:txBody>
                  <a:tcPr marT="91425" marB="91425" marR="91425" marL="91425">
                    <a:lnL cap="flat" cmpd="sng" w="9525">
                      <a:solidFill>
                        <a:srgbClr val="9E9E9E"/>
                      </a:solidFill>
                      <a:prstDash val="solid"/>
                      <a:round/>
                      <a:headEnd len="sm" w="sm" type="none"/>
                      <a:tailEnd len="sm" w="sm" type="none"/>
                    </a:lnL>
                  </a:tcPr>
                </a:tc>
              </a:tr>
              <a:tr h="856125">
                <a:tc>
                  <a:txBody>
                    <a:bodyPr>
                      <a:noAutofit/>
                    </a:bodyPr>
                    <a:lstStyle/>
                    <a:p>
                      <a:pPr indent="0" lvl="0" marL="0" rtl="0">
                        <a:spcBef>
                          <a:spcPts val="0"/>
                        </a:spcBef>
                        <a:spcAft>
                          <a:spcPts val="0"/>
                        </a:spcAft>
                        <a:buNone/>
                      </a:pPr>
                      <a:r>
                        <a:t/>
                      </a:r>
                      <a:endParaRPr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sz="1500">
                          <a:solidFill>
                            <a:schemeClr val="dk1"/>
                          </a:solidFill>
                        </a:rPr>
                        <a:t>Gets the message from system and </a:t>
                      </a:r>
                      <a:r>
                        <a:rPr lang="en" sz="1500"/>
                        <a:t>rejects the new update.</a:t>
                      </a:r>
                      <a:endParaRPr sz="1500"/>
                    </a:p>
                  </a:txBody>
                  <a:tcPr marT="91425" marB="91425" marR="91425" marL="91425">
                    <a:lnL cap="flat" cmpd="sng" w="9525">
                      <a:solidFill>
                        <a:srgbClr val="9E9E9E"/>
                      </a:solidFill>
                      <a:prstDash val="solid"/>
                      <a:round/>
                      <a:headEnd len="sm" w="sm" type="none"/>
                      <a:tailEnd len="sm" w="sm" type="none"/>
                    </a:lnL>
                  </a:tcPr>
                </a:tc>
              </a:tr>
              <a:tr h="638225">
                <a:tc>
                  <a:txBody>
                    <a:bodyPr>
                      <a:noAutofit/>
                    </a:bodyPr>
                    <a:lstStyle/>
                    <a:p>
                      <a:pPr indent="0" lvl="0" marL="0" rtl="0">
                        <a:spcBef>
                          <a:spcPts val="0"/>
                        </a:spcBef>
                        <a:spcAft>
                          <a:spcPts val="0"/>
                        </a:spcAft>
                        <a:buNone/>
                      </a:pPr>
                      <a:r>
                        <a:t/>
                      </a:r>
                      <a:endParaRPr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sz="1500"/>
                        <a:t>Sends message to user with the reason of rejection</a:t>
                      </a:r>
                      <a:endParaRPr sz="1500"/>
                    </a:p>
                  </a:txBody>
                  <a:tcPr marT="91425" marB="91425" marR="91425" marL="91425">
                    <a:lnL cap="flat" cmpd="sng" w="9525">
                      <a:solidFill>
                        <a:srgbClr val="9E9E9E"/>
                      </a:solidFill>
                      <a:prstDash val="solid"/>
                      <a:round/>
                      <a:headEnd len="sm" w="sm" type="none"/>
                      <a:tailEnd len="sm" w="sm" type="none"/>
                    </a:lnL>
                  </a:tcPr>
                </a:tc>
              </a:tr>
              <a:tr h="420675">
                <a:tc>
                  <a:txBody>
                    <a:bodyPr>
                      <a:noAutofit/>
                    </a:bodyPr>
                    <a:lstStyle/>
                    <a:p>
                      <a:pPr indent="0" lvl="0" marL="0" rtl="0">
                        <a:spcBef>
                          <a:spcPts val="0"/>
                        </a:spcBef>
                        <a:spcAft>
                          <a:spcPts val="0"/>
                        </a:spcAft>
                        <a:buNone/>
                      </a:pPr>
                      <a:r>
                        <a:t/>
                      </a:r>
                      <a:endParaRPr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sz="1500"/>
                        <a:t>Listing is not updated. User has to retry.</a:t>
                      </a:r>
                      <a:endParaRPr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sz="1500"/>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ctrTitle"/>
          </p:nvPr>
        </p:nvSpPr>
        <p:spPr>
          <a:xfrm>
            <a:off x="779350" y="2036125"/>
            <a:ext cx="7380900" cy="1546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91EA"/>
              </a:buClr>
              <a:buSzPts val="4800"/>
              <a:buFont typeface="Roboto Slab"/>
              <a:buNone/>
            </a:pPr>
            <a:r>
              <a:t/>
            </a:r>
            <a:endParaRPr b="1" i="0" u="none" cap="none" strike="noStrike">
              <a:solidFill>
                <a:srgbClr val="CFD8DC"/>
              </a:solidFill>
              <a:latin typeface="Roboto Slab"/>
              <a:ea typeface="Roboto Slab"/>
              <a:cs typeface="Roboto Slab"/>
              <a:sym typeface="Roboto Slab"/>
            </a:endParaRPr>
          </a:p>
          <a:p>
            <a:pPr indent="0" lvl="0" marL="0" rtl="0" algn="ctr">
              <a:spcBef>
                <a:spcPts val="0"/>
              </a:spcBef>
              <a:spcAft>
                <a:spcPts val="0"/>
              </a:spcAft>
              <a:buClr>
                <a:schemeClr val="dk1"/>
              </a:buClr>
              <a:buSzPts val="1100"/>
              <a:buFont typeface="Arial"/>
              <a:buNone/>
            </a:pPr>
            <a:r>
              <a:rPr lang="en"/>
              <a:t>Use Case:</a:t>
            </a:r>
            <a:endParaRPr/>
          </a:p>
          <a:p>
            <a:pPr indent="0" lvl="0" marL="0" rtl="0" algn="ctr">
              <a:spcBef>
                <a:spcPts val="0"/>
              </a:spcBef>
              <a:spcAft>
                <a:spcPts val="0"/>
              </a:spcAft>
              <a:buClr>
                <a:schemeClr val="dk1"/>
              </a:buClr>
              <a:buSzPts val="1100"/>
              <a:buFont typeface="Arial"/>
              <a:buNone/>
            </a:pPr>
            <a:r>
              <a:rPr lang="en"/>
              <a:t>Validate Listing</a:t>
            </a:r>
            <a:endParaRPr/>
          </a:p>
        </p:txBody>
      </p:sp>
      <p:sp>
        <p:nvSpPr>
          <p:cNvPr id="283" name="Shape 283"/>
          <p:cNvSpPr txBox="1"/>
          <p:nvPr>
            <p:ph idx="4294967295"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1" i="0" lang="en" sz="1300" u="none" cap="none" strike="noStrike">
                <a:solidFill>
                  <a:srgbClr val="0091EA"/>
                </a:solidFill>
                <a:latin typeface="Source Sans Pro"/>
                <a:ea typeface="Source Sans Pro"/>
                <a:cs typeface="Source Sans Pro"/>
                <a:sym typeface="Source Sans Pro"/>
              </a:rPr>
              <a:t>‹#›</a:t>
            </a:fld>
            <a:endParaRPr b="1" i="0" sz="1300" u="none" cap="none" strike="noStrike">
              <a:solidFill>
                <a:srgbClr val="0091EA"/>
              </a:solidFill>
              <a:latin typeface="Source Sans Pro"/>
              <a:ea typeface="Source Sans Pro"/>
              <a:cs typeface="Source Sans Pro"/>
              <a:sym typeface="Source Sans Pr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type="title"/>
          </p:nvPr>
        </p:nvSpPr>
        <p:spPr>
          <a:xfrm>
            <a:off x="786150" y="128426"/>
            <a:ext cx="7571700" cy="936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3000"/>
              <a:t>Validate </a:t>
            </a:r>
            <a:r>
              <a:rPr lang="en" sz="3000"/>
              <a:t>listing</a:t>
            </a:r>
            <a:endParaRPr b="0" i="0" sz="3000" u="none" cap="none" strike="noStrike">
              <a:solidFill>
                <a:srgbClr val="0091EA"/>
              </a:solidFill>
              <a:latin typeface="Roboto Slab"/>
              <a:ea typeface="Roboto Slab"/>
              <a:cs typeface="Roboto Slab"/>
              <a:sym typeface="Roboto Slab"/>
            </a:endParaRPr>
          </a:p>
        </p:txBody>
      </p:sp>
      <p:sp>
        <p:nvSpPr>
          <p:cNvPr id="289" name="Shape 289"/>
          <p:cNvSpPr txBox="1"/>
          <p:nvPr/>
        </p:nvSpPr>
        <p:spPr>
          <a:xfrm>
            <a:off x="369250" y="1129550"/>
            <a:ext cx="8342100" cy="436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1400"/>
              <a:buFont typeface="Arial"/>
              <a:buNone/>
            </a:pPr>
            <a:r>
              <a:rPr b="1" lang="en" sz="2400">
                <a:solidFill>
                  <a:srgbClr val="0091EA"/>
                </a:solidFill>
                <a:latin typeface="Source Sans Pro"/>
                <a:ea typeface="Source Sans Pro"/>
                <a:cs typeface="Source Sans Pro"/>
                <a:sym typeface="Source Sans Pro"/>
              </a:rPr>
              <a:t>Actors</a:t>
            </a:r>
            <a:endParaRPr sz="2000">
              <a:solidFill>
                <a:srgbClr val="263238"/>
              </a:solidFill>
              <a:latin typeface="Source Sans Pro"/>
              <a:ea typeface="Source Sans Pro"/>
              <a:cs typeface="Source Sans Pro"/>
              <a:sym typeface="Source Sans Pro"/>
            </a:endParaRPr>
          </a:p>
          <a:p>
            <a:pPr indent="-355600" lvl="0" marL="457200" marR="0" rtl="0" algn="l">
              <a:lnSpc>
                <a:spcPct val="100000"/>
              </a:lnSpc>
              <a:spcBef>
                <a:spcPts val="600"/>
              </a:spcBef>
              <a:spcAft>
                <a:spcPts val="0"/>
              </a:spcAft>
              <a:buClr>
                <a:srgbClr val="263238"/>
              </a:buClr>
              <a:buSzPts val="2000"/>
              <a:buFont typeface="Source Sans Pro"/>
              <a:buChar char="-"/>
            </a:pPr>
            <a:r>
              <a:rPr lang="en" sz="2000">
                <a:solidFill>
                  <a:srgbClr val="263238"/>
                </a:solidFill>
                <a:latin typeface="Source Sans Pro"/>
                <a:ea typeface="Source Sans Pro"/>
                <a:cs typeface="Source Sans Pro"/>
                <a:sym typeface="Source Sans Pro"/>
              </a:rPr>
              <a:t>Moderator (Primary)</a:t>
            </a:r>
            <a:endParaRPr sz="2000">
              <a:solidFill>
                <a:srgbClr val="263238"/>
              </a:solidFill>
              <a:latin typeface="Source Sans Pro"/>
              <a:ea typeface="Source Sans Pro"/>
              <a:cs typeface="Source Sans Pro"/>
              <a:sym typeface="Source Sans Pro"/>
            </a:endParaRPr>
          </a:p>
          <a:p>
            <a:pPr indent="0" lvl="0" marL="0" rtl="0">
              <a:spcBef>
                <a:spcPts val="600"/>
              </a:spcBef>
              <a:spcAft>
                <a:spcPts val="0"/>
              </a:spcAft>
              <a:buNone/>
            </a:pPr>
            <a:r>
              <a:rPr b="1" lang="en" sz="2400">
                <a:solidFill>
                  <a:srgbClr val="0091EA"/>
                </a:solidFill>
                <a:latin typeface="Source Sans Pro"/>
                <a:ea typeface="Source Sans Pro"/>
                <a:cs typeface="Source Sans Pro"/>
                <a:sym typeface="Source Sans Pro"/>
              </a:rPr>
              <a:t>Objectives</a:t>
            </a:r>
            <a:endParaRPr sz="2400">
              <a:solidFill>
                <a:srgbClr val="0091EA"/>
              </a:solidFill>
              <a:latin typeface="Source Sans Pro"/>
              <a:ea typeface="Source Sans Pro"/>
              <a:cs typeface="Source Sans Pro"/>
              <a:sym typeface="Source Sans Pro"/>
            </a:endParaRPr>
          </a:p>
          <a:p>
            <a:pPr indent="-355600" lvl="0" marL="457200" rtl="0">
              <a:spcBef>
                <a:spcPts val="600"/>
              </a:spcBef>
              <a:spcAft>
                <a:spcPts val="0"/>
              </a:spcAft>
              <a:buClr>
                <a:srgbClr val="263238"/>
              </a:buClr>
              <a:buSzPts val="2000"/>
              <a:buFont typeface="Source Sans Pro"/>
              <a:buChar char="-"/>
            </a:pPr>
            <a:r>
              <a:rPr lang="en" sz="2000">
                <a:solidFill>
                  <a:srgbClr val="263238"/>
                </a:solidFill>
                <a:latin typeface="Source Sans Pro"/>
                <a:ea typeface="Source Sans Pro"/>
                <a:cs typeface="Source Sans Pro"/>
                <a:sym typeface="Source Sans Pro"/>
              </a:rPr>
              <a:t>Review and approve listing updates.</a:t>
            </a:r>
            <a:endParaRPr sz="2000">
              <a:solidFill>
                <a:srgbClr val="263238"/>
              </a:solidFill>
              <a:latin typeface="Source Sans Pro"/>
              <a:ea typeface="Source Sans Pro"/>
              <a:cs typeface="Source Sans Pro"/>
              <a:sym typeface="Source Sans Pro"/>
            </a:endParaRPr>
          </a:p>
          <a:p>
            <a:pPr indent="-355600" lvl="0" marL="457200" rtl="0">
              <a:spcBef>
                <a:spcPts val="0"/>
              </a:spcBef>
              <a:spcAft>
                <a:spcPts val="0"/>
              </a:spcAft>
              <a:buClr>
                <a:srgbClr val="263238"/>
              </a:buClr>
              <a:buSzPts val="2000"/>
              <a:buFont typeface="Source Sans Pro"/>
              <a:buChar char="-"/>
            </a:pPr>
            <a:r>
              <a:rPr lang="en" sz="2000">
                <a:solidFill>
                  <a:srgbClr val="263238"/>
                </a:solidFill>
                <a:latin typeface="Source Sans Pro"/>
                <a:ea typeface="Source Sans Pro"/>
                <a:cs typeface="Source Sans Pro"/>
                <a:sym typeface="Source Sans Pro"/>
              </a:rPr>
              <a:t>Filter out spam messages and irrelevant details.</a:t>
            </a:r>
            <a:endParaRPr sz="2000">
              <a:solidFill>
                <a:srgbClr val="263238"/>
              </a:solidFill>
              <a:latin typeface="Source Sans Pro"/>
              <a:ea typeface="Source Sans Pro"/>
              <a:cs typeface="Source Sans Pro"/>
              <a:sym typeface="Source Sans Pro"/>
            </a:endParaRPr>
          </a:p>
          <a:p>
            <a:pPr indent="-355600" lvl="0" marL="457200" rtl="0">
              <a:spcBef>
                <a:spcPts val="0"/>
              </a:spcBef>
              <a:spcAft>
                <a:spcPts val="0"/>
              </a:spcAft>
              <a:buClr>
                <a:srgbClr val="263238"/>
              </a:buClr>
              <a:buSzPts val="2000"/>
              <a:buFont typeface="Source Sans Pro"/>
              <a:buChar char="-"/>
            </a:pPr>
            <a:r>
              <a:rPr lang="en" sz="2000">
                <a:solidFill>
                  <a:srgbClr val="263238"/>
                </a:solidFill>
                <a:latin typeface="Source Sans Pro"/>
                <a:ea typeface="Source Sans Pro"/>
                <a:cs typeface="Source Sans Pro"/>
                <a:sym typeface="Source Sans Pro"/>
              </a:rPr>
              <a:t>Make sure that the price is not too different than the rest of the listings within the area and of the same level.</a:t>
            </a:r>
            <a:endParaRPr sz="2000">
              <a:solidFill>
                <a:srgbClr val="263238"/>
              </a:solidFill>
              <a:latin typeface="Source Sans Pro"/>
              <a:ea typeface="Source Sans Pro"/>
              <a:cs typeface="Source Sans Pro"/>
              <a:sym typeface="Source Sans Pro"/>
            </a:endParaRPr>
          </a:p>
          <a:p>
            <a:pPr indent="0" lvl="0" marL="0" rtl="0">
              <a:spcBef>
                <a:spcPts val="600"/>
              </a:spcBef>
              <a:spcAft>
                <a:spcPts val="0"/>
              </a:spcAft>
              <a:buNone/>
            </a:pPr>
            <a:r>
              <a:rPr b="1" lang="en" sz="2400">
                <a:solidFill>
                  <a:srgbClr val="0091EA"/>
                </a:solidFill>
                <a:latin typeface="Source Sans Pro"/>
                <a:ea typeface="Source Sans Pro"/>
                <a:cs typeface="Source Sans Pro"/>
                <a:sym typeface="Source Sans Pro"/>
              </a:rPr>
              <a:t>Preconditions</a:t>
            </a:r>
            <a:endParaRPr sz="2000">
              <a:solidFill>
                <a:srgbClr val="263238"/>
              </a:solidFill>
              <a:latin typeface="Source Sans Pro"/>
              <a:ea typeface="Source Sans Pro"/>
              <a:cs typeface="Source Sans Pro"/>
              <a:sym typeface="Source Sans Pro"/>
            </a:endParaRPr>
          </a:p>
          <a:p>
            <a:pPr indent="-355600" lvl="0" marL="457200" rtl="0">
              <a:spcBef>
                <a:spcPts val="600"/>
              </a:spcBef>
              <a:spcAft>
                <a:spcPts val="0"/>
              </a:spcAft>
              <a:buClr>
                <a:srgbClr val="263238"/>
              </a:buClr>
              <a:buSzPts val="2000"/>
              <a:buFont typeface="Source Sans Pro"/>
              <a:buChar char="-"/>
            </a:pPr>
            <a:r>
              <a:rPr lang="en" sz="2000">
                <a:solidFill>
                  <a:srgbClr val="263238"/>
                </a:solidFill>
                <a:latin typeface="Source Sans Pro"/>
                <a:ea typeface="Source Sans Pro"/>
                <a:cs typeface="Source Sans Pro"/>
                <a:sym typeface="Source Sans Pro"/>
              </a:rPr>
              <a:t>Moderator is logged in.</a:t>
            </a:r>
            <a:endParaRPr sz="2000">
              <a:solidFill>
                <a:srgbClr val="263238"/>
              </a:solidFill>
              <a:latin typeface="Source Sans Pro"/>
              <a:ea typeface="Source Sans Pro"/>
              <a:cs typeface="Source Sans Pro"/>
              <a:sym typeface="Source Sans Pro"/>
            </a:endParaRPr>
          </a:p>
          <a:p>
            <a:pPr indent="0" lvl="0" marL="0" marR="0" rtl="0" algn="l">
              <a:lnSpc>
                <a:spcPct val="100000"/>
              </a:lnSpc>
              <a:spcBef>
                <a:spcPts val="600"/>
              </a:spcBef>
              <a:spcAft>
                <a:spcPts val="0"/>
              </a:spcAft>
              <a:buClr>
                <a:schemeClr val="dk1"/>
              </a:buClr>
              <a:buSzPts val="1100"/>
              <a:buFont typeface="Arial"/>
              <a:buNone/>
            </a:pPr>
            <a:r>
              <a:t/>
            </a:r>
            <a:endParaRPr b="0" i="0" sz="2400" u="none" cap="none" strike="noStrike">
              <a:solidFill>
                <a:srgbClr val="263238"/>
              </a:solidFill>
              <a:latin typeface="Source Sans Pro"/>
              <a:ea typeface="Source Sans Pro"/>
              <a:cs typeface="Source Sans Pro"/>
              <a:sym typeface="Source Sans Pro"/>
            </a:endParaRPr>
          </a:p>
          <a:p>
            <a:pPr indent="0" lvl="0" marL="0" marR="0" rtl="0" algn="l">
              <a:lnSpc>
                <a:spcPct val="100000"/>
              </a:lnSpc>
              <a:spcBef>
                <a:spcPts val="600"/>
              </a:spcBef>
              <a:spcAft>
                <a:spcPts val="0"/>
              </a:spcAft>
              <a:buClr>
                <a:srgbClr val="000000"/>
              </a:buClr>
              <a:buSzPts val="1400"/>
              <a:buFont typeface="Arial"/>
              <a:buNone/>
            </a:pPr>
            <a:r>
              <a:t/>
            </a:r>
            <a:endParaRPr b="0" i="0" sz="2400" u="none" cap="none" strike="noStrike">
              <a:solidFill>
                <a:srgbClr val="263238"/>
              </a:solidFill>
              <a:latin typeface="Source Sans Pro"/>
              <a:ea typeface="Source Sans Pro"/>
              <a:cs typeface="Source Sans Pro"/>
              <a:sym typeface="Source Sans Pro"/>
            </a:endParaRPr>
          </a:p>
        </p:txBody>
      </p:sp>
      <p:sp>
        <p:nvSpPr>
          <p:cNvPr id="290" name="Shape 290"/>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1" i="0" lang="en" sz="2400" u="none" cap="none" strike="noStrike">
                <a:solidFill>
                  <a:srgbClr val="0091EA"/>
                </a:solidFill>
                <a:latin typeface="Source Sans Pro"/>
                <a:ea typeface="Source Sans Pro"/>
                <a:cs typeface="Source Sans Pro"/>
                <a:sym typeface="Source Sans Pro"/>
              </a:rPr>
              <a:t>‹#›</a:t>
            </a:fld>
            <a:endParaRPr b="1" i="0" sz="2400" u="none" cap="none" strike="noStrike">
              <a:solidFill>
                <a:srgbClr val="0091EA"/>
              </a:solidFill>
              <a:latin typeface="Source Sans Pro"/>
              <a:ea typeface="Source Sans Pro"/>
              <a:cs typeface="Source Sans Pro"/>
              <a:sym typeface="Source Sans Pr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726075" y="-70899"/>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Basic Flow - Validate listing</a:t>
            </a:r>
            <a:endParaRPr/>
          </a:p>
        </p:txBody>
      </p:sp>
      <p:sp>
        <p:nvSpPr>
          <p:cNvPr id="296" name="Shape 296"/>
          <p:cNvSpPr txBox="1"/>
          <p:nvPr>
            <p:ph idx="12" type="sldNum"/>
          </p:nvPr>
        </p:nvSpPr>
        <p:spPr>
          <a:xfrm>
            <a:off x="8328184" y="6028334"/>
            <a:ext cx="548700" cy="52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aphicFrame>
        <p:nvGraphicFramePr>
          <p:cNvPr id="297" name="Shape 297"/>
          <p:cNvGraphicFramePr/>
          <p:nvPr/>
        </p:nvGraphicFramePr>
        <p:xfrm>
          <a:off x="726075" y="866000"/>
          <a:ext cx="3000000" cy="3000000"/>
        </p:xfrm>
        <a:graphic>
          <a:graphicData uri="http://schemas.openxmlformats.org/drawingml/2006/table">
            <a:tbl>
              <a:tblPr>
                <a:noFill/>
                <a:tableStyleId>{12C6C569-3A48-4382-945E-15597999ACA1}</a:tableStyleId>
              </a:tblPr>
              <a:tblGrid>
                <a:gridCol w="4145200"/>
                <a:gridCol w="3850450"/>
              </a:tblGrid>
              <a:tr h="461050">
                <a:tc>
                  <a:txBody>
                    <a:bodyPr>
                      <a:noAutofit/>
                    </a:bodyPr>
                    <a:lstStyle/>
                    <a:p>
                      <a:pPr indent="0" lvl="0" marL="0" rtl="0" algn="ctr">
                        <a:spcBef>
                          <a:spcPts val="0"/>
                        </a:spcBef>
                        <a:spcAft>
                          <a:spcPts val="0"/>
                        </a:spcAft>
                        <a:buClr>
                          <a:schemeClr val="dk1"/>
                        </a:buClr>
                        <a:buSzPts val="1100"/>
                        <a:buFont typeface="Arial"/>
                        <a:buNone/>
                      </a:pPr>
                      <a:r>
                        <a:rPr b="1" lang="en" sz="2000">
                          <a:solidFill>
                            <a:schemeClr val="dk1"/>
                          </a:solidFill>
                        </a:rPr>
                        <a:t>Moderator</a:t>
                      </a:r>
                      <a:endParaRPr b="1" sz="2000"/>
                    </a:p>
                  </a:txBody>
                  <a:tcPr marT="91425" marB="91425" marR="91425" marL="91425" anchor="ctr">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2000"/>
                        <a:t>System</a:t>
                      </a:r>
                      <a:endParaRPr b="1" sz="2000"/>
                    </a:p>
                  </a:txBody>
                  <a:tcPr marT="91425" marB="91425" marR="91425" marL="91425" anchor="ctr">
                    <a:lnB cap="flat" cmpd="sng" w="9525">
                      <a:solidFill>
                        <a:srgbClr val="9E9E9E"/>
                      </a:solidFill>
                      <a:prstDash val="solid"/>
                      <a:round/>
                      <a:headEnd len="sm" w="sm" type="none"/>
                      <a:tailEnd len="sm" w="sm" type="none"/>
                    </a:lnB>
                  </a:tcPr>
                </a:tc>
              </a:tr>
              <a:tr h="483875">
                <a:tc>
                  <a:txBody>
                    <a:bodyPr>
                      <a:noAutofit/>
                    </a:bodyPr>
                    <a:lstStyle/>
                    <a:p>
                      <a:pPr indent="0" lvl="0" marL="0" rtl="0" algn="ctr">
                        <a:spcBef>
                          <a:spcPts val="0"/>
                        </a:spcBef>
                        <a:spcAft>
                          <a:spcPts val="0"/>
                        </a:spcAft>
                        <a:buNone/>
                      </a:pPr>
                      <a:r>
                        <a:rPr lang="en" sz="1800"/>
                        <a:t>Perform login</a:t>
                      </a:r>
                      <a:endParaRPr sz="18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8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89425">
                <a:tc>
                  <a:txBody>
                    <a:bodyPr>
                      <a:noAutofit/>
                    </a:bodyPr>
                    <a:lstStyle/>
                    <a:p>
                      <a:pPr indent="0" lvl="0" marL="0" rtl="0" algn="ctr">
                        <a:spcBef>
                          <a:spcPts val="0"/>
                        </a:spcBef>
                        <a:spcAft>
                          <a:spcPts val="0"/>
                        </a:spcAft>
                        <a:buNone/>
                      </a:pPr>
                      <a:r>
                        <a:t/>
                      </a:r>
                      <a:endParaRPr sz="18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t>Verifies User’s data and allows login</a:t>
                      </a:r>
                      <a:endParaRPr sz="18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66425">
                <a:tc>
                  <a:txBody>
                    <a:bodyPr>
                      <a:noAutofit/>
                    </a:bodyPr>
                    <a:lstStyle/>
                    <a:p>
                      <a:pPr indent="0" lvl="0" marL="0" rtl="0" algn="ctr">
                        <a:spcBef>
                          <a:spcPts val="0"/>
                        </a:spcBef>
                        <a:spcAft>
                          <a:spcPts val="0"/>
                        </a:spcAft>
                        <a:buNone/>
                      </a:pPr>
                      <a:r>
                        <a:rPr lang="en" sz="1800"/>
                        <a:t>Gets a message about new listings to approve.</a:t>
                      </a:r>
                      <a:endParaRPr sz="1800"/>
                    </a:p>
                  </a:txBody>
                  <a:tcPr marT="91425" marB="91425" marR="91425" marL="91425" anchor="ctr">
                    <a:lnT cap="flat" cmpd="sng" w="952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sz="1800"/>
                    </a:p>
                  </a:txBody>
                  <a:tcPr marT="91425" marB="91425" marR="91425" marL="91425" anchor="ctr">
                    <a:lnT cap="flat" cmpd="sng" w="9525">
                      <a:solidFill>
                        <a:srgbClr val="9E9E9E"/>
                      </a:solidFill>
                      <a:prstDash val="solid"/>
                      <a:round/>
                      <a:headEnd len="sm" w="sm" type="none"/>
                      <a:tailEnd len="sm" w="sm" type="none"/>
                    </a:lnT>
                  </a:tcPr>
                </a:tc>
              </a:tr>
              <a:tr h="566425">
                <a:tc>
                  <a:txBody>
                    <a:bodyPr>
                      <a:noAutofit/>
                    </a:bodyPr>
                    <a:lstStyle/>
                    <a:p>
                      <a:pPr indent="0" lvl="0" marL="0" rtl="0" algn="ctr">
                        <a:spcBef>
                          <a:spcPts val="0"/>
                        </a:spcBef>
                        <a:spcAft>
                          <a:spcPts val="0"/>
                        </a:spcAft>
                        <a:buNone/>
                      </a:pPr>
                      <a:r>
                        <a:rPr lang="en" sz="1800"/>
                        <a:t>Reviews new listings</a:t>
                      </a:r>
                      <a:endParaRPr sz="1800"/>
                    </a:p>
                  </a:txBody>
                  <a:tcPr marT="91425" marB="91425" marR="91425" marL="91425" anchor="ctr"/>
                </a:tc>
                <a:tc>
                  <a:txBody>
                    <a:bodyPr>
                      <a:noAutofit/>
                    </a:bodyPr>
                    <a:lstStyle/>
                    <a:p>
                      <a:pPr indent="0" lvl="0" marL="0" rtl="0" algn="ctr">
                        <a:spcBef>
                          <a:spcPts val="0"/>
                        </a:spcBef>
                        <a:spcAft>
                          <a:spcPts val="0"/>
                        </a:spcAft>
                        <a:buNone/>
                      </a:pPr>
                      <a:r>
                        <a:t/>
                      </a:r>
                      <a:endParaRPr sz="1800"/>
                    </a:p>
                  </a:txBody>
                  <a:tcPr marT="91425" marB="91425" marR="91425" marL="91425" anchor="ctr"/>
                </a:tc>
              </a:tr>
              <a:tr h="535675">
                <a:tc>
                  <a:txBody>
                    <a:bodyPr>
                      <a:noAutofit/>
                    </a:bodyPr>
                    <a:lstStyle/>
                    <a:p>
                      <a:pPr indent="0" lvl="0" marL="0" rtl="0" algn="ctr">
                        <a:spcBef>
                          <a:spcPts val="0"/>
                        </a:spcBef>
                        <a:spcAft>
                          <a:spcPts val="0"/>
                        </a:spcAft>
                        <a:buNone/>
                      </a:pPr>
                      <a:r>
                        <a:rPr lang="en" sz="1800"/>
                        <a:t>Approves listing.</a:t>
                      </a:r>
                      <a:endParaRPr sz="1800"/>
                    </a:p>
                  </a:txBody>
                  <a:tcPr marT="91425" marB="91425" marR="91425" marL="91425" anchor="ctr">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800"/>
                    </a:p>
                  </a:txBody>
                  <a:tcPr marT="91425" marB="91425" marR="91425" marL="91425" anchor="ctr">
                    <a:lnB cap="flat" cmpd="sng" w="9525">
                      <a:solidFill>
                        <a:srgbClr val="9E9E9E"/>
                      </a:solidFill>
                      <a:prstDash val="solid"/>
                      <a:round/>
                      <a:headEnd len="sm" w="sm" type="none"/>
                      <a:tailEnd len="sm" w="sm" type="none"/>
                    </a:lnB>
                  </a:tcPr>
                </a:tc>
              </a:tr>
              <a:tr h="843200">
                <a:tc>
                  <a:txBody>
                    <a:bodyPr>
                      <a:noAutofit/>
                    </a:bodyPr>
                    <a:lstStyle/>
                    <a:p>
                      <a:pPr indent="0" lvl="0" marL="0" rtl="0" algn="ctr">
                        <a:spcBef>
                          <a:spcPts val="0"/>
                        </a:spcBef>
                        <a:spcAft>
                          <a:spcPts val="0"/>
                        </a:spcAft>
                        <a:buNone/>
                      </a:pPr>
                      <a:r>
                        <a:t/>
                      </a:r>
                      <a:endParaRPr sz="18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t>Listing is updated on the site.</a:t>
                      </a:r>
                      <a:endParaRPr sz="18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a:spcBef>
                <a:spcPts val="0"/>
              </a:spcBef>
              <a:spcAft>
                <a:spcPts val="0"/>
              </a:spcAft>
              <a:buClr>
                <a:srgbClr val="000000"/>
              </a:buClr>
              <a:buSzPts val="1300"/>
              <a:buFont typeface="Arial"/>
              <a:buNone/>
            </a:pPr>
            <a:fld id="{00000000-1234-1234-1234-123412341234}" type="slidenum">
              <a:rPr lang="en"/>
              <a:t>‹#›</a:t>
            </a:fld>
            <a:endParaRPr/>
          </a:p>
        </p:txBody>
      </p:sp>
      <p:sp>
        <p:nvSpPr>
          <p:cNvPr id="303" name="Shape 303"/>
          <p:cNvSpPr txBox="1"/>
          <p:nvPr>
            <p:ph type="title"/>
          </p:nvPr>
        </p:nvSpPr>
        <p:spPr>
          <a:xfrm>
            <a:off x="726075" y="-70899"/>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Alternate </a:t>
            </a:r>
            <a:r>
              <a:rPr lang="en"/>
              <a:t>Flow - Validate listing</a:t>
            </a:r>
            <a:endParaRPr/>
          </a:p>
        </p:txBody>
      </p:sp>
      <p:graphicFrame>
        <p:nvGraphicFramePr>
          <p:cNvPr id="304" name="Shape 304"/>
          <p:cNvGraphicFramePr/>
          <p:nvPr/>
        </p:nvGraphicFramePr>
        <p:xfrm>
          <a:off x="672775" y="866000"/>
          <a:ext cx="3000000" cy="3000000"/>
        </p:xfrm>
        <a:graphic>
          <a:graphicData uri="http://schemas.openxmlformats.org/drawingml/2006/table">
            <a:tbl>
              <a:tblPr>
                <a:noFill/>
                <a:tableStyleId>{12C6C569-3A48-4382-945E-15597999ACA1}</a:tableStyleId>
              </a:tblPr>
              <a:tblGrid>
                <a:gridCol w="4008325"/>
                <a:gridCol w="3669975"/>
              </a:tblGrid>
              <a:tr h="430850">
                <a:tc>
                  <a:txBody>
                    <a:bodyPr>
                      <a:noAutofit/>
                    </a:bodyPr>
                    <a:lstStyle/>
                    <a:p>
                      <a:pPr indent="0" lvl="0" marL="0" rtl="0" algn="ctr">
                        <a:spcBef>
                          <a:spcPts val="0"/>
                        </a:spcBef>
                        <a:spcAft>
                          <a:spcPts val="0"/>
                        </a:spcAft>
                        <a:buNone/>
                      </a:pPr>
                      <a:r>
                        <a:rPr b="1" lang="en" sz="2000">
                          <a:solidFill>
                            <a:schemeClr val="dk1"/>
                          </a:solidFill>
                        </a:rPr>
                        <a:t>Moderator</a:t>
                      </a:r>
                      <a:endParaRPr b="1" sz="2000"/>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2000"/>
                        <a:t>System</a:t>
                      </a:r>
                      <a:endParaRPr b="1" sz="2000"/>
                    </a:p>
                  </a:txBody>
                  <a:tcPr marT="91425" marB="91425" marR="91425" marL="91425">
                    <a:lnB cap="flat" cmpd="sng" w="9525">
                      <a:solidFill>
                        <a:srgbClr val="9E9E9E"/>
                      </a:solidFill>
                      <a:prstDash val="solid"/>
                      <a:round/>
                      <a:headEnd len="sm" w="sm" type="none"/>
                      <a:tailEnd len="sm" w="sm" type="none"/>
                    </a:lnB>
                  </a:tcPr>
                </a:tc>
              </a:tr>
              <a:tr h="744975">
                <a:tc>
                  <a:txBody>
                    <a:bodyPr>
                      <a:noAutofit/>
                    </a:bodyPr>
                    <a:lstStyle/>
                    <a:p>
                      <a:pPr indent="0" lvl="0" marL="0" rtl="0" algn="ctr">
                        <a:spcBef>
                          <a:spcPts val="0"/>
                        </a:spcBef>
                        <a:spcAft>
                          <a:spcPts val="0"/>
                        </a:spcAft>
                        <a:buNone/>
                      </a:pPr>
                      <a:r>
                        <a:rPr lang="en" sz="1800"/>
                        <a:t>Perform login</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13950">
                <a:tc>
                  <a:txBody>
                    <a:bodyPr>
                      <a:noAutofit/>
                    </a:bodyPr>
                    <a:lstStyle/>
                    <a:p>
                      <a:pPr indent="0" lvl="0" marL="0" rtl="0" algn="ctr">
                        <a:spcBef>
                          <a:spcPts val="0"/>
                        </a:spcBef>
                        <a:spcAft>
                          <a:spcPts val="0"/>
                        </a:spcAft>
                        <a:buNone/>
                      </a:pPr>
                      <a:r>
                        <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t>Verifies Seller’s data and allows login</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44975">
                <a:tc>
                  <a:txBody>
                    <a:bodyPr>
                      <a:noAutofit/>
                    </a:bodyPr>
                    <a:lstStyle/>
                    <a:p>
                      <a:pPr indent="0" lvl="0" marL="0" rtl="0" algn="ctr">
                        <a:spcBef>
                          <a:spcPts val="0"/>
                        </a:spcBef>
                        <a:spcAft>
                          <a:spcPts val="0"/>
                        </a:spcAft>
                        <a:buClr>
                          <a:schemeClr val="dk1"/>
                        </a:buClr>
                        <a:buSzPts val="1100"/>
                        <a:buFont typeface="Arial"/>
                        <a:buNone/>
                      </a:pPr>
                      <a:r>
                        <a:rPr lang="en" sz="1800">
                          <a:solidFill>
                            <a:schemeClr val="dk1"/>
                          </a:solidFill>
                        </a:rPr>
                        <a:t>Gets a message about new listings to approve.</a:t>
                      </a:r>
                      <a:endParaRPr sz="1800"/>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r>
              <a:tr h="468325">
                <a:tc>
                  <a:txBody>
                    <a:bodyPr>
                      <a:noAutofit/>
                    </a:bodyPr>
                    <a:lstStyle/>
                    <a:p>
                      <a:pPr indent="0" lvl="0" marL="0" rtl="0" algn="ctr">
                        <a:spcBef>
                          <a:spcPts val="0"/>
                        </a:spcBef>
                        <a:spcAft>
                          <a:spcPts val="0"/>
                        </a:spcAft>
                        <a:buClr>
                          <a:schemeClr val="dk1"/>
                        </a:buClr>
                        <a:buSzPts val="1100"/>
                        <a:buFont typeface="Arial"/>
                        <a:buNone/>
                      </a:pPr>
                      <a:r>
                        <a:rPr lang="en" sz="1800">
                          <a:solidFill>
                            <a:schemeClr val="dk1"/>
                          </a:solidFill>
                        </a:rPr>
                        <a:t>Reviews new listings</a:t>
                      </a:r>
                      <a:endParaRPr sz="1800">
                        <a:solidFill>
                          <a:schemeClr val="dk1"/>
                        </a:solidFill>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r>
              <a:tr h="453750">
                <a:tc>
                  <a:txBody>
                    <a:bodyPr>
                      <a:noAutofit/>
                    </a:bodyPr>
                    <a:lstStyle/>
                    <a:p>
                      <a:pPr indent="0" lvl="0" marL="0" rtl="0" algn="ctr">
                        <a:spcBef>
                          <a:spcPts val="0"/>
                        </a:spcBef>
                        <a:spcAft>
                          <a:spcPts val="0"/>
                        </a:spcAft>
                        <a:buNone/>
                      </a:pPr>
                      <a:r>
                        <a:rPr lang="en" sz="1800"/>
                        <a:t>Moderator rejects listing.</a:t>
                      </a:r>
                      <a:endParaRPr sz="1800"/>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r>
              <a:tr h="744975">
                <a:tc>
                  <a:txBody>
                    <a:bodyPr>
                      <a:noAutofit/>
                    </a:bodyPr>
                    <a:lstStyle/>
                    <a:p>
                      <a:pPr indent="0" lvl="0" marL="0" rtl="0" algn="ctr">
                        <a:spcBef>
                          <a:spcPts val="0"/>
                        </a:spcBef>
                        <a:spcAft>
                          <a:spcPts val="0"/>
                        </a:spcAft>
                        <a:buNone/>
                      </a:pPr>
                      <a:r>
                        <a:rPr lang="en" sz="1800"/>
                        <a:t>Moderator sends a message to Seller with the reason of rejection.</a:t>
                      </a:r>
                      <a:endParaRPr sz="18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44975">
                <a:tc>
                  <a:txBody>
                    <a:bodyPr>
                      <a:noAutofit/>
                    </a:bodyPr>
                    <a:lstStyle/>
                    <a:p>
                      <a:pPr indent="0" lvl="0" marL="0" rtl="0" algn="ctr">
                        <a:spcBef>
                          <a:spcPts val="0"/>
                        </a:spcBef>
                        <a:spcAft>
                          <a:spcPts val="0"/>
                        </a:spcAft>
                        <a:buNone/>
                      </a:pPr>
                      <a:r>
                        <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t>Listing does not change until Seller won’t fix it.</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a:spcBef>
                <a:spcPts val="0"/>
              </a:spcBef>
              <a:spcAft>
                <a:spcPts val="0"/>
              </a:spcAft>
              <a:buClr>
                <a:srgbClr val="000000"/>
              </a:buClr>
              <a:buSzPts val="1300"/>
              <a:buFont typeface="Arial"/>
              <a:buNone/>
            </a:pPr>
            <a:fld id="{00000000-1234-1234-1234-123412341234}" type="slidenum">
              <a:rPr lang="en"/>
              <a:t>‹#›</a:t>
            </a:fld>
            <a:endParaRPr/>
          </a:p>
        </p:txBody>
      </p:sp>
      <p:sp>
        <p:nvSpPr>
          <p:cNvPr id="310" name="Shape 310"/>
          <p:cNvSpPr txBox="1"/>
          <p:nvPr/>
        </p:nvSpPr>
        <p:spPr>
          <a:xfrm>
            <a:off x="1775175" y="1627225"/>
            <a:ext cx="5093700" cy="300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0091EA"/>
                </a:solidFill>
                <a:latin typeface="Roboto Slab"/>
                <a:ea typeface="Roboto Slab"/>
                <a:cs typeface="Roboto Slab"/>
                <a:sym typeface="Roboto Slab"/>
              </a:rPr>
              <a:t>Use case:</a:t>
            </a:r>
            <a:endParaRPr b="1" sz="4800">
              <a:solidFill>
                <a:srgbClr val="0091EA"/>
              </a:solidFill>
              <a:latin typeface="Roboto Slab"/>
              <a:ea typeface="Roboto Slab"/>
              <a:cs typeface="Roboto Slab"/>
              <a:sym typeface="Roboto Slab"/>
            </a:endParaRPr>
          </a:p>
          <a:p>
            <a:pPr indent="0" lvl="0" marL="0" rtl="0" algn="ctr">
              <a:spcBef>
                <a:spcPts val="0"/>
              </a:spcBef>
              <a:spcAft>
                <a:spcPts val="0"/>
              </a:spcAft>
              <a:buNone/>
            </a:pPr>
            <a:r>
              <a:rPr b="1" lang="en" sz="4800">
                <a:solidFill>
                  <a:srgbClr val="0091EA"/>
                </a:solidFill>
                <a:latin typeface="Roboto Slab"/>
                <a:ea typeface="Roboto Slab"/>
                <a:cs typeface="Roboto Slab"/>
                <a:sym typeface="Roboto Slab"/>
              </a:rPr>
              <a:t>Send </a:t>
            </a:r>
            <a:r>
              <a:rPr b="1" lang="en" sz="4800">
                <a:solidFill>
                  <a:srgbClr val="0091EA"/>
                </a:solidFill>
                <a:latin typeface="Roboto Slab"/>
                <a:ea typeface="Roboto Slab"/>
                <a:cs typeface="Roboto Slab"/>
                <a:sym typeface="Roboto Slab"/>
              </a:rPr>
              <a:t>Message</a:t>
            </a:r>
            <a:endParaRPr b="1" sz="4800">
              <a:solidFill>
                <a:srgbClr val="0091EA"/>
              </a:solidFill>
              <a:latin typeface="Roboto Slab"/>
              <a:ea typeface="Roboto Slab"/>
              <a:cs typeface="Roboto Slab"/>
              <a:sym typeface="Roboto Slab"/>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Shape 315"/>
          <p:cNvSpPr txBox="1"/>
          <p:nvPr>
            <p:ph idx="4294967295" type="title"/>
          </p:nvPr>
        </p:nvSpPr>
        <p:spPr>
          <a:xfrm>
            <a:off x="786150" y="258426"/>
            <a:ext cx="7571700" cy="936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91EA"/>
              </a:buClr>
              <a:buSzPts val="2000"/>
              <a:buFont typeface="Roboto Slab"/>
              <a:buNone/>
            </a:pPr>
            <a:r>
              <a:rPr lang="en" sz="3000"/>
              <a:t>Send </a:t>
            </a:r>
            <a:r>
              <a:rPr lang="en" sz="3000"/>
              <a:t>Message </a:t>
            </a:r>
            <a:endParaRPr b="0" i="0" sz="3000" u="none" cap="none" strike="noStrike">
              <a:solidFill>
                <a:srgbClr val="0091EA"/>
              </a:solidFill>
              <a:latin typeface="Roboto Slab"/>
              <a:ea typeface="Roboto Slab"/>
              <a:cs typeface="Roboto Slab"/>
              <a:sym typeface="Roboto Slab"/>
            </a:endParaRPr>
          </a:p>
        </p:txBody>
      </p:sp>
      <p:sp>
        <p:nvSpPr>
          <p:cNvPr id="316" name="Shape 316"/>
          <p:cNvSpPr txBox="1"/>
          <p:nvPr/>
        </p:nvSpPr>
        <p:spPr>
          <a:xfrm>
            <a:off x="786150" y="1049475"/>
            <a:ext cx="8120100" cy="48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1400"/>
              <a:buFont typeface="Arial"/>
              <a:buNone/>
            </a:pPr>
            <a:r>
              <a:rPr b="1" lang="en" sz="2400">
                <a:solidFill>
                  <a:srgbClr val="0091EA"/>
                </a:solidFill>
                <a:latin typeface="Source Sans Pro"/>
                <a:ea typeface="Source Sans Pro"/>
                <a:cs typeface="Source Sans Pro"/>
                <a:sym typeface="Source Sans Pro"/>
              </a:rPr>
              <a:t>Actors</a:t>
            </a:r>
            <a:endParaRPr b="0" i="0" sz="2400" u="none" cap="none" strike="noStrike">
              <a:solidFill>
                <a:srgbClr val="0091EA"/>
              </a:solidFill>
              <a:latin typeface="Source Sans Pro"/>
              <a:ea typeface="Source Sans Pro"/>
              <a:cs typeface="Source Sans Pro"/>
              <a:sym typeface="Source Sans Pro"/>
            </a:endParaRPr>
          </a:p>
          <a:p>
            <a:pPr indent="-355600" lvl="0" marL="457200" rtl="0">
              <a:spcBef>
                <a:spcPts val="600"/>
              </a:spcBef>
              <a:spcAft>
                <a:spcPts val="0"/>
              </a:spcAft>
              <a:buClr>
                <a:srgbClr val="263238"/>
              </a:buClr>
              <a:buSzPts val="2000"/>
              <a:buFont typeface="Source Sans Pro"/>
              <a:buChar char="-"/>
            </a:pPr>
            <a:r>
              <a:rPr lang="en" sz="2000">
                <a:solidFill>
                  <a:srgbClr val="263238"/>
                </a:solidFill>
                <a:latin typeface="Source Sans Pro"/>
                <a:ea typeface="Source Sans Pro"/>
                <a:cs typeface="Source Sans Pro"/>
                <a:sym typeface="Source Sans Pro"/>
              </a:rPr>
              <a:t>Buyer (Primary)</a:t>
            </a:r>
            <a:endParaRPr sz="2000">
              <a:solidFill>
                <a:srgbClr val="263238"/>
              </a:solidFill>
              <a:latin typeface="Source Sans Pro"/>
              <a:ea typeface="Source Sans Pro"/>
              <a:cs typeface="Source Sans Pro"/>
              <a:sym typeface="Source Sans Pro"/>
            </a:endParaRPr>
          </a:p>
          <a:p>
            <a:pPr indent="-355600" lvl="0" marL="457200" rtl="0">
              <a:spcBef>
                <a:spcPts val="0"/>
              </a:spcBef>
              <a:spcAft>
                <a:spcPts val="0"/>
              </a:spcAft>
              <a:buClr>
                <a:srgbClr val="263238"/>
              </a:buClr>
              <a:buSzPts val="2000"/>
              <a:buFont typeface="Source Sans Pro"/>
              <a:buChar char="-"/>
            </a:pPr>
            <a:r>
              <a:rPr lang="en" sz="2000">
                <a:solidFill>
                  <a:srgbClr val="263238"/>
                </a:solidFill>
                <a:latin typeface="Source Sans Pro"/>
                <a:ea typeface="Source Sans Pro"/>
                <a:cs typeface="Source Sans Pro"/>
                <a:sym typeface="Source Sans Pro"/>
              </a:rPr>
              <a:t>Seller (Primary)</a:t>
            </a:r>
            <a:endParaRPr sz="2000">
              <a:solidFill>
                <a:srgbClr val="263238"/>
              </a:solidFill>
              <a:latin typeface="Source Sans Pro"/>
              <a:ea typeface="Source Sans Pro"/>
              <a:cs typeface="Source Sans Pro"/>
              <a:sym typeface="Source Sans Pro"/>
            </a:endParaRPr>
          </a:p>
          <a:p>
            <a:pPr indent="-355600" lvl="0" marL="457200" rtl="0">
              <a:spcBef>
                <a:spcPts val="0"/>
              </a:spcBef>
              <a:spcAft>
                <a:spcPts val="0"/>
              </a:spcAft>
              <a:buClr>
                <a:srgbClr val="263238"/>
              </a:buClr>
              <a:buSzPts val="2000"/>
              <a:buFont typeface="Source Sans Pro"/>
              <a:buChar char="-"/>
            </a:pPr>
            <a:r>
              <a:rPr lang="en" sz="2000">
                <a:solidFill>
                  <a:srgbClr val="263238"/>
                </a:solidFill>
                <a:latin typeface="Source Sans Pro"/>
                <a:ea typeface="Source Sans Pro"/>
                <a:cs typeface="Source Sans Pro"/>
                <a:sym typeface="Source Sans Pro"/>
              </a:rPr>
              <a:t>Messaging Service (Secondary)</a:t>
            </a:r>
            <a:endParaRPr sz="2000">
              <a:solidFill>
                <a:srgbClr val="263238"/>
              </a:solidFill>
              <a:latin typeface="Source Sans Pro"/>
              <a:ea typeface="Source Sans Pro"/>
              <a:cs typeface="Source Sans Pro"/>
              <a:sym typeface="Source Sans Pro"/>
            </a:endParaRPr>
          </a:p>
          <a:p>
            <a:pPr indent="0" lvl="0" marL="0" rtl="0">
              <a:spcBef>
                <a:spcPts val="600"/>
              </a:spcBef>
              <a:spcAft>
                <a:spcPts val="0"/>
              </a:spcAft>
              <a:buNone/>
            </a:pPr>
            <a:r>
              <a:rPr b="1" lang="en" sz="2400">
                <a:solidFill>
                  <a:srgbClr val="0091EA"/>
                </a:solidFill>
                <a:latin typeface="Source Sans Pro"/>
                <a:ea typeface="Source Sans Pro"/>
                <a:cs typeface="Source Sans Pro"/>
                <a:sym typeface="Source Sans Pro"/>
              </a:rPr>
              <a:t>Objectives</a:t>
            </a:r>
            <a:endParaRPr sz="2000">
              <a:solidFill>
                <a:srgbClr val="263238"/>
              </a:solidFill>
              <a:latin typeface="Source Sans Pro"/>
              <a:ea typeface="Source Sans Pro"/>
              <a:cs typeface="Source Sans Pro"/>
              <a:sym typeface="Source Sans Pro"/>
            </a:endParaRPr>
          </a:p>
          <a:p>
            <a:pPr indent="-355600" lvl="0" marL="457200" rtl="0">
              <a:spcBef>
                <a:spcPts val="600"/>
              </a:spcBef>
              <a:spcAft>
                <a:spcPts val="0"/>
              </a:spcAft>
              <a:buClr>
                <a:srgbClr val="263238"/>
              </a:buClr>
              <a:buSzPts val="2000"/>
              <a:buFont typeface="Source Sans Pro"/>
              <a:buChar char="-"/>
            </a:pPr>
            <a:r>
              <a:rPr lang="en" sz="2000">
                <a:solidFill>
                  <a:srgbClr val="263238"/>
                </a:solidFill>
                <a:latin typeface="Source Sans Pro"/>
                <a:ea typeface="Source Sans Pro"/>
                <a:cs typeface="Source Sans Pro"/>
                <a:sym typeface="Source Sans Pro"/>
              </a:rPr>
              <a:t>A messaging system allows to user to send messages one to another</a:t>
            </a:r>
            <a:endParaRPr sz="2000">
              <a:solidFill>
                <a:srgbClr val="263238"/>
              </a:solidFill>
              <a:latin typeface="Source Sans Pro"/>
              <a:ea typeface="Source Sans Pro"/>
              <a:cs typeface="Source Sans Pro"/>
              <a:sym typeface="Source Sans Pro"/>
            </a:endParaRPr>
          </a:p>
          <a:p>
            <a:pPr indent="-355600" lvl="0" marL="457200" rtl="0">
              <a:spcBef>
                <a:spcPts val="0"/>
              </a:spcBef>
              <a:spcAft>
                <a:spcPts val="0"/>
              </a:spcAft>
              <a:buClr>
                <a:srgbClr val="263238"/>
              </a:buClr>
              <a:buSzPts val="2000"/>
              <a:buFont typeface="Source Sans Pro"/>
              <a:buChar char="-"/>
            </a:pPr>
            <a:r>
              <a:rPr lang="en" sz="2000">
                <a:solidFill>
                  <a:srgbClr val="263238"/>
                </a:solidFill>
                <a:latin typeface="Source Sans Pro"/>
                <a:ea typeface="Source Sans Pro"/>
                <a:cs typeface="Source Sans Pro"/>
                <a:sym typeface="Source Sans Pro"/>
              </a:rPr>
              <a:t>A messaging system in the site encourages clients to return to the site</a:t>
            </a:r>
            <a:endParaRPr sz="2000">
              <a:solidFill>
                <a:srgbClr val="263238"/>
              </a:solidFill>
              <a:latin typeface="Source Sans Pro"/>
              <a:ea typeface="Source Sans Pro"/>
              <a:cs typeface="Source Sans Pro"/>
              <a:sym typeface="Source Sans Pro"/>
            </a:endParaRPr>
          </a:p>
          <a:p>
            <a:pPr indent="0" lvl="0" marL="0" rtl="0">
              <a:spcBef>
                <a:spcPts val="600"/>
              </a:spcBef>
              <a:spcAft>
                <a:spcPts val="0"/>
              </a:spcAft>
              <a:buNone/>
            </a:pPr>
            <a:r>
              <a:rPr b="1" lang="en" sz="2400">
                <a:solidFill>
                  <a:srgbClr val="0091EA"/>
                </a:solidFill>
                <a:latin typeface="Source Sans Pro"/>
                <a:ea typeface="Source Sans Pro"/>
                <a:cs typeface="Source Sans Pro"/>
                <a:sym typeface="Source Sans Pro"/>
              </a:rPr>
              <a:t>Preconditions</a:t>
            </a:r>
            <a:endParaRPr sz="2400">
              <a:solidFill>
                <a:srgbClr val="0091EA"/>
              </a:solidFill>
              <a:latin typeface="Source Sans Pro"/>
              <a:ea typeface="Source Sans Pro"/>
              <a:cs typeface="Source Sans Pro"/>
              <a:sym typeface="Source Sans Pro"/>
            </a:endParaRPr>
          </a:p>
          <a:p>
            <a:pPr indent="-355600" lvl="0" marL="457200" rtl="0">
              <a:spcBef>
                <a:spcPts val="600"/>
              </a:spcBef>
              <a:spcAft>
                <a:spcPts val="0"/>
              </a:spcAft>
              <a:buClr>
                <a:srgbClr val="263238"/>
              </a:buClr>
              <a:buSzPts val="2000"/>
              <a:buFont typeface="Source Sans Pro"/>
              <a:buChar char="-"/>
            </a:pPr>
            <a:r>
              <a:rPr lang="en" sz="2000">
                <a:solidFill>
                  <a:srgbClr val="263238"/>
                </a:solidFill>
                <a:latin typeface="Source Sans Pro"/>
                <a:ea typeface="Source Sans Pro"/>
                <a:cs typeface="Source Sans Pro"/>
                <a:sym typeface="Source Sans Pro"/>
              </a:rPr>
              <a:t>User must be logged in to create message </a:t>
            </a:r>
            <a:endParaRPr sz="2000">
              <a:solidFill>
                <a:srgbClr val="263238"/>
              </a:solidFill>
              <a:latin typeface="Source Sans Pro"/>
              <a:ea typeface="Source Sans Pro"/>
              <a:cs typeface="Source Sans Pro"/>
              <a:sym typeface="Source Sans Pro"/>
            </a:endParaRPr>
          </a:p>
          <a:p>
            <a:pPr indent="0" lvl="0" marL="0" rtl="0">
              <a:spcBef>
                <a:spcPts val="600"/>
              </a:spcBef>
              <a:spcAft>
                <a:spcPts val="0"/>
              </a:spcAft>
              <a:buNone/>
            </a:pPr>
            <a:r>
              <a:t/>
            </a:r>
            <a:endParaRPr sz="2000">
              <a:solidFill>
                <a:srgbClr val="263238"/>
              </a:solidFill>
              <a:latin typeface="Source Sans Pro"/>
              <a:ea typeface="Source Sans Pro"/>
              <a:cs typeface="Source Sans Pro"/>
              <a:sym typeface="Source Sans Pro"/>
            </a:endParaRPr>
          </a:p>
          <a:p>
            <a:pPr indent="0" lvl="0" marL="0" rtl="0">
              <a:spcBef>
                <a:spcPts val="600"/>
              </a:spcBef>
              <a:spcAft>
                <a:spcPts val="0"/>
              </a:spcAft>
              <a:buClr>
                <a:schemeClr val="dk1"/>
              </a:buClr>
              <a:buSzPts val="1100"/>
              <a:buFont typeface="Arial"/>
              <a:buNone/>
            </a:pPr>
            <a:r>
              <a:t/>
            </a:r>
            <a:endParaRPr>
              <a:solidFill>
                <a:srgbClr val="263238"/>
              </a:solidFill>
              <a:latin typeface="Source Sans Pro"/>
              <a:ea typeface="Source Sans Pro"/>
              <a:cs typeface="Source Sans Pro"/>
              <a:sym typeface="Source Sans Pro"/>
            </a:endParaRPr>
          </a:p>
          <a:p>
            <a:pPr indent="0" lvl="0" marL="0" marR="0" rtl="0" algn="l">
              <a:lnSpc>
                <a:spcPct val="100000"/>
              </a:lnSpc>
              <a:spcBef>
                <a:spcPts val="600"/>
              </a:spcBef>
              <a:spcAft>
                <a:spcPts val="0"/>
              </a:spcAft>
              <a:buClr>
                <a:schemeClr val="dk1"/>
              </a:buClr>
              <a:buSzPts val="1100"/>
              <a:buFont typeface="Arial"/>
              <a:buNone/>
            </a:pPr>
            <a:r>
              <a:t/>
            </a:r>
            <a:endParaRPr b="0" i="0" sz="1400" u="none" cap="none" strike="noStrike">
              <a:solidFill>
                <a:srgbClr val="263238"/>
              </a:solidFill>
              <a:latin typeface="Source Sans Pro"/>
              <a:ea typeface="Source Sans Pro"/>
              <a:cs typeface="Source Sans Pro"/>
              <a:sym typeface="Source Sans Pro"/>
            </a:endParaRPr>
          </a:p>
          <a:p>
            <a:pPr indent="0" lvl="0" marL="0" marR="0" rtl="0" algn="l">
              <a:lnSpc>
                <a:spcPct val="100000"/>
              </a:lnSpc>
              <a:spcBef>
                <a:spcPts val="600"/>
              </a:spcBef>
              <a:spcAft>
                <a:spcPts val="0"/>
              </a:spcAft>
              <a:buClr>
                <a:srgbClr val="000000"/>
              </a:buClr>
              <a:buSzPts val="1400"/>
              <a:buFont typeface="Arial"/>
              <a:buNone/>
            </a:pPr>
            <a:r>
              <a:t/>
            </a:r>
            <a:endParaRPr b="0" i="0" sz="1400" u="none" cap="none" strike="noStrike">
              <a:solidFill>
                <a:srgbClr val="263238"/>
              </a:solidFill>
              <a:latin typeface="Source Sans Pro"/>
              <a:ea typeface="Source Sans Pro"/>
              <a:cs typeface="Source Sans Pro"/>
              <a:sym typeface="Source Sans Pro"/>
            </a:endParaRPr>
          </a:p>
        </p:txBody>
      </p:sp>
      <p:sp>
        <p:nvSpPr>
          <p:cNvPr id="317" name="Shape 317"/>
          <p:cNvSpPr txBox="1"/>
          <p:nvPr>
            <p:ph idx="12" type="sldNum"/>
          </p:nvPr>
        </p:nvSpPr>
        <p:spPr>
          <a:xfrm>
            <a:off x="-92" y="6333125"/>
            <a:ext cx="9144000" cy="52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Shape 322"/>
          <p:cNvSpPr txBox="1"/>
          <p:nvPr>
            <p:ph idx="4294967295" type="title"/>
          </p:nvPr>
        </p:nvSpPr>
        <p:spPr>
          <a:xfrm>
            <a:off x="737625" y="0"/>
            <a:ext cx="7571700" cy="462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Basic Flow - Send Message</a:t>
            </a:r>
            <a:endParaRPr/>
          </a:p>
        </p:txBody>
      </p:sp>
      <p:sp>
        <p:nvSpPr>
          <p:cNvPr id="323" name="Shape 32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a:spcBef>
                <a:spcPts val="0"/>
              </a:spcBef>
              <a:spcAft>
                <a:spcPts val="0"/>
              </a:spcAft>
              <a:buClr>
                <a:srgbClr val="000000"/>
              </a:buClr>
              <a:buSzPts val="1300"/>
              <a:buFont typeface="Arial"/>
              <a:buNone/>
            </a:pPr>
            <a:fld id="{00000000-1234-1234-1234-123412341234}" type="slidenum">
              <a:rPr lang="en"/>
              <a:t>‹#›</a:t>
            </a:fld>
            <a:endParaRPr/>
          </a:p>
        </p:txBody>
      </p:sp>
      <p:graphicFrame>
        <p:nvGraphicFramePr>
          <p:cNvPr id="324" name="Shape 324"/>
          <p:cNvGraphicFramePr/>
          <p:nvPr/>
        </p:nvGraphicFramePr>
        <p:xfrm>
          <a:off x="457988" y="865050"/>
          <a:ext cx="3000000" cy="3000000"/>
        </p:xfrm>
        <a:graphic>
          <a:graphicData uri="http://schemas.openxmlformats.org/drawingml/2006/table">
            <a:tbl>
              <a:tblPr>
                <a:noFill/>
                <a:tableStyleId>{12C6C569-3A48-4382-945E-15597999ACA1}</a:tableStyleId>
              </a:tblPr>
              <a:tblGrid>
                <a:gridCol w="2604950"/>
                <a:gridCol w="2685125"/>
                <a:gridCol w="2917300"/>
              </a:tblGrid>
              <a:tr h="518200">
                <a:tc>
                  <a:txBody>
                    <a:bodyPr>
                      <a:noAutofit/>
                    </a:bodyPr>
                    <a:lstStyle/>
                    <a:p>
                      <a:pPr indent="0" lvl="0" marL="0" algn="ctr">
                        <a:spcBef>
                          <a:spcPts val="0"/>
                        </a:spcBef>
                        <a:spcAft>
                          <a:spcPts val="0"/>
                        </a:spcAft>
                        <a:buNone/>
                      </a:pPr>
                      <a:r>
                        <a:rPr b="1" lang="en" sz="1800"/>
                        <a:t>User</a:t>
                      </a:r>
                      <a:endParaRPr b="1" sz="1800"/>
                    </a:p>
                  </a:txBody>
                  <a:tcPr marT="91425" marB="91425" marR="91425" marL="91425"/>
                </a:tc>
                <a:tc>
                  <a:txBody>
                    <a:bodyPr>
                      <a:noAutofit/>
                    </a:bodyPr>
                    <a:lstStyle/>
                    <a:p>
                      <a:pPr indent="0" lvl="0" marL="0" rtl="0" algn="ctr">
                        <a:spcBef>
                          <a:spcPts val="0"/>
                        </a:spcBef>
                        <a:spcAft>
                          <a:spcPts val="0"/>
                        </a:spcAft>
                        <a:buNone/>
                      </a:pPr>
                      <a:r>
                        <a:rPr b="1" lang="en" sz="1800"/>
                        <a:t>System</a:t>
                      </a:r>
                      <a:endParaRPr b="1" sz="1800"/>
                    </a:p>
                  </a:txBody>
                  <a:tcPr marT="91425" marB="91425" marR="91425" marL="91425"/>
                </a:tc>
                <a:tc>
                  <a:txBody>
                    <a:bodyPr>
                      <a:noAutofit/>
                    </a:bodyPr>
                    <a:lstStyle/>
                    <a:p>
                      <a:pPr indent="0" lvl="0" marL="0" algn="ctr">
                        <a:spcBef>
                          <a:spcPts val="0"/>
                        </a:spcBef>
                        <a:spcAft>
                          <a:spcPts val="0"/>
                        </a:spcAft>
                        <a:buNone/>
                      </a:pPr>
                      <a:r>
                        <a:rPr b="1" lang="en" sz="1800"/>
                        <a:t>M</a:t>
                      </a:r>
                      <a:r>
                        <a:rPr b="1" lang="en" sz="1800"/>
                        <a:t>essaging Service</a:t>
                      </a:r>
                      <a:endParaRPr b="1" sz="1800"/>
                    </a:p>
                  </a:txBody>
                  <a:tcPr marT="91425" marB="91425" marR="91425" marL="91425"/>
                </a:tc>
              </a:tr>
              <a:tr h="764650">
                <a:tc>
                  <a:txBody>
                    <a:bodyPr>
                      <a:noAutofit/>
                    </a:bodyPr>
                    <a:lstStyle/>
                    <a:p>
                      <a:pPr indent="0" lvl="0" marL="0" rtl="0" algn="ctr">
                        <a:spcBef>
                          <a:spcPts val="0"/>
                        </a:spcBef>
                        <a:spcAft>
                          <a:spcPts val="0"/>
                        </a:spcAft>
                        <a:buNone/>
                      </a:pPr>
                      <a:r>
                        <a:rPr lang="en" sz="1800"/>
                        <a:t>Perform login</a:t>
                      </a:r>
                      <a:endParaRPr sz="1800"/>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r>
              <a:tr h="764650">
                <a:tc>
                  <a:txBody>
                    <a:bodyPr>
                      <a:noAutofit/>
                    </a:bodyPr>
                    <a:lstStyle/>
                    <a:p>
                      <a:pPr indent="0" lvl="0" marL="0" rtl="0" algn="ctr">
                        <a:spcBef>
                          <a:spcPts val="0"/>
                        </a:spcBef>
                        <a:spcAft>
                          <a:spcPts val="0"/>
                        </a:spcAft>
                        <a:buNone/>
                      </a:pPr>
                      <a:r>
                        <a:t/>
                      </a:r>
                      <a:endParaRPr sz="1800"/>
                    </a:p>
                  </a:txBody>
                  <a:tcPr marT="91425" marB="91425" marR="91425" marL="91425"/>
                </a:tc>
                <a:tc>
                  <a:txBody>
                    <a:bodyPr>
                      <a:noAutofit/>
                    </a:bodyPr>
                    <a:lstStyle/>
                    <a:p>
                      <a:pPr indent="0" lvl="0" marL="0" rtl="0" algn="ctr">
                        <a:spcBef>
                          <a:spcPts val="0"/>
                        </a:spcBef>
                        <a:spcAft>
                          <a:spcPts val="0"/>
                        </a:spcAft>
                        <a:buNone/>
                      </a:pPr>
                      <a:r>
                        <a:rPr lang="en" sz="1800"/>
                        <a:t>Verifies User’s data and allows login</a:t>
                      </a:r>
                      <a:endParaRPr sz="1800"/>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r>
              <a:tr h="764650">
                <a:tc>
                  <a:txBody>
                    <a:bodyPr>
                      <a:noAutofit/>
                    </a:bodyPr>
                    <a:lstStyle/>
                    <a:p>
                      <a:pPr indent="0" lvl="0" marL="0" algn="ctr">
                        <a:spcBef>
                          <a:spcPts val="0"/>
                        </a:spcBef>
                        <a:spcAft>
                          <a:spcPts val="0"/>
                        </a:spcAft>
                        <a:buNone/>
                      </a:pPr>
                      <a:r>
                        <a:rPr lang="en" sz="1800"/>
                        <a:t>S</a:t>
                      </a:r>
                      <a:r>
                        <a:rPr lang="en" sz="1800"/>
                        <a:t>end message to another User</a:t>
                      </a:r>
                      <a:endParaRPr sz="1800"/>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algn="ctr">
                        <a:spcBef>
                          <a:spcPts val="0"/>
                        </a:spcBef>
                        <a:spcAft>
                          <a:spcPts val="0"/>
                        </a:spcAft>
                        <a:buNone/>
                      </a:pPr>
                      <a:r>
                        <a:t/>
                      </a:r>
                      <a:endParaRPr/>
                    </a:p>
                  </a:txBody>
                  <a:tcPr marT="91425" marB="91425" marR="91425" marL="91425"/>
                </a:tc>
              </a:tr>
              <a:tr h="764650">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rPr lang="en" sz="1800"/>
                        <a:t>Transfer message to messaging service</a:t>
                      </a:r>
                      <a:endParaRPr sz="1800"/>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r>
              <a:tr h="764650">
                <a:tc>
                  <a:txBody>
                    <a:bodyPr>
                      <a:noAutofit/>
                    </a:bodyPr>
                    <a:lstStyle/>
                    <a:p>
                      <a:pPr indent="0" lvl="0" mar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algn="ctr">
                        <a:spcBef>
                          <a:spcPts val="0"/>
                        </a:spcBef>
                        <a:spcAft>
                          <a:spcPts val="0"/>
                        </a:spcAft>
                        <a:buNone/>
                      </a:pPr>
                      <a:r>
                        <a:rPr lang="en" sz="1800"/>
                        <a:t>Saves message for the </a:t>
                      </a:r>
                      <a:r>
                        <a:rPr lang="en" sz="1800"/>
                        <a:t>recipient</a:t>
                      </a:r>
                      <a:r>
                        <a:rPr lang="en" sz="1800"/>
                        <a:t> user to view later</a:t>
                      </a:r>
                      <a:endParaRPr sz="1800"/>
                    </a:p>
                  </a:txBody>
                  <a:tcPr marT="91425" marB="91425" marR="91425" marL="91425"/>
                </a:tc>
              </a:tr>
            </a:tbl>
          </a:graphicData>
        </a:graphic>
      </p:graphicFrame>
      <p:sp>
        <p:nvSpPr>
          <p:cNvPr id="325" name="Shape 325"/>
          <p:cNvSpPr txBox="1"/>
          <p:nvPr/>
        </p:nvSpPr>
        <p:spPr>
          <a:xfrm>
            <a:off x="737625" y="409625"/>
            <a:ext cx="4941000" cy="363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User = Seller/Buyer</a:t>
            </a:r>
            <a:endParaRPr b="1"/>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txBox="1"/>
          <p:nvPr>
            <p:ph idx="12" type="sldNum"/>
          </p:nvPr>
        </p:nvSpPr>
        <p:spPr>
          <a:xfrm>
            <a:off x="8404384" y="6333134"/>
            <a:ext cx="548700" cy="5250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rgbClr val="000000"/>
              </a:buClr>
              <a:buSzPts val="1300"/>
              <a:buFont typeface="Arial"/>
              <a:buNone/>
            </a:pPr>
            <a:fld id="{00000000-1234-1234-1234-123412341234}" type="slidenum">
              <a:rPr lang="en"/>
              <a:t>‹#›</a:t>
            </a:fld>
            <a:endParaRPr/>
          </a:p>
        </p:txBody>
      </p:sp>
      <p:graphicFrame>
        <p:nvGraphicFramePr>
          <p:cNvPr id="331" name="Shape 331"/>
          <p:cNvGraphicFramePr/>
          <p:nvPr/>
        </p:nvGraphicFramePr>
        <p:xfrm>
          <a:off x="819338" y="967900"/>
          <a:ext cx="3000000" cy="3000000"/>
        </p:xfrm>
        <a:graphic>
          <a:graphicData uri="http://schemas.openxmlformats.org/drawingml/2006/table">
            <a:tbl>
              <a:tblPr>
                <a:noFill/>
                <a:tableStyleId>{12C6C569-3A48-4382-945E-15597999ACA1}</a:tableStyleId>
              </a:tblPr>
              <a:tblGrid>
                <a:gridCol w="2391525"/>
                <a:gridCol w="2688825"/>
                <a:gridCol w="2504675"/>
              </a:tblGrid>
              <a:tr h="533825">
                <a:tc>
                  <a:txBody>
                    <a:bodyPr>
                      <a:noAutofit/>
                    </a:bodyPr>
                    <a:lstStyle/>
                    <a:p>
                      <a:pPr indent="0" lvl="0" marL="0" rtl="0" algn="ctr">
                        <a:spcBef>
                          <a:spcPts val="0"/>
                        </a:spcBef>
                        <a:spcAft>
                          <a:spcPts val="0"/>
                        </a:spcAft>
                        <a:buNone/>
                      </a:pPr>
                      <a:r>
                        <a:rPr b="1" lang="en" sz="1800"/>
                        <a:t>User</a:t>
                      </a:r>
                      <a:endParaRPr b="1" sz="1800"/>
                    </a:p>
                  </a:txBody>
                  <a:tcPr marT="91425" marB="91425" marR="91425" marL="91425" anchor="ctr">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t>System</a:t>
                      </a:r>
                      <a:endParaRPr b="1" sz="1800"/>
                    </a:p>
                  </a:txBody>
                  <a:tcPr marT="91425" marB="91425" marR="91425" marL="91425" anchor="ctr">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t>Messaging Service</a:t>
                      </a:r>
                      <a:endParaRPr b="1" sz="1800"/>
                    </a:p>
                  </a:txBody>
                  <a:tcPr marT="91425" marB="91425" marR="91425" marL="91425" anchor="ctr">
                    <a:lnB cap="flat" cmpd="sng" w="9525">
                      <a:solidFill>
                        <a:srgbClr val="9E9E9E"/>
                      </a:solidFill>
                      <a:prstDash val="solid"/>
                      <a:round/>
                      <a:headEnd len="sm" w="sm" type="none"/>
                      <a:tailEnd len="sm" w="sm" type="none"/>
                    </a:lnB>
                  </a:tcPr>
                </a:tc>
              </a:tr>
              <a:tr h="596800">
                <a:tc>
                  <a:txBody>
                    <a:bodyPr>
                      <a:noAutofit/>
                    </a:bodyPr>
                    <a:lstStyle/>
                    <a:p>
                      <a:pPr indent="0" lvl="0" marL="0" rtl="0" algn="ctr">
                        <a:spcBef>
                          <a:spcPts val="0"/>
                        </a:spcBef>
                        <a:spcAft>
                          <a:spcPts val="0"/>
                        </a:spcAft>
                        <a:buNone/>
                      </a:pPr>
                      <a:r>
                        <a:rPr lang="en" sz="1800"/>
                        <a:t>Perform login</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96800">
                <a:tc>
                  <a:txBody>
                    <a:bodyPr>
                      <a:noAutofit/>
                    </a:bodyPr>
                    <a:lstStyle/>
                    <a:p>
                      <a:pPr indent="0" lvl="0" marL="0" rtl="0" algn="ctr">
                        <a:spcBef>
                          <a:spcPts val="0"/>
                        </a:spcBef>
                        <a:spcAft>
                          <a:spcPts val="0"/>
                        </a:spcAft>
                        <a:buNone/>
                      </a:pPr>
                      <a:r>
                        <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t>Verifies User’s data and allows login</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96800">
                <a:tc>
                  <a:txBody>
                    <a:bodyPr>
                      <a:noAutofit/>
                    </a:bodyPr>
                    <a:lstStyle/>
                    <a:p>
                      <a:pPr indent="0" lvl="0" marL="0" rtl="0" algn="ctr">
                        <a:spcBef>
                          <a:spcPts val="0"/>
                        </a:spcBef>
                        <a:spcAft>
                          <a:spcPts val="0"/>
                        </a:spcAft>
                        <a:buNone/>
                      </a:pPr>
                      <a:r>
                        <a:t/>
                      </a:r>
                      <a:endParaRPr sz="1800"/>
                    </a:p>
                  </a:txBody>
                  <a:tcPr marT="91425" marB="91425" marR="91425" marL="91425" anchor="ctr">
                    <a:lnT cap="flat" cmpd="sng" w="952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sz="1800"/>
                    </a:p>
                  </a:txBody>
                  <a:tcPr marT="91425" marB="91425" marR="91425" marL="91425" anchor="ctr">
                    <a:lnT cap="flat" cmpd="sng" w="952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lang="en" sz="1800"/>
                        <a:t>Service i</a:t>
                      </a:r>
                      <a:r>
                        <a:rPr lang="en" sz="1800"/>
                        <a:t>s not available</a:t>
                      </a:r>
                      <a:endParaRPr sz="1800"/>
                    </a:p>
                  </a:txBody>
                  <a:tcPr marT="91425" marB="91425" marR="91425" marL="91425" anchor="ctr">
                    <a:lnT cap="flat" cmpd="sng" w="9525">
                      <a:solidFill>
                        <a:srgbClr val="9E9E9E"/>
                      </a:solidFill>
                      <a:prstDash val="solid"/>
                      <a:round/>
                      <a:headEnd len="sm" w="sm" type="none"/>
                      <a:tailEnd len="sm" w="sm" type="none"/>
                    </a:lnT>
                  </a:tcPr>
                </a:tc>
              </a:tr>
              <a:tr h="596800">
                <a:tc>
                  <a:txBody>
                    <a:bodyPr>
                      <a:noAutofit/>
                    </a:bodyPr>
                    <a:lstStyle/>
                    <a:p>
                      <a:pPr indent="0" lvl="0" marL="0" rtl="0" algn="ctr">
                        <a:spcBef>
                          <a:spcPts val="0"/>
                        </a:spcBef>
                        <a:spcAft>
                          <a:spcPts val="0"/>
                        </a:spcAft>
                        <a:buNone/>
                      </a:pPr>
                      <a:r>
                        <a:rPr lang="en" sz="1800"/>
                        <a:t>User is not able to send the message</a:t>
                      </a:r>
                      <a:endParaRPr sz="1800"/>
                    </a:p>
                  </a:txBody>
                  <a:tcPr marT="91425" marB="91425" marR="91425" marL="91425" anchor="ctr"/>
                </a:tc>
                <a:tc>
                  <a:txBody>
                    <a:bodyPr>
                      <a:noAutofit/>
                    </a:bodyPr>
                    <a:lstStyle/>
                    <a:p>
                      <a:pPr indent="0" lvl="0" marL="0" rtl="0" algn="ctr">
                        <a:spcBef>
                          <a:spcPts val="0"/>
                        </a:spcBef>
                        <a:spcAft>
                          <a:spcPts val="0"/>
                        </a:spcAft>
                        <a:buNone/>
                      </a:pPr>
                      <a:r>
                        <a:t/>
                      </a:r>
                      <a:endParaRPr sz="1800"/>
                    </a:p>
                  </a:txBody>
                  <a:tcPr marT="91425" marB="91425" marR="91425" marL="91425" anchor="ctr"/>
                </a:tc>
                <a:tc>
                  <a:txBody>
                    <a:bodyPr>
                      <a:noAutofit/>
                    </a:bodyPr>
                    <a:lstStyle/>
                    <a:p>
                      <a:pPr indent="0" lvl="0" marL="0" rtl="0" algn="ctr">
                        <a:spcBef>
                          <a:spcPts val="0"/>
                        </a:spcBef>
                        <a:spcAft>
                          <a:spcPts val="0"/>
                        </a:spcAft>
                        <a:buNone/>
                      </a:pPr>
                      <a:r>
                        <a:t/>
                      </a:r>
                      <a:endParaRPr sz="1800"/>
                    </a:p>
                  </a:txBody>
                  <a:tcPr marT="91425" marB="91425" marR="91425" marL="91425" anchor="ctr"/>
                </a:tc>
              </a:tr>
              <a:tr h="660200">
                <a:tc>
                  <a:txBody>
                    <a:bodyPr>
                      <a:noAutofit/>
                    </a:bodyPr>
                    <a:lstStyle/>
                    <a:p>
                      <a:pPr indent="0" lvl="0" marL="0" rtl="0" algn="ctr">
                        <a:spcBef>
                          <a:spcPts val="0"/>
                        </a:spcBef>
                        <a:spcAft>
                          <a:spcPts val="0"/>
                        </a:spcAft>
                        <a:buClr>
                          <a:schemeClr val="dk1"/>
                        </a:buClr>
                        <a:buSzPts val="1100"/>
                        <a:buFont typeface="Arial"/>
                        <a:buNone/>
                      </a:pPr>
                      <a:r>
                        <a:t/>
                      </a:r>
                      <a:endParaRPr sz="1800">
                        <a:solidFill>
                          <a:schemeClr val="dk1"/>
                        </a:solidFill>
                      </a:endParaRPr>
                    </a:p>
                    <a:p>
                      <a:pPr indent="0" lvl="0" marL="0" rtl="0" algn="ctr">
                        <a:spcBef>
                          <a:spcPts val="0"/>
                        </a:spcBef>
                        <a:spcAft>
                          <a:spcPts val="0"/>
                        </a:spcAft>
                        <a:buNone/>
                      </a:pPr>
                      <a:r>
                        <a:t/>
                      </a:r>
                      <a:endParaRPr sz="1800"/>
                    </a:p>
                  </a:txBody>
                  <a:tcPr marT="91425" marB="91425" marR="91425" marL="91425" anchor="ctr"/>
                </a:tc>
                <a:tc>
                  <a:txBody>
                    <a:bodyPr>
                      <a:noAutofit/>
                    </a:bodyPr>
                    <a:lstStyle/>
                    <a:p>
                      <a:pPr indent="0" lvl="0" marL="0" rtl="0" algn="ctr">
                        <a:spcBef>
                          <a:spcPts val="0"/>
                        </a:spcBef>
                        <a:spcAft>
                          <a:spcPts val="0"/>
                        </a:spcAft>
                        <a:buNone/>
                      </a:pPr>
                      <a:r>
                        <a:rPr lang="en" sz="1800">
                          <a:solidFill>
                            <a:schemeClr val="dk1"/>
                          </a:solidFill>
                        </a:rPr>
                        <a:t>Shows an error window saying to try again later</a:t>
                      </a:r>
                      <a:endParaRPr sz="1800">
                        <a:solidFill>
                          <a:schemeClr val="dk1"/>
                        </a:solidFill>
                      </a:endParaRPr>
                    </a:p>
                  </a:txBody>
                  <a:tcPr marT="91425" marB="91425" marR="91425" marL="91425" anchor="ctr"/>
                </a:tc>
                <a:tc>
                  <a:txBody>
                    <a:bodyPr>
                      <a:noAutofit/>
                    </a:bodyPr>
                    <a:lstStyle/>
                    <a:p>
                      <a:pPr indent="0" lvl="0" marL="0" rtl="0" algn="ctr">
                        <a:spcBef>
                          <a:spcPts val="0"/>
                        </a:spcBef>
                        <a:spcAft>
                          <a:spcPts val="0"/>
                        </a:spcAft>
                        <a:buNone/>
                      </a:pPr>
                      <a:r>
                        <a:t/>
                      </a:r>
                      <a:endParaRPr sz="1800"/>
                    </a:p>
                  </a:txBody>
                  <a:tcPr marT="91425" marB="91425" marR="91425" marL="91425" anchor="ctr"/>
                </a:tc>
              </a:tr>
            </a:tbl>
          </a:graphicData>
        </a:graphic>
      </p:graphicFrame>
      <p:sp>
        <p:nvSpPr>
          <p:cNvPr id="332" name="Shape 332"/>
          <p:cNvSpPr txBox="1"/>
          <p:nvPr>
            <p:ph type="title"/>
          </p:nvPr>
        </p:nvSpPr>
        <p:spPr>
          <a:xfrm>
            <a:off x="709950" y="176225"/>
            <a:ext cx="7571700" cy="46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Alternate</a:t>
            </a:r>
            <a:r>
              <a:rPr lang="en"/>
              <a:t> Flow - Send Message</a:t>
            </a:r>
            <a:endParaRPr/>
          </a:p>
        </p:txBody>
      </p:sp>
      <p:sp>
        <p:nvSpPr>
          <p:cNvPr id="333" name="Shape 333"/>
          <p:cNvSpPr txBox="1"/>
          <p:nvPr/>
        </p:nvSpPr>
        <p:spPr>
          <a:xfrm>
            <a:off x="737625" y="485825"/>
            <a:ext cx="4941000" cy="36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User = Seller/Buyer</a:t>
            </a:r>
            <a:endParaRPr b="1"/>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300"/>
              <a:buFont typeface="Arial"/>
              <a:buNone/>
            </a:pPr>
            <a:fld id="{00000000-1234-1234-1234-123412341234}" type="slidenum">
              <a:rPr lang="en"/>
              <a:t>‹#›</a:t>
            </a:fld>
            <a:endParaRPr/>
          </a:p>
        </p:txBody>
      </p:sp>
      <p:sp>
        <p:nvSpPr>
          <p:cNvPr id="339" name="Shape 339"/>
          <p:cNvSpPr txBox="1"/>
          <p:nvPr/>
        </p:nvSpPr>
        <p:spPr>
          <a:xfrm>
            <a:off x="1775175" y="1627225"/>
            <a:ext cx="5093700" cy="300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0091EA"/>
                </a:solidFill>
                <a:latin typeface="Roboto Slab"/>
                <a:ea typeface="Roboto Slab"/>
                <a:cs typeface="Roboto Slab"/>
                <a:sym typeface="Roboto Slab"/>
              </a:rPr>
              <a:t>Use case:</a:t>
            </a:r>
            <a:endParaRPr b="1" sz="4800">
              <a:solidFill>
                <a:srgbClr val="0091EA"/>
              </a:solidFill>
              <a:latin typeface="Roboto Slab"/>
              <a:ea typeface="Roboto Slab"/>
              <a:cs typeface="Roboto Slab"/>
              <a:sym typeface="Roboto Slab"/>
            </a:endParaRPr>
          </a:p>
          <a:p>
            <a:pPr indent="0" lvl="0" marL="0" rtl="0" algn="ctr">
              <a:spcBef>
                <a:spcPts val="0"/>
              </a:spcBef>
              <a:spcAft>
                <a:spcPts val="0"/>
              </a:spcAft>
              <a:buNone/>
            </a:pPr>
            <a:r>
              <a:rPr b="1" lang="en" sz="4800">
                <a:solidFill>
                  <a:srgbClr val="0091EA"/>
                </a:solidFill>
                <a:latin typeface="Roboto Slab"/>
                <a:ea typeface="Roboto Slab"/>
                <a:cs typeface="Roboto Slab"/>
                <a:sym typeface="Roboto Slab"/>
              </a:rPr>
              <a:t>View Message</a:t>
            </a:r>
            <a:endParaRPr b="1" sz="4800">
              <a:solidFill>
                <a:srgbClr val="0091EA"/>
              </a:solidFill>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p>
            <a:pPr indent="0" lvl="0" marL="0">
              <a:spcBef>
                <a:spcPts val="0"/>
              </a:spcBef>
              <a:spcAft>
                <a:spcPts val="0"/>
              </a:spcAft>
              <a:buClr>
                <a:srgbClr val="000000"/>
              </a:buClr>
              <a:buSzPts val="1300"/>
              <a:buFont typeface="Arial"/>
              <a:buNone/>
            </a:pPr>
            <a:fld id="{00000000-1234-1234-1234-123412341234}" type="slidenum">
              <a:rPr lang="en"/>
              <a:t>‹#›</a:t>
            </a:fld>
            <a:endParaRPr/>
          </a:p>
        </p:txBody>
      </p:sp>
      <p:sp>
        <p:nvSpPr>
          <p:cNvPr id="94" name="Shape 94"/>
          <p:cNvSpPr txBox="1"/>
          <p:nvPr>
            <p:ph idx="4294967295" type="title"/>
          </p:nvPr>
        </p:nvSpPr>
        <p:spPr>
          <a:xfrm>
            <a:off x="786150" y="-384574"/>
            <a:ext cx="7571700" cy="936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91EA"/>
              </a:buClr>
              <a:buSzPts val="2000"/>
              <a:buFont typeface="Roboto Slab"/>
              <a:buNone/>
            </a:pPr>
            <a:r>
              <a:rPr lang="en" sz="3000"/>
              <a:t>In </a:t>
            </a:r>
            <a:r>
              <a:rPr lang="en" sz="3000"/>
              <a:t>Scope</a:t>
            </a:r>
            <a:r>
              <a:rPr lang="en" sz="3000"/>
              <a:t> </a:t>
            </a:r>
            <a:endParaRPr b="0" i="0" sz="3000" u="none" cap="none" strike="noStrike">
              <a:solidFill>
                <a:srgbClr val="0091EA"/>
              </a:solidFill>
              <a:latin typeface="Roboto Slab"/>
              <a:ea typeface="Roboto Slab"/>
              <a:cs typeface="Roboto Slab"/>
              <a:sym typeface="Roboto Slab"/>
            </a:endParaRPr>
          </a:p>
        </p:txBody>
      </p:sp>
      <p:sp>
        <p:nvSpPr>
          <p:cNvPr id="95" name="Shape 95"/>
          <p:cNvSpPr txBox="1"/>
          <p:nvPr/>
        </p:nvSpPr>
        <p:spPr>
          <a:xfrm>
            <a:off x="338550" y="476125"/>
            <a:ext cx="8638500" cy="2830500"/>
          </a:xfrm>
          <a:prstGeom prst="rect">
            <a:avLst/>
          </a:prstGeom>
          <a:noFill/>
          <a:ln>
            <a:noFill/>
          </a:ln>
        </p:spPr>
        <p:txBody>
          <a:bodyPr anchorCtr="0" anchor="t" bIns="91425" lIns="91425" spcFirstLastPara="1" rIns="91425" wrap="square" tIns="91425">
            <a:noAutofit/>
          </a:bodyPr>
          <a:lstStyle/>
          <a:p>
            <a:pPr indent="-355600" lvl="0" marL="457200" rtl="0">
              <a:spcBef>
                <a:spcPts val="0"/>
              </a:spcBef>
              <a:spcAft>
                <a:spcPts val="0"/>
              </a:spcAft>
              <a:buSzPts val="2000"/>
              <a:buFont typeface="Source Sans Pro"/>
              <a:buChar char="●"/>
            </a:pPr>
            <a:r>
              <a:rPr lang="en" sz="2000">
                <a:latin typeface="Source Sans Pro"/>
                <a:ea typeface="Source Sans Pro"/>
                <a:cs typeface="Source Sans Pro"/>
                <a:sym typeface="Source Sans Pro"/>
              </a:rPr>
              <a:t>The website revolves around a map, which visualizes listings of estates for rent/sale alongside a list of estates in the area in focus.</a:t>
            </a:r>
            <a:endParaRPr sz="2000">
              <a:latin typeface="Source Sans Pro"/>
              <a:ea typeface="Source Sans Pro"/>
              <a:cs typeface="Source Sans Pro"/>
              <a:sym typeface="Source Sans Pro"/>
            </a:endParaRPr>
          </a:p>
          <a:p>
            <a:pPr indent="-355600" lvl="0" marL="457200" rtl="0">
              <a:spcBef>
                <a:spcPts val="0"/>
              </a:spcBef>
              <a:spcAft>
                <a:spcPts val="0"/>
              </a:spcAft>
              <a:buSzPts val="2000"/>
              <a:buFont typeface="Source Sans Pro"/>
              <a:buChar char="●"/>
            </a:pPr>
            <a:r>
              <a:rPr lang="en" sz="2000">
                <a:latin typeface="Source Sans Pro"/>
                <a:ea typeface="Source Sans Pro"/>
                <a:cs typeface="Source Sans Pro"/>
                <a:sym typeface="Source Sans Pro"/>
              </a:rPr>
              <a:t>The system allows potential buyers, to easily view listings that fit their needs on the map, and connects with the relevant estate owner. </a:t>
            </a:r>
            <a:endParaRPr sz="2000">
              <a:latin typeface="Source Sans Pro"/>
              <a:ea typeface="Source Sans Pro"/>
              <a:cs typeface="Source Sans Pro"/>
              <a:sym typeface="Source Sans Pro"/>
            </a:endParaRPr>
          </a:p>
          <a:p>
            <a:pPr indent="-355600" lvl="0" marL="457200" rtl="0">
              <a:spcBef>
                <a:spcPts val="0"/>
              </a:spcBef>
              <a:spcAft>
                <a:spcPts val="0"/>
              </a:spcAft>
              <a:buSzPts val="2000"/>
              <a:buFont typeface="Source Sans Pro"/>
              <a:buChar char="●"/>
            </a:pPr>
            <a:r>
              <a:rPr lang="en" sz="2000">
                <a:latin typeface="Source Sans Pro"/>
                <a:ea typeface="Source Sans Pro"/>
                <a:cs typeface="Source Sans Pro"/>
                <a:sym typeface="Source Sans Pro"/>
              </a:rPr>
              <a:t>For an estate owner interested to sell/rent their estate to another person, our website allows them to create a new listing.</a:t>
            </a:r>
            <a:endParaRPr sz="2000">
              <a:latin typeface="Source Sans Pro"/>
              <a:ea typeface="Source Sans Pro"/>
              <a:cs typeface="Source Sans Pro"/>
              <a:sym typeface="Source Sans Pro"/>
            </a:endParaRPr>
          </a:p>
          <a:p>
            <a:pPr indent="-355600" lvl="0" marL="457200">
              <a:spcBef>
                <a:spcPts val="0"/>
              </a:spcBef>
              <a:spcAft>
                <a:spcPts val="0"/>
              </a:spcAft>
              <a:buSzPts val="2000"/>
              <a:buFont typeface="Source Sans Pro"/>
              <a:buChar char="●"/>
            </a:pPr>
            <a:r>
              <a:rPr lang="en" sz="2000">
                <a:latin typeface="Source Sans Pro"/>
                <a:ea typeface="Source Sans Pro"/>
                <a:cs typeface="Source Sans Pro"/>
                <a:sym typeface="Source Sans Pro"/>
              </a:rPr>
              <a:t>For a real estate agent, the system allows them to create new listings (with a monthly fee), and help the agent’s potential clients easily view listings.</a:t>
            </a:r>
            <a:endParaRPr sz="2000">
              <a:latin typeface="Source Sans Pro"/>
              <a:ea typeface="Source Sans Pro"/>
              <a:cs typeface="Source Sans Pro"/>
              <a:sym typeface="Source Sans Pro"/>
            </a:endParaRPr>
          </a:p>
        </p:txBody>
      </p:sp>
      <p:sp>
        <p:nvSpPr>
          <p:cNvPr id="96" name="Shape 96"/>
          <p:cNvSpPr txBox="1"/>
          <p:nvPr>
            <p:ph idx="4294967295" type="title"/>
          </p:nvPr>
        </p:nvSpPr>
        <p:spPr>
          <a:xfrm>
            <a:off x="786050" y="3244275"/>
            <a:ext cx="7571700" cy="587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91EA"/>
              </a:buClr>
              <a:buSzPts val="2000"/>
              <a:buFont typeface="Roboto Slab"/>
              <a:buNone/>
            </a:pPr>
            <a:r>
              <a:rPr lang="en" sz="3000"/>
              <a:t>Out of </a:t>
            </a:r>
            <a:r>
              <a:rPr lang="en" sz="3000"/>
              <a:t>Scope</a:t>
            </a:r>
            <a:r>
              <a:rPr lang="en" sz="3000"/>
              <a:t> </a:t>
            </a:r>
            <a:endParaRPr b="0" i="0" sz="3000" u="none" cap="none" strike="noStrike">
              <a:solidFill>
                <a:srgbClr val="0091EA"/>
              </a:solidFill>
              <a:latin typeface="Roboto Slab"/>
              <a:ea typeface="Roboto Slab"/>
              <a:cs typeface="Roboto Slab"/>
              <a:sym typeface="Roboto Slab"/>
            </a:endParaRPr>
          </a:p>
        </p:txBody>
      </p:sp>
      <p:sp>
        <p:nvSpPr>
          <p:cNvPr id="97" name="Shape 97"/>
          <p:cNvSpPr txBox="1"/>
          <p:nvPr/>
        </p:nvSpPr>
        <p:spPr>
          <a:xfrm>
            <a:off x="335250" y="3679275"/>
            <a:ext cx="8808600" cy="2653800"/>
          </a:xfrm>
          <a:prstGeom prst="rect">
            <a:avLst/>
          </a:prstGeom>
          <a:noFill/>
          <a:ln>
            <a:noFill/>
          </a:ln>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lang="en" sz="2000"/>
              <a:t>Payments between users are made outside of the system</a:t>
            </a:r>
            <a:endParaRPr sz="2000"/>
          </a:p>
          <a:p>
            <a:pPr indent="-355600" lvl="0" marL="457200" rtl="0">
              <a:spcBef>
                <a:spcPts val="0"/>
              </a:spcBef>
              <a:spcAft>
                <a:spcPts val="0"/>
              </a:spcAft>
              <a:buSzPts val="2000"/>
              <a:buChar char="●"/>
            </a:pPr>
            <a:r>
              <a:rPr lang="en" sz="2000"/>
              <a:t>Removing and archiving inactive listings</a:t>
            </a:r>
            <a:endParaRPr sz="2000"/>
          </a:p>
          <a:p>
            <a:pPr indent="-355600" lvl="0" marL="457200" rtl="0">
              <a:spcBef>
                <a:spcPts val="0"/>
              </a:spcBef>
              <a:spcAft>
                <a:spcPts val="0"/>
              </a:spcAft>
              <a:buSzPts val="2000"/>
              <a:buChar char="●"/>
            </a:pPr>
            <a:r>
              <a:rPr lang="en" sz="2000">
                <a:solidFill>
                  <a:schemeClr val="dk1"/>
                </a:solidFill>
                <a:latin typeface="Source Sans Pro"/>
                <a:ea typeface="Source Sans Pro"/>
                <a:cs typeface="Source Sans Pro"/>
                <a:sym typeface="Source Sans Pro"/>
              </a:rPr>
              <a:t>Viewing points of interest around the estate on the map (gym, supermarket, cinema, mall, hospital, bus station etc.) </a:t>
            </a:r>
            <a:endParaRPr sz="2000">
              <a:solidFill>
                <a:schemeClr val="dk1"/>
              </a:solidFill>
              <a:latin typeface="Source Sans Pro"/>
              <a:ea typeface="Source Sans Pro"/>
              <a:cs typeface="Source Sans Pro"/>
              <a:sym typeface="Source Sans Pro"/>
            </a:endParaRPr>
          </a:p>
          <a:p>
            <a:pPr indent="-355600" lvl="0" marL="457200" rtl="0">
              <a:spcBef>
                <a:spcPts val="0"/>
              </a:spcBef>
              <a:spcAft>
                <a:spcPts val="0"/>
              </a:spcAft>
              <a:buClr>
                <a:schemeClr val="dk1"/>
              </a:buClr>
              <a:buSzPts val="2000"/>
              <a:buFont typeface="Source Sans Pro"/>
              <a:buChar char="●"/>
            </a:pPr>
            <a:r>
              <a:rPr lang="en" sz="2000">
                <a:solidFill>
                  <a:schemeClr val="dk1"/>
                </a:solidFill>
                <a:latin typeface="Source Sans Pro"/>
                <a:ea typeface="Source Sans Pro"/>
                <a:cs typeface="Source Sans Pro"/>
                <a:sym typeface="Source Sans Pro"/>
              </a:rPr>
              <a:t>Storing information on how users interact with my service (where they click, what pages they visit, where they stay the most)</a:t>
            </a:r>
            <a:endParaRPr sz="2000">
              <a:solidFill>
                <a:schemeClr val="dk1"/>
              </a:solidFill>
              <a:latin typeface="Source Sans Pro"/>
              <a:ea typeface="Source Sans Pro"/>
              <a:cs typeface="Source Sans Pro"/>
              <a:sym typeface="Source Sans Pro"/>
            </a:endParaRPr>
          </a:p>
          <a:p>
            <a:pPr indent="-355600" lvl="0" marL="457200" rtl="0">
              <a:spcBef>
                <a:spcPts val="0"/>
              </a:spcBef>
              <a:spcAft>
                <a:spcPts val="0"/>
              </a:spcAft>
              <a:buClr>
                <a:schemeClr val="dk1"/>
              </a:buClr>
              <a:buSzPts val="2000"/>
              <a:buFont typeface="Source Sans Pro"/>
              <a:buChar char="●"/>
            </a:pPr>
            <a:r>
              <a:rPr lang="en" sz="2000">
                <a:solidFill>
                  <a:schemeClr val="dk1"/>
                </a:solidFill>
                <a:latin typeface="Source Sans Pro"/>
                <a:ea typeface="Source Sans Pro"/>
                <a:cs typeface="Source Sans Pro"/>
                <a:sym typeface="Source Sans Pro"/>
              </a:rPr>
              <a:t>Show information about nearby estates (average prices, average time to sell)</a:t>
            </a:r>
            <a:endParaRPr sz="2000">
              <a:solidFill>
                <a:schemeClr val="dk1"/>
              </a:solidFill>
              <a:latin typeface="Source Sans Pro"/>
              <a:ea typeface="Source Sans Pro"/>
              <a:cs typeface="Source Sans Pro"/>
              <a:sym typeface="Source Sans Pro"/>
            </a:endParaRPr>
          </a:p>
          <a:p>
            <a:pPr indent="-355600" lvl="0" marL="457200" rtl="0">
              <a:spcBef>
                <a:spcPts val="0"/>
              </a:spcBef>
              <a:spcAft>
                <a:spcPts val="0"/>
              </a:spcAft>
              <a:buClr>
                <a:schemeClr val="dk1"/>
              </a:buClr>
              <a:buSzPts val="2000"/>
              <a:buFont typeface="Source Sans Pro"/>
              <a:buChar char="●"/>
            </a:pPr>
            <a:r>
              <a:rPr lang="en" sz="2000">
                <a:solidFill>
                  <a:schemeClr val="dk1"/>
                </a:solidFill>
                <a:latin typeface="Source Sans Pro"/>
                <a:ea typeface="Source Sans Pro"/>
                <a:cs typeface="Source Sans Pro"/>
                <a:sym typeface="Source Sans Pro"/>
              </a:rPr>
              <a:t>Service promotion </a:t>
            </a:r>
            <a:endParaRPr sz="2000">
              <a:solidFill>
                <a:schemeClr val="dk1"/>
              </a:solidFill>
              <a:latin typeface="Source Sans Pro"/>
              <a:ea typeface="Source Sans Pro"/>
              <a:cs typeface="Source Sans Pro"/>
              <a:sym typeface="Source Sans Pro"/>
            </a:endParaRPr>
          </a:p>
          <a:p>
            <a:pPr indent="0" lvl="0" marL="0" rtl="0">
              <a:spcBef>
                <a:spcPts val="0"/>
              </a:spcBef>
              <a:spcAft>
                <a:spcPts val="0"/>
              </a:spcAft>
              <a:buNone/>
            </a:pPr>
            <a:r>
              <a:t/>
            </a:r>
            <a:endParaRPr sz="2000"/>
          </a:p>
          <a:p>
            <a:pPr indent="0" lvl="0" marL="0" rtl="0">
              <a:spcBef>
                <a:spcPts val="0"/>
              </a:spcBef>
              <a:spcAft>
                <a:spcPts val="0"/>
              </a:spcAft>
              <a:buNone/>
            </a:pPr>
            <a:r>
              <a:t/>
            </a:r>
            <a:endParaRPr sz="2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idx="4294967295" type="title"/>
          </p:nvPr>
        </p:nvSpPr>
        <p:spPr>
          <a:xfrm>
            <a:off x="786150" y="258426"/>
            <a:ext cx="7571700" cy="936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91EA"/>
              </a:buClr>
              <a:buSzPts val="2000"/>
              <a:buFont typeface="Roboto Slab"/>
              <a:buNone/>
            </a:pPr>
            <a:r>
              <a:rPr lang="en" sz="3000"/>
              <a:t>View </a:t>
            </a:r>
            <a:r>
              <a:rPr lang="en" sz="3000"/>
              <a:t>Message </a:t>
            </a:r>
            <a:endParaRPr b="0" i="0" sz="3000" u="none" cap="none" strike="noStrike">
              <a:solidFill>
                <a:srgbClr val="0091EA"/>
              </a:solidFill>
              <a:latin typeface="Roboto Slab"/>
              <a:ea typeface="Roboto Slab"/>
              <a:cs typeface="Roboto Slab"/>
              <a:sym typeface="Roboto Slab"/>
            </a:endParaRPr>
          </a:p>
        </p:txBody>
      </p:sp>
      <p:sp>
        <p:nvSpPr>
          <p:cNvPr id="345" name="Shape 345"/>
          <p:cNvSpPr txBox="1"/>
          <p:nvPr/>
        </p:nvSpPr>
        <p:spPr>
          <a:xfrm>
            <a:off x="786150" y="1049475"/>
            <a:ext cx="8120100" cy="48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1400"/>
              <a:buFont typeface="Arial"/>
              <a:buNone/>
            </a:pPr>
            <a:r>
              <a:rPr b="1" lang="en" sz="2400">
                <a:solidFill>
                  <a:srgbClr val="0091EA"/>
                </a:solidFill>
                <a:latin typeface="Source Sans Pro"/>
                <a:ea typeface="Source Sans Pro"/>
                <a:cs typeface="Source Sans Pro"/>
                <a:sym typeface="Source Sans Pro"/>
              </a:rPr>
              <a:t>Actors</a:t>
            </a:r>
            <a:endParaRPr b="0" i="0" sz="2400" u="none" cap="none" strike="noStrike">
              <a:solidFill>
                <a:srgbClr val="0091EA"/>
              </a:solidFill>
              <a:latin typeface="Source Sans Pro"/>
              <a:ea typeface="Source Sans Pro"/>
              <a:cs typeface="Source Sans Pro"/>
              <a:sym typeface="Source Sans Pro"/>
            </a:endParaRPr>
          </a:p>
          <a:p>
            <a:pPr indent="-355600" lvl="0" marL="457200" rtl="0">
              <a:spcBef>
                <a:spcPts val="600"/>
              </a:spcBef>
              <a:spcAft>
                <a:spcPts val="0"/>
              </a:spcAft>
              <a:buClr>
                <a:srgbClr val="263238"/>
              </a:buClr>
              <a:buSzPts val="2000"/>
              <a:buFont typeface="Source Sans Pro"/>
              <a:buChar char="-"/>
            </a:pPr>
            <a:r>
              <a:rPr lang="en" sz="2000">
                <a:solidFill>
                  <a:srgbClr val="263238"/>
                </a:solidFill>
                <a:latin typeface="Source Sans Pro"/>
                <a:ea typeface="Source Sans Pro"/>
                <a:cs typeface="Source Sans Pro"/>
                <a:sym typeface="Source Sans Pro"/>
              </a:rPr>
              <a:t>Buyer (Primary)</a:t>
            </a:r>
            <a:endParaRPr sz="2000">
              <a:solidFill>
                <a:srgbClr val="263238"/>
              </a:solidFill>
              <a:latin typeface="Source Sans Pro"/>
              <a:ea typeface="Source Sans Pro"/>
              <a:cs typeface="Source Sans Pro"/>
              <a:sym typeface="Source Sans Pro"/>
            </a:endParaRPr>
          </a:p>
          <a:p>
            <a:pPr indent="-355600" lvl="0" marL="457200" rtl="0">
              <a:spcBef>
                <a:spcPts val="0"/>
              </a:spcBef>
              <a:spcAft>
                <a:spcPts val="0"/>
              </a:spcAft>
              <a:buClr>
                <a:srgbClr val="263238"/>
              </a:buClr>
              <a:buSzPts val="2000"/>
              <a:buFont typeface="Source Sans Pro"/>
              <a:buChar char="-"/>
            </a:pPr>
            <a:r>
              <a:rPr lang="en" sz="2000">
                <a:solidFill>
                  <a:srgbClr val="263238"/>
                </a:solidFill>
                <a:latin typeface="Source Sans Pro"/>
                <a:ea typeface="Source Sans Pro"/>
                <a:cs typeface="Source Sans Pro"/>
                <a:sym typeface="Source Sans Pro"/>
              </a:rPr>
              <a:t>Seller (Primary)</a:t>
            </a:r>
            <a:endParaRPr sz="2000">
              <a:solidFill>
                <a:srgbClr val="263238"/>
              </a:solidFill>
              <a:latin typeface="Source Sans Pro"/>
              <a:ea typeface="Source Sans Pro"/>
              <a:cs typeface="Source Sans Pro"/>
              <a:sym typeface="Source Sans Pro"/>
            </a:endParaRPr>
          </a:p>
          <a:p>
            <a:pPr indent="-355600" lvl="0" marL="457200" rtl="0">
              <a:spcBef>
                <a:spcPts val="0"/>
              </a:spcBef>
              <a:spcAft>
                <a:spcPts val="0"/>
              </a:spcAft>
              <a:buClr>
                <a:srgbClr val="263238"/>
              </a:buClr>
              <a:buSzPts val="2000"/>
              <a:buFont typeface="Source Sans Pro"/>
              <a:buChar char="-"/>
            </a:pPr>
            <a:r>
              <a:rPr lang="en" sz="2000">
                <a:solidFill>
                  <a:srgbClr val="263238"/>
                </a:solidFill>
                <a:latin typeface="Source Sans Pro"/>
                <a:ea typeface="Source Sans Pro"/>
                <a:cs typeface="Source Sans Pro"/>
                <a:sym typeface="Source Sans Pro"/>
              </a:rPr>
              <a:t>Messaging Service (Secondary)</a:t>
            </a:r>
            <a:endParaRPr sz="2000">
              <a:solidFill>
                <a:srgbClr val="263238"/>
              </a:solidFill>
              <a:latin typeface="Source Sans Pro"/>
              <a:ea typeface="Source Sans Pro"/>
              <a:cs typeface="Source Sans Pro"/>
              <a:sym typeface="Source Sans Pro"/>
            </a:endParaRPr>
          </a:p>
          <a:p>
            <a:pPr indent="0" lvl="0" marL="0" rtl="0">
              <a:spcBef>
                <a:spcPts val="600"/>
              </a:spcBef>
              <a:spcAft>
                <a:spcPts val="0"/>
              </a:spcAft>
              <a:buNone/>
            </a:pPr>
            <a:r>
              <a:rPr b="1" lang="en" sz="2400">
                <a:solidFill>
                  <a:srgbClr val="0091EA"/>
                </a:solidFill>
                <a:latin typeface="Source Sans Pro"/>
                <a:ea typeface="Source Sans Pro"/>
                <a:cs typeface="Source Sans Pro"/>
                <a:sym typeface="Source Sans Pro"/>
              </a:rPr>
              <a:t>Objectives</a:t>
            </a:r>
            <a:endParaRPr sz="2400">
              <a:solidFill>
                <a:srgbClr val="0091EA"/>
              </a:solidFill>
              <a:latin typeface="Source Sans Pro"/>
              <a:ea typeface="Source Sans Pro"/>
              <a:cs typeface="Source Sans Pro"/>
              <a:sym typeface="Source Sans Pro"/>
            </a:endParaRPr>
          </a:p>
          <a:p>
            <a:pPr indent="-355600" lvl="0" marL="457200" rtl="0">
              <a:spcBef>
                <a:spcPts val="600"/>
              </a:spcBef>
              <a:spcAft>
                <a:spcPts val="0"/>
              </a:spcAft>
              <a:buClr>
                <a:srgbClr val="263238"/>
              </a:buClr>
              <a:buSzPts val="2000"/>
              <a:buFont typeface="Source Sans Pro"/>
              <a:buChar char="-"/>
            </a:pPr>
            <a:r>
              <a:rPr lang="en" sz="2000">
                <a:solidFill>
                  <a:srgbClr val="263238"/>
                </a:solidFill>
                <a:latin typeface="Source Sans Pro"/>
                <a:ea typeface="Source Sans Pro"/>
                <a:cs typeface="Source Sans Pro"/>
                <a:sym typeface="Source Sans Pro"/>
              </a:rPr>
              <a:t>User is able to view all incoming/outgoing/sent messages</a:t>
            </a:r>
            <a:endParaRPr sz="2000">
              <a:solidFill>
                <a:srgbClr val="263238"/>
              </a:solidFill>
              <a:latin typeface="Source Sans Pro"/>
              <a:ea typeface="Source Sans Pro"/>
              <a:cs typeface="Source Sans Pro"/>
              <a:sym typeface="Source Sans Pro"/>
            </a:endParaRPr>
          </a:p>
          <a:p>
            <a:pPr indent="-355600" lvl="0" marL="457200" rtl="0">
              <a:spcBef>
                <a:spcPts val="0"/>
              </a:spcBef>
              <a:spcAft>
                <a:spcPts val="0"/>
              </a:spcAft>
              <a:buClr>
                <a:srgbClr val="263238"/>
              </a:buClr>
              <a:buSzPts val="2000"/>
              <a:buFont typeface="Source Sans Pro"/>
              <a:buChar char="-"/>
            </a:pPr>
            <a:r>
              <a:rPr lang="en" sz="2000">
                <a:solidFill>
                  <a:srgbClr val="263238"/>
                </a:solidFill>
                <a:latin typeface="Source Sans Pro"/>
                <a:ea typeface="Source Sans Pro"/>
                <a:cs typeface="Source Sans Pro"/>
                <a:sym typeface="Source Sans Pro"/>
              </a:rPr>
              <a:t>The possibility of viewing messages on the site encourages clients to return to the site to check for new messages</a:t>
            </a:r>
            <a:endParaRPr sz="2000">
              <a:solidFill>
                <a:srgbClr val="263238"/>
              </a:solidFill>
              <a:latin typeface="Source Sans Pro"/>
              <a:ea typeface="Source Sans Pro"/>
              <a:cs typeface="Source Sans Pro"/>
              <a:sym typeface="Source Sans Pro"/>
            </a:endParaRPr>
          </a:p>
          <a:p>
            <a:pPr indent="0" lvl="0" marL="0" rtl="0">
              <a:spcBef>
                <a:spcPts val="600"/>
              </a:spcBef>
              <a:spcAft>
                <a:spcPts val="0"/>
              </a:spcAft>
              <a:buNone/>
            </a:pPr>
            <a:r>
              <a:rPr b="1" lang="en" sz="2400">
                <a:solidFill>
                  <a:srgbClr val="0091EA"/>
                </a:solidFill>
                <a:latin typeface="Source Sans Pro"/>
                <a:ea typeface="Source Sans Pro"/>
                <a:cs typeface="Source Sans Pro"/>
                <a:sym typeface="Source Sans Pro"/>
              </a:rPr>
              <a:t>Preconditions</a:t>
            </a:r>
            <a:endParaRPr sz="2400">
              <a:solidFill>
                <a:srgbClr val="0091EA"/>
              </a:solidFill>
              <a:latin typeface="Source Sans Pro"/>
              <a:ea typeface="Source Sans Pro"/>
              <a:cs typeface="Source Sans Pro"/>
              <a:sym typeface="Source Sans Pro"/>
            </a:endParaRPr>
          </a:p>
          <a:p>
            <a:pPr indent="-355600" lvl="0" marL="457200" rtl="0">
              <a:spcBef>
                <a:spcPts val="600"/>
              </a:spcBef>
              <a:spcAft>
                <a:spcPts val="0"/>
              </a:spcAft>
              <a:buClr>
                <a:srgbClr val="263238"/>
              </a:buClr>
              <a:buSzPts val="2000"/>
              <a:buFont typeface="Source Sans Pro"/>
              <a:buChar char="-"/>
            </a:pPr>
            <a:r>
              <a:rPr lang="en" sz="2000">
                <a:solidFill>
                  <a:srgbClr val="263238"/>
                </a:solidFill>
                <a:latin typeface="Source Sans Pro"/>
                <a:ea typeface="Source Sans Pro"/>
                <a:cs typeface="Source Sans Pro"/>
                <a:sym typeface="Source Sans Pro"/>
              </a:rPr>
              <a:t>User must be logged in to view message </a:t>
            </a:r>
            <a:endParaRPr sz="2000">
              <a:solidFill>
                <a:srgbClr val="263238"/>
              </a:solidFill>
              <a:latin typeface="Source Sans Pro"/>
              <a:ea typeface="Source Sans Pro"/>
              <a:cs typeface="Source Sans Pro"/>
              <a:sym typeface="Source Sans Pro"/>
            </a:endParaRPr>
          </a:p>
          <a:p>
            <a:pPr indent="-355600" lvl="0" marL="457200" rtl="0">
              <a:spcBef>
                <a:spcPts val="0"/>
              </a:spcBef>
              <a:spcAft>
                <a:spcPts val="0"/>
              </a:spcAft>
              <a:buClr>
                <a:srgbClr val="263238"/>
              </a:buClr>
              <a:buSzPts val="2000"/>
              <a:buFont typeface="Source Sans Pro"/>
              <a:buChar char="-"/>
            </a:pPr>
            <a:r>
              <a:rPr lang="en" sz="2000">
                <a:solidFill>
                  <a:srgbClr val="263238"/>
                </a:solidFill>
                <a:latin typeface="Source Sans Pro"/>
                <a:ea typeface="Source Sans Pro"/>
                <a:cs typeface="Source Sans Pro"/>
                <a:sym typeface="Source Sans Pro"/>
              </a:rPr>
              <a:t>Messaging Service must be available</a:t>
            </a:r>
            <a:endParaRPr sz="2000">
              <a:solidFill>
                <a:srgbClr val="263238"/>
              </a:solidFill>
              <a:latin typeface="Source Sans Pro"/>
              <a:ea typeface="Source Sans Pro"/>
              <a:cs typeface="Source Sans Pro"/>
              <a:sym typeface="Source Sans Pro"/>
            </a:endParaRPr>
          </a:p>
          <a:p>
            <a:pPr indent="0" lvl="0" marL="0" rtl="0">
              <a:spcBef>
                <a:spcPts val="600"/>
              </a:spcBef>
              <a:spcAft>
                <a:spcPts val="0"/>
              </a:spcAft>
              <a:buNone/>
            </a:pPr>
            <a:r>
              <a:t/>
            </a:r>
            <a:endParaRPr sz="2000">
              <a:solidFill>
                <a:srgbClr val="263238"/>
              </a:solidFill>
              <a:latin typeface="Source Sans Pro"/>
              <a:ea typeface="Source Sans Pro"/>
              <a:cs typeface="Source Sans Pro"/>
              <a:sym typeface="Source Sans Pro"/>
            </a:endParaRPr>
          </a:p>
          <a:p>
            <a:pPr indent="0" lvl="0" marL="0" rtl="0">
              <a:spcBef>
                <a:spcPts val="600"/>
              </a:spcBef>
              <a:spcAft>
                <a:spcPts val="0"/>
              </a:spcAft>
              <a:buClr>
                <a:schemeClr val="dk1"/>
              </a:buClr>
              <a:buSzPts val="1100"/>
              <a:buFont typeface="Arial"/>
              <a:buNone/>
            </a:pPr>
            <a:r>
              <a:t/>
            </a:r>
            <a:endParaRPr>
              <a:solidFill>
                <a:srgbClr val="263238"/>
              </a:solidFill>
              <a:latin typeface="Source Sans Pro"/>
              <a:ea typeface="Source Sans Pro"/>
              <a:cs typeface="Source Sans Pro"/>
              <a:sym typeface="Source Sans Pro"/>
            </a:endParaRPr>
          </a:p>
          <a:p>
            <a:pPr indent="0" lvl="0" marL="0" marR="0" rtl="0" algn="l">
              <a:lnSpc>
                <a:spcPct val="100000"/>
              </a:lnSpc>
              <a:spcBef>
                <a:spcPts val="600"/>
              </a:spcBef>
              <a:spcAft>
                <a:spcPts val="0"/>
              </a:spcAft>
              <a:buClr>
                <a:schemeClr val="dk1"/>
              </a:buClr>
              <a:buSzPts val="1100"/>
              <a:buFont typeface="Arial"/>
              <a:buNone/>
            </a:pPr>
            <a:r>
              <a:t/>
            </a:r>
            <a:endParaRPr b="0" i="0" sz="1400" u="none" cap="none" strike="noStrike">
              <a:solidFill>
                <a:srgbClr val="263238"/>
              </a:solidFill>
              <a:latin typeface="Source Sans Pro"/>
              <a:ea typeface="Source Sans Pro"/>
              <a:cs typeface="Source Sans Pro"/>
              <a:sym typeface="Source Sans Pro"/>
            </a:endParaRPr>
          </a:p>
          <a:p>
            <a:pPr indent="0" lvl="0" marL="0" marR="0" rtl="0" algn="l">
              <a:lnSpc>
                <a:spcPct val="100000"/>
              </a:lnSpc>
              <a:spcBef>
                <a:spcPts val="600"/>
              </a:spcBef>
              <a:spcAft>
                <a:spcPts val="0"/>
              </a:spcAft>
              <a:buClr>
                <a:srgbClr val="000000"/>
              </a:buClr>
              <a:buSzPts val="1400"/>
              <a:buFont typeface="Arial"/>
              <a:buNone/>
            </a:pPr>
            <a:r>
              <a:t/>
            </a:r>
            <a:endParaRPr b="0" i="0" sz="1400" u="none" cap="none" strike="noStrike">
              <a:solidFill>
                <a:srgbClr val="263238"/>
              </a:solidFill>
              <a:latin typeface="Source Sans Pro"/>
              <a:ea typeface="Source Sans Pro"/>
              <a:cs typeface="Source Sans Pro"/>
              <a:sym typeface="Source Sans Pro"/>
            </a:endParaRPr>
          </a:p>
        </p:txBody>
      </p:sp>
      <p:sp>
        <p:nvSpPr>
          <p:cNvPr id="346" name="Shape 346"/>
          <p:cNvSpPr txBox="1"/>
          <p:nvPr>
            <p:ph idx="12" type="sldNum"/>
          </p:nvPr>
        </p:nvSpPr>
        <p:spPr>
          <a:xfrm>
            <a:off x="-92" y="6333125"/>
            <a:ext cx="9144000" cy="52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Shape 35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a:spcBef>
                <a:spcPts val="0"/>
              </a:spcBef>
              <a:spcAft>
                <a:spcPts val="0"/>
              </a:spcAft>
              <a:buClr>
                <a:srgbClr val="000000"/>
              </a:buClr>
              <a:buSzPts val="1300"/>
              <a:buFont typeface="Arial"/>
              <a:buNone/>
            </a:pPr>
            <a:fld id="{00000000-1234-1234-1234-123412341234}" type="slidenum">
              <a:rPr lang="en"/>
              <a:t>‹#›</a:t>
            </a:fld>
            <a:endParaRPr/>
          </a:p>
        </p:txBody>
      </p:sp>
      <p:sp>
        <p:nvSpPr>
          <p:cNvPr id="352" name="Shape 352"/>
          <p:cNvSpPr txBox="1"/>
          <p:nvPr>
            <p:ph idx="4294967295" type="title"/>
          </p:nvPr>
        </p:nvSpPr>
        <p:spPr>
          <a:xfrm>
            <a:off x="709950" y="23825"/>
            <a:ext cx="7571700" cy="462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Basic Flow - View Message</a:t>
            </a:r>
            <a:endParaRPr/>
          </a:p>
        </p:txBody>
      </p:sp>
      <p:graphicFrame>
        <p:nvGraphicFramePr>
          <p:cNvPr id="353" name="Shape 353"/>
          <p:cNvGraphicFramePr/>
          <p:nvPr/>
        </p:nvGraphicFramePr>
        <p:xfrm>
          <a:off x="473175" y="960550"/>
          <a:ext cx="3000000" cy="3000000"/>
        </p:xfrm>
        <a:graphic>
          <a:graphicData uri="http://schemas.openxmlformats.org/drawingml/2006/table">
            <a:tbl>
              <a:tblPr>
                <a:noFill/>
                <a:tableStyleId>{12C6C569-3A48-4382-945E-15597999ACA1}</a:tableStyleId>
              </a:tblPr>
              <a:tblGrid>
                <a:gridCol w="2974100"/>
                <a:gridCol w="2230025"/>
                <a:gridCol w="2993500"/>
              </a:tblGrid>
              <a:tr h="507950">
                <a:tc>
                  <a:txBody>
                    <a:bodyPr>
                      <a:noAutofit/>
                    </a:bodyPr>
                    <a:lstStyle/>
                    <a:p>
                      <a:pPr indent="0" lvl="0" marL="0" rtl="0" algn="ctr">
                        <a:spcBef>
                          <a:spcPts val="0"/>
                        </a:spcBef>
                        <a:spcAft>
                          <a:spcPts val="0"/>
                        </a:spcAft>
                        <a:buNone/>
                      </a:pPr>
                      <a:r>
                        <a:rPr b="1" lang="en" sz="1800"/>
                        <a:t>User</a:t>
                      </a:r>
                      <a:endParaRPr b="1" sz="1800"/>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t>System</a:t>
                      </a:r>
                      <a:endParaRPr b="1" sz="1800"/>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t>Messaging Service</a:t>
                      </a:r>
                      <a:endParaRPr b="1" sz="1800"/>
                    </a:p>
                  </a:txBody>
                  <a:tcPr marT="91425" marB="91425" marR="91425" marL="91425"/>
                </a:tc>
              </a:tr>
              <a:tr h="874625">
                <a:tc>
                  <a:txBody>
                    <a:bodyPr>
                      <a:noAutofit/>
                    </a:bodyPr>
                    <a:lstStyle/>
                    <a:p>
                      <a:pPr indent="0" lvl="0" marL="0" rtl="0" algn="ctr">
                        <a:spcBef>
                          <a:spcPts val="0"/>
                        </a:spcBef>
                        <a:spcAft>
                          <a:spcPts val="0"/>
                        </a:spcAft>
                        <a:buNone/>
                      </a:pPr>
                      <a:r>
                        <a:rPr lang="en" sz="1800"/>
                        <a:t>Perform login</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800"/>
                    </a:p>
                  </a:txBody>
                  <a:tcPr marT="91425" marB="91425" marR="91425" marL="91425">
                    <a:lnL cap="flat" cmpd="sng" w="9525">
                      <a:solidFill>
                        <a:srgbClr val="9E9E9E"/>
                      </a:solidFill>
                      <a:prstDash val="solid"/>
                      <a:round/>
                      <a:headEnd len="sm" w="sm" type="none"/>
                      <a:tailEnd len="sm" w="sm" type="none"/>
                    </a:lnL>
                  </a:tcPr>
                </a:tc>
              </a:tr>
              <a:tr h="874625">
                <a:tc>
                  <a:txBody>
                    <a:bodyPr>
                      <a:noAutofit/>
                    </a:bodyPr>
                    <a:lstStyle/>
                    <a:p>
                      <a:pPr indent="0" lvl="0" marL="0" rtl="0" algn="ctr">
                        <a:spcBef>
                          <a:spcPts val="0"/>
                        </a:spcBef>
                        <a:spcAft>
                          <a:spcPts val="0"/>
                        </a:spcAft>
                        <a:buNone/>
                      </a:pPr>
                      <a:r>
                        <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t>Verifies User’s data and allows login</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800"/>
                    </a:p>
                  </a:txBody>
                  <a:tcPr marT="91425" marB="91425" marR="91425" marL="91425">
                    <a:lnL cap="flat" cmpd="sng" w="9525">
                      <a:solidFill>
                        <a:srgbClr val="9E9E9E"/>
                      </a:solidFill>
                      <a:prstDash val="solid"/>
                      <a:round/>
                      <a:headEnd len="sm" w="sm" type="none"/>
                      <a:tailEnd len="sm" w="sm" type="none"/>
                    </a:lnL>
                  </a:tcPr>
                </a:tc>
              </a:tr>
              <a:tr h="874625">
                <a:tc>
                  <a:txBody>
                    <a:bodyPr>
                      <a:noAutofit/>
                    </a:bodyPr>
                    <a:lstStyle/>
                    <a:p>
                      <a:pPr indent="0" lvl="0" marL="0" rtl="0" algn="ctr">
                        <a:spcBef>
                          <a:spcPts val="0"/>
                        </a:spcBef>
                        <a:spcAft>
                          <a:spcPts val="0"/>
                        </a:spcAft>
                        <a:buNone/>
                      </a:pPr>
                      <a:r>
                        <a:t/>
                      </a:r>
                      <a:endParaRPr sz="18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t>Transfers user to Messaging Service</a:t>
                      </a:r>
                      <a:endParaRPr sz="18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800"/>
                    </a:p>
                  </a:txBody>
                  <a:tcPr marT="91425" marB="91425" marR="91425" marL="91425"/>
                </a:tc>
              </a:tr>
              <a:tr h="874625">
                <a:tc>
                  <a:txBody>
                    <a:bodyPr>
                      <a:noAutofit/>
                    </a:bodyPr>
                    <a:lstStyle/>
                    <a:p>
                      <a:pPr indent="0" lvl="0" marL="0" rtl="0" algn="ctr">
                        <a:spcBef>
                          <a:spcPts val="0"/>
                        </a:spcBef>
                        <a:spcAft>
                          <a:spcPts val="0"/>
                        </a:spcAft>
                        <a:buNone/>
                      </a:pPr>
                      <a:r>
                        <a:t/>
                      </a:r>
                      <a:endParaRPr sz="18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Clr>
                          <a:srgbClr val="000000"/>
                        </a:buClr>
                        <a:buSzPts val="1100"/>
                        <a:buFont typeface="Arial"/>
                        <a:buNone/>
                      </a:pPr>
                      <a:r>
                        <a:t/>
                      </a:r>
                      <a:endParaRPr sz="18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t>Shows all relevant messages</a:t>
                      </a:r>
                      <a:endParaRPr sz="1800"/>
                    </a:p>
                  </a:txBody>
                  <a:tcPr marT="91425" marB="91425" marR="91425" marL="91425"/>
                </a:tc>
              </a:tr>
              <a:tr h="874625">
                <a:tc>
                  <a:txBody>
                    <a:bodyPr>
                      <a:noAutofit/>
                    </a:bodyPr>
                    <a:lstStyle/>
                    <a:p>
                      <a:pPr indent="0" lvl="0" marL="0" rtl="0" algn="ctr">
                        <a:spcBef>
                          <a:spcPts val="0"/>
                        </a:spcBef>
                        <a:spcAft>
                          <a:spcPts val="0"/>
                        </a:spcAft>
                        <a:buClr>
                          <a:schemeClr val="dk1"/>
                        </a:buClr>
                        <a:buSzPts val="1100"/>
                        <a:buFont typeface="Arial"/>
                        <a:buNone/>
                      </a:pPr>
                      <a:r>
                        <a:rPr lang="en" sz="1800">
                          <a:solidFill>
                            <a:schemeClr val="dk1"/>
                          </a:solidFill>
                        </a:rPr>
                        <a:t>User views message</a:t>
                      </a:r>
                      <a:endParaRPr sz="1800"/>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sz="1800"/>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sz="1800"/>
                    </a:p>
                  </a:txBody>
                  <a:tcPr marT="91425" marB="91425" marR="91425" marL="91425"/>
                </a:tc>
              </a:tr>
            </a:tbl>
          </a:graphicData>
        </a:graphic>
      </p:graphicFrame>
      <p:sp>
        <p:nvSpPr>
          <p:cNvPr id="354" name="Shape 354"/>
          <p:cNvSpPr txBox="1"/>
          <p:nvPr/>
        </p:nvSpPr>
        <p:spPr>
          <a:xfrm>
            <a:off x="737625" y="409625"/>
            <a:ext cx="4941000" cy="36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User = Seller/Buyer</a:t>
            </a:r>
            <a:endParaRPr b="1"/>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Shape 35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a:spcBef>
                <a:spcPts val="0"/>
              </a:spcBef>
              <a:spcAft>
                <a:spcPts val="0"/>
              </a:spcAft>
              <a:buClr>
                <a:srgbClr val="000000"/>
              </a:buClr>
              <a:buSzPts val="1300"/>
              <a:buFont typeface="Arial"/>
              <a:buNone/>
            </a:pPr>
            <a:fld id="{00000000-1234-1234-1234-123412341234}" type="slidenum">
              <a:rPr lang="en"/>
              <a:t>‹#›</a:t>
            </a:fld>
            <a:endParaRPr/>
          </a:p>
        </p:txBody>
      </p:sp>
      <p:sp>
        <p:nvSpPr>
          <p:cNvPr id="360" name="Shape 360"/>
          <p:cNvSpPr txBox="1"/>
          <p:nvPr/>
        </p:nvSpPr>
        <p:spPr>
          <a:xfrm>
            <a:off x="304800" y="0"/>
            <a:ext cx="8953200" cy="57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2000">
                <a:solidFill>
                  <a:srgbClr val="0091EA"/>
                </a:solidFill>
                <a:latin typeface="Roboto Slab"/>
                <a:ea typeface="Roboto Slab"/>
                <a:cs typeface="Roboto Slab"/>
                <a:sym typeface="Roboto Slab"/>
              </a:rPr>
              <a:t>Alternate </a:t>
            </a:r>
            <a:r>
              <a:rPr lang="en" sz="2000">
                <a:solidFill>
                  <a:srgbClr val="0091EA"/>
                </a:solidFill>
                <a:latin typeface="Roboto Slab"/>
                <a:ea typeface="Roboto Slab"/>
                <a:cs typeface="Roboto Slab"/>
                <a:sym typeface="Roboto Slab"/>
              </a:rPr>
              <a:t>Flow - View Message</a:t>
            </a:r>
            <a:endParaRPr/>
          </a:p>
        </p:txBody>
      </p:sp>
      <p:graphicFrame>
        <p:nvGraphicFramePr>
          <p:cNvPr id="361" name="Shape 361"/>
          <p:cNvGraphicFramePr/>
          <p:nvPr/>
        </p:nvGraphicFramePr>
        <p:xfrm>
          <a:off x="473175" y="960550"/>
          <a:ext cx="3000000" cy="3000000"/>
        </p:xfrm>
        <a:graphic>
          <a:graphicData uri="http://schemas.openxmlformats.org/drawingml/2006/table">
            <a:tbl>
              <a:tblPr>
                <a:noFill/>
                <a:tableStyleId>{12C6C569-3A48-4382-945E-15597999ACA1}</a:tableStyleId>
              </a:tblPr>
              <a:tblGrid>
                <a:gridCol w="2974100"/>
                <a:gridCol w="2594475"/>
                <a:gridCol w="2629050"/>
              </a:tblGrid>
              <a:tr h="507950">
                <a:tc>
                  <a:txBody>
                    <a:bodyPr>
                      <a:noAutofit/>
                    </a:bodyPr>
                    <a:lstStyle/>
                    <a:p>
                      <a:pPr indent="0" lvl="0" marL="0" rtl="0" algn="ctr">
                        <a:spcBef>
                          <a:spcPts val="0"/>
                        </a:spcBef>
                        <a:spcAft>
                          <a:spcPts val="0"/>
                        </a:spcAft>
                        <a:buNone/>
                      </a:pPr>
                      <a:r>
                        <a:rPr b="1" lang="en" sz="1800"/>
                        <a:t>User</a:t>
                      </a:r>
                      <a:endParaRPr b="1" sz="1800"/>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t>System</a:t>
                      </a:r>
                      <a:endParaRPr b="1" sz="1800"/>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t>Messaging Service</a:t>
                      </a:r>
                      <a:endParaRPr b="1" sz="1800"/>
                    </a:p>
                  </a:txBody>
                  <a:tcPr marT="91425" marB="91425" marR="91425" marL="91425"/>
                </a:tc>
              </a:tr>
              <a:tr h="874625">
                <a:tc>
                  <a:txBody>
                    <a:bodyPr>
                      <a:noAutofit/>
                    </a:bodyPr>
                    <a:lstStyle/>
                    <a:p>
                      <a:pPr indent="0" lvl="0" marL="0" rtl="0" algn="ctr">
                        <a:spcBef>
                          <a:spcPts val="0"/>
                        </a:spcBef>
                        <a:spcAft>
                          <a:spcPts val="0"/>
                        </a:spcAft>
                        <a:buNone/>
                      </a:pPr>
                      <a:r>
                        <a:rPr lang="en" sz="1800"/>
                        <a:t>Perform login</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800"/>
                    </a:p>
                  </a:txBody>
                  <a:tcPr marT="91425" marB="91425" marR="91425" marL="91425">
                    <a:lnL cap="flat" cmpd="sng" w="9525">
                      <a:solidFill>
                        <a:srgbClr val="9E9E9E"/>
                      </a:solidFill>
                      <a:prstDash val="solid"/>
                      <a:round/>
                      <a:headEnd len="sm" w="sm" type="none"/>
                      <a:tailEnd len="sm" w="sm" type="none"/>
                    </a:lnL>
                  </a:tcPr>
                </a:tc>
              </a:tr>
              <a:tr h="874625">
                <a:tc>
                  <a:txBody>
                    <a:bodyPr>
                      <a:noAutofit/>
                    </a:bodyPr>
                    <a:lstStyle/>
                    <a:p>
                      <a:pPr indent="0" lvl="0" marL="0" rtl="0" algn="ctr">
                        <a:spcBef>
                          <a:spcPts val="0"/>
                        </a:spcBef>
                        <a:spcAft>
                          <a:spcPts val="0"/>
                        </a:spcAft>
                        <a:buNone/>
                      </a:pPr>
                      <a:r>
                        <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t>Verifies User’s data and allows login</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800"/>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r>
              <a:tr h="874625">
                <a:tc>
                  <a:txBody>
                    <a:bodyPr>
                      <a:noAutofit/>
                    </a:bodyPr>
                    <a:lstStyle/>
                    <a:p>
                      <a:pPr indent="0" lvl="0" marL="0" rtl="0" algn="ctr">
                        <a:spcBef>
                          <a:spcPts val="0"/>
                        </a:spcBef>
                        <a:spcAft>
                          <a:spcPts val="0"/>
                        </a:spcAft>
                        <a:buNone/>
                      </a:pPr>
                      <a:r>
                        <a:t/>
                      </a:r>
                      <a:endParaRPr sz="1800"/>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t>Transfers user to Messaging Service</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74625">
                <a:tc>
                  <a:txBody>
                    <a:bodyPr>
                      <a:noAutofit/>
                    </a:bodyPr>
                    <a:lstStyle/>
                    <a:p>
                      <a:pPr indent="0" lvl="0" marL="0" rtl="0" algn="ctr">
                        <a:spcBef>
                          <a:spcPts val="0"/>
                        </a:spcBef>
                        <a:spcAft>
                          <a:spcPts val="0"/>
                        </a:spcAft>
                        <a:buNone/>
                      </a:pPr>
                      <a:r>
                        <a:t/>
                      </a:r>
                      <a:endParaRPr sz="1800"/>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t>There is no relevant messages to show</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74625">
                <a:tc>
                  <a:txBody>
                    <a:bodyPr>
                      <a:noAutofit/>
                    </a:bodyPr>
                    <a:lstStyle/>
                    <a:p>
                      <a:pPr indent="0" lvl="0" marL="0" rtl="0" algn="ctr">
                        <a:spcBef>
                          <a:spcPts val="0"/>
                        </a:spcBef>
                        <a:spcAft>
                          <a:spcPts val="0"/>
                        </a:spcAft>
                        <a:buNone/>
                      </a:pPr>
                      <a:r>
                        <a:rPr lang="en" sz="1800">
                          <a:solidFill>
                            <a:schemeClr val="dk1"/>
                          </a:solidFill>
                        </a:rPr>
                        <a:t>No messages to review</a:t>
                      </a:r>
                      <a:endParaRPr sz="1800"/>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sz="1800"/>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sz="1800"/>
                    </a:p>
                  </a:txBody>
                  <a:tcPr marT="91425" marB="91425" marR="91425" marL="91425">
                    <a:lnT cap="flat" cmpd="sng" w="9525">
                      <a:solidFill>
                        <a:srgbClr val="9E9E9E"/>
                      </a:solidFill>
                      <a:prstDash val="solid"/>
                      <a:round/>
                      <a:headEnd len="sm" w="sm" type="none"/>
                      <a:tailEnd len="sm" w="sm" type="none"/>
                    </a:lnT>
                  </a:tcPr>
                </a:tc>
              </a:tr>
            </a:tbl>
          </a:graphicData>
        </a:graphic>
      </p:graphicFrame>
      <p:sp>
        <p:nvSpPr>
          <p:cNvPr id="362" name="Shape 362"/>
          <p:cNvSpPr txBox="1"/>
          <p:nvPr/>
        </p:nvSpPr>
        <p:spPr>
          <a:xfrm>
            <a:off x="737625" y="409625"/>
            <a:ext cx="4941000" cy="36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User = Seller/Buyer</a:t>
            </a:r>
            <a:endParaRPr b="1"/>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300"/>
              <a:buFont typeface="Arial"/>
              <a:buNone/>
            </a:pPr>
            <a:fld id="{00000000-1234-1234-1234-123412341234}" type="slidenum">
              <a:rPr lang="en"/>
              <a:t>‹#›</a:t>
            </a:fld>
            <a:endParaRPr/>
          </a:p>
        </p:txBody>
      </p:sp>
      <p:sp>
        <p:nvSpPr>
          <p:cNvPr id="368" name="Shape 368"/>
          <p:cNvSpPr txBox="1"/>
          <p:nvPr/>
        </p:nvSpPr>
        <p:spPr>
          <a:xfrm>
            <a:off x="2025150" y="1627225"/>
            <a:ext cx="5093700" cy="300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0091EA"/>
                </a:solidFill>
                <a:latin typeface="Roboto Slab"/>
                <a:ea typeface="Roboto Slab"/>
                <a:cs typeface="Roboto Slab"/>
                <a:sym typeface="Roboto Slab"/>
              </a:rPr>
              <a:t>Use case:</a:t>
            </a:r>
            <a:endParaRPr b="1" sz="4800">
              <a:solidFill>
                <a:srgbClr val="0091EA"/>
              </a:solidFill>
              <a:latin typeface="Roboto Slab"/>
              <a:ea typeface="Roboto Slab"/>
              <a:cs typeface="Roboto Slab"/>
              <a:sym typeface="Roboto Slab"/>
            </a:endParaRPr>
          </a:p>
          <a:p>
            <a:pPr indent="0" lvl="0" marL="0" rtl="0" algn="ctr">
              <a:spcBef>
                <a:spcPts val="0"/>
              </a:spcBef>
              <a:spcAft>
                <a:spcPts val="0"/>
              </a:spcAft>
              <a:buNone/>
            </a:pPr>
            <a:r>
              <a:rPr b="1" lang="en" sz="4800">
                <a:solidFill>
                  <a:srgbClr val="0091EA"/>
                </a:solidFill>
                <a:latin typeface="Roboto Slab"/>
                <a:ea typeface="Roboto Slab"/>
                <a:cs typeface="Roboto Slab"/>
                <a:sym typeface="Roboto Slab"/>
              </a:rPr>
              <a:t>Feature listing</a:t>
            </a:r>
            <a:endParaRPr b="1" sz="4800">
              <a:solidFill>
                <a:srgbClr val="0091EA"/>
              </a:solidFill>
              <a:latin typeface="Roboto Slab"/>
              <a:ea typeface="Roboto Slab"/>
              <a:cs typeface="Roboto Slab"/>
              <a:sym typeface="Roboto Slab"/>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Shape 373"/>
          <p:cNvSpPr txBox="1"/>
          <p:nvPr>
            <p:ph type="title"/>
          </p:nvPr>
        </p:nvSpPr>
        <p:spPr>
          <a:xfrm>
            <a:off x="654000" y="310725"/>
            <a:ext cx="7571700" cy="525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91EA"/>
              </a:buClr>
              <a:buSzPts val="2000"/>
              <a:buFont typeface="Roboto Slab"/>
              <a:buNone/>
            </a:pPr>
            <a:r>
              <a:rPr lang="en" sz="3000"/>
              <a:t>Feature listing</a:t>
            </a:r>
            <a:endParaRPr b="0" i="0" sz="3000" u="none" cap="none" strike="noStrike">
              <a:solidFill>
                <a:srgbClr val="0091EA"/>
              </a:solidFill>
              <a:latin typeface="Roboto Slab"/>
              <a:ea typeface="Roboto Slab"/>
              <a:cs typeface="Roboto Slab"/>
              <a:sym typeface="Roboto Slab"/>
            </a:endParaRPr>
          </a:p>
        </p:txBody>
      </p:sp>
      <p:sp>
        <p:nvSpPr>
          <p:cNvPr id="374" name="Shape 374"/>
          <p:cNvSpPr txBox="1"/>
          <p:nvPr/>
        </p:nvSpPr>
        <p:spPr>
          <a:xfrm>
            <a:off x="654000" y="809850"/>
            <a:ext cx="8289600" cy="381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1400"/>
              <a:buFont typeface="Arial"/>
              <a:buNone/>
            </a:pPr>
            <a:r>
              <a:rPr b="1" lang="en" sz="2400">
                <a:solidFill>
                  <a:srgbClr val="0091EA"/>
                </a:solidFill>
                <a:latin typeface="Source Sans Pro"/>
                <a:ea typeface="Source Sans Pro"/>
                <a:cs typeface="Source Sans Pro"/>
                <a:sym typeface="Source Sans Pro"/>
              </a:rPr>
              <a:t>Actors</a:t>
            </a:r>
            <a:endParaRPr b="0" i="0" sz="2400" u="none" cap="none" strike="noStrike">
              <a:solidFill>
                <a:srgbClr val="0091EA"/>
              </a:solidFill>
              <a:latin typeface="Source Sans Pro"/>
              <a:ea typeface="Source Sans Pro"/>
              <a:cs typeface="Source Sans Pro"/>
              <a:sym typeface="Source Sans Pro"/>
            </a:endParaRPr>
          </a:p>
          <a:p>
            <a:pPr indent="-355600" lvl="0" marL="457200" marR="0" rtl="0" algn="l">
              <a:lnSpc>
                <a:spcPct val="100000"/>
              </a:lnSpc>
              <a:spcBef>
                <a:spcPts val="600"/>
              </a:spcBef>
              <a:spcAft>
                <a:spcPts val="0"/>
              </a:spcAft>
              <a:buClr>
                <a:srgbClr val="263238"/>
              </a:buClr>
              <a:buSzPts val="2000"/>
              <a:buFont typeface="Source Sans Pro"/>
              <a:buChar char="-"/>
            </a:pPr>
            <a:r>
              <a:rPr lang="en" sz="2000">
                <a:solidFill>
                  <a:srgbClr val="263238"/>
                </a:solidFill>
                <a:latin typeface="Source Sans Pro"/>
                <a:ea typeface="Source Sans Pro"/>
                <a:cs typeface="Source Sans Pro"/>
                <a:sym typeface="Source Sans Pro"/>
              </a:rPr>
              <a:t>Seller (Primary)</a:t>
            </a:r>
            <a:endParaRPr sz="2000">
              <a:solidFill>
                <a:srgbClr val="263238"/>
              </a:solidFill>
              <a:latin typeface="Source Sans Pro"/>
              <a:ea typeface="Source Sans Pro"/>
              <a:cs typeface="Source Sans Pro"/>
              <a:sym typeface="Source Sans Pro"/>
            </a:endParaRPr>
          </a:p>
          <a:p>
            <a:pPr indent="-355600" lvl="0" marL="457200" marR="0" rtl="0" algn="l">
              <a:lnSpc>
                <a:spcPct val="100000"/>
              </a:lnSpc>
              <a:spcBef>
                <a:spcPts val="0"/>
              </a:spcBef>
              <a:spcAft>
                <a:spcPts val="0"/>
              </a:spcAft>
              <a:buClr>
                <a:srgbClr val="263238"/>
              </a:buClr>
              <a:buSzPts val="2000"/>
              <a:buFont typeface="Source Sans Pro"/>
              <a:buChar char="-"/>
            </a:pPr>
            <a:r>
              <a:rPr lang="en" sz="2000">
                <a:solidFill>
                  <a:srgbClr val="263238"/>
                </a:solidFill>
                <a:latin typeface="Source Sans Pro"/>
                <a:ea typeface="Source Sans Pro"/>
                <a:cs typeface="Source Sans Pro"/>
                <a:sym typeface="Source Sans Pro"/>
              </a:rPr>
              <a:t>Payment Service (Secondary)</a:t>
            </a:r>
            <a:endParaRPr sz="2000">
              <a:solidFill>
                <a:srgbClr val="263238"/>
              </a:solidFill>
              <a:latin typeface="Source Sans Pro"/>
              <a:ea typeface="Source Sans Pro"/>
              <a:cs typeface="Source Sans Pro"/>
              <a:sym typeface="Source Sans Pro"/>
            </a:endParaRPr>
          </a:p>
          <a:p>
            <a:pPr indent="0" lvl="0" marL="0" rtl="0">
              <a:spcBef>
                <a:spcPts val="600"/>
              </a:spcBef>
              <a:spcAft>
                <a:spcPts val="0"/>
              </a:spcAft>
              <a:buNone/>
            </a:pPr>
            <a:r>
              <a:rPr b="1" lang="en" sz="2400">
                <a:solidFill>
                  <a:srgbClr val="0091EA"/>
                </a:solidFill>
                <a:latin typeface="Source Sans Pro"/>
                <a:ea typeface="Source Sans Pro"/>
                <a:cs typeface="Source Sans Pro"/>
                <a:sym typeface="Source Sans Pro"/>
              </a:rPr>
              <a:t>Objectives</a:t>
            </a:r>
            <a:endParaRPr b="1" sz="2400">
              <a:solidFill>
                <a:srgbClr val="0091EA"/>
              </a:solidFill>
              <a:latin typeface="Source Sans Pro"/>
              <a:ea typeface="Source Sans Pro"/>
              <a:cs typeface="Source Sans Pro"/>
              <a:sym typeface="Source Sans Pro"/>
            </a:endParaRPr>
          </a:p>
          <a:p>
            <a:pPr indent="-355600" lvl="0" marL="457200" rtl="0">
              <a:spcBef>
                <a:spcPts val="600"/>
              </a:spcBef>
              <a:spcAft>
                <a:spcPts val="0"/>
              </a:spcAft>
              <a:buClr>
                <a:srgbClr val="263238"/>
              </a:buClr>
              <a:buSzPts val="2000"/>
              <a:buFont typeface="Source Sans Pro"/>
              <a:buChar char="-"/>
            </a:pPr>
            <a:r>
              <a:rPr lang="en" sz="2000">
                <a:solidFill>
                  <a:srgbClr val="263238"/>
                </a:solidFill>
                <a:latin typeface="Source Sans Pro"/>
                <a:ea typeface="Source Sans Pro"/>
                <a:cs typeface="Source Sans Pro"/>
                <a:sym typeface="Source Sans Pro"/>
              </a:rPr>
              <a:t>Seller or agent receives more views for their published estates</a:t>
            </a:r>
            <a:endParaRPr sz="2000">
              <a:solidFill>
                <a:srgbClr val="263238"/>
              </a:solidFill>
              <a:latin typeface="Source Sans Pro"/>
              <a:ea typeface="Source Sans Pro"/>
              <a:cs typeface="Source Sans Pro"/>
              <a:sym typeface="Source Sans Pro"/>
            </a:endParaRPr>
          </a:p>
          <a:p>
            <a:pPr indent="457200" lvl="0" marL="0" rtl="0">
              <a:spcBef>
                <a:spcPts val="600"/>
              </a:spcBef>
              <a:spcAft>
                <a:spcPts val="0"/>
              </a:spcAft>
              <a:buNone/>
            </a:pPr>
            <a:r>
              <a:rPr lang="en" sz="2000">
                <a:solidFill>
                  <a:srgbClr val="263238"/>
                </a:solidFill>
                <a:latin typeface="Source Sans Pro"/>
                <a:ea typeface="Source Sans Pro"/>
                <a:cs typeface="Source Sans Pro"/>
                <a:sym typeface="Source Sans Pro"/>
              </a:rPr>
              <a:t> because they will be featured on the top of the listing view.</a:t>
            </a:r>
            <a:endParaRPr sz="2000">
              <a:solidFill>
                <a:srgbClr val="263238"/>
              </a:solidFill>
              <a:latin typeface="Source Sans Pro"/>
              <a:ea typeface="Source Sans Pro"/>
              <a:cs typeface="Source Sans Pro"/>
              <a:sym typeface="Source Sans Pro"/>
            </a:endParaRPr>
          </a:p>
          <a:p>
            <a:pPr indent="0" lvl="0" marL="0" rtl="0">
              <a:spcBef>
                <a:spcPts val="600"/>
              </a:spcBef>
              <a:spcAft>
                <a:spcPts val="0"/>
              </a:spcAft>
              <a:buNone/>
            </a:pPr>
            <a:r>
              <a:rPr b="1" lang="en" sz="2400">
                <a:solidFill>
                  <a:srgbClr val="0091EA"/>
                </a:solidFill>
                <a:latin typeface="Source Sans Pro"/>
                <a:ea typeface="Source Sans Pro"/>
                <a:cs typeface="Source Sans Pro"/>
                <a:sym typeface="Source Sans Pro"/>
              </a:rPr>
              <a:t>Preconditions </a:t>
            </a:r>
            <a:endParaRPr sz="2400">
              <a:solidFill>
                <a:srgbClr val="0091EA"/>
              </a:solidFill>
              <a:latin typeface="Source Sans Pro"/>
              <a:ea typeface="Source Sans Pro"/>
              <a:cs typeface="Source Sans Pro"/>
              <a:sym typeface="Source Sans Pro"/>
            </a:endParaRPr>
          </a:p>
          <a:p>
            <a:pPr indent="-355600" lvl="0" marL="457200" rtl="0">
              <a:spcBef>
                <a:spcPts val="600"/>
              </a:spcBef>
              <a:spcAft>
                <a:spcPts val="0"/>
              </a:spcAft>
              <a:buClr>
                <a:srgbClr val="263238"/>
              </a:buClr>
              <a:buSzPts val="2000"/>
              <a:buFont typeface="Source Sans Pro"/>
              <a:buChar char="-"/>
            </a:pPr>
            <a:r>
              <a:rPr lang="en" sz="2000">
                <a:solidFill>
                  <a:srgbClr val="263238"/>
                </a:solidFill>
                <a:latin typeface="Source Sans Pro"/>
                <a:ea typeface="Source Sans Pro"/>
                <a:cs typeface="Source Sans Pro"/>
                <a:sym typeface="Source Sans Pro"/>
              </a:rPr>
              <a:t>Seller must be the listing owner.</a:t>
            </a:r>
            <a:endParaRPr sz="2000">
              <a:solidFill>
                <a:srgbClr val="263238"/>
              </a:solidFill>
              <a:latin typeface="Source Sans Pro"/>
              <a:ea typeface="Source Sans Pro"/>
              <a:cs typeface="Source Sans Pro"/>
              <a:sym typeface="Source Sans Pro"/>
            </a:endParaRPr>
          </a:p>
          <a:p>
            <a:pPr indent="-355600" lvl="0" marL="457200" rtl="0">
              <a:spcBef>
                <a:spcPts val="0"/>
              </a:spcBef>
              <a:spcAft>
                <a:spcPts val="0"/>
              </a:spcAft>
              <a:buClr>
                <a:srgbClr val="263238"/>
              </a:buClr>
              <a:buSzPts val="2000"/>
              <a:buFont typeface="Source Sans Pro"/>
              <a:buChar char="-"/>
            </a:pPr>
            <a:r>
              <a:rPr lang="en" sz="2000">
                <a:solidFill>
                  <a:srgbClr val="263238"/>
                </a:solidFill>
                <a:latin typeface="Source Sans Pro"/>
                <a:ea typeface="Source Sans Pro"/>
                <a:cs typeface="Source Sans Pro"/>
                <a:sym typeface="Source Sans Pro"/>
              </a:rPr>
              <a:t>Must pay to feature his listing </a:t>
            </a:r>
            <a:endParaRPr sz="2000">
              <a:solidFill>
                <a:srgbClr val="263238"/>
              </a:solidFill>
              <a:latin typeface="Source Sans Pro"/>
              <a:ea typeface="Source Sans Pro"/>
              <a:cs typeface="Source Sans Pro"/>
              <a:sym typeface="Source Sans Pro"/>
            </a:endParaRPr>
          </a:p>
          <a:p>
            <a:pPr indent="0" lvl="0" marL="0" rtl="0">
              <a:spcBef>
                <a:spcPts val="600"/>
              </a:spcBef>
              <a:spcAft>
                <a:spcPts val="0"/>
              </a:spcAft>
              <a:buNone/>
            </a:pPr>
            <a:r>
              <a:t/>
            </a:r>
            <a:endParaRPr b="1">
              <a:solidFill>
                <a:srgbClr val="0091EA"/>
              </a:solidFill>
              <a:latin typeface="Source Sans Pro"/>
              <a:ea typeface="Source Sans Pro"/>
              <a:cs typeface="Source Sans Pro"/>
              <a:sym typeface="Source Sans Pro"/>
            </a:endParaRPr>
          </a:p>
          <a:p>
            <a:pPr indent="0" lvl="0" marL="0" rtl="0">
              <a:spcBef>
                <a:spcPts val="600"/>
              </a:spcBef>
              <a:spcAft>
                <a:spcPts val="0"/>
              </a:spcAft>
              <a:buNone/>
            </a:pPr>
            <a:r>
              <a:t/>
            </a:r>
            <a:endParaRPr>
              <a:solidFill>
                <a:srgbClr val="263238"/>
              </a:solidFill>
              <a:latin typeface="Source Sans Pro"/>
              <a:ea typeface="Source Sans Pro"/>
              <a:cs typeface="Source Sans Pro"/>
              <a:sym typeface="Source Sans Pro"/>
            </a:endParaRPr>
          </a:p>
          <a:p>
            <a:pPr indent="0" lvl="0" marL="0" rtl="0">
              <a:spcBef>
                <a:spcPts val="600"/>
              </a:spcBef>
              <a:spcAft>
                <a:spcPts val="0"/>
              </a:spcAft>
              <a:buNone/>
            </a:pPr>
            <a:r>
              <a:t/>
            </a:r>
            <a:endParaRPr b="1">
              <a:solidFill>
                <a:srgbClr val="0091EA"/>
              </a:solidFill>
              <a:latin typeface="Source Sans Pro"/>
              <a:ea typeface="Source Sans Pro"/>
              <a:cs typeface="Source Sans Pro"/>
              <a:sym typeface="Source Sans Pro"/>
            </a:endParaRPr>
          </a:p>
          <a:p>
            <a:pPr indent="0" lvl="0" marL="0" rtl="0">
              <a:spcBef>
                <a:spcPts val="600"/>
              </a:spcBef>
              <a:spcAft>
                <a:spcPts val="0"/>
              </a:spcAft>
              <a:buNone/>
            </a:pPr>
            <a:r>
              <a:t/>
            </a:r>
            <a:endParaRPr>
              <a:solidFill>
                <a:srgbClr val="263238"/>
              </a:solidFill>
              <a:latin typeface="Source Sans Pro"/>
              <a:ea typeface="Source Sans Pro"/>
              <a:cs typeface="Source Sans Pro"/>
              <a:sym typeface="Source Sans Pro"/>
            </a:endParaRPr>
          </a:p>
          <a:p>
            <a:pPr indent="0" lvl="0" marL="0" rtl="0">
              <a:spcBef>
                <a:spcPts val="600"/>
              </a:spcBef>
              <a:spcAft>
                <a:spcPts val="0"/>
              </a:spcAft>
              <a:buNone/>
            </a:pPr>
            <a:r>
              <a:t/>
            </a:r>
            <a:endParaRPr>
              <a:solidFill>
                <a:srgbClr val="263238"/>
              </a:solidFill>
              <a:latin typeface="Source Sans Pro"/>
              <a:ea typeface="Source Sans Pro"/>
              <a:cs typeface="Source Sans Pro"/>
              <a:sym typeface="Source Sans Pro"/>
            </a:endParaRPr>
          </a:p>
          <a:p>
            <a:pPr indent="0" lvl="0" marL="0" rtl="0">
              <a:spcBef>
                <a:spcPts val="600"/>
              </a:spcBef>
              <a:spcAft>
                <a:spcPts val="0"/>
              </a:spcAft>
              <a:buNone/>
            </a:pPr>
            <a:r>
              <a:t/>
            </a:r>
            <a:endParaRPr b="1">
              <a:solidFill>
                <a:srgbClr val="0091EA"/>
              </a:solidFill>
              <a:latin typeface="Source Sans Pro"/>
              <a:ea typeface="Source Sans Pro"/>
              <a:cs typeface="Source Sans Pro"/>
              <a:sym typeface="Source Sans Pro"/>
            </a:endParaRPr>
          </a:p>
          <a:p>
            <a:pPr indent="0" lvl="0" marL="0" rtl="0">
              <a:spcBef>
                <a:spcPts val="600"/>
              </a:spcBef>
              <a:spcAft>
                <a:spcPts val="0"/>
              </a:spcAft>
              <a:buNone/>
            </a:pPr>
            <a:r>
              <a:t/>
            </a:r>
            <a:endParaRPr>
              <a:solidFill>
                <a:srgbClr val="263238"/>
              </a:solidFill>
              <a:latin typeface="Source Sans Pro"/>
              <a:ea typeface="Source Sans Pro"/>
              <a:cs typeface="Source Sans Pro"/>
              <a:sym typeface="Source Sans Pro"/>
            </a:endParaRPr>
          </a:p>
          <a:p>
            <a:pPr indent="0" lvl="0" marL="0" rtl="0">
              <a:spcBef>
                <a:spcPts val="600"/>
              </a:spcBef>
              <a:spcAft>
                <a:spcPts val="0"/>
              </a:spcAft>
              <a:buNone/>
            </a:pPr>
            <a:r>
              <a:t/>
            </a:r>
            <a:endParaRPr>
              <a:solidFill>
                <a:srgbClr val="263238"/>
              </a:solidFill>
              <a:latin typeface="Source Sans Pro"/>
              <a:ea typeface="Source Sans Pro"/>
              <a:cs typeface="Source Sans Pro"/>
              <a:sym typeface="Source Sans Pro"/>
            </a:endParaRPr>
          </a:p>
          <a:p>
            <a:pPr indent="0" lvl="0" marL="0" rtl="0">
              <a:spcBef>
                <a:spcPts val="600"/>
              </a:spcBef>
              <a:spcAft>
                <a:spcPts val="0"/>
              </a:spcAft>
              <a:buNone/>
            </a:pPr>
            <a:r>
              <a:t/>
            </a:r>
            <a:endParaRPr b="1">
              <a:solidFill>
                <a:srgbClr val="0091EA"/>
              </a:solidFill>
              <a:latin typeface="Source Sans Pro"/>
              <a:ea typeface="Source Sans Pro"/>
              <a:cs typeface="Source Sans Pro"/>
              <a:sym typeface="Source Sans Pro"/>
            </a:endParaRPr>
          </a:p>
          <a:p>
            <a:pPr indent="0" lvl="0" marL="0" rtl="0">
              <a:spcBef>
                <a:spcPts val="600"/>
              </a:spcBef>
              <a:spcAft>
                <a:spcPts val="0"/>
              </a:spcAft>
              <a:buNone/>
            </a:pPr>
            <a:r>
              <a:t/>
            </a:r>
            <a:endParaRPr b="1">
              <a:solidFill>
                <a:srgbClr val="0091EA"/>
              </a:solidFill>
              <a:latin typeface="Source Sans Pro"/>
              <a:ea typeface="Source Sans Pro"/>
              <a:cs typeface="Source Sans Pro"/>
              <a:sym typeface="Source Sans Pro"/>
            </a:endParaRPr>
          </a:p>
          <a:p>
            <a:pPr indent="0" lvl="0" marL="0" marR="0" rtl="0" algn="l">
              <a:lnSpc>
                <a:spcPct val="100000"/>
              </a:lnSpc>
              <a:spcBef>
                <a:spcPts val="600"/>
              </a:spcBef>
              <a:spcAft>
                <a:spcPts val="0"/>
              </a:spcAft>
              <a:buClr>
                <a:schemeClr val="dk1"/>
              </a:buClr>
              <a:buSzPts val="1100"/>
              <a:buFont typeface="Arial"/>
              <a:buNone/>
            </a:pPr>
            <a:r>
              <a:t/>
            </a:r>
            <a:endParaRPr b="0" i="0" sz="1400" u="none" cap="none" strike="noStrike">
              <a:solidFill>
                <a:srgbClr val="263238"/>
              </a:solidFill>
              <a:latin typeface="Source Sans Pro"/>
              <a:ea typeface="Source Sans Pro"/>
              <a:cs typeface="Source Sans Pro"/>
              <a:sym typeface="Source Sans Pro"/>
            </a:endParaRPr>
          </a:p>
          <a:p>
            <a:pPr indent="0" lvl="0" marL="0" marR="0" rtl="0" algn="l">
              <a:lnSpc>
                <a:spcPct val="100000"/>
              </a:lnSpc>
              <a:spcBef>
                <a:spcPts val="600"/>
              </a:spcBef>
              <a:spcAft>
                <a:spcPts val="0"/>
              </a:spcAft>
              <a:buClr>
                <a:srgbClr val="000000"/>
              </a:buClr>
              <a:buSzPts val="1400"/>
              <a:buFont typeface="Arial"/>
              <a:buNone/>
            </a:pPr>
            <a:r>
              <a:t/>
            </a:r>
            <a:endParaRPr b="0" i="0" sz="1400" u="none" cap="none" strike="noStrike">
              <a:solidFill>
                <a:srgbClr val="263238"/>
              </a:solidFill>
              <a:latin typeface="Source Sans Pro"/>
              <a:ea typeface="Source Sans Pro"/>
              <a:cs typeface="Source Sans Pro"/>
              <a:sym typeface="Source Sans Pro"/>
            </a:endParaRPr>
          </a:p>
        </p:txBody>
      </p:sp>
      <p:sp>
        <p:nvSpPr>
          <p:cNvPr id="375" name="Shape 375"/>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1" i="0" lang="en" sz="1300" u="none" cap="none" strike="noStrike">
                <a:solidFill>
                  <a:srgbClr val="0091EA"/>
                </a:solidFill>
                <a:latin typeface="Source Sans Pro"/>
                <a:ea typeface="Source Sans Pro"/>
                <a:cs typeface="Source Sans Pro"/>
                <a:sym typeface="Source Sans Pro"/>
              </a:rPr>
              <a:t>‹#›</a:t>
            </a:fld>
            <a:endParaRPr b="1" i="0" sz="1300" u="none" cap="none" strike="noStrike">
              <a:solidFill>
                <a:srgbClr val="0091EA"/>
              </a:solidFill>
              <a:latin typeface="Source Sans Pro"/>
              <a:ea typeface="Source Sans Pro"/>
              <a:cs typeface="Source Sans Pro"/>
              <a:sym typeface="Source Sans Pr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Shape 380"/>
          <p:cNvSpPr txBox="1"/>
          <p:nvPr>
            <p:ph idx="4294967295" type="title"/>
          </p:nvPr>
        </p:nvSpPr>
        <p:spPr>
          <a:xfrm>
            <a:off x="720850" y="-273749"/>
            <a:ext cx="7571700" cy="9369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000"/>
              <a:t>Basic Flow - Feature Listing</a:t>
            </a:r>
            <a:endParaRPr sz="3000"/>
          </a:p>
        </p:txBody>
      </p:sp>
      <p:sp>
        <p:nvSpPr>
          <p:cNvPr id="381" name="Shape 381"/>
          <p:cNvSpPr txBox="1"/>
          <p:nvPr>
            <p:ph idx="12" type="sldNum"/>
          </p:nvPr>
        </p:nvSpPr>
        <p:spPr>
          <a:xfrm>
            <a:off x="8404375" y="6485528"/>
            <a:ext cx="548700" cy="34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latin typeface="Roboto Slab"/>
              <a:ea typeface="Roboto Slab"/>
              <a:cs typeface="Roboto Slab"/>
              <a:sym typeface="Roboto Slab"/>
            </a:endParaRPr>
          </a:p>
        </p:txBody>
      </p:sp>
      <p:graphicFrame>
        <p:nvGraphicFramePr>
          <p:cNvPr id="382" name="Shape 382"/>
          <p:cNvGraphicFramePr/>
          <p:nvPr/>
        </p:nvGraphicFramePr>
        <p:xfrm>
          <a:off x="161425" y="621913"/>
          <a:ext cx="3000000" cy="3000000"/>
        </p:xfrm>
        <a:graphic>
          <a:graphicData uri="http://schemas.openxmlformats.org/drawingml/2006/table">
            <a:tbl>
              <a:tblPr>
                <a:noFill/>
                <a:tableStyleId>{12C6C569-3A48-4382-945E-15597999ACA1}</a:tableStyleId>
              </a:tblPr>
              <a:tblGrid>
                <a:gridCol w="3070975"/>
                <a:gridCol w="2733175"/>
                <a:gridCol w="3052150"/>
              </a:tblGrid>
              <a:tr h="444925">
                <a:tc>
                  <a:txBody>
                    <a:bodyPr>
                      <a:noAutofit/>
                    </a:bodyPr>
                    <a:lstStyle/>
                    <a:p>
                      <a:pPr indent="0" lvl="0" marL="0" rtl="0" algn="ctr">
                        <a:spcBef>
                          <a:spcPts val="0"/>
                        </a:spcBef>
                        <a:spcAft>
                          <a:spcPts val="0"/>
                        </a:spcAft>
                        <a:buClr>
                          <a:schemeClr val="dk1"/>
                        </a:buClr>
                        <a:buSzPts val="1100"/>
                        <a:buFont typeface="Arial"/>
                        <a:buNone/>
                      </a:pPr>
                      <a:r>
                        <a:rPr b="1" lang="en" sz="1800">
                          <a:solidFill>
                            <a:schemeClr val="dk1"/>
                          </a:solidFill>
                        </a:rPr>
                        <a:t>Seller</a:t>
                      </a:r>
                      <a:endParaRPr b="1" sz="1800">
                        <a:solidFill>
                          <a:schemeClr val="dk1"/>
                        </a:solidFill>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t>System</a:t>
                      </a:r>
                      <a:endParaRPr b="1"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Clr>
                          <a:schemeClr val="dk1"/>
                        </a:buClr>
                        <a:buSzPts val="1100"/>
                        <a:buFont typeface="Arial"/>
                        <a:buNone/>
                      </a:pPr>
                      <a:r>
                        <a:rPr b="1" lang="en" sz="1800">
                          <a:solidFill>
                            <a:schemeClr val="dk1"/>
                          </a:solidFill>
                        </a:rPr>
                        <a:t>Payment Service</a:t>
                      </a:r>
                      <a:endParaRPr b="1" sz="1800">
                        <a:solidFill>
                          <a:schemeClr val="dk1"/>
                        </a:solidFill>
                      </a:endParaRPr>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r>
              <a:tr h="233250">
                <a:tc>
                  <a:txBody>
                    <a:bodyPr>
                      <a:noAutofit/>
                    </a:bodyPr>
                    <a:lstStyle/>
                    <a:p>
                      <a:pPr indent="0" lvl="0" marL="0" rtl="0" algn="ctr">
                        <a:spcBef>
                          <a:spcPts val="0"/>
                        </a:spcBef>
                        <a:spcAft>
                          <a:spcPts val="0"/>
                        </a:spcAft>
                        <a:buNone/>
                      </a:pPr>
                      <a:r>
                        <a:rPr lang="en">
                          <a:latin typeface="Source Sans Pro"/>
                          <a:ea typeface="Source Sans Pro"/>
                          <a:cs typeface="Source Sans Pro"/>
                          <a:sym typeface="Source Sans Pro"/>
                        </a:rPr>
                        <a:t>Perform login</a:t>
                      </a:r>
                      <a:endParaRPr>
                        <a:latin typeface="Source Sans Pro"/>
                        <a:ea typeface="Source Sans Pro"/>
                        <a:cs typeface="Source Sans Pro"/>
                        <a:sym typeface="Source Sans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83400">
                <a:tc>
                  <a:txBody>
                    <a:bodyPr>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Source Sans Pro"/>
                          <a:ea typeface="Source Sans Pro"/>
                          <a:cs typeface="Source Sans Pro"/>
                          <a:sym typeface="Source Sans Pro"/>
                        </a:rPr>
                        <a:t>Verifies the user’s data and allows login</a:t>
                      </a:r>
                      <a:endParaRPr>
                        <a:latin typeface="Source Sans Pro"/>
                        <a:ea typeface="Source Sans Pro"/>
                        <a:cs typeface="Source Sans Pro"/>
                        <a:sym typeface="Source Sans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86500">
                <a:tc>
                  <a:txBody>
                    <a:bodyPr>
                      <a:noAutofit/>
                    </a:bodyPr>
                    <a:lstStyle/>
                    <a:p>
                      <a:pPr indent="0" lvl="0" marL="0" rtl="0" algn="ctr">
                        <a:spcBef>
                          <a:spcPts val="0"/>
                        </a:spcBef>
                        <a:spcAft>
                          <a:spcPts val="0"/>
                        </a:spcAft>
                        <a:buNone/>
                      </a:pPr>
                      <a:r>
                        <a:rPr lang="en">
                          <a:solidFill>
                            <a:schemeClr val="dk1"/>
                          </a:solidFill>
                          <a:latin typeface="Source Sans Pro"/>
                          <a:ea typeface="Source Sans Pro"/>
                          <a:cs typeface="Source Sans Pro"/>
                          <a:sym typeface="Source Sans Pro"/>
                        </a:rPr>
                        <a:t>Chooses a listing to feature and asks to pay for it with the payment service of his choice</a:t>
                      </a:r>
                      <a:endParaRPr>
                        <a:latin typeface="Source Sans Pro"/>
                        <a:ea typeface="Source Sans Pro"/>
                        <a:cs typeface="Source Sans Pro"/>
                        <a:sym typeface="Source Sans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solidFill>
                          <a:schemeClr val="dk1"/>
                        </a:solidFill>
                        <a:latin typeface="Source Sans Pro"/>
                        <a:ea typeface="Source Sans Pro"/>
                        <a:cs typeface="Source Sans Pro"/>
                        <a:sym typeface="Source Sans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29075">
                <a:tc>
                  <a:txBody>
                    <a:bodyPr>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lang="en">
                          <a:solidFill>
                            <a:schemeClr val="dk1"/>
                          </a:solidFill>
                          <a:latin typeface="Source Sans Pro"/>
                          <a:ea typeface="Source Sans Pro"/>
                          <a:cs typeface="Source Sans Pro"/>
                          <a:sym typeface="Source Sans Pro"/>
                        </a:rPr>
                        <a:t>Delegates care of payment to payment service with the amount needed to pay and user ID</a:t>
                      </a:r>
                      <a:endParaRPr>
                        <a:latin typeface="Source Sans Pro"/>
                        <a:ea typeface="Source Sans Pro"/>
                        <a:cs typeface="Source Sans Pro"/>
                        <a:sym typeface="Source Sans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r>
              <a:tr h="384000">
                <a:tc>
                  <a:txBody>
                    <a:bodyPr>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latin typeface="Source Sans Pro"/>
                          <a:ea typeface="Source Sans Pro"/>
                          <a:cs typeface="Source Sans Pro"/>
                          <a:sym typeface="Source Sans Pro"/>
                        </a:rPr>
                        <a:t>Asks user for payment information.</a:t>
                      </a:r>
                      <a:endParaRPr>
                        <a:latin typeface="Source Sans Pro"/>
                        <a:ea typeface="Source Sans Pro"/>
                        <a:cs typeface="Source Sans Pro"/>
                        <a:sym typeface="Source Sans Pro"/>
                      </a:endParaRPr>
                    </a:p>
                  </a:txBody>
                  <a:tcPr marT="91425" marB="91425" marR="91425" marL="91425">
                    <a:lnL cap="flat" cmpd="sng" w="9525">
                      <a:solidFill>
                        <a:srgbClr val="9E9E9E"/>
                      </a:solidFill>
                      <a:prstDash val="solid"/>
                      <a:round/>
                      <a:headEnd len="sm" w="sm" type="none"/>
                      <a:tailEnd len="sm" w="sm" type="none"/>
                    </a:lnL>
                  </a:tcPr>
                </a:tc>
              </a:tr>
              <a:tr h="583400">
                <a:tc>
                  <a:txBody>
                    <a:bodyPr>
                      <a:noAutofit/>
                    </a:bodyPr>
                    <a:lstStyle/>
                    <a:p>
                      <a:pPr indent="0" lvl="0" marL="0" rtl="0" algn="ctr">
                        <a:spcBef>
                          <a:spcPts val="0"/>
                        </a:spcBef>
                        <a:spcAft>
                          <a:spcPts val="0"/>
                        </a:spcAft>
                        <a:buNone/>
                      </a:pPr>
                      <a:r>
                        <a:rPr lang="en">
                          <a:solidFill>
                            <a:schemeClr val="dk1"/>
                          </a:solidFill>
                          <a:latin typeface="Source Sans Pro"/>
                          <a:ea typeface="Source Sans Pro"/>
                          <a:cs typeface="Source Sans Pro"/>
                          <a:sym typeface="Source Sans Pro"/>
                        </a:rPr>
                        <a:t>User fills information onto the payment service</a:t>
                      </a:r>
                      <a:endParaRPr>
                        <a:solidFill>
                          <a:schemeClr val="dk1"/>
                        </a:solidFill>
                        <a:latin typeface="Source Sans Pro"/>
                        <a:ea typeface="Source Sans Pro"/>
                        <a:cs typeface="Source Sans Pro"/>
                        <a:sym typeface="Source Sans Pro"/>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a:txBody>
                  <a:tcPr marT="91425" marB="91425" marR="91425" marL="91425">
                    <a:lnL cap="flat" cmpd="sng" w="9525">
                      <a:solidFill>
                        <a:srgbClr val="9E9E9E"/>
                      </a:solidFill>
                      <a:prstDash val="solid"/>
                      <a:round/>
                      <a:headEnd len="sm" w="sm" type="none"/>
                      <a:tailEnd len="sm" w="sm" type="none"/>
                    </a:lnL>
                  </a:tcPr>
                </a:tc>
              </a:tr>
              <a:tr h="980350">
                <a:tc>
                  <a:txBody>
                    <a:bodyPr>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Clr>
                          <a:srgbClr val="000000"/>
                        </a:buClr>
                        <a:buSzPts val="1100"/>
                        <a:buFont typeface="Arial"/>
                        <a:buNone/>
                      </a:pPr>
                      <a:r>
                        <a:t/>
                      </a:r>
                      <a:endParaRPr>
                        <a:latin typeface="Source Sans Pro"/>
                        <a:ea typeface="Source Sans Pro"/>
                        <a:cs typeface="Source Sans Pro"/>
                        <a:sym typeface="Source Sans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chemeClr val="dk1"/>
                          </a:solidFill>
                          <a:latin typeface="Source Sans Pro"/>
                          <a:ea typeface="Source Sans Pro"/>
                          <a:cs typeface="Source Sans Pro"/>
                          <a:sym typeface="Source Sans Pro"/>
                        </a:rPr>
                        <a:t>Notifies system that the money transfer was done successfully</a:t>
                      </a:r>
                      <a:r>
                        <a:rPr lang="en">
                          <a:solidFill>
                            <a:schemeClr val="dk1"/>
                          </a:solidFill>
                          <a:latin typeface="Source Sans Pro"/>
                          <a:ea typeface="Source Sans Pro"/>
                          <a:cs typeface="Source Sans Pro"/>
                          <a:sym typeface="Source Sans Pro"/>
                        </a:rPr>
                        <a:t> </a:t>
                      </a:r>
                      <a:r>
                        <a:rPr lang="en" sz="1300">
                          <a:solidFill>
                            <a:schemeClr val="dk1"/>
                          </a:solidFill>
                          <a:latin typeface="Source Sans Pro"/>
                          <a:ea typeface="Source Sans Pro"/>
                          <a:cs typeface="Source Sans Pro"/>
                          <a:sym typeface="Source Sans Pro"/>
                        </a:rPr>
                        <a:t>with the relevant ISO 8583 return code</a:t>
                      </a:r>
                      <a:endParaRPr>
                        <a:solidFill>
                          <a:schemeClr val="dk1"/>
                        </a:solidFill>
                        <a:latin typeface="Source Sans Pro"/>
                        <a:ea typeface="Source Sans Pro"/>
                        <a:cs typeface="Source Sans Pro"/>
                        <a:sym typeface="Source Sans Pro"/>
                      </a:endParaRPr>
                    </a:p>
                    <a:p>
                      <a:pPr indent="0" lvl="0" marL="0" rtl="0" algn="ctr">
                        <a:spcBef>
                          <a:spcPts val="0"/>
                        </a:spcBef>
                        <a:spcAft>
                          <a:spcPts val="0"/>
                        </a:spcAft>
                        <a:buNone/>
                      </a:pPr>
                      <a:r>
                        <a:t/>
                      </a:r>
                      <a:endParaRPr>
                        <a:solidFill>
                          <a:schemeClr val="dk1"/>
                        </a:solidFill>
                        <a:latin typeface="Source Sans Pro"/>
                        <a:ea typeface="Source Sans Pro"/>
                        <a:cs typeface="Source Sans Pro"/>
                        <a:sym typeface="Source Sans Pro"/>
                      </a:endParaRPr>
                    </a:p>
                  </a:txBody>
                  <a:tcPr marT="91425" marB="91425" marR="91425" marL="91425">
                    <a:lnL cap="flat" cmpd="sng" w="9525">
                      <a:solidFill>
                        <a:srgbClr val="9E9E9E"/>
                      </a:solidFill>
                      <a:prstDash val="solid"/>
                      <a:round/>
                      <a:headEnd len="sm" w="sm" type="none"/>
                      <a:tailEnd len="sm" w="sm" type="none"/>
                    </a:lnL>
                  </a:tcPr>
                </a:tc>
              </a:tr>
              <a:tr h="536425">
                <a:tc>
                  <a:txBody>
                    <a:bodyPr>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Source Sans Pro"/>
                          <a:ea typeface="Source Sans Pro"/>
                          <a:cs typeface="Source Sans Pro"/>
                          <a:sym typeface="Source Sans Pro"/>
                        </a:rPr>
                        <a:t>Listing is featured in the listing view of the estates</a:t>
                      </a:r>
                      <a:endParaRPr>
                        <a:latin typeface="Source Sans Pro"/>
                        <a:ea typeface="Source Sans Pro"/>
                        <a:cs typeface="Source Sans Pro"/>
                        <a:sym typeface="Source Sans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Shape 387"/>
          <p:cNvSpPr txBox="1"/>
          <p:nvPr>
            <p:ph idx="12" type="sldNum"/>
          </p:nvPr>
        </p:nvSpPr>
        <p:spPr>
          <a:xfrm>
            <a:off x="-92" y="6485525"/>
            <a:ext cx="9144000" cy="525000"/>
          </a:xfrm>
          <a:prstGeom prst="rect">
            <a:avLst/>
          </a:prstGeom>
        </p:spPr>
        <p:txBody>
          <a:bodyPr anchorCtr="0" anchor="t" bIns="91425" lIns="91425" spcFirstLastPara="1" rIns="91425" wrap="square" tIns="91425">
            <a:noAutofit/>
          </a:bodyPr>
          <a:lstStyle/>
          <a:p>
            <a:pPr indent="0" lvl="0" marL="0">
              <a:spcBef>
                <a:spcPts val="0"/>
              </a:spcBef>
              <a:spcAft>
                <a:spcPts val="0"/>
              </a:spcAft>
              <a:buClr>
                <a:srgbClr val="000000"/>
              </a:buClr>
              <a:buSzPts val="1300"/>
              <a:buFont typeface="Arial"/>
              <a:buNone/>
            </a:pPr>
            <a:fld id="{00000000-1234-1234-1234-123412341234}" type="slidenum">
              <a:rPr lang="en"/>
              <a:t>‹#›</a:t>
            </a:fld>
            <a:endParaRPr/>
          </a:p>
        </p:txBody>
      </p:sp>
      <p:sp>
        <p:nvSpPr>
          <p:cNvPr id="388" name="Shape 388"/>
          <p:cNvSpPr txBox="1"/>
          <p:nvPr>
            <p:ph idx="4294967295" type="title"/>
          </p:nvPr>
        </p:nvSpPr>
        <p:spPr>
          <a:xfrm>
            <a:off x="626700" y="-16000"/>
            <a:ext cx="8171700" cy="525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000"/>
              <a:t>Alternate </a:t>
            </a:r>
            <a:r>
              <a:rPr lang="en" sz="3000"/>
              <a:t>Flow - Feature Listing</a:t>
            </a:r>
            <a:endParaRPr sz="3000"/>
          </a:p>
        </p:txBody>
      </p:sp>
      <p:graphicFrame>
        <p:nvGraphicFramePr>
          <p:cNvPr id="389" name="Shape 389"/>
          <p:cNvGraphicFramePr/>
          <p:nvPr/>
        </p:nvGraphicFramePr>
        <p:xfrm>
          <a:off x="238463" y="613875"/>
          <a:ext cx="3000000" cy="3000000"/>
        </p:xfrm>
        <a:graphic>
          <a:graphicData uri="http://schemas.openxmlformats.org/drawingml/2006/table">
            <a:tbl>
              <a:tblPr>
                <a:noFill/>
                <a:tableStyleId>{12C6C569-3A48-4382-945E-15597999ACA1}</a:tableStyleId>
              </a:tblPr>
              <a:tblGrid>
                <a:gridCol w="3531600"/>
                <a:gridCol w="2806400"/>
                <a:gridCol w="2408400"/>
              </a:tblGrid>
              <a:tr h="410025">
                <a:tc>
                  <a:txBody>
                    <a:bodyPr>
                      <a:noAutofit/>
                    </a:bodyPr>
                    <a:lstStyle/>
                    <a:p>
                      <a:pPr indent="0" lvl="0" marL="0" rtl="0" algn="ctr">
                        <a:spcBef>
                          <a:spcPts val="0"/>
                        </a:spcBef>
                        <a:spcAft>
                          <a:spcPts val="0"/>
                        </a:spcAft>
                        <a:buClr>
                          <a:schemeClr val="dk1"/>
                        </a:buClr>
                        <a:buSzPts val="1100"/>
                        <a:buFont typeface="Arial"/>
                        <a:buNone/>
                      </a:pPr>
                      <a:r>
                        <a:rPr b="1" lang="en">
                          <a:solidFill>
                            <a:schemeClr val="dk1"/>
                          </a:solidFill>
                        </a:rPr>
                        <a:t>Seller</a:t>
                      </a:r>
                      <a:endParaRPr b="1">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solidFill>
                            <a:schemeClr val="dk1"/>
                          </a:solidFill>
                        </a:rPr>
                        <a:t>System</a:t>
                      </a:r>
                      <a:endParaRPr b="1">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solidFill>
                            <a:schemeClr val="dk1"/>
                          </a:solidFill>
                        </a:rPr>
                        <a:t>Payment Service</a:t>
                      </a:r>
                      <a:endParaRPr b="1">
                        <a:solidFill>
                          <a:schemeClr val="dk1"/>
                        </a:solidFill>
                      </a:endParaRPr>
                    </a:p>
                  </a:txBody>
                  <a:tcPr marT="91425" marB="91425" marR="91425" marL="91425">
                    <a:lnB cap="flat" cmpd="sng" w="9525">
                      <a:solidFill>
                        <a:srgbClr val="9E9E9E"/>
                      </a:solidFill>
                      <a:prstDash val="solid"/>
                      <a:round/>
                      <a:headEnd len="sm" w="sm" type="none"/>
                      <a:tailEnd len="sm" w="sm" type="none"/>
                    </a:lnB>
                  </a:tcPr>
                </a:tc>
              </a:tr>
              <a:tr h="360875">
                <a:tc>
                  <a:txBody>
                    <a:bodyPr>
                      <a:no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Perform login</a:t>
                      </a:r>
                      <a:endParaRPr sz="1300">
                        <a:solidFill>
                          <a:schemeClr val="dk1"/>
                        </a:solidFill>
                        <a:latin typeface="Source Sans Pro"/>
                        <a:ea typeface="Source Sans Pro"/>
                        <a:cs typeface="Source Sans Pro"/>
                        <a:sym typeface="Source Sans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300">
                        <a:solidFill>
                          <a:schemeClr val="dk1"/>
                        </a:solidFill>
                        <a:latin typeface="Source Sans Pro"/>
                        <a:ea typeface="Source Sans Pro"/>
                        <a:cs typeface="Source Sans Pro"/>
                        <a:sym typeface="Source Sans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300">
                        <a:latin typeface="Source Sans Pro"/>
                        <a:ea typeface="Source Sans Pro"/>
                        <a:cs typeface="Source Sans Pro"/>
                        <a:sym typeface="Source Sans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7625">
                <a:tc>
                  <a:txBody>
                    <a:bodyPr>
                      <a:noAutofit/>
                    </a:bodyPr>
                    <a:lstStyle/>
                    <a:p>
                      <a:pPr indent="0" lvl="0" marL="0" rtl="0" algn="ctr">
                        <a:spcBef>
                          <a:spcPts val="0"/>
                        </a:spcBef>
                        <a:spcAft>
                          <a:spcPts val="0"/>
                        </a:spcAft>
                        <a:buNone/>
                      </a:pPr>
                      <a:r>
                        <a:t/>
                      </a:r>
                      <a:endParaRPr sz="1300">
                        <a:solidFill>
                          <a:schemeClr val="dk1"/>
                        </a:solidFill>
                        <a:latin typeface="Source Sans Pro"/>
                        <a:ea typeface="Source Sans Pro"/>
                        <a:cs typeface="Source Sans Pro"/>
                        <a:sym typeface="Source Sans Pro"/>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Clr>
                          <a:schemeClr val="dk1"/>
                        </a:buClr>
                        <a:buSzPts val="1100"/>
                        <a:buFont typeface="Arial"/>
                        <a:buNone/>
                      </a:pPr>
                      <a:r>
                        <a:rPr lang="en" sz="1300">
                          <a:solidFill>
                            <a:schemeClr val="dk1"/>
                          </a:solidFill>
                          <a:latin typeface="Source Sans Pro"/>
                          <a:ea typeface="Source Sans Pro"/>
                          <a:cs typeface="Source Sans Pro"/>
                          <a:sym typeface="Source Sans Pro"/>
                        </a:rPr>
                        <a:t>Verifies User’s data and allows login</a:t>
                      </a:r>
                      <a:endParaRPr sz="1300">
                        <a:solidFill>
                          <a:schemeClr val="dk1"/>
                        </a:solidFill>
                        <a:latin typeface="Source Sans Pro"/>
                        <a:ea typeface="Source Sans Pro"/>
                        <a:cs typeface="Source Sans Pro"/>
                        <a:sym typeface="Source Sans Pro"/>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300">
                        <a:latin typeface="Source Sans Pro"/>
                        <a:ea typeface="Source Sans Pro"/>
                        <a:cs typeface="Source Sans Pro"/>
                        <a:sym typeface="Source Sans Pro"/>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7575">
                <a:tc>
                  <a:txBody>
                    <a:bodyPr>
                      <a:noAutofit/>
                    </a:bodyPr>
                    <a:lstStyle/>
                    <a:p>
                      <a:pPr indent="0" lvl="0" marL="0" rtl="0" algn="ctr">
                        <a:spcBef>
                          <a:spcPts val="0"/>
                        </a:spcBef>
                        <a:spcAft>
                          <a:spcPts val="0"/>
                        </a:spcAft>
                        <a:buNone/>
                      </a:pPr>
                      <a:r>
                        <a:rPr lang="en" sz="1300">
                          <a:solidFill>
                            <a:schemeClr val="dk1"/>
                          </a:solidFill>
                          <a:latin typeface="Source Sans Pro"/>
                          <a:ea typeface="Source Sans Pro"/>
                          <a:cs typeface="Source Sans Pro"/>
                          <a:sym typeface="Source Sans Pro"/>
                        </a:rPr>
                        <a:t>Chooses a listing to feature and asks to pay for it with the payment service of his choice</a:t>
                      </a:r>
                      <a:endParaRPr sz="1300">
                        <a:latin typeface="Source Sans Pro"/>
                        <a:ea typeface="Source Sans Pro"/>
                        <a:cs typeface="Source Sans Pro"/>
                        <a:sym typeface="Source Sans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300">
                        <a:solidFill>
                          <a:schemeClr val="dk1"/>
                        </a:solidFill>
                        <a:latin typeface="Source Sans Pro"/>
                        <a:ea typeface="Source Sans Pro"/>
                        <a:cs typeface="Source Sans Pro"/>
                        <a:sym typeface="Source Sans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300">
                        <a:latin typeface="Source Sans Pro"/>
                        <a:ea typeface="Source Sans Pro"/>
                        <a:cs typeface="Source Sans Pro"/>
                        <a:sym typeface="Source Sans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81725">
                <a:tc>
                  <a:txBody>
                    <a:bodyPr>
                      <a:noAutofit/>
                    </a:bodyPr>
                    <a:lstStyle/>
                    <a:p>
                      <a:pPr indent="0" lvl="0" marL="0" rtl="0" algn="ctr">
                        <a:spcBef>
                          <a:spcPts val="0"/>
                        </a:spcBef>
                        <a:spcAft>
                          <a:spcPts val="0"/>
                        </a:spcAft>
                        <a:buNone/>
                      </a:pPr>
                      <a:r>
                        <a:t/>
                      </a:r>
                      <a:endParaRPr sz="1300">
                        <a:solidFill>
                          <a:schemeClr val="dk1"/>
                        </a:solidFill>
                        <a:latin typeface="Source Sans Pro"/>
                        <a:ea typeface="Source Sans Pro"/>
                        <a:cs typeface="Source Sans Pro"/>
                        <a:sym typeface="Source Sans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300">
                          <a:solidFill>
                            <a:schemeClr val="dk1"/>
                          </a:solidFill>
                          <a:latin typeface="Source Sans Pro"/>
                          <a:ea typeface="Source Sans Pro"/>
                          <a:cs typeface="Source Sans Pro"/>
                          <a:sym typeface="Source Sans Pro"/>
                        </a:rPr>
                        <a:t>Delegates care of payment to payment service with the amount needed to pay and user ID</a:t>
                      </a:r>
                      <a:endParaRPr sz="1300">
                        <a:latin typeface="Source Sans Pro"/>
                        <a:ea typeface="Source Sans Pro"/>
                        <a:cs typeface="Source Sans Pro"/>
                        <a:sym typeface="Source Sans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300">
                        <a:latin typeface="Source Sans Pro"/>
                        <a:ea typeface="Source Sans Pro"/>
                        <a:cs typeface="Source Sans Pro"/>
                        <a:sym typeface="Source Sans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3350">
                <a:tc>
                  <a:txBody>
                    <a:bodyPr>
                      <a:noAutofit/>
                    </a:bodyPr>
                    <a:lstStyle/>
                    <a:p>
                      <a:pPr indent="0" lvl="0" marL="0" rtl="0" algn="ctr">
                        <a:spcBef>
                          <a:spcPts val="0"/>
                        </a:spcBef>
                        <a:spcAft>
                          <a:spcPts val="0"/>
                        </a:spcAft>
                        <a:buNone/>
                      </a:pPr>
                      <a:r>
                        <a:t/>
                      </a:r>
                      <a:endParaRPr sz="1300">
                        <a:solidFill>
                          <a:schemeClr val="dk1"/>
                        </a:solidFill>
                        <a:latin typeface="Source Sans Pro"/>
                        <a:ea typeface="Source Sans Pro"/>
                        <a:cs typeface="Source Sans Pro"/>
                        <a:sym typeface="Source Sans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300">
                        <a:solidFill>
                          <a:schemeClr val="dk1"/>
                        </a:solidFill>
                        <a:latin typeface="Source Sans Pro"/>
                        <a:ea typeface="Source Sans Pro"/>
                        <a:cs typeface="Source Sans Pro"/>
                        <a:sym typeface="Source Sans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300">
                          <a:solidFill>
                            <a:schemeClr val="dk1"/>
                          </a:solidFill>
                          <a:latin typeface="Source Sans Pro"/>
                          <a:ea typeface="Source Sans Pro"/>
                          <a:cs typeface="Source Sans Pro"/>
                          <a:sym typeface="Source Sans Pro"/>
                        </a:rPr>
                        <a:t>Asks user for payment information.</a:t>
                      </a:r>
                      <a:endParaRPr sz="1300">
                        <a:latin typeface="Source Sans Pro"/>
                        <a:ea typeface="Source Sans Pro"/>
                        <a:cs typeface="Source Sans Pro"/>
                        <a:sym typeface="Source Sans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0000">
                <a:tc>
                  <a:txBody>
                    <a:bodyPr>
                      <a:noAutofit/>
                    </a:bodyPr>
                    <a:lstStyle/>
                    <a:p>
                      <a:pPr indent="0" lvl="0" marL="0" rtl="0" algn="ctr">
                        <a:spcBef>
                          <a:spcPts val="0"/>
                        </a:spcBef>
                        <a:spcAft>
                          <a:spcPts val="0"/>
                        </a:spcAft>
                        <a:buClr>
                          <a:schemeClr val="dk1"/>
                        </a:buClr>
                        <a:buSzPts val="1100"/>
                        <a:buFont typeface="Arial"/>
                        <a:buNone/>
                      </a:pPr>
                      <a:r>
                        <a:rPr lang="en" sz="1300">
                          <a:solidFill>
                            <a:schemeClr val="dk1"/>
                          </a:solidFill>
                          <a:latin typeface="Source Sans Pro"/>
                          <a:ea typeface="Source Sans Pro"/>
                          <a:cs typeface="Source Sans Pro"/>
                          <a:sym typeface="Source Sans Pro"/>
                        </a:rPr>
                        <a:t>User fills information onto the payment service</a:t>
                      </a:r>
                      <a:endParaRPr sz="1300">
                        <a:solidFill>
                          <a:schemeClr val="dk1"/>
                        </a:solidFill>
                        <a:latin typeface="Source Sans Pro"/>
                        <a:ea typeface="Source Sans Pro"/>
                        <a:cs typeface="Source Sans Pro"/>
                        <a:sym typeface="Source Sans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300">
                        <a:solidFill>
                          <a:schemeClr val="dk1"/>
                        </a:solidFill>
                        <a:latin typeface="Source Sans Pro"/>
                        <a:ea typeface="Source Sans Pro"/>
                        <a:cs typeface="Source Sans Pro"/>
                        <a:sym typeface="Source Sans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300">
                        <a:solidFill>
                          <a:schemeClr val="dk1"/>
                        </a:solidFill>
                        <a:latin typeface="Source Sans Pro"/>
                        <a:ea typeface="Source Sans Pro"/>
                        <a:cs typeface="Source Sans Pro"/>
                        <a:sym typeface="Source Sans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0000">
                <a:tc>
                  <a:txBody>
                    <a:bodyPr>
                      <a:noAutofit/>
                    </a:bodyPr>
                    <a:lstStyle/>
                    <a:p>
                      <a:pPr indent="0" lvl="0" marL="0" rtl="0" algn="ctr">
                        <a:spcBef>
                          <a:spcPts val="0"/>
                        </a:spcBef>
                        <a:spcAft>
                          <a:spcPts val="0"/>
                        </a:spcAft>
                        <a:buNone/>
                      </a:pPr>
                      <a:r>
                        <a:t/>
                      </a:r>
                      <a:endParaRPr sz="1300">
                        <a:latin typeface="Source Sans Pro"/>
                        <a:ea typeface="Source Sans Pro"/>
                        <a:cs typeface="Source Sans Pro"/>
                        <a:sym typeface="Source Sans Pro"/>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sz="1300">
                        <a:latin typeface="Source Sans Pro"/>
                        <a:ea typeface="Source Sans Pro"/>
                        <a:cs typeface="Source Sans Pro"/>
                        <a:sym typeface="Source Sans Pro"/>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Notifies S</a:t>
                      </a:r>
                      <a:r>
                        <a:rPr lang="en" sz="1300">
                          <a:latin typeface="Source Sans Pro"/>
                          <a:ea typeface="Source Sans Pro"/>
                          <a:cs typeface="Source Sans Pro"/>
                          <a:sym typeface="Source Sans Pro"/>
                        </a:rPr>
                        <a:t>ystem that there is a problem with payment with the relevant ISO 8583 return code</a:t>
                      </a:r>
                      <a:endParaRPr sz="1300">
                        <a:latin typeface="Source Sans Pro"/>
                        <a:ea typeface="Source Sans Pro"/>
                        <a:cs typeface="Source Sans Pro"/>
                        <a:sym typeface="Source Sans Pro"/>
                      </a:endParaRPr>
                    </a:p>
                  </a:txBody>
                  <a:tcPr marT="91425" marB="91425" marR="91425" marL="91425">
                    <a:lnT cap="flat" cmpd="sng" w="9525">
                      <a:solidFill>
                        <a:srgbClr val="9E9E9E"/>
                      </a:solidFill>
                      <a:prstDash val="solid"/>
                      <a:round/>
                      <a:headEnd len="sm" w="sm" type="none"/>
                      <a:tailEnd len="sm" w="sm" type="none"/>
                    </a:lnT>
                  </a:tcPr>
                </a:tc>
              </a:tr>
              <a:tr h="577850">
                <a:tc>
                  <a:txBody>
                    <a:bodyPr>
                      <a:noAutofit/>
                    </a:bodyPr>
                    <a:lstStyle/>
                    <a:p>
                      <a:pPr indent="0" lvl="0" marL="0" rtl="0" algn="l">
                        <a:spcBef>
                          <a:spcPts val="0"/>
                        </a:spcBef>
                        <a:spcAft>
                          <a:spcPts val="0"/>
                        </a:spcAft>
                        <a:buNone/>
                      </a:pPr>
                      <a:r>
                        <a:t/>
                      </a:r>
                      <a:endParaRPr sz="1300">
                        <a:latin typeface="Source Sans Pro"/>
                        <a:ea typeface="Source Sans Pro"/>
                        <a:cs typeface="Source Sans Pro"/>
                        <a:sym typeface="Source Sans Pro"/>
                      </a:endParaRPr>
                    </a:p>
                  </a:txBody>
                  <a:tcPr marT="91425" marB="91425" marR="91425" marL="91425"/>
                </a:tc>
                <a:tc>
                  <a:txBody>
                    <a:bodyPr>
                      <a:no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System asks user to try different payment option or to retry with valid information</a:t>
                      </a:r>
                      <a:endParaRPr sz="1300">
                        <a:latin typeface="Source Sans Pro"/>
                        <a:ea typeface="Source Sans Pro"/>
                        <a:cs typeface="Source Sans Pro"/>
                        <a:sym typeface="Source Sans Pro"/>
                      </a:endParaRPr>
                    </a:p>
                  </a:txBody>
                  <a:tcPr marT="91425" marB="91425" marR="91425" marL="91425"/>
                </a:tc>
                <a:tc>
                  <a:txBody>
                    <a:bodyPr>
                      <a:noAutofit/>
                    </a:bodyPr>
                    <a:lstStyle/>
                    <a:p>
                      <a:pPr indent="0" lvl="0" marL="0" rtl="0" algn="ctr">
                        <a:spcBef>
                          <a:spcPts val="0"/>
                        </a:spcBef>
                        <a:spcAft>
                          <a:spcPts val="0"/>
                        </a:spcAft>
                        <a:buNone/>
                      </a:pPr>
                      <a:r>
                        <a:t/>
                      </a:r>
                      <a:endParaRPr sz="1300">
                        <a:latin typeface="Source Sans Pro"/>
                        <a:ea typeface="Source Sans Pro"/>
                        <a:cs typeface="Source Sans Pro"/>
                        <a:sym typeface="Source Sans Pro"/>
                      </a:endParaRPr>
                    </a:p>
                  </a:txBody>
                  <a:tcPr marT="91425" marB="91425" marR="91425" marL="91425"/>
                </a:tc>
              </a:tr>
              <a:tr h="546825">
                <a:tc>
                  <a:txBody>
                    <a:bodyPr>
                      <a:noAutofit/>
                    </a:bodyPr>
                    <a:lstStyle/>
                    <a:p>
                      <a:pPr indent="0" lvl="0" marL="0" rtl="0" algn="ctr">
                        <a:spcBef>
                          <a:spcPts val="0"/>
                        </a:spcBef>
                        <a:spcAft>
                          <a:spcPts val="0"/>
                        </a:spcAft>
                        <a:buClr>
                          <a:schemeClr val="dk1"/>
                        </a:buClr>
                        <a:buSzPts val="1100"/>
                        <a:buFont typeface="Arial"/>
                        <a:buNone/>
                      </a:pPr>
                      <a:r>
                        <a:rPr lang="en" sz="1300">
                          <a:solidFill>
                            <a:schemeClr val="dk1"/>
                          </a:solidFill>
                          <a:latin typeface="Source Sans Pro"/>
                          <a:ea typeface="Source Sans Pro"/>
                          <a:cs typeface="Source Sans Pro"/>
                          <a:sym typeface="Source Sans Pro"/>
                        </a:rPr>
                        <a:t>User chooses the payment service of his choice and tries again</a:t>
                      </a:r>
                      <a:endParaRPr sz="1300">
                        <a:latin typeface="Source Sans Pro"/>
                        <a:ea typeface="Source Sans Pro"/>
                        <a:cs typeface="Source Sans Pro"/>
                        <a:sym typeface="Source Sans Pro"/>
                      </a:endParaRPr>
                    </a:p>
                  </a:txBody>
                  <a:tcPr marT="91425" marB="91425" marR="91425" marL="91425"/>
                </a:tc>
                <a:tc>
                  <a:txBody>
                    <a:bodyPr>
                      <a:noAutofit/>
                    </a:bodyPr>
                    <a:lstStyle/>
                    <a:p>
                      <a:pPr indent="0" lvl="0" marL="0" rtl="0" algn="ctr">
                        <a:spcBef>
                          <a:spcPts val="0"/>
                        </a:spcBef>
                        <a:spcAft>
                          <a:spcPts val="0"/>
                        </a:spcAft>
                        <a:buNone/>
                      </a:pPr>
                      <a:r>
                        <a:t/>
                      </a:r>
                      <a:endParaRPr sz="1300">
                        <a:latin typeface="Source Sans Pro"/>
                        <a:ea typeface="Source Sans Pro"/>
                        <a:cs typeface="Source Sans Pro"/>
                        <a:sym typeface="Source Sans Pro"/>
                      </a:endParaRPr>
                    </a:p>
                  </a:txBody>
                  <a:tcPr marT="91425" marB="91425" marR="91425" marL="91425"/>
                </a:tc>
                <a:tc>
                  <a:txBody>
                    <a:bodyPr>
                      <a:noAutofit/>
                    </a:bodyPr>
                    <a:lstStyle/>
                    <a:p>
                      <a:pPr indent="0" lvl="0" marL="0" rtl="0" algn="ctr">
                        <a:spcBef>
                          <a:spcPts val="0"/>
                        </a:spcBef>
                        <a:spcAft>
                          <a:spcPts val="0"/>
                        </a:spcAft>
                        <a:buNone/>
                      </a:pPr>
                      <a:r>
                        <a:t/>
                      </a:r>
                      <a:endParaRPr sz="1300">
                        <a:latin typeface="Source Sans Pro"/>
                        <a:ea typeface="Source Sans Pro"/>
                        <a:cs typeface="Source Sans Pro"/>
                        <a:sym typeface="Source Sans Pro"/>
                      </a:endParaRPr>
                    </a:p>
                  </a:txBody>
                  <a:tcPr marT="91425" marB="91425" marR="91425" marL="91425"/>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Shape 394"/>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p>
            <a:pPr indent="0" lvl="0" marL="0">
              <a:spcBef>
                <a:spcPts val="0"/>
              </a:spcBef>
              <a:spcAft>
                <a:spcPts val="0"/>
              </a:spcAft>
              <a:buClr>
                <a:srgbClr val="000000"/>
              </a:buClr>
              <a:buSzPts val="1300"/>
              <a:buFont typeface="Arial"/>
              <a:buNone/>
            </a:pPr>
            <a:fld id="{00000000-1234-1234-1234-123412341234}" type="slidenum">
              <a:rPr lang="en"/>
              <a:t>‹#›</a:t>
            </a:fld>
            <a:endParaRPr/>
          </a:p>
        </p:txBody>
      </p:sp>
      <p:pic>
        <p:nvPicPr>
          <p:cNvPr id="395" name="Shape 395" title="Estate Radar video.mp4">
            <a:hlinkClick r:id="rId3"/>
          </p:cNvPr>
          <p:cNvPicPr preferRelativeResize="0"/>
          <p:nvPr/>
        </p:nvPicPr>
        <p:blipFill>
          <a:blip r:embed="rId4">
            <a:alphaModFix/>
          </a:blip>
          <a:stretch>
            <a:fillRect/>
          </a:stretch>
        </p:blipFill>
        <p:spPr>
          <a:xfrm>
            <a:off x="1104775" y="173100"/>
            <a:ext cx="7540000" cy="56550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Shape 400"/>
          <p:cNvSpPr txBox="1"/>
          <p:nvPr>
            <p:ph idx="4294967295" type="ctrTitle"/>
          </p:nvPr>
        </p:nvSpPr>
        <p:spPr>
          <a:xfrm>
            <a:off x="685800" y="587123"/>
            <a:ext cx="7772400" cy="1546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91EA"/>
              </a:buClr>
              <a:buSzPts val="2000"/>
              <a:buFont typeface="Roboto Slab"/>
              <a:buNone/>
            </a:pPr>
            <a:r>
              <a:rPr b="1" i="0" lang="en" sz="6000" u="none" cap="none" strike="noStrike">
                <a:solidFill>
                  <a:srgbClr val="0091EA"/>
                </a:solidFill>
                <a:latin typeface="Roboto Slab"/>
                <a:ea typeface="Roboto Slab"/>
                <a:cs typeface="Roboto Slab"/>
                <a:sym typeface="Roboto Slab"/>
              </a:rPr>
              <a:t>Thanks!</a:t>
            </a:r>
            <a:endParaRPr b="1" i="0" sz="6000" u="none" cap="none" strike="noStrike">
              <a:solidFill>
                <a:srgbClr val="0091EA"/>
              </a:solidFill>
              <a:latin typeface="Roboto Slab"/>
              <a:ea typeface="Roboto Slab"/>
              <a:cs typeface="Roboto Slab"/>
              <a:sym typeface="Roboto Slab"/>
            </a:endParaRPr>
          </a:p>
        </p:txBody>
      </p:sp>
      <p:sp>
        <p:nvSpPr>
          <p:cNvPr id="401" name="Shape 401"/>
          <p:cNvSpPr txBox="1"/>
          <p:nvPr>
            <p:ph idx="4294967295" type="subTitle"/>
          </p:nvPr>
        </p:nvSpPr>
        <p:spPr>
          <a:xfrm>
            <a:off x="685800" y="2186550"/>
            <a:ext cx="6593700" cy="104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CFD8DC"/>
              </a:buClr>
              <a:buSzPts val="3000"/>
              <a:buFont typeface="Source Sans Pro"/>
              <a:buNone/>
            </a:pPr>
            <a:r>
              <a:rPr b="1" i="0" lang="en" sz="3600" u="none" cap="none" strike="noStrike">
                <a:solidFill>
                  <a:srgbClr val="263238"/>
                </a:solidFill>
                <a:latin typeface="Source Sans Pro"/>
                <a:ea typeface="Source Sans Pro"/>
                <a:cs typeface="Source Sans Pro"/>
                <a:sym typeface="Source Sans Pro"/>
              </a:rPr>
              <a:t>Any question</a:t>
            </a:r>
            <a:r>
              <a:rPr b="1" i="0" lang="en" sz="3600" u="none" cap="none" strike="noStrike">
                <a:solidFill>
                  <a:srgbClr val="263238"/>
                </a:solidFill>
                <a:latin typeface="Source Sans Pro"/>
                <a:ea typeface="Source Sans Pro"/>
                <a:cs typeface="Source Sans Pro"/>
                <a:sym typeface="Source Sans Pro"/>
              </a:rPr>
              <a:t>s</a:t>
            </a:r>
            <a:r>
              <a:rPr b="1" i="0" lang="en" sz="3600" u="none" cap="none" strike="noStrike">
                <a:solidFill>
                  <a:srgbClr val="263238"/>
                </a:solidFill>
                <a:latin typeface="Source Sans Pro"/>
                <a:ea typeface="Source Sans Pro"/>
                <a:cs typeface="Source Sans Pro"/>
                <a:sym typeface="Source Sans Pro"/>
              </a:rPr>
              <a:t>?</a:t>
            </a:r>
            <a:endParaRPr b="1" i="0" sz="3600" u="none" cap="none" strike="noStrike">
              <a:solidFill>
                <a:srgbClr val="263238"/>
              </a:solidFill>
              <a:latin typeface="Source Sans Pro"/>
              <a:ea typeface="Source Sans Pro"/>
              <a:cs typeface="Source Sans Pro"/>
              <a:sym typeface="Source Sans Pro"/>
            </a:endParaRPr>
          </a:p>
        </p:txBody>
      </p:sp>
      <p:sp>
        <p:nvSpPr>
          <p:cNvPr id="402" name="Shape 402"/>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1" i="0" lang="en" sz="1300" u="none" cap="none" strike="noStrike">
                <a:solidFill>
                  <a:srgbClr val="0091EA"/>
                </a:solidFill>
                <a:latin typeface="Source Sans Pro"/>
                <a:ea typeface="Source Sans Pro"/>
                <a:cs typeface="Source Sans Pro"/>
                <a:sym typeface="Source Sans Pro"/>
              </a:rPr>
              <a:t>‹#›</a:t>
            </a:fld>
            <a:endParaRPr b="1" i="0" sz="1300" u="none" cap="none" strike="noStrike">
              <a:solidFill>
                <a:srgbClr val="0091EA"/>
              </a:solidFill>
              <a:latin typeface="Source Sans Pro"/>
              <a:ea typeface="Source Sans Pro"/>
              <a:cs typeface="Source Sans Pro"/>
              <a:sym typeface="Source Sans Pro"/>
            </a:endParaRPr>
          </a:p>
        </p:txBody>
      </p:sp>
      <p:pic>
        <p:nvPicPr>
          <p:cNvPr id="403" name="Shape 403"/>
          <p:cNvPicPr preferRelativeResize="0"/>
          <p:nvPr/>
        </p:nvPicPr>
        <p:blipFill>
          <a:blip r:embed="rId3">
            <a:alphaModFix/>
          </a:blip>
          <a:stretch>
            <a:fillRect/>
          </a:stretch>
        </p:blipFill>
        <p:spPr>
          <a:xfrm>
            <a:off x="3977325" y="2446775"/>
            <a:ext cx="4086051" cy="40860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p>
            <a:pPr indent="0" lvl="0" marL="0">
              <a:spcBef>
                <a:spcPts val="0"/>
              </a:spcBef>
              <a:spcAft>
                <a:spcPts val="0"/>
              </a:spcAft>
              <a:buClr>
                <a:srgbClr val="000000"/>
              </a:buClr>
              <a:buSzPts val="1300"/>
              <a:buFont typeface="Arial"/>
              <a:buNone/>
            </a:pPr>
            <a:fld id="{00000000-1234-1234-1234-123412341234}" type="slidenum">
              <a:rPr lang="en"/>
              <a:t>‹#›</a:t>
            </a:fld>
            <a:endParaRPr/>
          </a:p>
        </p:txBody>
      </p:sp>
      <p:sp>
        <p:nvSpPr>
          <p:cNvPr id="103" name="Shape 103"/>
          <p:cNvSpPr txBox="1"/>
          <p:nvPr>
            <p:ph idx="4294967295" type="title"/>
          </p:nvPr>
        </p:nvSpPr>
        <p:spPr>
          <a:xfrm>
            <a:off x="786150" y="-308374"/>
            <a:ext cx="7571700" cy="936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91EA"/>
              </a:buClr>
              <a:buSzPts val="2000"/>
              <a:buFont typeface="Roboto Slab"/>
              <a:buNone/>
            </a:pPr>
            <a:r>
              <a:rPr lang="en" sz="3000"/>
              <a:t>Vision</a:t>
            </a:r>
            <a:endParaRPr b="0" i="0" sz="3000" u="none" cap="none" strike="noStrike">
              <a:solidFill>
                <a:srgbClr val="0091EA"/>
              </a:solidFill>
              <a:latin typeface="Roboto Slab"/>
              <a:ea typeface="Roboto Slab"/>
              <a:cs typeface="Roboto Slab"/>
              <a:sym typeface="Roboto Slab"/>
            </a:endParaRPr>
          </a:p>
        </p:txBody>
      </p:sp>
      <p:sp>
        <p:nvSpPr>
          <p:cNvPr id="104" name="Shape 104"/>
          <p:cNvSpPr txBox="1"/>
          <p:nvPr/>
        </p:nvSpPr>
        <p:spPr>
          <a:xfrm>
            <a:off x="286525" y="954925"/>
            <a:ext cx="8769600" cy="2028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t>Our vision is to be the most comfortable and most popular online service to search for real estates and to have the biggest database of estates for sell/rent in Israel and make a great impact on the estates market.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
        <p:nvSpPr>
          <p:cNvPr id="110" name="Shape 110"/>
          <p:cNvSpPr txBox="1"/>
          <p:nvPr>
            <p:ph idx="4294967295" type="title"/>
          </p:nvPr>
        </p:nvSpPr>
        <p:spPr>
          <a:xfrm>
            <a:off x="786150" y="108675"/>
            <a:ext cx="7571700" cy="612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91EA"/>
              </a:buClr>
              <a:buSzPts val="2000"/>
              <a:buFont typeface="Roboto Slab"/>
              <a:buNone/>
            </a:pPr>
            <a:r>
              <a:rPr lang="en" sz="3000"/>
              <a:t>Project objectives/success criteria</a:t>
            </a:r>
            <a:endParaRPr sz="3000"/>
          </a:p>
        </p:txBody>
      </p:sp>
      <p:graphicFrame>
        <p:nvGraphicFramePr>
          <p:cNvPr id="111" name="Shape 111"/>
          <p:cNvGraphicFramePr/>
          <p:nvPr/>
        </p:nvGraphicFramePr>
        <p:xfrm>
          <a:off x="114525" y="1329150"/>
          <a:ext cx="3000000" cy="3000000"/>
        </p:xfrm>
        <a:graphic>
          <a:graphicData uri="http://schemas.openxmlformats.org/drawingml/2006/table">
            <a:tbl>
              <a:tblPr>
                <a:noFill/>
                <a:tableStyleId>{12C6C569-3A48-4382-945E-15597999ACA1}</a:tableStyleId>
              </a:tblPr>
              <a:tblGrid>
                <a:gridCol w="1951925"/>
                <a:gridCol w="2707500"/>
                <a:gridCol w="4255525"/>
              </a:tblGrid>
              <a:tr h="641825">
                <a:tc>
                  <a:txBody>
                    <a:bodyPr>
                      <a:noAutofit/>
                    </a:bodyPr>
                    <a:lstStyle/>
                    <a:p>
                      <a:pPr indent="0" lvl="0" marL="0" rtl="0" algn="ctr">
                        <a:spcBef>
                          <a:spcPts val="0"/>
                        </a:spcBef>
                        <a:spcAft>
                          <a:spcPts val="0"/>
                        </a:spcAft>
                        <a:buNone/>
                      </a:pPr>
                      <a:r>
                        <a:rPr b="1" lang="en" sz="1600"/>
                        <a:t>Goal</a:t>
                      </a:r>
                      <a:endParaRPr b="1" sz="1600"/>
                    </a:p>
                  </a:txBody>
                  <a:tcPr marT="91425" marB="91425" marR="91425" marL="91425" anchor="ctr"/>
                </a:tc>
                <a:tc>
                  <a:txBody>
                    <a:bodyPr>
                      <a:noAutofit/>
                    </a:bodyPr>
                    <a:lstStyle/>
                    <a:p>
                      <a:pPr indent="0" lvl="0" marL="0" algn="ctr">
                        <a:spcBef>
                          <a:spcPts val="0"/>
                        </a:spcBef>
                        <a:spcAft>
                          <a:spcPts val="0"/>
                        </a:spcAft>
                        <a:buNone/>
                      </a:pPr>
                      <a:r>
                        <a:rPr b="1" lang="en" sz="1600"/>
                        <a:t>Objectives</a:t>
                      </a:r>
                      <a:endParaRPr b="1" sz="1600"/>
                    </a:p>
                  </a:txBody>
                  <a:tcPr marT="91425" marB="91425" marR="91425" marL="91425" anchor="ctr"/>
                </a:tc>
                <a:tc>
                  <a:txBody>
                    <a:bodyPr>
                      <a:noAutofit/>
                    </a:bodyPr>
                    <a:lstStyle/>
                    <a:p>
                      <a:pPr indent="0" lvl="0" marL="0" algn="ctr">
                        <a:spcBef>
                          <a:spcPts val="0"/>
                        </a:spcBef>
                        <a:spcAft>
                          <a:spcPts val="0"/>
                        </a:spcAft>
                        <a:buNone/>
                      </a:pPr>
                      <a:r>
                        <a:rPr b="1" lang="en" sz="1600"/>
                        <a:t>Success Criteria</a:t>
                      </a:r>
                      <a:endParaRPr b="1" sz="1600"/>
                    </a:p>
                  </a:txBody>
                  <a:tcPr marT="91425" marB="91425" marR="91425" marL="91425" anchor="ctr"/>
                </a:tc>
              </a:tr>
              <a:tr h="641825">
                <a:tc>
                  <a:txBody>
                    <a:bodyPr>
                      <a:noAutofit/>
                    </a:bodyPr>
                    <a:lstStyle/>
                    <a:p>
                      <a:pPr indent="0" lvl="0" marL="0" rtl="0" algn="ctr">
                        <a:spcBef>
                          <a:spcPts val="0"/>
                        </a:spcBef>
                        <a:spcAft>
                          <a:spcPts val="0"/>
                        </a:spcAft>
                        <a:buNone/>
                      </a:pPr>
                      <a:r>
                        <a:rPr lang="en"/>
                        <a:t>Becoming a reliable resource</a:t>
                      </a:r>
                      <a:endParaRPr/>
                    </a:p>
                  </a:txBody>
                  <a:tcPr marT="91425" marB="91425" marR="91425" marL="91425" anchor="ctr"/>
                </a:tc>
                <a:tc>
                  <a:txBody>
                    <a:bodyPr>
                      <a:noAutofit/>
                    </a:bodyPr>
                    <a:lstStyle/>
                    <a:p>
                      <a:pPr indent="0" lvl="0" marL="0" algn="ctr">
                        <a:spcBef>
                          <a:spcPts val="0"/>
                        </a:spcBef>
                        <a:spcAft>
                          <a:spcPts val="0"/>
                        </a:spcAft>
                        <a:buNone/>
                      </a:pPr>
                      <a:r>
                        <a:rPr lang="en"/>
                        <a:t>Providing quality listings, new listings added </a:t>
                      </a:r>
                      <a:r>
                        <a:rPr lang="en"/>
                        <a:t>regularly</a:t>
                      </a:r>
                      <a:endParaRPr/>
                    </a:p>
                  </a:txBody>
                  <a:tcPr marT="91425" marB="91425" marR="91425" marL="91425" anchor="ctr"/>
                </a:tc>
                <a:tc>
                  <a:txBody>
                    <a:bodyPr>
                      <a:noAutofit/>
                    </a:bodyPr>
                    <a:lstStyle/>
                    <a:p>
                      <a:pPr indent="0" lvl="0" marL="0" rtl="0" algn="ctr">
                        <a:spcBef>
                          <a:spcPts val="0"/>
                        </a:spcBef>
                        <a:spcAft>
                          <a:spcPts val="0"/>
                        </a:spcAft>
                        <a:buNone/>
                      </a:pPr>
                      <a:r>
                        <a:rPr lang="en"/>
                        <a:t>90% positive u</a:t>
                      </a:r>
                      <a:r>
                        <a:rPr lang="en"/>
                        <a:t>ser Feedback. </a:t>
                      </a:r>
                      <a:endParaRPr/>
                    </a:p>
                    <a:p>
                      <a:pPr indent="0" lvl="0" marL="0" rtl="0" algn="ctr">
                        <a:spcBef>
                          <a:spcPts val="0"/>
                        </a:spcBef>
                        <a:spcAft>
                          <a:spcPts val="0"/>
                        </a:spcAft>
                        <a:buNone/>
                      </a:pPr>
                      <a:r>
                        <a:rPr lang="en"/>
                        <a:t>Have more new listings per day than our competitors.</a:t>
                      </a:r>
                      <a:endParaRPr/>
                    </a:p>
                    <a:p>
                      <a:pPr indent="0" lvl="0" marL="0" rtl="0" algn="ctr">
                        <a:spcBef>
                          <a:spcPts val="0"/>
                        </a:spcBef>
                        <a:spcAft>
                          <a:spcPts val="0"/>
                        </a:spcAft>
                        <a:buNone/>
                      </a:pPr>
                      <a:r>
                        <a:rPr lang="en"/>
                        <a:t>*Estate Radar listings will be the first site in google searches results in Israel.</a:t>
                      </a:r>
                      <a:endParaRPr/>
                    </a:p>
                    <a:p>
                      <a:pPr indent="0" lvl="0" marL="0" algn="ctr">
                        <a:spcBef>
                          <a:spcPts val="0"/>
                        </a:spcBef>
                        <a:spcAft>
                          <a:spcPts val="0"/>
                        </a:spcAft>
                        <a:buNone/>
                      </a:pPr>
                      <a:r>
                        <a:rPr lang="en"/>
                        <a:t>Goals to be met within 2 years.</a:t>
                      </a:r>
                      <a:endParaRPr/>
                    </a:p>
                  </a:txBody>
                  <a:tcPr marT="91425" marB="91425" marR="91425" marL="91425" anchor="ctr"/>
                </a:tc>
              </a:tr>
              <a:tr h="641825">
                <a:tc>
                  <a:txBody>
                    <a:bodyPr>
                      <a:noAutofit/>
                    </a:bodyPr>
                    <a:lstStyle/>
                    <a:p>
                      <a:pPr indent="0" lvl="0" marL="0" algn="ctr">
                        <a:spcBef>
                          <a:spcPts val="0"/>
                        </a:spcBef>
                        <a:spcAft>
                          <a:spcPts val="0"/>
                        </a:spcAft>
                        <a:buNone/>
                      </a:pPr>
                      <a:r>
                        <a:rPr lang="en"/>
                        <a:t>Build our brand</a:t>
                      </a:r>
                      <a:endParaRPr/>
                    </a:p>
                  </a:txBody>
                  <a:tcPr marT="91425" marB="91425" marR="91425" marL="91425" anchor="ctr">
                    <a:lnB cap="flat" cmpd="sng" w="9525">
                      <a:solidFill>
                        <a:srgbClr val="9E9E9E"/>
                      </a:solidFill>
                      <a:prstDash val="solid"/>
                      <a:round/>
                      <a:headEnd len="sm" w="sm" type="none"/>
                      <a:tailEnd len="sm" w="sm" type="none"/>
                    </a:lnB>
                  </a:tcPr>
                </a:tc>
                <a:tc>
                  <a:txBody>
                    <a:bodyPr>
                      <a:noAutofit/>
                    </a:bodyPr>
                    <a:lstStyle/>
                    <a:p>
                      <a:pPr indent="0" lvl="0" marL="0" algn="ctr">
                        <a:spcBef>
                          <a:spcPts val="0"/>
                        </a:spcBef>
                        <a:spcAft>
                          <a:spcPts val="0"/>
                        </a:spcAft>
                        <a:buNone/>
                      </a:pPr>
                      <a:r>
                        <a:rPr lang="en"/>
                        <a:t>Active social media program, promotions, reputation management.</a:t>
                      </a:r>
                      <a:endParaRPr/>
                    </a:p>
                  </a:txBody>
                  <a:tcPr marT="91425" marB="91425" marR="91425" marL="91425" anchor="ctr">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Clr>
                          <a:schemeClr val="dk1"/>
                        </a:buClr>
                        <a:buSzPts val="1100"/>
                        <a:buFont typeface="Arial"/>
                        <a:buNone/>
                      </a:pPr>
                      <a:r>
                        <a:rPr lang="en">
                          <a:solidFill>
                            <a:schemeClr val="dk1"/>
                          </a:solidFill>
                        </a:rPr>
                        <a:t>**At least 50,000 followers on every social network within 3 years.</a:t>
                      </a:r>
                      <a:endParaRPr>
                        <a:solidFill>
                          <a:schemeClr val="dk1"/>
                        </a:solidFill>
                      </a:endParaRPr>
                    </a:p>
                    <a:p>
                      <a:pPr indent="0" lvl="0" marL="0" algn="ctr">
                        <a:spcBef>
                          <a:spcPts val="0"/>
                        </a:spcBef>
                        <a:spcAft>
                          <a:spcPts val="0"/>
                        </a:spcAft>
                        <a:buClr>
                          <a:schemeClr val="dk1"/>
                        </a:buClr>
                        <a:buSzPts val="1100"/>
                        <a:buFont typeface="Arial"/>
                        <a:buNone/>
                      </a:pPr>
                      <a:r>
                        <a:rPr lang="en">
                          <a:solidFill>
                            <a:schemeClr val="dk1"/>
                          </a:solidFill>
                        </a:rPr>
                        <a:t> Get 30% of our followers to ‘like’/comment on each new post on our social medias after this time frame.</a:t>
                      </a:r>
                      <a:endParaRPr/>
                    </a:p>
                  </a:txBody>
                  <a:tcPr marT="91425" marB="91425" marR="91425" marL="91425" anchor="ctr">
                    <a:lnB cap="flat" cmpd="sng" w="9525">
                      <a:solidFill>
                        <a:srgbClr val="9E9E9E"/>
                      </a:solidFill>
                      <a:prstDash val="solid"/>
                      <a:round/>
                      <a:headEnd len="sm" w="sm" type="none"/>
                      <a:tailEnd len="sm" w="sm" type="none"/>
                    </a:lnB>
                  </a:tcPr>
                </a:tc>
              </a:tr>
              <a:tr h="1071100">
                <a:tc>
                  <a:txBody>
                    <a:bodyPr>
                      <a:noAutofit/>
                    </a:bodyPr>
                    <a:lstStyle/>
                    <a:p>
                      <a:pPr indent="0" lvl="0" marL="0" rtl="0" algn="ctr">
                        <a:spcBef>
                          <a:spcPts val="0"/>
                        </a:spcBef>
                        <a:spcAft>
                          <a:spcPts val="0"/>
                        </a:spcAft>
                        <a:buNone/>
                      </a:pPr>
                      <a:r>
                        <a:rPr lang="en"/>
                        <a:t>Profitable service</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To make the service profitable</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Initial profits</a:t>
                      </a:r>
                      <a:r>
                        <a:rPr lang="en"/>
                        <a:t> should be gained one year after launch (at most), </a:t>
                      </a:r>
                      <a:r>
                        <a:rPr lang="en"/>
                        <a:t>and the following years profits should exceed 100,000 ILS</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12" name="Shape 112"/>
          <p:cNvSpPr txBox="1"/>
          <p:nvPr/>
        </p:nvSpPr>
        <p:spPr>
          <a:xfrm>
            <a:off x="245900" y="5490125"/>
            <a:ext cx="8028600" cy="719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*SEO (Search Engine Optimization) professional needed</a:t>
            </a:r>
            <a:endParaRPr/>
          </a:p>
          <a:p>
            <a:pPr indent="0" lvl="0" marL="0">
              <a:spcBef>
                <a:spcPts val="0"/>
              </a:spcBef>
              <a:spcAft>
                <a:spcPts val="0"/>
              </a:spcAft>
              <a:buNone/>
            </a:pPr>
            <a:r>
              <a:rPr lang="en"/>
              <a:t>**SMM (Social Media Marketing) professional needed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ctrTitle"/>
          </p:nvPr>
        </p:nvSpPr>
        <p:spPr>
          <a:xfrm>
            <a:off x="1600775" y="2195050"/>
            <a:ext cx="5832600" cy="1546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91EA"/>
              </a:buClr>
              <a:buSzPts val="4800"/>
              <a:buFont typeface="Roboto Slab"/>
              <a:buNone/>
            </a:pPr>
            <a:r>
              <a:t/>
            </a:r>
            <a:endParaRPr b="1" i="0" sz="6000" u="none" cap="none" strike="noStrike">
              <a:solidFill>
                <a:srgbClr val="CFD8DC"/>
              </a:solidFill>
              <a:latin typeface="Roboto Slab"/>
              <a:ea typeface="Roboto Slab"/>
              <a:cs typeface="Roboto Slab"/>
              <a:sym typeface="Roboto Slab"/>
            </a:endParaRPr>
          </a:p>
          <a:p>
            <a:pPr indent="0" lvl="0" marL="0" marR="0" rtl="0" algn="ctr">
              <a:lnSpc>
                <a:spcPct val="100000"/>
              </a:lnSpc>
              <a:spcBef>
                <a:spcPts val="0"/>
              </a:spcBef>
              <a:spcAft>
                <a:spcPts val="0"/>
              </a:spcAft>
              <a:buClr>
                <a:srgbClr val="0091EA"/>
              </a:buClr>
              <a:buSzPts val="4800"/>
              <a:buFont typeface="Roboto Slab"/>
              <a:buNone/>
            </a:pPr>
            <a:r>
              <a:rPr lang="en"/>
              <a:t>Stakeholders</a:t>
            </a:r>
            <a:endParaRPr b="1" i="0" sz="4800" u="none" cap="none" strike="noStrike">
              <a:solidFill>
                <a:srgbClr val="0091EA"/>
              </a:solidFill>
              <a:latin typeface="Roboto Slab"/>
              <a:ea typeface="Roboto Slab"/>
              <a:cs typeface="Roboto Slab"/>
              <a:sym typeface="Roboto Slab"/>
            </a:endParaRPr>
          </a:p>
        </p:txBody>
      </p:sp>
      <p:sp>
        <p:nvSpPr>
          <p:cNvPr id="118" name="Shape 118"/>
          <p:cNvSpPr txBox="1"/>
          <p:nvPr>
            <p:ph idx="4294967295"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1" i="0" lang="en" sz="1300" u="none" cap="none" strike="noStrike">
                <a:solidFill>
                  <a:srgbClr val="0091EA"/>
                </a:solidFill>
                <a:latin typeface="Source Sans Pro"/>
                <a:ea typeface="Source Sans Pro"/>
                <a:cs typeface="Source Sans Pro"/>
                <a:sym typeface="Source Sans Pro"/>
              </a:rPr>
              <a:t>‹#›</a:t>
            </a:fld>
            <a:endParaRPr b="1" i="0" sz="1300" u="none" cap="none" strike="noStrike">
              <a:solidFill>
                <a:srgbClr val="0091EA"/>
              </a:solidFill>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idx="12" type="sldNum"/>
          </p:nvPr>
        </p:nvSpPr>
        <p:spPr>
          <a:xfrm>
            <a:off x="84043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graphicFrame>
        <p:nvGraphicFramePr>
          <p:cNvPr id="124" name="Shape 124"/>
          <p:cNvGraphicFramePr/>
          <p:nvPr/>
        </p:nvGraphicFramePr>
        <p:xfrm>
          <a:off x="104700" y="110925"/>
          <a:ext cx="3000000" cy="3000000"/>
        </p:xfrm>
        <a:graphic>
          <a:graphicData uri="http://schemas.openxmlformats.org/drawingml/2006/table">
            <a:tbl>
              <a:tblPr>
                <a:noFill/>
                <a:tableStyleId>{12C6C569-3A48-4382-945E-15597999ACA1}</a:tableStyleId>
              </a:tblPr>
              <a:tblGrid>
                <a:gridCol w="1207550"/>
                <a:gridCol w="924700"/>
                <a:gridCol w="1997675"/>
                <a:gridCol w="1910775"/>
                <a:gridCol w="1649875"/>
                <a:gridCol w="1243825"/>
              </a:tblGrid>
              <a:tr h="595100">
                <a:tc>
                  <a:txBody>
                    <a:bodyPr>
                      <a:noAutofit/>
                    </a:bodyPr>
                    <a:lstStyle/>
                    <a:p>
                      <a:pPr indent="0" lvl="0" marL="0" rtl="0" algn="ctr">
                        <a:spcBef>
                          <a:spcPts val="0"/>
                        </a:spcBef>
                        <a:spcAft>
                          <a:spcPts val="0"/>
                        </a:spcAft>
                        <a:buNone/>
                      </a:pPr>
                      <a:r>
                        <a:rPr b="1" lang="en">
                          <a:latin typeface="Source Sans Pro"/>
                          <a:ea typeface="Source Sans Pro"/>
                          <a:cs typeface="Source Sans Pro"/>
                          <a:sym typeface="Source Sans Pro"/>
                        </a:rPr>
                        <a:t>Name</a:t>
                      </a:r>
                      <a:endParaRPr b="1">
                        <a:latin typeface="Source Sans Pro"/>
                        <a:ea typeface="Source Sans Pro"/>
                        <a:cs typeface="Source Sans Pro"/>
                        <a:sym typeface="Source Sans Pro"/>
                      </a:endParaRPr>
                    </a:p>
                  </a:txBody>
                  <a:tcPr marT="91425" marB="91425" marR="91425" marL="91425" anchor="ctr"/>
                </a:tc>
                <a:tc>
                  <a:txBody>
                    <a:bodyPr>
                      <a:noAutofit/>
                    </a:bodyPr>
                    <a:lstStyle/>
                    <a:p>
                      <a:pPr indent="0" lvl="0" marL="0" rtl="0" algn="ctr">
                        <a:spcBef>
                          <a:spcPts val="0"/>
                        </a:spcBef>
                        <a:spcAft>
                          <a:spcPts val="0"/>
                        </a:spcAft>
                        <a:buNone/>
                      </a:pPr>
                      <a:r>
                        <a:rPr b="1" lang="en">
                          <a:solidFill>
                            <a:schemeClr val="dk1"/>
                          </a:solidFill>
                          <a:latin typeface="Source Sans Pro"/>
                          <a:ea typeface="Source Sans Pro"/>
                          <a:cs typeface="Source Sans Pro"/>
                          <a:sym typeface="Source Sans Pro"/>
                        </a:rPr>
                        <a:t>Internal/</a:t>
                      </a:r>
                      <a:endParaRPr b="1">
                        <a:solidFill>
                          <a:schemeClr val="dk1"/>
                        </a:solidFill>
                        <a:latin typeface="Source Sans Pro"/>
                        <a:ea typeface="Source Sans Pro"/>
                        <a:cs typeface="Source Sans Pro"/>
                        <a:sym typeface="Source Sans Pro"/>
                      </a:endParaRPr>
                    </a:p>
                    <a:p>
                      <a:pPr indent="0" lvl="0" marL="0" rtl="0" algn="ctr">
                        <a:spcBef>
                          <a:spcPts val="0"/>
                        </a:spcBef>
                        <a:spcAft>
                          <a:spcPts val="0"/>
                        </a:spcAft>
                        <a:buClr>
                          <a:schemeClr val="dk1"/>
                        </a:buClr>
                        <a:buSzPts val="1100"/>
                        <a:buFont typeface="Arial"/>
                        <a:buNone/>
                      </a:pPr>
                      <a:r>
                        <a:rPr b="1" lang="en">
                          <a:solidFill>
                            <a:schemeClr val="dk1"/>
                          </a:solidFill>
                          <a:latin typeface="Source Sans Pro"/>
                          <a:ea typeface="Source Sans Pro"/>
                          <a:cs typeface="Source Sans Pro"/>
                          <a:sym typeface="Source Sans Pro"/>
                        </a:rPr>
                        <a:t>External</a:t>
                      </a:r>
                      <a:endParaRPr/>
                    </a:p>
                  </a:txBody>
                  <a:tcPr marT="91425" marB="91425" marR="91425" marL="91425" anchor="ctr">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a:latin typeface="Source Sans Pro"/>
                          <a:ea typeface="Source Sans Pro"/>
                          <a:cs typeface="Source Sans Pro"/>
                          <a:sym typeface="Source Sans Pro"/>
                        </a:rPr>
                        <a:t>Description</a:t>
                      </a:r>
                      <a:endParaRPr b="1">
                        <a:latin typeface="Source Sans Pro"/>
                        <a:ea typeface="Source Sans Pro"/>
                        <a:cs typeface="Source Sans Pro"/>
                        <a:sym typeface="Source Sans Pr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latin typeface="Source Sans Pro"/>
                          <a:ea typeface="Source Sans Pro"/>
                          <a:cs typeface="Source Sans Pro"/>
                          <a:sym typeface="Source Sans Pro"/>
                        </a:rPr>
                        <a:t>Goal</a:t>
                      </a:r>
                      <a:endParaRPr b="1">
                        <a:latin typeface="Source Sans Pro"/>
                        <a:ea typeface="Source Sans Pro"/>
                        <a:cs typeface="Source Sans Pro"/>
                        <a:sym typeface="Source Sans Pr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latin typeface="Source Sans Pro"/>
                          <a:ea typeface="Source Sans Pro"/>
                          <a:cs typeface="Source Sans Pro"/>
                          <a:sym typeface="Source Sans Pro"/>
                        </a:rPr>
                        <a:t>Connection to the project</a:t>
                      </a:r>
                      <a:endParaRPr b="1">
                        <a:latin typeface="Source Sans Pro"/>
                        <a:ea typeface="Source Sans Pro"/>
                        <a:cs typeface="Source Sans Pro"/>
                        <a:sym typeface="Source Sans Pr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latin typeface="Source Sans Pro"/>
                          <a:ea typeface="Source Sans Pro"/>
                          <a:cs typeface="Source Sans Pro"/>
                          <a:sym typeface="Source Sans Pro"/>
                        </a:rPr>
                        <a:t>Supportive/</a:t>
                      </a:r>
                      <a:endParaRPr b="1">
                        <a:latin typeface="Source Sans Pro"/>
                        <a:ea typeface="Source Sans Pro"/>
                        <a:cs typeface="Source Sans Pro"/>
                        <a:sym typeface="Source Sans Pro"/>
                      </a:endParaRPr>
                    </a:p>
                    <a:p>
                      <a:pPr indent="0" lvl="0" marL="0" rtl="0" algn="ctr">
                        <a:spcBef>
                          <a:spcPts val="0"/>
                        </a:spcBef>
                        <a:spcAft>
                          <a:spcPts val="0"/>
                        </a:spcAft>
                        <a:buNone/>
                      </a:pPr>
                      <a:r>
                        <a:rPr b="1" lang="en">
                          <a:latin typeface="Source Sans Pro"/>
                          <a:ea typeface="Source Sans Pro"/>
                          <a:cs typeface="Source Sans Pro"/>
                          <a:sym typeface="Source Sans Pro"/>
                        </a:rPr>
                        <a:t>Opposed</a:t>
                      </a:r>
                      <a:endParaRPr b="1">
                        <a:latin typeface="Source Sans Pro"/>
                        <a:ea typeface="Source Sans Pro"/>
                        <a:cs typeface="Source Sans Pro"/>
                        <a:sym typeface="Source Sans Pr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43975">
                <a:tc>
                  <a:txBody>
                    <a:bodyPr>
                      <a:no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Customer</a:t>
                      </a:r>
                      <a:endParaRPr sz="1300">
                        <a:latin typeface="Source Sans Pro"/>
                        <a:ea typeface="Source Sans Pro"/>
                        <a:cs typeface="Source Sans Pro"/>
                        <a:sym typeface="Source Sans Pro"/>
                      </a:endParaRPr>
                    </a:p>
                  </a:txBody>
                  <a:tcPr marT="91425" marB="91425" marR="91425" marL="91425" anchor="ctr">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External</a:t>
                      </a:r>
                      <a:endParaRPr sz="1300">
                        <a:latin typeface="Source Sans Pro"/>
                        <a:ea typeface="Source Sans Pro"/>
                        <a:cs typeface="Source Sans Pro"/>
                        <a:sym typeface="Source Sans Pro"/>
                      </a:endParaRPr>
                    </a:p>
                  </a:txBody>
                  <a:tcPr marT="91425" marB="91425" marR="91425" marL="91425" anchor="ctr">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Wants the business to provide them with a good product.</a:t>
                      </a:r>
                      <a:endParaRPr sz="1300">
                        <a:latin typeface="Source Sans Pro"/>
                        <a:ea typeface="Source Sans Pro"/>
                        <a:cs typeface="Source Sans Pro"/>
                        <a:sym typeface="Source Sans Pro"/>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Clr>
                          <a:schemeClr val="dk1"/>
                        </a:buClr>
                        <a:buSzPts val="1100"/>
                        <a:buFont typeface="Arial"/>
                        <a:buNone/>
                      </a:pPr>
                      <a:r>
                        <a:rPr lang="en" sz="1300">
                          <a:solidFill>
                            <a:schemeClr val="dk1"/>
                          </a:solidFill>
                          <a:latin typeface="Source Sans Pro"/>
                          <a:ea typeface="Source Sans Pro"/>
                          <a:cs typeface="Source Sans Pro"/>
                          <a:sym typeface="Source Sans Pro"/>
                        </a:rPr>
                        <a:t>Sell an estate quickly, or find an estate to rent/buy easily</a:t>
                      </a:r>
                      <a:endParaRPr sz="13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1300">
                        <a:latin typeface="Source Sans Pro"/>
                        <a:ea typeface="Source Sans Pro"/>
                        <a:cs typeface="Source Sans Pro"/>
                        <a:sym typeface="Source Sans Pro"/>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User that is trying to gain from our site</a:t>
                      </a:r>
                      <a:endParaRPr sz="1300">
                        <a:latin typeface="Source Sans Pro"/>
                        <a:ea typeface="Source Sans Pro"/>
                        <a:cs typeface="Source Sans Pro"/>
                        <a:sym typeface="Source Sans Pro"/>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Supportive</a:t>
                      </a:r>
                      <a:endParaRPr sz="1300">
                        <a:latin typeface="Source Sans Pro"/>
                        <a:ea typeface="Source Sans Pro"/>
                        <a:cs typeface="Source Sans Pro"/>
                        <a:sym typeface="Source Sans Pro"/>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13850">
                <a:tc>
                  <a:txBody>
                    <a:bodyPr>
                      <a:no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Creditors</a:t>
                      </a:r>
                      <a:endParaRPr sz="1300">
                        <a:latin typeface="Source Sans Pro"/>
                        <a:ea typeface="Source Sans Pro"/>
                        <a:cs typeface="Source Sans Pro"/>
                        <a:sym typeface="Source Sans Pr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External</a:t>
                      </a:r>
                      <a:endParaRPr sz="1300">
                        <a:latin typeface="Source Sans Pro"/>
                        <a:ea typeface="Source Sans Pro"/>
                        <a:cs typeface="Source Sans Pro"/>
                        <a:sym typeface="Source Sans Pr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Loaned money to the project</a:t>
                      </a:r>
                      <a:endParaRPr sz="1300">
                        <a:latin typeface="Source Sans Pro"/>
                        <a:ea typeface="Source Sans Pro"/>
                        <a:cs typeface="Source Sans Pro"/>
                        <a:sym typeface="Source Sans Pr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Their objective is to get their loan returned with interest.</a:t>
                      </a:r>
                      <a:endParaRPr sz="1300">
                        <a:latin typeface="Source Sans Pro"/>
                        <a:ea typeface="Source Sans Pro"/>
                        <a:cs typeface="Source Sans Pro"/>
                        <a:sym typeface="Source Sans Pr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No direct connection.</a:t>
                      </a:r>
                      <a:endParaRPr sz="1300">
                        <a:latin typeface="Source Sans Pro"/>
                        <a:ea typeface="Source Sans Pro"/>
                        <a:cs typeface="Source Sans Pro"/>
                        <a:sym typeface="Source Sans Pr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Supportive</a:t>
                      </a:r>
                      <a:endParaRPr b="1" sz="1300">
                        <a:latin typeface="Source Sans Pro"/>
                        <a:ea typeface="Source Sans Pro"/>
                        <a:cs typeface="Source Sans Pro"/>
                        <a:sym typeface="Source Sans Pr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47425">
                <a:tc>
                  <a:txBody>
                    <a:bodyPr>
                      <a:no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Employees</a:t>
                      </a:r>
                      <a:endParaRPr sz="1300">
                        <a:latin typeface="Source Sans Pro"/>
                        <a:ea typeface="Source Sans Pro"/>
                        <a:cs typeface="Source Sans Pro"/>
                        <a:sym typeface="Source Sans Pro"/>
                      </a:endParaRPr>
                    </a:p>
                  </a:txBody>
                  <a:tcPr marT="91425" marB="91425" marR="91425" marL="91425" anchor="ctr">
                    <a:lnT cap="flat" cmpd="sng" w="952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Internal</a:t>
                      </a:r>
                      <a:endParaRPr sz="1300">
                        <a:latin typeface="Source Sans Pro"/>
                        <a:ea typeface="Source Sans Pro"/>
                        <a:cs typeface="Source Sans Pro"/>
                        <a:sym typeface="Source Sans Pro"/>
                      </a:endParaRPr>
                    </a:p>
                  </a:txBody>
                  <a:tcPr marT="91425" marB="91425" marR="91425" marL="91425" anchor="ctr">
                    <a:lnT cap="flat" cmpd="sng" w="952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Anyone who contributes work to the project with a salary or payment.</a:t>
                      </a:r>
                      <a:endParaRPr sz="1300">
                        <a:latin typeface="Source Sans Pro"/>
                        <a:ea typeface="Source Sans Pro"/>
                        <a:cs typeface="Source Sans Pro"/>
                        <a:sym typeface="Source Sans Pro"/>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Job satisfaction, salary, job security, motivation and self-actualization.</a:t>
                      </a:r>
                      <a:endParaRPr sz="1300">
                        <a:latin typeface="Source Sans Pro"/>
                        <a:ea typeface="Source Sans Pro"/>
                        <a:cs typeface="Source Sans Pro"/>
                        <a:sym typeface="Source Sans Pro"/>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Perform tasks the manager orders them to do.</a:t>
                      </a:r>
                      <a:endParaRPr sz="1300">
                        <a:latin typeface="Source Sans Pro"/>
                        <a:ea typeface="Source Sans Pro"/>
                        <a:cs typeface="Source Sans Pro"/>
                        <a:sym typeface="Source Sans Pro"/>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Supportive</a:t>
                      </a:r>
                      <a:endParaRPr sz="1300">
                        <a:latin typeface="Source Sans Pro"/>
                        <a:ea typeface="Source Sans Pro"/>
                        <a:cs typeface="Source Sans Pro"/>
                        <a:sym typeface="Source Sans Pro"/>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09300">
                <a:tc>
                  <a:txBody>
                    <a:bodyPr>
                      <a:no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Government</a:t>
                      </a:r>
                      <a:endParaRPr sz="1300">
                        <a:latin typeface="Source Sans Pro"/>
                        <a:ea typeface="Source Sans Pro"/>
                        <a:cs typeface="Source Sans Pro"/>
                        <a:sym typeface="Source Sans Pro"/>
                      </a:endParaRPr>
                    </a:p>
                  </a:txBody>
                  <a:tcPr marT="91425" marB="91425" marR="91425" marL="91425" anchor="ctr"/>
                </a:tc>
                <a:tc>
                  <a:txBody>
                    <a:bodyPr>
                      <a:no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External</a:t>
                      </a:r>
                      <a:endParaRPr sz="1300">
                        <a:latin typeface="Source Sans Pro"/>
                        <a:ea typeface="Source Sans Pro"/>
                        <a:cs typeface="Source Sans Pro"/>
                        <a:sym typeface="Source Sans Pro"/>
                      </a:endParaRPr>
                    </a:p>
                  </a:txBody>
                  <a:tcPr marT="91425" marB="91425" marR="91425" marL="91425" anchor="ctr"/>
                </a:tc>
                <a:tc>
                  <a:txBody>
                    <a:bodyPr>
                      <a:no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Politicians, regulatory authorities</a:t>
                      </a:r>
                      <a:endParaRPr sz="1300">
                        <a:latin typeface="Source Sans Pro"/>
                        <a:ea typeface="Source Sans Pro"/>
                        <a:cs typeface="Source Sans Pro"/>
                        <a:sym typeface="Source Sans Pro"/>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Get taxes, everything should be according to  the law. Interested in new jobs  for </a:t>
                      </a:r>
                      <a:r>
                        <a:rPr lang="en" sz="1300">
                          <a:latin typeface="Source Sans Pro"/>
                          <a:ea typeface="Source Sans Pro"/>
                          <a:cs typeface="Source Sans Pro"/>
                          <a:sym typeface="Source Sans Pro"/>
                        </a:rPr>
                        <a:t>its</a:t>
                      </a:r>
                      <a:r>
                        <a:rPr lang="en" sz="1300">
                          <a:latin typeface="Source Sans Pro"/>
                          <a:ea typeface="Source Sans Pro"/>
                          <a:cs typeface="Source Sans Pro"/>
                          <a:sym typeface="Source Sans Pro"/>
                        </a:rPr>
                        <a:t> citizens.</a:t>
                      </a:r>
                      <a:endParaRPr sz="1300">
                        <a:latin typeface="Source Sans Pro"/>
                        <a:ea typeface="Source Sans Pro"/>
                        <a:cs typeface="Source Sans Pro"/>
                        <a:sym typeface="Source Sans Pro"/>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Regulator agent checks that the business meets the terms of the law</a:t>
                      </a:r>
                      <a:endParaRPr sz="1300">
                        <a:latin typeface="Source Sans Pro"/>
                        <a:ea typeface="Source Sans Pro"/>
                        <a:cs typeface="Source Sans Pro"/>
                        <a:sym typeface="Source Sans Pro"/>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Support</a:t>
                      </a:r>
                      <a:endParaRPr sz="1300">
                        <a:latin typeface="Source Sans Pro"/>
                        <a:ea typeface="Source Sans Pro"/>
                        <a:cs typeface="Source Sans Pro"/>
                        <a:sym typeface="Source Sans Pro"/>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09300">
                <a:tc>
                  <a:txBody>
                    <a:bodyPr>
                      <a:no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Owners</a:t>
                      </a:r>
                      <a:endParaRPr sz="1300">
                        <a:latin typeface="Source Sans Pro"/>
                        <a:ea typeface="Source Sans Pro"/>
                        <a:cs typeface="Source Sans Pro"/>
                        <a:sym typeface="Source Sans Pro"/>
                      </a:endParaRPr>
                    </a:p>
                  </a:txBody>
                  <a:tcPr marT="91425" marB="91425" marR="91425" marL="91425" anchor="ctr"/>
                </a:tc>
                <a:tc>
                  <a:txBody>
                    <a:bodyPr>
                      <a:no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Internal</a:t>
                      </a:r>
                      <a:endParaRPr sz="1300">
                        <a:latin typeface="Source Sans Pro"/>
                        <a:ea typeface="Source Sans Pro"/>
                        <a:cs typeface="Source Sans Pro"/>
                        <a:sym typeface="Source Sans Pro"/>
                      </a:endParaRPr>
                    </a:p>
                  </a:txBody>
                  <a:tcPr marT="91425" marB="91425" marR="91425" marL="91425" anchor="ctr"/>
                </a:tc>
                <a:tc>
                  <a:txBody>
                    <a:bodyPr>
                      <a:no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People who own the company, may be investors</a:t>
                      </a:r>
                      <a:endParaRPr sz="1300">
                        <a:latin typeface="Source Sans Pro"/>
                        <a:ea typeface="Source Sans Pro"/>
                        <a:cs typeface="Source Sans Pro"/>
                        <a:sym typeface="Source Sans Pro"/>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Interested in how much profit the business makes to get profits.</a:t>
                      </a:r>
                      <a:endParaRPr sz="1300">
                        <a:latin typeface="Source Sans Pro"/>
                        <a:ea typeface="Source Sans Pro"/>
                        <a:cs typeface="Source Sans Pro"/>
                        <a:sym typeface="Source Sans Pro"/>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Owner, may make direct decisions.</a:t>
                      </a:r>
                      <a:endParaRPr sz="1300">
                        <a:latin typeface="Source Sans Pro"/>
                        <a:ea typeface="Source Sans Pro"/>
                        <a:cs typeface="Source Sans Pro"/>
                        <a:sym typeface="Source Sans Pro"/>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Supportive</a:t>
                      </a:r>
                      <a:endParaRPr sz="1300">
                        <a:latin typeface="Source Sans Pro"/>
                        <a:ea typeface="Source Sans Pro"/>
                        <a:cs typeface="Source Sans Pro"/>
                        <a:sym typeface="Source Sans Pro"/>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30450">
                <a:tc>
                  <a:txBody>
                    <a:bodyPr>
                      <a:no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Competitors</a:t>
                      </a:r>
                      <a:endParaRPr sz="1300">
                        <a:latin typeface="Source Sans Pro"/>
                        <a:ea typeface="Source Sans Pro"/>
                        <a:cs typeface="Source Sans Pro"/>
                        <a:sym typeface="Source Sans Pro"/>
                      </a:endParaRPr>
                    </a:p>
                  </a:txBody>
                  <a:tcPr marT="91425" marB="91425" marR="91425" marL="91425" anchor="ctr"/>
                </a:tc>
                <a:tc>
                  <a:txBody>
                    <a:bodyPr>
                      <a:no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External</a:t>
                      </a:r>
                      <a:endParaRPr sz="1300">
                        <a:latin typeface="Source Sans Pro"/>
                        <a:ea typeface="Source Sans Pro"/>
                        <a:cs typeface="Source Sans Pro"/>
                        <a:sym typeface="Source Sans Pro"/>
                      </a:endParaRPr>
                    </a:p>
                  </a:txBody>
                  <a:tcPr marT="91425" marB="91425" marR="91425" marL="91425" anchor="ctr"/>
                </a:tc>
                <a:tc>
                  <a:txBody>
                    <a:bodyPr>
                      <a:no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Companies that provide </a:t>
                      </a:r>
                      <a:r>
                        <a:rPr lang="en" sz="1300">
                          <a:latin typeface="Source Sans Pro"/>
                          <a:ea typeface="Source Sans Pro"/>
                          <a:cs typeface="Source Sans Pro"/>
                          <a:sym typeface="Source Sans Pro"/>
                        </a:rPr>
                        <a:t>similar</a:t>
                      </a:r>
                      <a:r>
                        <a:rPr lang="en" sz="1300">
                          <a:latin typeface="Source Sans Pro"/>
                          <a:ea typeface="Source Sans Pro"/>
                          <a:cs typeface="Source Sans Pro"/>
                          <a:sym typeface="Source Sans Pro"/>
                        </a:rPr>
                        <a:t> services</a:t>
                      </a:r>
                      <a:endParaRPr sz="1300">
                        <a:latin typeface="Source Sans Pro"/>
                        <a:ea typeface="Source Sans Pro"/>
                        <a:cs typeface="Source Sans Pro"/>
                        <a:sym typeface="Source Sans Pro"/>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Wants to get the biggest share of visitors.</a:t>
                      </a:r>
                      <a:endParaRPr sz="1300">
                        <a:latin typeface="Source Sans Pro"/>
                        <a:ea typeface="Source Sans Pro"/>
                        <a:cs typeface="Source Sans Pro"/>
                        <a:sym typeface="Source Sans Pro"/>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Influences our site’s </a:t>
                      </a:r>
                      <a:r>
                        <a:rPr lang="en" sz="1300">
                          <a:latin typeface="Source Sans Pro"/>
                          <a:ea typeface="Source Sans Pro"/>
                          <a:cs typeface="Source Sans Pro"/>
                          <a:sym typeface="Source Sans Pro"/>
                        </a:rPr>
                        <a:t>traffic</a:t>
                      </a:r>
                      <a:r>
                        <a:rPr lang="en" sz="1300">
                          <a:latin typeface="Source Sans Pro"/>
                          <a:ea typeface="Source Sans Pro"/>
                          <a:cs typeface="Source Sans Pro"/>
                          <a:sym typeface="Source Sans Pro"/>
                        </a:rPr>
                        <a:t>, profits and the decisions we make.</a:t>
                      </a:r>
                      <a:endParaRPr sz="1300">
                        <a:latin typeface="Source Sans Pro"/>
                        <a:ea typeface="Source Sans Pro"/>
                        <a:cs typeface="Source Sans Pro"/>
                        <a:sym typeface="Source Sans Pro"/>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Opposed</a:t>
                      </a:r>
                      <a:endParaRPr sz="1300">
                        <a:latin typeface="Source Sans Pro"/>
                        <a:ea typeface="Source Sans Pro"/>
                        <a:cs typeface="Source Sans Pro"/>
                        <a:sym typeface="Source Sans Pro"/>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idx="4294967295" type="title"/>
          </p:nvPr>
        </p:nvSpPr>
        <p:spPr>
          <a:xfrm>
            <a:off x="825000" y="225775"/>
            <a:ext cx="7494000" cy="253800"/>
          </a:xfrm>
          <a:prstGeom prst="rect">
            <a:avLst/>
          </a:prstGeom>
          <a:noFill/>
          <a:ln>
            <a:noFill/>
          </a:ln>
        </p:spPr>
        <p:txBody>
          <a:bodyPr anchorCtr="0" anchor="b" bIns="91425" lIns="91425" spcFirstLastPara="1" rIns="91425" wrap="square" tIns="91425">
            <a:noAutofit/>
          </a:bodyPr>
          <a:lstStyle/>
          <a:p>
            <a:pPr indent="0" lvl="0" marL="0" rtl="0" algn="ctr">
              <a:spcBef>
                <a:spcPts val="600"/>
              </a:spcBef>
              <a:spcAft>
                <a:spcPts val="0"/>
              </a:spcAft>
              <a:buClr>
                <a:schemeClr val="dk1"/>
              </a:buClr>
              <a:buSzPts val="1400"/>
              <a:buFont typeface="Arial"/>
              <a:buNone/>
            </a:pPr>
            <a:r>
              <a:t/>
            </a:r>
            <a:endParaRPr sz="2400">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91EA"/>
              </a:buClr>
              <a:buSzPts val="2000"/>
              <a:buFont typeface="Roboto Slab"/>
              <a:buNone/>
            </a:pPr>
            <a:r>
              <a:rPr lang="en"/>
              <a:t>Non-functional Requirements</a:t>
            </a:r>
            <a:endParaRPr/>
          </a:p>
        </p:txBody>
      </p:sp>
      <p:graphicFrame>
        <p:nvGraphicFramePr>
          <p:cNvPr id="130" name="Shape 130"/>
          <p:cNvGraphicFramePr/>
          <p:nvPr/>
        </p:nvGraphicFramePr>
        <p:xfrm>
          <a:off x="412775" y="601200"/>
          <a:ext cx="3000000" cy="3000000"/>
        </p:xfrm>
        <a:graphic>
          <a:graphicData uri="http://schemas.openxmlformats.org/drawingml/2006/table">
            <a:tbl>
              <a:tblPr>
                <a:noFill/>
                <a:tableStyleId>{12C6C569-3A48-4382-945E-15597999ACA1}</a:tableStyleId>
              </a:tblPr>
              <a:tblGrid>
                <a:gridCol w="4754800"/>
                <a:gridCol w="3563650"/>
              </a:tblGrid>
              <a:tr h="827000">
                <a:tc>
                  <a:txBody>
                    <a:bodyPr>
                      <a:noAutofit/>
                    </a:bodyPr>
                    <a:lstStyle/>
                    <a:p>
                      <a:pPr indent="0" lvl="0" marL="0" rtl="0" algn="ctr">
                        <a:spcBef>
                          <a:spcPts val="0"/>
                        </a:spcBef>
                        <a:spcAft>
                          <a:spcPts val="0"/>
                        </a:spcAft>
                        <a:buNone/>
                      </a:pPr>
                      <a:r>
                        <a:rPr b="1" lang="en" sz="1600">
                          <a:latin typeface="Source Sans Pro"/>
                          <a:ea typeface="Source Sans Pro"/>
                          <a:cs typeface="Source Sans Pro"/>
                          <a:sym typeface="Source Sans Pro"/>
                        </a:rPr>
                        <a:t>Requirement Name and description</a:t>
                      </a:r>
                      <a:endParaRPr b="1" sz="1600">
                        <a:latin typeface="Source Sans Pro"/>
                        <a:ea typeface="Source Sans Pro"/>
                        <a:cs typeface="Source Sans Pro"/>
                        <a:sym typeface="Source Sans Pro"/>
                      </a:endParaRPr>
                    </a:p>
                  </a:txBody>
                  <a:tcPr marT="91425" marB="91425" marR="91425" marL="91425" anchor="ctr"/>
                </a:tc>
                <a:tc>
                  <a:txBody>
                    <a:bodyPr>
                      <a:noAutofit/>
                    </a:bodyPr>
                    <a:lstStyle/>
                    <a:p>
                      <a:pPr indent="0" lvl="0" marL="0" rtl="0" algn="ctr">
                        <a:spcBef>
                          <a:spcPts val="0"/>
                        </a:spcBef>
                        <a:spcAft>
                          <a:spcPts val="0"/>
                        </a:spcAft>
                        <a:buNone/>
                      </a:pPr>
                      <a:r>
                        <a:rPr b="1" lang="en" sz="1600">
                          <a:latin typeface="Source Sans Pro"/>
                          <a:ea typeface="Source Sans Pro"/>
                          <a:cs typeface="Source Sans Pro"/>
                          <a:sym typeface="Source Sans Pro"/>
                        </a:rPr>
                        <a:t>Requirement Type (U/R/P/S)</a:t>
                      </a:r>
                      <a:endParaRPr b="1" sz="1600">
                        <a:latin typeface="Source Sans Pro"/>
                        <a:ea typeface="Source Sans Pro"/>
                        <a:cs typeface="Source Sans Pro"/>
                        <a:sym typeface="Source Sans Pro"/>
                      </a:endParaRPr>
                    </a:p>
                    <a:p>
                      <a:pPr indent="0" lvl="0" marL="0" rtl="0" algn="ctr">
                        <a:spcBef>
                          <a:spcPts val="0"/>
                        </a:spcBef>
                        <a:spcAft>
                          <a:spcPts val="0"/>
                        </a:spcAft>
                        <a:buNone/>
                      </a:pPr>
                      <a:r>
                        <a:rPr b="1" lang="en" sz="1600">
                          <a:latin typeface="Source Sans Pro"/>
                          <a:ea typeface="Source Sans Pro"/>
                          <a:cs typeface="Source Sans Pro"/>
                          <a:sym typeface="Source Sans Pro"/>
                        </a:rPr>
                        <a:t>(Usability/Reliability/Performance/</a:t>
                      </a:r>
                      <a:endParaRPr b="1" sz="1600">
                        <a:latin typeface="Source Sans Pro"/>
                        <a:ea typeface="Source Sans Pro"/>
                        <a:cs typeface="Source Sans Pro"/>
                        <a:sym typeface="Source Sans Pro"/>
                      </a:endParaRPr>
                    </a:p>
                    <a:p>
                      <a:pPr indent="0" lvl="0" marL="0" rtl="0" algn="ctr">
                        <a:spcBef>
                          <a:spcPts val="0"/>
                        </a:spcBef>
                        <a:spcAft>
                          <a:spcPts val="0"/>
                        </a:spcAft>
                        <a:buNone/>
                      </a:pPr>
                      <a:r>
                        <a:rPr b="1" lang="en" sz="1600">
                          <a:latin typeface="Source Sans Pro"/>
                          <a:ea typeface="Source Sans Pro"/>
                          <a:cs typeface="Source Sans Pro"/>
                          <a:sym typeface="Source Sans Pro"/>
                        </a:rPr>
                        <a:t>Supportability)</a:t>
                      </a:r>
                      <a:endParaRPr b="1" sz="1600">
                        <a:latin typeface="Source Sans Pro"/>
                        <a:ea typeface="Source Sans Pro"/>
                        <a:cs typeface="Source Sans Pro"/>
                        <a:sym typeface="Source Sans Pro"/>
                      </a:endParaRPr>
                    </a:p>
                  </a:txBody>
                  <a:tcPr marT="91425" marB="91425" marR="91425" marL="91425" anchor="ctr"/>
                </a:tc>
              </a:tr>
              <a:tr h="622100">
                <a:tc>
                  <a:txBody>
                    <a:bodyPr>
                      <a:noAutofit/>
                    </a:bodyPr>
                    <a:lstStyle/>
                    <a:p>
                      <a:pPr indent="0" lvl="0" marL="0" rtl="0" algn="ctr">
                        <a:spcBef>
                          <a:spcPts val="0"/>
                        </a:spcBef>
                        <a:spcAft>
                          <a:spcPts val="0"/>
                        </a:spcAft>
                        <a:buNone/>
                      </a:pPr>
                      <a:r>
                        <a:rPr lang="en" sz="1500">
                          <a:latin typeface="Source Sans Pro"/>
                          <a:ea typeface="Source Sans Pro"/>
                          <a:cs typeface="Source Sans Pro"/>
                          <a:sym typeface="Source Sans Pro"/>
                        </a:rPr>
                        <a:t>Load Map with all system details in under 10 sec for 10 mbps internet connection</a:t>
                      </a:r>
                      <a:endParaRPr sz="1500">
                        <a:latin typeface="Source Sans Pro"/>
                        <a:ea typeface="Source Sans Pro"/>
                        <a:cs typeface="Source Sans Pro"/>
                        <a:sym typeface="Source Sans Pro"/>
                      </a:endParaRPr>
                    </a:p>
                  </a:txBody>
                  <a:tcPr marT="91425" marB="91425" marR="91425" marL="91425" anchor="ctr"/>
                </a:tc>
                <a:tc>
                  <a:txBody>
                    <a:bodyPr>
                      <a:noAutofit/>
                    </a:bodyPr>
                    <a:lstStyle/>
                    <a:p>
                      <a:pPr indent="0" lvl="0" marL="0" rtl="0" algn="ctr">
                        <a:spcBef>
                          <a:spcPts val="0"/>
                        </a:spcBef>
                        <a:spcAft>
                          <a:spcPts val="0"/>
                        </a:spcAft>
                        <a:buNone/>
                      </a:pPr>
                      <a:r>
                        <a:rPr lang="en" sz="1500">
                          <a:latin typeface="Source Sans Pro"/>
                          <a:ea typeface="Source Sans Pro"/>
                          <a:cs typeface="Source Sans Pro"/>
                          <a:sym typeface="Source Sans Pro"/>
                        </a:rPr>
                        <a:t>Performance</a:t>
                      </a:r>
                      <a:endParaRPr sz="1500">
                        <a:latin typeface="Source Sans Pro"/>
                        <a:ea typeface="Source Sans Pro"/>
                        <a:cs typeface="Source Sans Pro"/>
                        <a:sym typeface="Source Sans Pro"/>
                      </a:endParaRPr>
                    </a:p>
                  </a:txBody>
                  <a:tcPr marT="91425" marB="91425" marR="91425" marL="91425" anchor="ctr"/>
                </a:tc>
              </a:tr>
              <a:tr h="731025">
                <a:tc>
                  <a:txBody>
                    <a:bodyPr>
                      <a:noAutofit/>
                    </a:bodyPr>
                    <a:lstStyle/>
                    <a:p>
                      <a:pPr indent="0" lvl="0" marL="0" rtl="0" algn="ctr">
                        <a:spcBef>
                          <a:spcPts val="0"/>
                        </a:spcBef>
                        <a:spcAft>
                          <a:spcPts val="0"/>
                        </a:spcAft>
                        <a:buNone/>
                      </a:pPr>
                      <a:r>
                        <a:rPr lang="en" sz="1500">
                          <a:solidFill>
                            <a:schemeClr val="dk1"/>
                          </a:solidFill>
                          <a:latin typeface="Source Sans Pro"/>
                          <a:ea typeface="Source Sans Pro"/>
                          <a:cs typeface="Source Sans Pro"/>
                          <a:sym typeface="Source Sans Pro"/>
                        </a:rPr>
                        <a:t>Secure third party payment system meeting the standards of</a:t>
                      </a:r>
                      <a:r>
                        <a:rPr lang="en" sz="1500">
                          <a:solidFill>
                            <a:schemeClr val="dk1"/>
                          </a:solidFill>
                          <a:latin typeface="Source Sans Pro"/>
                          <a:ea typeface="Source Sans Pro"/>
                          <a:cs typeface="Source Sans Pro"/>
                          <a:sym typeface="Source Sans Pro"/>
                        </a:rPr>
                        <a:t> </a:t>
                      </a:r>
                      <a:r>
                        <a:rPr lang="en" sz="1500" u="sng">
                          <a:solidFill>
                            <a:schemeClr val="hlink"/>
                          </a:solidFill>
                          <a:latin typeface="Source Sans Pro"/>
                          <a:ea typeface="Source Sans Pro"/>
                          <a:cs typeface="Source Sans Pro"/>
                          <a:sym typeface="Source Sans Pro"/>
                          <a:hlinkClick r:id="rId3"/>
                        </a:rPr>
                        <a:t>ISO 8583</a:t>
                      </a:r>
                      <a:endParaRPr sz="1500">
                        <a:solidFill>
                          <a:schemeClr val="dk1"/>
                        </a:solidFill>
                        <a:latin typeface="Source Sans Pro"/>
                        <a:ea typeface="Source Sans Pro"/>
                        <a:cs typeface="Source Sans Pro"/>
                        <a:sym typeface="Source Sans Pro"/>
                      </a:endParaRPr>
                    </a:p>
                    <a:p>
                      <a:pPr indent="0" lvl="0" marL="0" rtl="0" algn="ctr">
                        <a:spcBef>
                          <a:spcPts val="0"/>
                        </a:spcBef>
                        <a:spcAft>
                          <a:spcPts val="0"/>
                        </a:spcAft>
                        <a:buNone/>
                      </a:pPr>
                      <a:r>
                        <a:t/>
                      </a:r>
                      <a:endParaRPr sz="1500">
                        <a:latin typeface="Source Sans Pro"/>
                        <a:ea typeface="Source Sans Pro"/>
                        <a:cs typeface="Source Sans Pro"/>
                        <a:sym typeface="Source Sans Pro"/>
                      </a:endParaRPr>
                    </a:p>
                  </a:txBody>
                  <a:tcPr marT="91425" marB="91425" marR="91425" marL="91425" anchor="ctr"/>
                </a:tc>
                <a:tc>
                  <a:txBody>
                    <a:bodyPr>
                      <a:noAutofit/>
                    </a:bodyPr>
                    <a:lstStyle/>
                    <a:p>
                      <a:pPr indent="0" lvl="0" marL="0" rtl="0" algn="ctr">
                        <a:spcBef>
                          <a:spcPts val="0"/>
                        </a:spcBef>
                        <a:spcAft>
                          <a:spcPts val="0"/>
                        </a:spcAft>
                        <a:buNone/>
                      </a:pPr>
                      <a:r>
                        <a:rPr lang="en" sz="1500">
                          <a:latin typeface="Source Sans Pro"/>
                          <a:ea typeface="Source Sans Pro"/>
                          <a:cs typeface="Source Sans Pro"/>
                          <a:sym typeface="Source Sans Pro"/>
                        </a:rPr>
                        <a:t>Reliability</a:t>
                      </a:r>
                      <a:endParaRPr sz="1500">
                        <a:latin typeface="Source Sans Pro"/>
                        <a:ea typeface="Source Sans Pro"/>
                        <a:cs typeface="Source Sans Pro"/>
                        <a:sym typeface="Source Sans Pro"/>
                      </a:endParaRPr>
                    </a:p>
                  </a:txBody>
                  <a:tcPr marT="91425" marB="91425" marR="91425" marL="91425" anchor="ctr"/>
                </a:tc>
              </a:tr>
              <a:tr h="550775">
                <a:tc>
                  <a:txBody>
                    <a:bodyPr>
                      <a:noAutofit/>
                    </a:bodyPr>
                    <a:lstStyle/>
                    <a:p>
                      <a:pPr indent="0" lvl="0" marL="0" rtl="0" algn="ctr">
                        <a:spcBef>
                          <a:spcPts val="0"/>
                        </a:spcBef>
                        <a:spcAft>
                          <a:spcPts val="0"/>
                        </a:spcAft>
                        <a:buNone/>
                      </a:pPr>
                      <a:r>
                        <a:rPr lang="en" sz="1500">
                          <a:latin typeface="Source Sans Pro"/>
                          <a:ea typeface="Source Sans Pro"/>
                          <a:cs typeface="Source Sans Pro"/>
                          <a:sym typeface="Source Sans Pro"/>
                        </a:rPr>
                        <a:t>Interface that lets a new user sign up in less than 3 minutes</a:t>
                      </a:r>
                      <a:endParaRPr sz="1500">
                        <a:latin typeface="Source Sans Pro"/>
                        <a:ea typeface="Source Sans Pro"/>
                        <a:cs typeface="Source Sans Pro"/>
                        <a:sym typeface="Source Sans Pro"/>
                      </a:endParaRPr>
                    </a:p>
                  </a:txBody>
                  <a:tcPr marT="91425" marB="91425" marR="91425" marL="91425" anchor="ctr"/>
                </a:tc>
                <a:tc>
                  <a:txBody>
                    <a:bodyPr>
                      <a:noAutofit/>
                    </a:bodyPr>
                    <a:lstStyle/>
                    <a:p>
                      <a:pPr indent="0" lvl="0" marL="0" rtl="0" algn="ctr">
                        <a:spcBef>
                          <a:spcPts val="0"/>
                        </a:spcBef>
                        <a:spcAft>
                          <a:spcPts val="0"/>
                        </a:spcAft>
                        <a:buNone/>
                      </a:pPr>
                      <a:r>
                        <a:rPr lang="en" sz="1500">
                          <a:latin typeface="Source Sans Pro"/>
                          <a:ea typeface="Source Sans Pro"/>
                          <a:cs typeface="Source Sans Pro"/>
                          <a:sym typeface="Source Sans Pro"/>
                        </a:rPr>
                        <a:t>Usability</a:t>
                      </a:r>
                      <a:endParaRPr sz="1500">
                        <a:latin typeface="Source Sans Pro"/>
                        <a:ea typeface="Source Sans Pro"/>
                        <a:cs typeface="Source Sans Pro"/>
                        <a:sym typeface="Source Sans Pro"/>
                      </a:endParaRPr>
                    </a:p>
                  </a:txBody>
                  <a:tcPr marT="91425" marB="91425" marR="91425" marL="91425" anchor="ctr"/>
                </a:tc>
              </a:tr>
              <a:tr h="487600">
                <a:tc>
                  <a:txBody>
                    <a:bodyPr>
                      <a:noAutofit/>
                    </a:bodyPr>
                    <a:lstStyle/>
                    <a:p>
                      <a:pPr indent="0" lvl="0" marL="0" rtl="0" algn="ctr">
                        <a:spcBef>
                          <a:spcPts val="0"/>
                        </a:spcBef>
                        <a:spcAft>
                          <a:spcPts val="0"/>
                        </a:spcAft>
                        <a:buClr>
                          <a:schemeClr val="dk1"/>
                        </a:buClr>
                        <a:buSzPts val="1100"/>
                        <a:buFont typeface="Arial"/>
                        <a:buNone/>
                      </a:pPr>
                      <a:r>
                        <a:rPr lang="en" sz="1500">
                          <a:solidFill>
                            <a:schemeClr val="dk1"/>
                          </a:solidFill>
                          <a:latin typeface="Source Sans Pro"/>
                          <a:ea typeface="Source Sans Pro"/>
                          <a:cs typeface="Source Sans Pro"/>
                          <a:sym typeface="Source Sans Pro"/>
                        </a:rPr>
                        <a:t>Interface that lets user to add a new listing in less than 2 minutes</a:t>
                      </a:r>
                      <a:endParaRPr sz="1500">
                        <a:latin typeface="Source Sans Pro"/>
                        <a:ea typeface="Source Sans Pro"/>
                        <a:cs typeface="Source Sans Pro"/>
                        <a:sym typeface="Source Sans Pro"/>
                      </a:endParaRPr>
                    </a:p>
                  </a:txBody>
                  <a:tcPr marT="91425" marB="91425" marR="91425" marL="91425" anchor="ctr"/>
                </a:tc>
                <a:tc>
                  <a:txBody>
                    <a:bodyPr>
                      <a:noAutofit/>
                    </a:bodyPr>
                    <a:lstStyle/>
                    <a:p>
                      <a:pPr indent="0" lvl="0" marL="0" rtl="0" algn="ctr">
                        <a:spcBef>
                          <a:spcPts val="0"/>
                        </a:spcBef>
                        <a:spcAft>
                          <a:spcPts val="0"/>
                        </a:spcAft>
                        <a:buNone/>
                      </a:pPr>
                      <a:r>
                        <a:rPr lang="en" sz="1500">
                          <a:latin typeface="Source Sans Pro"/>
                          <a:ea typeface="Source Sans Pro"/>
                          <a:cs typeface="Source Sans Pro"/>
                          <a:sym typeface="Source Sans Pro"/>
                        </a:rPr>
                        <a:t>Usability</a:t>
                      </a:r>
                      <a:endParaRPr sz="1500">
                        <a:latin typeface="Source Sans Pro"/>
                        <a:ea typeface="Source Sans Pro"/>
                        <a:cs typeface="Source Sans Pro"/>
                        <a:sym typeface="Source Sans Pro"/>
                      </a:endParaRPr>
                    </a:p>
                  </a:txBody>
                  <a:tcPr marT="91425" marB="91425" marR="91425" marL="91425" anchor="ctr"/>
                </a:tc>
              </a:tr>
              <a:tr h="447275">
                <a:tc>
                  <a:txBody>
                    <a:bodyPr>
                      <a:noAutofit/>
                    </a:bodyPr>
                    <a:lstStyle/>
                    <a:p>
                      <a:pPr indent="0" lvl="0" marL="0" rtl="0" algn="ctr">
                        <a:spcBef>
                          <a:spcPts val="0"/>
                        </a:spcBef>
                        <a:spcAft>
                          <a:spcPts val="0"/>
                        </a:spcAft>
                        <a:buNone/>
                      </a:pPr>
                      <a:r>
                        <a:rPr lang="en" sz="1500">
                          <a:latin typeface="Source Sans Pro"/>
                          <a:ea typeface="Source Sans Pro"/>
                          <a:cs typeface="Source Sans Pro"/>
                          <a:sym typeface="Source Sans Pro"/>
                        </a:rPr>
                        <a:t>Site should be available 24/7</a:t>
                      </a:r>
                      <a:endParaRPr sz="1500">
                        <a:latin typeface="Source Sans Pro"/>
                        <a:ea typeface="Source Sans Pro"/>
                        <a:cs typeface="Source Sans Pro"/>
                        <a:sym typeface="Source Sans Pr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500">
                          <a:latin typeface="Source Sans Pro"/>
                          <a:ea typeface="Source Sans Pro"/>
                          <a:cs typeface="Source Sans Pro"/>
                          <a:sym typeface="Source Sans Pro"/>
                        </a:rPr>
                        <a:t>Reliability</a:t>
                      </a:r>
                      <a:endParaRPr sz="1500">
                        <a:latin typeface="Source Sans Pro"/>
                        <a:ea typeface="Source Sans Pro"/>
                        <a:cs typeface="Source Sans Pro"/>
                        <a:sym typeface="Source Sans Pr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sp>
        <p:nvSpPr>
          <p:cNvPr id="131" name="Shape 131"/>
          <p:cNvSpPr txBox="1"/>
          <p:nvPr>
            <p:ph idx="12" type="sldNum"/>
          </p:nvPr>
        </p:nvSpPr>
        <p:spPr>
          <a:xfrm>
            <a:off x="8436359" y="6093184"/>
            <a:ext cx="548700" cy="5250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1" i="0" lang="en" sz="1300" u="none" cap="none" strike="noStrike">
                <a:solidFill>
                  <a:srgbClr val="0091EA"/>
                </a:solidFill>
                <a:latin typeface="Source Sans Pro"/>
                <a:ea typeface="Source Sans Pro"/>
                <a:cs typeface="Source Sans Pro"/>
                <a:sym typeface="Source Sans Pro"/>
              </a:rPr>
              <a:t>‹#›</a:t>
            </a:fld>
            <a:endParaRPr b="1" i="0" sz="1300" u="none" cap="none" strike="noStrike">
              <a:solidFill>
                <a:srgbClr val="0091EA"/>
              </a:solidFill>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