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24"/>
  </p:notesMasterIdLst>
  <p:handoutMasterIdLst>
    <p:handoutMasterId r:id="rId25"/>
  </p:handoutMasterIdLst>
  <p:sldIdLst>
    <p:sldId id="394" r:id="rId5"/>
    <p:sldId id="389" r:id="rId6"/>
    <p:sldId id="402" r:id="rId7"/>
    <p:sldId id="404" r:id="rId8"/>
    <p:sldId id="410" r:id="rId9"/>
    <p:sldId id="403" r:id="rId10"/>
    <p:sldId id="397" r:id="rId11"/>
    <p:sldId id="398" r:id="rId12"/>
    <p:sldId id="405" r:id="rId13"/>
    <p:sldId id="411" r:id="rId14"/>
    <p:sldId id="412" r:id="rId15"/>
    <p:sldId id="413" r:id="rId16"/>
    <p:sldId id="414" r:id="rId17"/>
    <p:sldId id="415" r:id="rId18"/>
    <p:sldId id="406" r:id="rId19"/>
    <p:sldId id="407" r:id="rId20"/>
    <p:sldId id="416" r:id="rId21"/>
    <p:sldId id="408" r:id="rId22"/>
    <p:sldId id="409" r:id="rId23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530" autoAdjust="0"/>
  </p:normalViewPr>
  <p:slideViewPr>
    <p:cSldViewPr snapToGrid="0">
      <p:cViewPr varScale="1">
        <p:scale>
          <a:sx n="100" d="100"/>
          <a:sy n="100" d="100"/>
        </p:scale>
        <p:origin x="-90" y="-666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9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6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39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977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9006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labs.github.io/moderngp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anbaxter/gtc_2014" TargetMode="External"/><Relationship Id="rId4" Type="http://schemas.openxmlformats.org/officeDocument/2006/relationships/hyperlink" Target="https://github.com/NVlabs/moderngp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03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Vectorized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sorted search.</a:t>
            </a:r>
          </a:p>
          <a:p>
            <a:pPr lvl="1"/>
            <a:r>
              <a:rPr lang="en-US" dirty="0" smtClean="0"/>
              <a:t>Lower- or upper-bound search of sorted needles A into sorted haystack B.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lower_bound</a:t>
            </a:r>
            <a:r>
              <a:rPr lang="en-US" dirty="0" smtClean="0"/>
              <a:t> with sorted keys.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Load-balancing search.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Invert a scanned array of counts.</a:t>
            </a:r>
          </a:p>
          <a:p>
            <a:pPr lvl="1"/>
            <a:r>
              <a:rPr lang="en-US" dirty="0" smtClean="0"/>
              <a:t>Flatten CSR (compressed sparse row) to COO (coordinates).</a:t>
            </a:r>
          </a:p>
          <a:p>
            <a:pPr lvl="1"/>
            <a:r>
              <a:rPr lang="en-US" dirty="0" smtClean="0"/>
              <a:t>Identical to upper-bound sorted search on natural numbers minus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91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0" y="2194560"/>
            <a:ext cx="8792442" cy="3572393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It1,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It2,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(It1 a,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It2 b,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 comp)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while(begin &lt; end)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(begin + end)&gt;&gt;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!comp(b[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end = mid;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begin;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538554" y="1329588"/>
            <a:ext cx="7767224" cy="81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Simultaneously search two arrays by using constraint </a:t>
            </a:r>
            <a:r>
              <a:rPr lang="en-US" dirty="0" err="1" smtClean="0">
                <a:solidFill>
                  <a:schemeClr val="accent1"/>
                </a:solidFill>
              </a:rPr>
              <a:t>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+ bi = </a:t>
            </a:r>
            <a:r>
              <a:rPr lang="en-US" dirty="0" err="1" smtClean="0">
                <a:solidFill>
                  <a:schemeClr val="accent1"/>
                </a:solidFill>
              </a:rPr>
              <a:t>diag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make problem one dimensional.</a:t>
            </a:r>
          </a:p>
        </p:txBody>
      </p:sp>
    </p:spTree>
    <p:extLst>
      <p:ext uri="{BB962C8B-B14F-4D97-AF65-F5344CB8AC3E}">
        <p14:creationId xmlns:p14="http://schemas.microsoft.com/office/powerpoint/2010/main" xmlns="" val="236243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989370" y="1456196"/>
            <a:ext cx="4654472" cy="40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4062" y="1689462"/>
            <a:ext cx="3180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Geometric reasoning for 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k’th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-smallest selection on two sorted inputs. 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A along the top.</a:t>
            </a: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B down the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Merge Path curve starts at (0, 0) and advances towards the smaller element.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6838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996404" y="1456197"/>
            <a:ext cx="4635743" cy="403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62" y="1689462"/>
            <a:ext cx="318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062" y="1689462"/>
            <a:ext cx="3180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on red cross-diagonal for intersection with green Merge Path.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Bisect cross-diagonal interval and compare A element on top and B element on right.</a:t>
            </a:r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2121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1032816"/>
          </a:xfrm>
        </p:spPr>
        <p:txBody>
          <a:bodyPr/>
          <a:lstStyle/>
          <a:p>
            <a:r>
              <a:rPr lang="en-US" dirty="0" smtClean="0"/>
              <a:t>Merge Path search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9735" y="1456197"/>
            <a:ext cx="5157411" cy="403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462" y="1689462"/>
            <a:ext cx="3180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CTA within global array.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threads within CTA.</a:t>
            </a:r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7052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00588"/>
          </a:xfrm>
        </p:spPr>
        <p:txBody>
          <a:bodyPr/>
          <a:lstStyle/>
          <a:p>
            <a:r>
              <a:rPr lang="en-US" dirty="0" smtClean="0"/>
              <a:t>merge.cu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800100"/>
            <a:ext cx="8996230" cy="511456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Each thread searches for its Merge Path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VT 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mp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MergePath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SearchBoundsLower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Sequentially merge into register starting from the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a = mp;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- a;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[a]);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p ?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[a++] :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[b++];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73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10113"/>
          </a:xfrm>
        </p:spPr>
        <p:txBody>
          <a:bodyPr/>
          <a:lstStyle/>
          <a:p>
            <a:r>
              <a:rPr lang="en-US" dirty="0" smtClean="0"/>
              <a:t>Sortedsearch.cu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714375"/>
            <a:ext cx="8996230" cy="520028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[a]);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Save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bKey's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index as the result of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the search and advance to the next needle A.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indices[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 = b -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decisions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|= 1&lt;&lt;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Advance to the next b.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30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976838"/>
          </a:xfrm>
        </p:spPr>
        <p:txBody>
          <a:bodyPr/>
          <a:lstStyle/>
          <a:p>
            <a:r>
              <a:rPr lang="en-US" dirty="0" smtClean="0"/>
              <a:t>Sortedsearch.cu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012" y="2057400"/>
            <a:ext cx="8996230" cy="386678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Compact the indices to shared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((1&lt;&lt;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&amp; decisions)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aStart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++] = indices[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Store all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indices to global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+= NT)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indices_global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30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Lbs.cu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9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Join-like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742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Text: </a:t>
            </a:r>
            <a:r>
              <a:rPr lang="en-US" dirty="0">
                <a:hlinkClick r:id="rId3"/>
              </a:rPr>
              <a:t>http://nvlabs.github.io/moderngpu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5"/>
              </a:rPr>
              <a:t>https://github.com/seanbaxter/gtc_2014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xmlns="" val="213111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14913"/>
          </a:xfrm>
        </p:spPr>
        <p:txBody>
          <a:bodyPr/>
          <a:lstStyle/>
          <a:p>
            <a:r>
              <a:rPr lang="en-US" dirty="0" smtClean="0"/>
              <a:t>Parallel Data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329588"/>
            <a:ext cx="8996230" cy="4585075"/>
          </a:xfrm>
        </p:spPr>
        <p:txBody>
          <a:bodyPr/>
          <a:lstStyle/>
          <a:p>
            <a:r>
              <a:rPr lang="en-US" dirty="0" smtClean="0"/>
              <a:t>Examine 1D streaming algorithms.</a:t>
            </a:r>
          </a:p>
          <a:p>
            <a:pPr lvl="1"/>
            <a:r>
              <a:rPr lang="en-US" dirty="0" smtClean="0"/>
              <a:t>Reduce, scan, merge, sort, sets, join.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Two-phase solution:</a:t>
            </a:r>
          </a:p>
          <a:p>
            <a:pPr marL="968375" lvl="1" indent="-457200">
              <a:buFont typeface="+mj-lt"/>
              <a:buAutoNum type="arabicPeriod"/>
            </a:pPr>
            <a:r>
              <a:rPr lang="en-US" dirty="0" smtClean="0"/>
              <a:t>Partition problem space into uniform-length intervals.</a:t>
            </a:r>
          </a:p>
          <a:p>
            <a:pPr marL="968375" lvl="1" indent="-457200">
              <a:buFont typeface="+mj-lt"/>
              <a:buAutoNum type="arabicPeriod"/>
            </a:pPr>
            <a:r>
              <a:rPr lang="en-US" dirty="0" smtClean="0"/>
              <a:t>Threads sequentially process each interval.</a:t>
            </a:r>
          </a:p>
          <a:p>
            <a:pPr marL="968375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Limit communication to threads within CTA.</a:t>
            </a:r>
          </a:p>
          <a:p>
            <a:r>
              <a:rPr lang="en-US" dirty="0" smtClean="0"/>
              <a:t>Complex tasks require multiple passes.</a:t>
            </a:r>
          </a:p>
          <a:p>
            <a:r>
              <a:rPr lang="en-US" dirty="0" smtClean="0"/>
              <a:t>Keep each pass fast.</a:t>
            </a:r>
          </a:p>
          <a:p>
            <a:pPr lvl="1"/>
            <a:r>
              <a:rPr lang="en-US" dirty="0" smtClean="0"/>
              <a:t>Stream through data to utilize high DRAM bandwidth.</a:t>
            </a:r>
          </a:p>
        </p:txBody>
      </p:sp>
    </p:spTree>
    <p:extLst>
      <p:ext uri="{BB962C8B-B14F-4D97-AF65-F5344CB8AC3E}">
        <p14:creationId xmlns:p14="http://schemas.microsoft.com/office/powerpoint/2010/main" xmlns="" val="403504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52988"/>
          </a:xfrm>
        </p:spPr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14400"/>
            <a:ext cx="8996230" cy="5000264"/>
          </a:xfrm>
        </p:spPr>
        <p:txBody>
          <a:bodyPr/>
          <a:lstStyle/>
          <a:p>
            <a:r>
              <a:rPr lang="en-US" dirty="0" smtClean="0"/>
              <a:t>Define grain-size VT (Values per Thread) as template argument.</a:t>
            </a:r>
          </a:p>
          <a:p>
            <a:r>
              <a:rPr lang="en-US" dirty="0" smtClean="0"/>
              <a:t>Increase VT to improve algorithmic efficiency.</a:t>
            </a:r>
          </a:p>
          <a:p>
            <a:pPr lvl="1"/>
            <a:r>
              <a:rPr lang="en-US" dirty="0" smtClean="0"/>
              <a:t>More sequential work per thread.</a:t>
            </a:r>
          </a:p>
          <a:p>
            <a:pPr lvl="1"/>
            <a:r>
              <a:rPr lang="en-US" dirty="0" smtClean="0"/>
              <a:t>More instruction-level parallelism.</a:t>
            </a:r>
          </a:p>
          <a:p>
            <a:r>
              <a:rPr lang="en-US" dirty="0" smtClean="0"/>
              <a:t>Decrease VT to decrease state per thread.</a:t>
            </a:r>
          </a:p>
          <a:p>
            <a:pPr lvl="1"/>
            <a:r>
              <a:rPr lang="en-US" dirty="0" smtClean="0"/>
              <a:t>Schedule more threads or CTAs per SM.</a:t>
            </a:r>
          </a:p>
          <a:p>
            <a:pPr lvl="1"/>
            <a:r>
              <a:rPr lang="en-US" dirty="0" smtClean="0"/>
              <a:t>More thread-level parallelism.</a:t>
            </a:r>
          </a:p>
          <a:p>
            <a:r>
              <a:rPr lang="en-US" dirty="0" smtClean="0"/>
              <a:t>Optimal tuning depends on data type, architecture, algorithm.</a:t>
            </a:r>
          </a:p>
          <a:p>
            <a:pPr lvl="1"/>
            <a:r>
              <a:rPr lang="en-US" dirty="0" smtClean="0"/>
              <a:t>Don’t hardcode.</a:t>
            </a:r>
          </a:p>
          <a:p>
            <a:pPr lvl="1"/>
            <a:r>
              <a:rPr lang="en-US" dirty="0" smtClean="0"/>
              <a:t>Make it odd for conflict-free transpose.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81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is hard because of tiny state per thread.</a:t>
            </a:r>
          </a:p>
          <a:p>
            <a:r>
              <a:rPr lang="en-US" dirty="0" smtClean="0"/>
              <a:t>Static grain-size allows efficient state management.</a:t>
            </a:r>
          </a:p>
          <a:p>
            <a:r>
              <a:rPr lang="en-US" dirty="0" smtClean="0"/>
              <a:t>Unroll all loops over VT iterations.</a:t>
            </a:r>
          </a:p>
          <a:p>
            <a:pPr lvl="1"/>
            <a:r>
              <a:rPr lang="en-US" dirty="0" smtClean="0"/>
              <a:t>Exposes instruction-level parallelism.</a:t>
            </a:r>
          </a:p>
          <a:p>
            <a:pPr lvl="1"/>
            <a:r>
              <a:rPr lang="en-US" dirty="0" smtClean="0"/>
              <a:t>High ILP important for occupancy-challenged kernels.</a:t>
            </a:r>
          </a:p>
          <a:p>
            <a:r>
              <a:rPr lang="en-US" dirty="0" smtClean="0"/>
              <a:t>Statically index arrays to promote to register.</a:t>
            </a:r>
          </a:p>
          <a:p>
            <a:pPr lvl="1"/>
            <a:r>
              <a:rPr lang="en-US" dirty="0" smtClean="0"/>
              <a:t>Register is fast.</a:t>
            </a:r>
          </a:p>
          <a:p>
            <a:pPr lvl="1"/>
            <a:r>
              <a:rPr lang="en-US" dirty="0" smtClean="0"/>
              <a:t>Register has capacity.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967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r>
              <a:rPr lang="en-US" dirty="0" smtClean="0"/>
              <a:t>Data-independent scheduling.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Parallel reduction.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Exploit </a:t>
            </a:r>
            <a:r>
              <a:rPr lang="en-US" dirty="0" err="1" smtClean="0"/>
              <a:t>commutativity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[NT * </a:t>
            </a:r>
            <a:r>
              <a:rPr lang="en-US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tid</a:t>
            </a:r>
            <a:r>
              <a:rPr lang="en-US" dirty="0" smtClean="0"/>
              <a:t>].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Parallel scan.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smtClean="0"/>
              <a:t>thread order.</a:t>
            </a:r>
            <a:endParaRPr lang="en-US" dirty="0" smtClean="0"/>
          </a:p>
          <a:p>
            <a:pPr lvl="2"/>
            <a:r>
              <a:rPr lang="en-US" dirty="0" smtClean="0"/>
              <a:t>Thread is assigned VT consecutive elements.</a:t>
            </a:r>
          </a:p>
          <a:p>
            <a:pPr lvl="2"/>
            <a:r>
              <a:rPr lang="en-US" dirty="0" smtClean="0"/>
              <a:t>Load from DRAM in </a:t>
            </a:r>
            <a:r>
              <a:rPr lang="en-US" dirty="0" err="1" smtClean="0"/>
              <a:t>strided</a:t>
            </a:r>
            <a:r>
              <a:rPr lang="en-US" dirty="0" smtClean="0"/>
              <a:t> order and transpose through shared </a:t>
            </a:r>
            <a:r>
              <a:rPr lang="en-US" dirty="0" err="1" smtClean="0"/>
              <a:t>mem</a:t>
            </a:r>
            <a:r>
              <a:rPr lang="en-US" dirty="0" smtClean="0"/>
              <a:t> to </a:t>
            </a:r>
            <a:r>
              <a:rPr lang="en-US" i="1" dirty="0" smtClean="0"/>
              <a:t>thread order.</a:t>
            </a:r>
            <a:endParaRPr lang="en-US" dirty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[VT * </a:t>
            </a:r>
            <a:r>
              <a:rPr lang="en-US" dirty="0" err="1" smtClean="0"/>
              <a:t>tid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within the thread. This requires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 sum = x[0];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1;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across the CTA.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 = Reduce::Reduce(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sum,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reduce_shared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78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2513"/>
          </a:xfrm>
        </p:spPr>
        <p:txBody>
          <a:bodyPr/>
          <a:lstStyle/>
          <a:p>
            <a:r>
              <a:rPr lang="en-US" dirty="0" smtClean="0"/>
              <a:t>Scan.cu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23925"/>
            <a:ext cx="8996230" cy="499073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DRAM in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order.</a:t>
            </a:r>
            <a:endParaRPr lang="en-US" sz="12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Move the data through shared memory to transpose from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 to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Store to shared memory.</a:t>
            </a:r>
            <a:endParaRPr lang="en-US" sz="12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[VT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shared in thread order.</a:t>
            </a:r>
            <a:endParaRPr lang="en-US" sz="12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79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chemeClr val="bg1"/>
                </a:solidFill>
              </a:rPr>
              <a:t>Merge Path binary search to assign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elements from A and VT-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elements from B.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K’th</a:t>
            </a:r>
            <a:r>
              <a:rPr lang="en-US" dirty="0" smtClean="0">
                <a:solidFill>
                  <a:schemeClr val="bg1"/>
                </a:solidFill>
              </a:rPr>
              <a:t>-smallest selection on two sorted inputs in log(A + B) steps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Merge.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Merge two sorted inputs into one sorted output.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thread emits VT contiguous (thread-order) elements.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148470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31117</TotalTime>
  <Words>807</Words>
  <Application>Microsoft Office PowerPoint</Application>
  <PresentationFormat>Custom</PresentationFormat>
  <Paragraphs>203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NVIDIA GTC Slide Master</vt:lpstr>
      <vt:lpstr>Slide 1</vt:lpstr>
      <vt:lpstr>Companion source</vt:lpstr>
      <vt:lpstr>Parallel Data Decomposition</vt:lpstr>
      <vt:lpstr>Grain-size and Decomposition</vt:lpstr>
      <vt:lpstr>Grain-size and decomposition</vt:lpstr>
      <vt:lpstr>Static decomposition</vt:lpstr>
      <vt:lpstr>Reduce.cu</vt:lpstr>
      <vt:lpstr>Scan.cu</vt:lpstr>
      <vt:lpstr>Merge-like decomposition</vt:lpstr>
      <vt:lpstr>Merge-like decomposition (2)</vt:lpstr>
      <vt:lpstr>Merge Path search</vt:lpstr>
      <vt:lpstr>Merge Path search (2)</vt:lpstr>
      <vt:lpstr>Merge Path search (2)</vt:lpstr>
      <vt:lpstr>Merge Path search (3)</vt:lpstr>
      <vt:lpstr>merge.cu</vt:lpstr>
      <vt:lpstr>Sortedsearch.cu</vt:lpstr>
      <vt:lpstr>Sortedsearch.cu (2)</vt:lpstr>
      <vt:lpstr>Lbs.cu</vt:lpstr>
      <vt:lpstr>Join-like decomposition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1808</cp:revision>
  <dcterms:created xsi:type="dcterms:W3CDTF">2008-01-24T03:11:41Z</dcterms:created>
  <dcterms:modified xsi:type="dcterms:W3CDTF">2014-03-21T07:05:34Z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