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23"/>
  </p:notesMasterIdLst>
  <p:handoutMasterIdLst>
    <p:handoutMasterId r:id="rId24"/>
  </p:handoutMasterIdLst>
  <p:sldIdLst>
    <p:sldId id="394" r:id="rId5"/>
    <p:sldId id="389" r:id="rId6"/>
    <p:sldId id="402" r:id="rId7"/>
    <p:sldId id="404" r:id="rId8"/>
    <p:sldId id="410" r:id="rId9"/>
    <p:sldId id="403" r:id="rId10"/>
    <p:sldId id="397" r:id="rId11"/>
    <p:sldId id="398" r:id="rId12"/>
    <p:sldId id="405" r:id="rId13"/>
    <p:sldId id="411" r:id="rId14"/>
    <p:sldId id="412" r:id="rId15"/>
    <p:sldId id="413" r:id="rId16"/>
    <p:sldId id="414" r:id="rId17"/>
    <p:sldId id="415" r:id="rId18"/>
    <p:sldId id="406" r:id="rId19"/>
    <p:sldId id="407" r:id="rId20"/>
    <p:sldId id="408" r:id="rId21"/>
    <p:sldId id="409" r:id="rId22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530" autoAdjust="0"/>
  </p:normalViewPr>
  <p:slideViewPr>
    <p:cSldViewPr snapToGrid="0">
      <p:cViewPr varScale="1">
        <p:scale>
          <a:sx n="109" d="100"/>
          <a:sy n="109" d="100"/>
        </p:scale>
        <p:origin x="426" y="264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labs.github.io/moderngp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anbaxter/gtc_2014" TargetMode="External"/><Relationship Id="rId4" Type="http://schemas.openxmlformats.org/officeDocument/2006/relationships/hyperlink" Target="https://github.com/NVlabs/moderngp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Vectorized</a:t>
            </a:r>
            <a:r>
              <a:rPr lang="en-US" dirty="0" smtClean="0">
                <a:solidFill>
                  <a:schemeClr val="accent1"/>
                </a:solidFill>
              </a:rPr>
              <a:t> sorted search.</a:t>
            </a:r>
          </a:p>
          <a:p>
            <a:pPr lvl="1"/>
            <a:r>
              <a:rPr lang="en-US" dirty="0" smtClean="0"/>
              <a:t>Lower- or upper-bound search of sorted needles A into sorted haystack B.</a:t>
            </a:r>
          </a:p>
          <a:p>
            <a:pPr lvl="2"/>
            <a:r>
              <a:rPr lang="en-US" dirty="0" smtClean="0"/>
              <a:t>Like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lower_bound</a:t>
            </a:r>
            <a:r>
              <a:rPr lang="en-US" dirty="0" smtClean="0"/>
              <a:t> with sorted keys.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Load-balancing search.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/>
              <a:t>aue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1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2194560"/>
            <a:ext cx="8996230" cy="3572393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It1,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It2,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(It1 a,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It2 b,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 comp)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while(begin &lt; end)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(begin + end)&gt;&gt;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!comp(b[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end = mid;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begin;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538554" y="1329588"/>
            <a:ext cx="7767224" cy="81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Simultaneously search two arrays by using constraint </a:t>
            </a:r>
            <a:r>
              <a:rPr lang="en-US" dirty="0" err="1" smtClean="0">
                <a:solidFill>
                  <a:schemeClr val="accent1"/>
                </a:solidFill>
              </a:rPr>
              <a:t>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+ bi = </a:t>
            </a:r>
            <a:r>
              <a:rPr lang="en-US" dirty="0" err="1" smtClean="0">
                <a:solidFill>
                  <a:schemeClr val="accent1"/>
                </a:solidFill>
              </a:rPr>
              <a:t>diag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make problem one dimensional.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3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370" y="1456196"/>
            <a:ext cx="4654472" cy="40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4062" y="1689462"/>
            <a:ext cx="3180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Geometric reasoning for 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k’th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-smallest selection on two sorted inputs. 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A along the top.</a:t>
            </a: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B down the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Merge Path curve starts at (0, 0) and advances towards the smaller element.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8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404" y="1456197"/>
            <a:ext cx="4635743" cy="403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7036" y="1765496"/>
            <a:ext cx="125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eu</a:t>
            </a:r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1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2860" y="1456197"/>
            <a:ext cx="4635743" cy="403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1032816"/>
          </a:xfrm>
        </p:spPr>
        <p:txBody>
          <a:bodyPr/>
          <a:lstStyle/>
          <a:p>
            <a:r>
              <a:rPr lang="en-US" dirty="0" smtClean="0"/>
              <a:t>Merge Path search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60" y="1456197"/>
            <a:ext cx="5157411" cy="40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73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Sortedsearch.cu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0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Lbs.cu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Join-like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2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Text: </a:t>
            </a:r>
            <a:r>
              <a:rPr lang="en-US" dirty="0">
                <a:hlinkClick r:id="rId3"/>
              </a:rPr>
              <a:t>http://nvlabs.github.io/moderngpu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5"/>
              </a:rPr>
              <a:t>https://github.com/seanbaxter/gtc_2014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val="21311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</a:t>
            </a:r>
            <a:r>
              <a:rPr lang="en-US" dirty="0" smtClean="0"/>
              <a:t>l Data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329588"/>
            <a:ext cx="8996230" cy="4585075"/>
          </a:xfrm>
        </p:spPr>
        <p:txBody>
          <a:bodyPr/>
          <a:lstStyle/>
          <a:p>
            <a:r>
              <a:rPr lang="en-US" dirty="0" smtClean="0"/>
              <a:t>Examine 1D streaming algorithms.</a:t>
            </a:r>
          </a:p>
          <a:p>
            <a:pPr lvl="1"/>
            <a:r>
              <a:rPr lang="en-US" dirty="0" smtClean="0"/>
              <a:t>Reduce, scan, merge, sort, sets, join.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Two-phase solution:</a:t>
            </a:r>
          </a:p>
          <a:p>
            <a:pPr marL="968375" lvl="1" indent="-457200">
              <a:buFont typeface="+mj-lt"/>
              <a:buAutoNum type="arabicPeriod"/>
            </a:pPr>
            <a:r>
              <a:rPr lang="en-US" dirty="0" smtClean="0"/>
              <a:t>Partition problem space into uniform-length intervals.</a:t>
            </a:r>
          </a:p>
          <a:p>
            <a:pPr marL="968375" lvl="1" indent="-457200">
              <a:buFont typeface="+mj-lt"/>
              <a:buAutoNum type="arabicPeriod"/>
            </a:pPr>
            <a:r>
              <a:rPr lang="en-US" dirty="0" smtClean="0"/>
              <a:t>Threads sequentially process each interval.</a:t>
            </a:r>
          </a:p>
          <a:p>
            <a:pPr marL="968375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Limit communication to threads within CTA.</a:t>
            </a:r>
          </a:p>
          <a:p>
            <a:r>
              <a:rPr lang="en-US" dirty="0" smtClean="0"/>
              <a:t>Complex tasks require multiple passes.</a:t>
            </a:r>
          </a:p>
          <a:p>
            <a:r>
              <a:rPr lang="en-US" dirty="0" smtClean="0"/>
              <a:t>Keep each pass fast.</a:t>
            </a:r>
          </a:p>
          <a:p>
            <a:pPr lvl="1"/>
            <a:r>
              <a:rPr lang="en-US" dirty="0" smtClean="0"/>
              <a:t>Stream through data to utilize high DRAM bandwidth.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04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52988"/>
          </a:xfrm>
        </p:spPr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14400"/>
            <a:ext cx="8996230" cy="5000264"/>
          </a:xfrm>
        </p:spPr>
        <p:txBody>
          <a:bodyPr/>
          <a:lstStyle/>
          <a:p>
            <a:r>
              <a:rPr lang="en-US" dirty="0" smtClean="0"/>
              <a:t>Define grain-size VT (Values per Thread) as template argument.</a:t>
            </a:r>
          </a:p>
          <a:p>
            <a:r>
              <a:rPr lang="en-US" dirty="0" smtClean="0"/>
              <a:t>Increase VT to improve algorithmic efficiency.</a:t>
            </a:r>
          </a:p>
          <a:p>
            <a:pPr lvl="1"/>
            <a:r>
              <a:rPr lang="en-US" dirty="0" smtClean="0"/>
              <a:t>More sequential work per thread.</a:t>
            </a:r>
          </a:p>
          <a:p>
            <a:pPr lvl="1"/>
            <a:r>
              <a:rPr lang="en-US" dirty="0" smtClean="0"/>
              <a:t>More instruction-level parallelism.</a:t>
            </a:r>
          </a:p>
          <a:p>
            <a:r>
              <a:rPr lang="en-US" dirty="0" smtClean="0"/>
              <a:t>Decrease VT to decrease state per thread.</a:t>
            </a:r>
          </a:p>
          <a:p>
            <a:pPr lvl="1"/>
            <a:r>
              <a:rPr lang="en-US" dirty="0" smtClean="0"/>
              <a:t>Schedule more threads or CTAs per SM.</a:t>
            </a:r>
          </a:p>
          <a:p>
            <a:pPr lvl="1"/>
            <a:r>
              <a:rPr lang="en-US" dirty="0" smtClean="0"/>
              <a:t>More thread-level parallelism.</a:t>
            </a:r>
          </a:p>
          <a:p>
            <a:r>
              <a:rPr lang="en-US" dirty="0" smtClean="0"/>
              <a:t>Optimal tuning depends on data type, architecture, algorithm.</a:t>
            </a:r>
          </a:p>
          <a:p>
            <a:pPr lvl="1"/>
            <a:r>
              <a:rPr lang="en-US" dirty="0" smtClean="0"/>
              <a:t>Don’t hardcode.</a:t>
            </a:r>
          </a:p>
          <a:p>
            <a:pPr lvl="1"/>
            <a:r>
              <a:rPr lang="en-US" dirty="0" smtClean="0"/>
              <a:t>Make it odd for conflict-free transpose.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is hard because of tiny state per thread.</a:t>
            </a:r>
          </a:p>
          <a:p>
            <a:r>
              <a:rPr lang="en-US" dirty="0" smtClean="0"/>
              <a:t>Static grain-size allows efficient state management.</a:t>
            </a:r>
          </a:p>
          <a:p>
            <a:r>
              <a:rPr lang="en-US" dirty="0" smtClean="0"/>
              <a:t>Unroll all loops over VT iterations.</a:t>
            </a:r>
          </a:p>
          <a:p>
            <a:pPr lvl="1"/>
            <a:r>
              <a:rPr lang="en-US" dirty="0" smtClean="0"/>
              <a:t>Exposes instruction-level parallelism.</a:t>
            </a:r>
          </a:p>
          <a:p>
            <a:pPr lvl="1"/>
            <a:r>
              <a:rPr lang="en-US" dirty="0" smtClean="0"/>
              <a:t>High ILP important for occupancy-challenged kernels.</a:t>
            </a:r>
          </a:p>
          <a:p>
            <a:r>
              <a:rPr lang="en-US" dirty="0" smtClean="0"/>
              <a:t>Statically index arrays to promote to register.</a:t>
            </a:r>
          </a:p>
          <a:p>
            <a:pPr lvl="1"/>
            <a:r>
              <a:rPr lang="en-US" dirty="0" smtClean="0"/>
              <a:t>Register is fast.</a:t>
            </a:r>
          </a:p>
          <a:p>
            <a:pPr lvl="1"/>
            <a:r>
              <a:rPr lang="en-US" dirty="0" smtClean="0"/>
              <a:t>Register has capacity.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7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r>
              <a:rPr lang="en-US" dirty="0" smtClean="0"/>
              <a:t>Data-independent scheduling.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Parallel reduction.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Exploit </a:t>
            </a:r>
            <a:r>
              <a:rPr lang="en-US" dirty="0" err="1" smtClean="0"/>
              <a:t>commutativity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[NT * </a:t>
            </a:r>
            <a:r>
              <a:rPr lang="en-US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tid</a:t>
            </a:r>
            <a:r>
              <a:rPr lang="en-US" dirty="0" smtClean="0"/>
              <a:t>].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Parallel scan.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smtClean="0"/>
              <a:t>thread order.</a:t>
            </a:r>
            <a:endParaRPr lang="en-US" dirty="0" smtClean="0"/>
          </a:p>
          <a:p>
            <a:pPr lvl="2"/>
            <a:r>
              <a:rPr lang="en-US" dirty="0" smtClean="0"/>
              <a:t>Thread is assigned VT consecutive elements.</a:t>
            </a:r>
          </a:p>
          <a:p>
            <a:pPr lvl="2"/>
            <a:r>
              <a:rPr lang="en-US" dirty="0" smtClean="0"/>
              <a:t>Load from DRAM in </a:t>
            </a:r>
            <a:r>
              <a:rPr lang="en-US" dirty="0" err="1" smtClean="0"/>
              <a:t>strided</a:t>
            </a:r>
            <a:r>
              <a:rPr lang="en-US" dirty="0" smtClean="0"/>
              <a:t> order and transpose through shared </a:t>
            </a:r>
            <a:r>
              <a:rPr lang="en-US" dirty="0" err="1" smtClean="0"/>
              <a:t>mem</a:t>
            </a:r>
            <a:r>
              <a:rPr lang="en-US" dirty="0" smtClean="0"/>
              <a:t> to </a:t>
            </a:r>
            <a:r>
              <a:rPr lang="en-US" i="1" dirty="0" smtClean="0"/>
              <a:t>thread order.</a:t>
            </a:r>
            <a:endParaRPr lang="en-US" dirty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[VT * </a:t>
            </a:r>
            <a:r>
              <a:rPr lang="en-US" dirty="0" err="1" smtClean="0"/>
              <a:t>tid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9294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7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Merge Path binary search to assign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elements from A and VT-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elements from B.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K’th</a:t>
            </a:r>
            <a:r>
              <a:rPr lang="en-US" dirty="0" smtClean="0">
                <a:solidFill>
                  <a:schemeClr val="bg1"/>
                </a:solidFill>
              </a:rPr>
              <a:t>-smallest selection on two sorted inputs in log(A + B) steps.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Merge.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Merge two sorted inputs into one sorted output.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thread emits VT contiguous (thread-order) elements.</a:t>
            </a:r>
          </a:p>
        </p:txBody>
      </p:sp>
    </p:spTree>
    <p:extLst>
      <p:ext uri="{BB962C8B-B14F-4D97-AF65-F5344CB8AC3E}">
        <p14:creationId xmlns:p14="http://schemas.microsoft.com/office/powerpoint/2010/main" val="148470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31035</TotalTime>
  <Words>586</Words>
  <Application>Microsoft Office PowerPoint</Application>
  <PresentationFormat>Custom</PresentationFormat>
  <Paragraphs>105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Courier New</vt:lpstr>
      <vt:lpstr>Trebuchet MS</vt:lpstr>
      <vt:lpstr>Wingdings</vt:lpstr>
      <vt:lpstr>NVIDIA GTC Slide Master</vt:lpstr>
      <vt:lpstr>PowerPoint Presentation</vt:lpstr>
      <vt:lpstr>Companion source</vt:lpstr>
      <vt:lpstr>Parallel Data Decomposition</vt:lpstr>
      <vt:lpstr>Grain-size and Decomposition</vt:lpstr>
      <vt:lpstr>Grain-size and decomposition</vt:lpstr>
      <vt:lpstr>Static decomposition</vt:lpstr>
      <vt:lpstr>Reduce.cu</vt:lpstr>
      <vt:lpstr>Scan.cu</vt:lpstr>
      <vt:lpstr>Merge-like decomposition</vt:lpstr>
      <vt:lpstr>Merge-like decomposition (2)</vt:lpstr>
      <vt:lpstr>Merge Path search</vt:lpstr>
      <vt:lpstr>Merge Path search (2)</vt:lpstr>
      <vt:lpstr>Merge Path search (2)</vt:lpstr>
      <vt:lpstr>Merge Path search (3)</vt:lpstr>
      <vt:lpstr>merge.cu</vt:lpstr>
      <vt:lpstr>Sortedsearch.cu</vt:lpstr>
      <vt:lpstr>Lbs.cu</vt:lpstr>
      <vt:lpstr>Join-like decomposition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1801</cp:revision>
  <dcterms:created xsi:type="dcterms:W3CDTF">2008-01-24T03:11:41Z</dcterms:created>
  <dcterms:modified xsi:type="dcterms:W3CDTF">2014-03-20T23:01:36Z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