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14"/>
  </p:notesMasterIdLst>
  <p:handoutMasterIdLst>
    <p:handoutMasterId r:id="rId15"/>
  </p:handoutMasterIdLst>
  <p:sldIdLst>
    <p:sldId id="394" r:id="rId5"/>
    <p:sldId id="389" r:id="rId6"/>
    <p:sldId id="401" r:id="rId7"/>
    <p:sldId id="400" r:id="rId8"/>
    <p:sldId id="395" r:id="rId9"/>
    <p:sldId id="396" r:id="rId10"/>
    <p:sldId id="397" r:id="rId11"/>
    <p:sldId id="399" r:id="rId12"/>
    <p:sldId id="398" r:id="rId13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530" autoAdjust="0"/>
  </p:normalViewPr>
  <p:slideViewPr>
    <p:cSldViewPr snapToGrid="0">
      <p:cViewPr varScale="1">
        <p:scale>
          <a:sx n="101" d="100"/>
          <a:sy n="101" d="100"/>
        </p:scale>
        <p:origin x="96" y="234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8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labs.github.io/moderngp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anbaxter/gtc_2014" TargetMode="External"/><Relationship Id="rId4" Type="http://schemas.openxmlformats.org/officeDocument/2006/relationships/hyperlink" Target="https://github.com/NVlabs/moderngp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dirty="0">
                <a:hlinkClick r:id="rId3"/>
              </a:rPr>
              <a:t>http://nvlabs.github.io/moderngpu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cooperative problem to grid of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415"/>
          </a:xfrm>
        </p:spPr>
        <p:txBody>
          <a:bodyPr/>
          <a:lstStyle/>
          <a:p>
            <a:r>
              <a:rPr lang="en-US" sz="3200" dirty="0" smtClean="0"/>
              <a:t>Decompositions for streaming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827"/>
            <a:ext cx="8996230" cy="4990837"/>
          </a:xfrm>
        </p:spPr>
        <p:txBody>
          <a:bodyPr/>
          <a:lstStyle/>
          <a:p>
            <a:r>
              <a:rPr lang="en-US" dirty="0" smtClean="0"/>
              <a:t>Array-processing functions with 1D locality:</a:t>
            </a:r>
          </a:p>
          <a:p>
            <a:pPr lvl="1"/>
            <a:r>
              <a:rPr lang="en-US" dirty="0" smtClean="0"/>
              <a:t>Reduce.</a:t>
            </a:r>
          </a:p>
          <a:p>
            <a:pPr lvl="1"/>
            <a:r>
              <a:rPr lang="en-US" dirty="0" smtClean="0"/>
              <a:t>Scan.</a:t>
            </a:r>
          </a:p>
          <a:p>
            <a:pPr lvl="1"/>
            <a:r>
              <a:rPr lang="en-US" dirty="0" smtClean="0"/>
              <a:t>Merge.</a:t>
            </a:r>
          </a:p>
          <a:p>
            <a:pPr lvl="1"/>
            <a:r>
              <a:rPr lang="en-US" dirty="0" smtClean="0"/>
              <a:t>Merge sort.</a:t>
            </a:r>
          </a:p>
          <a:p>
            <a:pPr lvl="1"/>
            <a:r>
              <a:rPr lang="en-US" dirty="0" smtClean="0"/>
              <a:t>Radix sort.</a:t>
            </a:r>
          </a:p>
          <a:p>
            <a:pPr lvl="1"/>
            <a:r>
              <a:rPr lang="en-US" dirty="0" err="1" smtClean="0"/>
              <a:t>Vectorized</a:t>
            </a:r>
            <a:r>
              <a:rPr lang="en-US" dirty="0" smtClean="0"/>
              <a:t> sorted search (i.e. </a:t>
            </a:r>
            <a:r>
              <a:rPr lang="en-US" dirty="0" err="1" smtClean="0"/>
              <a:t>lower_bound</a:t>
            </a:r>
            <a:r>
              <a:rPr lang="en-US" dirty="0" smtClean="0"/>
              <a:t> with many sorted keys).</a:t>
            </a:r>
          </a:p>
          <a:p>
            <a:pPr lvl="1"/>
            <a:r>
              <a:rPr lang="en-US" dirty="0" smtClean="0"/>
              <a:t>Relational joins (sort-merge join).</a:t>
            </a:r>
          </a:p>
          <a:p>
            <a:pPr lvl="2"/>
            <a:r>
              <a:rPr lang="en-US" dirty="0" smtClean="0"/>
              <a:t>Inner, left, right, outer.</a:t>
            </a:r>
          </a:p>
          <a:p>
            <a:pPr lvl="1"/>
            <a:r>
              <a:rPr lang="en-US" dirty="0" err="1" smtClean="0"/>
              <a:t>Multiset</a:t>
            </a:r>
            <a:r>
              <a:rPr lang="en-US" dirty="0" smtClean="0"/>
              <a:t> operations.</a:t>
            </a:r>
          </a:p>
          <a:p>
            <a:pPr lvl="2"/>
            <a:r>
              <a:rPr lang="en-US" dirty="0" err="1" smtClean="0"/>
              <a:t>set_intersection</a:t>
            </a:r>
            <a:r>
              <a:rPr lang="en-US" dirty="0" smtClean="0"/>
              <a:t>, </a:t>
            </a:r>
            <a:r>
              <a:rPr lang="en-US" dirty="0" err="1" smtClean="0"/>
              <a:t>set_union</a:t>
            </a:r>
            <a:r>
              <a:rPr lang="en-US" dirty="0" smtClean="0"/>
              <a:t>, </a:t>
            </a:r>
            <a:r>
              <a:rPr lang="en-US" dirty="0" err="1" smtClean="0"/>
              <a:t>set_difference</a:t>
            </a:r>
            <a:r>
              <a:rPr lang="en-US" dirty="0" smtClean="0"/>
              <a:t>, </a:t>
            </a:r>
            <a:r>
              <a:rPr lang="en-US" dirty="0" err="1" smtClean="0"/>
              <a:t>set_symmetric_difference</a:t>
            </a:r>
            <a:endParaRPr lang="en-US" dirty="0" smtClean="0"/>
          </a:p>
          <a:p>
            <a:pPr lvl="1"/>
            <a:r>
              <a:rPr lang="en-US" dirty="0" smtClean="0"/>
              <a:t>Segmented reduction.</a:t>
            </a:r>
          </a:p>
          <a:p>
            <a:pPr lvl="1"/>
            <a:r>
              <a:rPr lang="en-US" dirty="0" smtClean="0"/>
              <a:t>Sparse matrix * dense vector (</a:t>
            </a:r>
            <a:r>
              <a:rPr lang="en-US" dirty="0" err="1" smtClean="0"/>
              <a:t>Spmv</a:t>
            </a:r>
            <a:r>
              <a:rPr lang="en-US" dirty="0" smtClean="0"/>
              <a:t>).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r>
              <a:rPr lang="en-US" dirty="0" smtClean="0"/>
              <a:t>Two-phase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Decompose </a:t>
            </a:r>
            <a:r>
              <a:rPr lang="en-US" dirty="0" smtClean="0"/>
              <a:t>input or output space into many uniform-length intervals.</a:t>
            </a:r>
          </a:p>
          <a:p>
            <a:pPr marL="968375" lvl="1" indent="-457200"/>
            <a:r>
              <a:rPr lang="en-US" dirty="0" smtClean="0"/>
              <a:t>Embarrassingly parallel.</a:t>
            </a:r>
          </a:p>
          <a:p>
            <a:pPr marL="968375" lvl="1" indent="-457200"/>
            <a:r>
              <a:rPr lang="en-US" dirty="0" smtClean="0"/>
              <a:t>Fix constant grain-size VT. (Values per thread)</a:t>
            </a:r>
          </a:p>
          <a:p>
            <a:pPr marL="968375" lvl="1" indent="-457200"/>
            <a:r>
              <a:rPr lang="en-US" dirty="0" smtClean="0"/>
              <a:t>Use search to deal with dynamic structure.  May be O(log 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Threads sequentially process each interval.</a:t>
            </a:r>
          </a:p>
          <a:p>
            <a:pPr marL="968375" lvl="1" indent="-457200"/>
            <a:r>
              <a:rPr lang="en-US" dirty="0" smtClean="0"/>
              <a:t>Embarrassingly parallel.</a:t>
            </a:r>
          </a:p>
          <a:p>
            <a:pPr marL="968375" lvl="1" indent="-457200"/>
            <a:r>
              <a:rPr lang="en-US" dirty="0" smtClean="0"/>
              <a:t>Usually O(VT) complexity.</a:t>
            </a:r>
          </a:p>
          <a:p>
            <a:pPr marL="968375" lvl="1" indent="-457200"/>
            <a:r>
              <a:rPr lang="en-US" dirty="0" smtClean="0"/>
              <a:t>Cooperatively buffer through shared memory.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2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397565"/>
            <a:ext cx="8996230" cy="824948"/>
          </a:xfrm>
        </p:spPr>
        <p:txBody>
          <a:bodyPr/>
          <a:lstStyle/>
          <a:p>
            <a:r>
              <a:rPr lang="en-US" dirty="0" smtClean="0"/>
              <a:t>Data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311964"/>
            <a:ext cx="8996230" cy="46026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Assign VT </a:t>
            </a:r>
            <a:r>
              <a:rPr lang="en-US" sz="1600" dirty="0" err="1" smtClean="0"/>
              <a:t>strided</a:t>
            </a:r>
            <a:r>
              <a:rPr lang="en-US" sz="1600" dirty="0" smtClean="0"/>
              <a:t>-order inputs to each thread.</a:t>
            </a:r>
          </a:p>
          <a:p>
            <a:pPr marL="968375" lvl="1" indent="-457200"/>
            <a:r>
              <a:rPr lang="en-US" sz="1400" dirty="0" smtClean="0"/>
              <a:t>Parallel reduction (commutative).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Assign VT thread-order inputs to each thread.</a:t>
            </a:r>
          </a:p>
          <a:p>
            <a:pPr marL="968375" lvl="1" indent="-457200"/>
            <a:r>
              <a:rPr lang="en-US" sz="1400" dirty="0" smtClean="0"/>
              <a:t>Scan, radix sort.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Assign </a:t>
            </a:r>
            <a:r>
              <a:rPr lang="en-US" sz="1600" dirty="0" err="1" smtClean="0"/>
              <a:t>i</a:t>
            </a:r>
            <a:r>
              <a:rPr lang="en-US" sz="1600" dirty="0" smtClean="0"/>
              <a:t> elements from A and VT – </a:t>
            </a:r>
            <a:r>
              <a:rPr lang="en-US" sz="1600" dirty="0" err="1" smtClean="0"/>
              <a:t>i</a:t>
            </a:r>
            <a:r>
              <a:rPr lang="en-US" sz="1600" dirty="0" smtClean="0"/>
              <a:t> elements from B.</a:t>
            </a:r>
          </a:p>
          <a:p>
            <a:pPr marL="968375" lvl="1" indent="-457200"/>
            <a:r>
              <a:rPr lang="en-US" sz="1400" dirty="0" smtClean="0"/>
              <a:t>Merge Path decomposition. Merge, </a:t>
            </a:r>
            <a:r>
              <a:rPr lang="en-US" sz="1400" dirty="0" err="1" smtClean="0"/>
              <a:t>vectorized</a:t>
            </a:r>
            <a:r>
              <a:rPr lang="en-US" sz="1400" dirty="0" smtClean="0"/>
              <a:t> sorted search</a:t>
            </a:r>
            <a:r>
              <a:rPr lang="en-US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Assign VT or VT±1 inputs from A and B to group key-rank matches.</a:t>
            </a:r>
          </a:p>
          <a:p>
            <a:pPr marL="968375" lvl="1" indent="-457200"/>
            <a:r>
              <a:rPr lang="en-US" sz="1400" dirty="0" err="1" smtClean="0"/>
              <a:t>Multiset</a:t>
            </a:r>
            <a:r>
              <a:rPr lang="en-US" sz="1400" dirty="0" smtClean="0"/>
              <a:t> operations: </a:t>
            </a:r>
            <a:r>
              <a:rPr lang="en-US" sz="1400" dirty="0" err="1" smtClean="0"/>
              <a:t>set_intersection</a:t>
            </a:r>
            <a:r>
              <a:rPr lang="en-US" sz="1400" dirty="0" smtClean="0"/>
              <a:t>, union, difference, sym. diff.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Binary search in A and process VT adjacent indices.</a:t>
            </a:r>
          </a:p>
          <a:p>
            <a:pPr marL="968375" lvl="1" indent="-457200"/>
            <a:r>
              <a:rPr lang="en-US" sz="1400" dirty="0" smtClean="0"/>
              <a:t>Segmented reduction, </a:t>
            </a:r>
            <a:r>
              <a:rPr lang="en-US" sz="1400" dirty="0" err="1" smtClean="0"/>
              <a:t>Spmv</a:t>
            </a:r>
            <a:r>
              <a:rPr lang="en-US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Merge Path search in A and process VT total elements.</a:t>
            </a:r>
          </a:p>
          <a:p>
            <a:pPr marL="968375" lvl="1" indent="-457200"/>
            <a:r>
              <a:rPr lang="en-US" sz="1400" dirty="0" smtClean="0"/>
              <a:t>Load-balancing search, </a:t>
            </a:r>
            <a:r>
              <a:rPr lang="en-US" sz="1400" dirty="0" err="1" smtClean="0"/>
              <a:t>IntervalMove</a:t>
            </a:r>
            <a:r>
              <a:rPr lang="en-US" sz="1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Vectorized</a:t>
            </a:r>
            <a:r>
              <a:rPr lang="en-US" sz="1600" dirty="0" smtClean="0"/>
              <a:t> sorted search decomposes inputs, load-balancing search decomposes outputs.</a:t>
            </a:r>
          </a:p>
          <a:p>
            <a:pPr marL="968375" lvl="1" indent="-457200"/>
            <a:r>
              <a:rPr lang="en-US" sz="1400" dirty="0" smtClean="0"/>
              <a:t>Relational joins.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4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r>
              <a:rPr lang="en-US" dirty="0" smtClean="0"/>
              <a:t>Register block by managing VT (Values per Thread) elements per thread. </a:t>
            </a:r>
          </a:p>
          <a:p>
            <a:pPr lvl="1"/>
            <a:r>
              <a:rPr lang="en-US" dirty="0" smtClean="0"/>
              <a:t>Load in </a:t>
            </a:r>
            <a:r>
              <a:rPr lang="en-US" dirty="0" err="1" smtClean="0"/>
              <a:t>strided</a:t>
            </a:r>
            <a:r>
              <a:rPr lang="en-US" dirty="0" smtClean="0"/>
              <a:t> order: x[</a:t>
            </a:r>
            <a:r>
              <a:rPr lang="en-US" dirty="0" err="1" smtClean="0"/>
              <a:t>i</a:t>
            </a:r>
            <a:r>
              <a:rPr lang="en-US" dirty="0" smtClean="0"/>
              <a:t>] = data[NT *</a:t>
            </a:r>
            <a:r>
              <a:rPr lang="en-US" dirty="0"/>
              <a:t> </a:t>
            </a:r>
            <a:r>
              <a:rPr lang="en-US" dirty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</a:t>
            </a:r>
          </a:p>
          <a:p>
            <a:r>
              <a:rPr lang="en-US" dirty="0" smtClean="0"/>
              <a:t>Issue VT loads from DRAM before any arithmetic.</a:t>
            </a:r>
          </a:p>
          <a:p>
            <a:pPr lvl="1"/>
            <a:r>
              <a:rPr lang="en-US" dirty="0" smtClean="0"/>
              <a:t>Global loads have highest latency.</a:t>
            </a:r>
          </a:p>
          <a:p>
            <a:pPr lvl="1"/>
            <a:r>
              <a:rPr lang="en-US" dirty="0" smtClean="0"/>
              <a:t>Pipeline many loads per thread for better throughput.</a:t>
            </a:r>
            <a:endParaRPr lang="en-US" dirty="0"/>
          </a:p>
          <a:p>
            <a:r>
              <a:rPr lang="en-US" dirty="0" smtClean="0"/>
              <a:t>Program structure: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VT pipelined loads from DRAM.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Intra-thread reduction.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Inter-thread reduction.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VT pipelined stores to DRAM.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288235"/>
            <a:ext cx="8996230" cy="56264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4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block with VT elements in </a:t>
            </a:r>
            <a:r>
              <a:rPr lang="en-US" i="1" dirty="0" smtClean="0"/>
              <a:t>thread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data[VT * </a:t>
            </a:r>
            <a:r>
              <a:rPr lang="en-US" dirty="0" err="1" smtClean="0"/>
              <a:t>tid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Thread has access to consecutive elements.</a:t>
            </a:r>
          </a:p>
          <a:p>
            <a:r>
              <a:rPr lang="en-US" dirty="0" smtClean="0"/>
              <a:t>Load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data[NT * </a:t>
            </a:r>
            <a:r>
              <a:rPr lang="en-US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tid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Lanes in warp all load from same cache line.</a:t>
            </a:r>
          </a:p>
          <a:p>
            <a:pPr lvl="1"/>
            <a:r>
              <a:rPr lang="en-US" dirty="0" smtClean="0"/>
              <a:t>Coalesced data movement.</a:t>
            </a:r>
          </a:p>
          <a:p>
            <a:r>
              <a:rPr lang="en-US" dirty="0" smtClean="0"/>
              <a:t>Transpose through shared memory.</a:t>
            </a:r>
          </a:p>
          <a:p>
            <a:pPr lvl="1"/>
            <a:r>
              <a:rPr lang="en-US" dirty="0" smtClean="0"/>
              <a:t>Choose odd VT; </a:t>
            </a:r>
            <a:r>
              <a:rPr lang="en-US" dirty="0" err="1" smtClean="0"/>
              <a:t>coprime</a:t>
            </a:r>
            <a:r>
              <a:rPr lang="en-US" dirty="0" smtClean="0"/>
              <a:t> with bank counts (power of 2).</a:t>
            </a:r>
          </a:p>
          <a:p>
            <a:pPr lvl="2"/>
            <a:r>
              <a:rPr lang="en-US" dirty="0" smtClean="0"/>
              <a:t>VT = 8 has 8-way conflicts with transpose. (8 * </a:t>
            </a:r>
            <a:r>
              <a:rPr lang="en-US" dirty="0" err="1" smtClean="0"/>
              <a:t>tid</a:t>
            </a:r>
            <a:r>
              <a:rPr lang="en-US" dirty="0" smtClean="0"/>
              <a:t>) % 32 == 0 (8), 8 (8), etc.</a:t>
            </a:r>
          </a:p>
          <a:p>
            <a:pPr lvl="2"/>
            <a:r>
              <a:rPr lang="en-US" dirty="0" smtClean="0"/>
              <a:t>VT = 7 has no conflicts with transpose. (7 * </a:t>
            </a:r>
            <a:r>
              <a:rPr lang="en-US" dirty="0" err="1" smtClean="0"/>
              <a:t>tid</a:t>
            </a:r>
            <a:r>
              <a:rPr lang="en-US" dirty="0" smtClean="0"/>
              <a:t>) % 32 == 0 (1), 1 (1),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30884</TotalTime>
  <Words>512</Words>
  <Application>Microsoft Office PowerPoint</Application>
  <PresentationFormat>Custom</PresentationFormat>
  <Paragraphs>78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Trebuchet MS</vt:lpstr>
      <vt:lpstr>Wingdings</vt:lpstr>
      <vt:lpstr>NVIDIA GTC Slide Master</vt:lpstr>
      <vt:lpstr>PowerPoint Presentation</vt:lpstr>
      <vt:lpstr>Companion source</vt:lpstr>
      <vt:lpstr>Parallel data decomposition</vt:lpstr>
      <vt:lpstr>Decompositions for streaming algorithms</vt:lpstr>
      <vt:lpstr>Data decompositions</vt:lpstr>
      <vt:lpstr>Data Decompositions</vt:lpstr>
      <vt:lpstr>Reduce.cu</vt:lpstr>
      <vt:lpstr>PowerPoint Presentation</vt:lpstr>
      <vt:lpstr>Scan.cu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1793</cp:revision>
  <dcterms:created xsi:type="dcterms:W3CDTF">2008-01-24T03:11:41Z</dcterms:created>
  <dcterms:modified xsi:type="dcterms:W3CDTF">2014-03-19T23:16:59Z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