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34"/>
  </p:notesMasterIdLst>
  <p:handoutMasterIdLst>
    <p:handoutMasterId r:id="rId35"/>
  </p:handoutMasterIdLst>
  <p:sldIdLst>
    <p:sldId id="394" r:id="rId5"/>
    <p:sldId id="389" r:id="rId6"/>
    <p:sldId id="402" r:id="rId7"/>
    <p:sldId id="404" r:id="rId8"/>
    <p:sldId id="410" r:id="rId9"/>
    <p:sldId id="419" r:id="rId10"/>
    <p:sldId id="403" r:id="rId11"/>
    <p:sldId id="397" r:id="rId12"/>
    <p:sldId id="398" r:id="rId13"/>
    <p:sldId id="405" r:id="rId14"/>
    <p:sldId id="412" r:id="rId15"/>
    <p:sldId id="413" r:id="rId16"/>
    <p:sldId id="414" r:id="rId17"/>
    <p:sldId id="415" r:id="rId18"/>
    <p:sldId id="406" r:id="rId19"/>
    <p:sldId id="426" r:id="rId20"/>
    <p:sldId id="411" r:id="rId21"/>
    <p:sldId id="407" r:id="rId22"/>
    <p:sldId id="416" r:id="rId23"/>
    <p:sldId id="418" r:id="rId24"/>
    <p:sldId id="417" r:id="rId25"/>
    <p:sldId id="408" r:id="rId26"/>
    <p:sldId id="420" r:id="rId27"/>
    <p:sldId id="409" r:id="rId28"/>
    <p:sldId id="421" r:id="rId29"/>
    <p:sldId id="422" r:id="rId30"/>
    <p:sldId id="427" r:id="rId31"/>
    <p:sldId id="423" r:id="rId32"/>
    <p:sldId id="425" r:id="rId33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530" autoAdjust="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97367"/>
          </a:xfrm>
        </p:spPr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Merge Path binary search to assign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A and VT-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B.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selection on two sorted inputs in log(A + B) steps.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Multiset</a:t>
            </a:r>
            <a:r>
              <a:rPr lang="en-US" dirty="0" smtClean="0">
                <a:solidFill>
                  <a:schemeClr val="accent1"/>
                </a:solidFill>
              </a:rPr>
              <a:t> operations.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std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set_intersection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set_union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Balanced Path partitioning groups key-rank pairs.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2194560"/>
            <a:ext cx="8792442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2362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3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62" y="1689462"/>
            <a:ext cx="31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062" y="1689462"/>
            <a:ext cx="318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on red cross-diagonal for intersection with green Merge Path.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Bisect cross-diagonal interval and compare A element on top and B element on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2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5" y="1456197"/>
            <a:ext cx="5157411" cy="403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462" y="1689462"/>
            <a:ext cx="318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CTA within global array.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threads within CTA.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5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00588"/>
          </a:xfrm>
        </p:spPr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00100"/>
            <a:ext cx="8996230" cy="511456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Each thread searches for its Merge Path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VT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mp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SearchBoundsLower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Sequentially merge into register starting from the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 = mp;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- a;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p ?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[a++] :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[b++];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7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25177"/>
          </a:xfrm>
        </p:spPr>
        <p:txBody>
          <a:bodyPr/>
          <a:lstStyle/>
          <a:p>
            <a:r>
              <a:rPr lang="en-US" dirty="0" smtClean="0"/>
              <a:t>Merge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310" y="986589"/>
            <a:ext cx="6339080" cy="378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44062" y="500368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>
                <a:solidFill>
                  <a:schemeClr val="bg1"/>
                </a:solidFill>
              </a:rPr>
              <a:t>peak bandwidth GTX Titan.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>
                <a:solidFill>
                  <a:schemeClr val="bg1"/>
                </a:solidFill>
              </a:rPr>
              <a:t>peak bandwidth GTX 480.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93668"/>
            <a:ext cx="8996230" cy="4320995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sorted search.</a:t>
            </a:r>
          </a:p>
          <a:p>
            <a:pPr lvl="1"/>
            <a:r>
              <a:rPr lang="en-US" dirty="0" smtClean="0"/>
              <a:t>Lower- or upper-bound search of sorted needles A into sorted haystack B.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lower_bound</a:t>
            </a:r>
            <a:r>
              <a:rPr lang="en-US" dirty="0" smtClean="0"/>
              <a:t> with sorted keys.</a:t>
            </a:r>
          </a:p>
          <a:p>
            <a:pPr lvl="1"/>
            <a:r>
              <a:rPr lang="en-US" dirty="0" smtClean="0"/>
              <a:t>Same inputs and </a:t>
            </a:r>
            <a:r>
              <a:rPr lang="en-US" dirty="0" smtClean="0"/>
              <a:t>decomposition as merge.</a:t>
            </a:r>
          </a:p>
          <a:p>
            <a:pPr lvl="1"/>
            <a:r>
              <a:rPr lang="en-US" dirty="0" smtClean="0"/>
              <a:t>Different sequential logic.</a:t>
            </a:r>
          </a:p>
          <a:p>
            <a:pPr lvl="1"/>
            <a:r>
              <a:rPr lang="en-US" dirty="0" smtClean="0"/>
              <a:t>Output one index per needle. </a:t>
            </a:r>
          </a:p>
          <a:p>
            <a:pPr lvl="1"/>
            <a:r>
              <a:rPr lang="en-US" dirty="0" smtClean="0"/>
              <a:t>Requires intra-CTA stream compaction.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10113"/>
          </a:xfrm>
        </p:spPr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714375"/>
            <a:ext cx="8996230" cy="52002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if(p)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Save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bKey's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index as the result of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the search and advance to the next needle A.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b -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decisions |= 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++a;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Advance to the next b.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++b;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976838"/>
          </a:xfrm>
        </p:spPr>
        <p:txBody>
          <a:bodyPr/>
          <a:lstStyle/>
          <a:p>
            <a:r>
              <a:rPr lang="en-US" dirty="0" smtClean="0"/>
              <a:t>Sortedsearch.cu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012" y="2057400"/>
            <a:ext cx="8996230" cy="38667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Compact the indices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if((1&lt;&lt;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&amp; decisions)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aStart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++] = 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Store all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indices to global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+= NT)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indices_global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</a:t>
            </a:r>
            <a:r>
              <a:rPr lang="en-US" dirty="0" smtClean="0"/>
              <a:t>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5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Load-balancing </a:t>
            </a:r>
            <a:r>
              <a:rPr lang="en-US" dirty="0">
                <a:solidFill>
                  <a:schemeClr val="accent1"/>
                </a:solidFill>
              </a:rPr>
              <a:t>search.</a:t>
            </a:r>
          </a:p>
          <a:p>
            <a:pPr lvl="1"/>
            <a:r>
              <a:rPr lang="en-US" dirty="0"/>
              <a:t>Invert a scanned array of counts.</a:t>
            </a:r>
          </a:p>
          <a:p>
            <a:pPr lvl="1"/>
            <a:r>
              <a:rPr lang="en-US" dirty="0"/>
              <a:t>Flatten CSR (compressed sparse row) to COO (coordinates).</a:t>
            </a:r>
          </a:p>
          <a:p>
            <a:pPr lvl="1"/>
            <a:r>
              <a:rPr lang="en-US" dirty="0"/>
              <a:t>Identical to upper-bound sorted search on natural numbers minus 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LBS to schedule a uniform workload.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chemeClr val="accent1"/>
                </a:solidFill>
              </a:rPr>
              <a:t>Spmv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Single row may not fit in resources of thread or CTA.</a:t>
            </a:r>
          </a:p>
          <a:p>
            <a:pPr lvl="1"/>
            <a:r>
              <a:rPr lang="en-US" dirty="0" smtClean="0"/>
              <a:t>LBS expands CSR to column coordinates. Work load for CTA now bounded at NV. Work load for thread bounded at VT.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87822"/>
          </a:xfrm>
        </p:spPr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776548" y="1037409"/>
            <a:ext cx="749699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-scan of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(CSR):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Load-balancing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search (COO):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  <p:extLst>
      <p:ext uri="{BB962C8B-B14F-4D97-AF65-F5344CB8AC3E}">
        <p14:creationId xmlns:p14="http://schemas.microsoft.com/office/powerpoint/2010/main" val="19421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Each thread searches for its Merge Path partition.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VT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Run customized Merge Path search.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while(begin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index. (We sample natural numbers.)</a:t>
            </a:r>
            <a:endParaRPr 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CSR.</a:t>
            </a:r>
            <a:endParaRPr 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begin;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1697"/>
          </a:xfrm>
        </p:spPr>
        <p:txBody>
          <a:bodyPr/>
          <a:lstStyle/>
          <a:p>
            <a:r>
              <a:rPr lang="en-US" dirty="0" smtClean="0"/>
              <a:t>Lbs.cu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01487"/>
            <a:ext cx="8996230" cy="491317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VT; ++i)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if(b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 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a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[b], advance A and store the index b - 1.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a++] = b - 1;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advance b.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170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Join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99038"/>
            <a:ext cx="8996230" cy="481562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</a:t>
            </a:r>
            <a:r>
              <a:rPr lang="en-US" dirty="0" smtClean="0"/>
              <a:t>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Map fixed count of inputs + outputs to tile.</a:t>
            </a:r>
          </a:p>
          <a:p>
            <a:pPr lvl="2"/>
            <a:r>
              <a:rPr lang="en-US" dirty="0" smtClean="0"/>
              <a:t>Avoids load-imbalance. Fits exactly in on-chip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41938"/>
            <a:ext cx="8996230" cy="4472726"/>
          </a:xfrm>
        </p:spPr>
        <p:txBody>
          <a:bodyPr/>
          <a:lstStyle/>
          <a:p>
            <a:r>
              <a:rPr lang="en-US" dirty="0" smtClean="0"/>
              <a:t>Use lower-bound </a:t>
            </a:r>
            <a:r>
              <a:rPr lang="en-US" dirty="0" err="1" smtClean="0"/>
              <a:t>vectorized</a:t>
            </a:r>
            <a:r>
              <a:rPr lang="en-US" dirty="0" smtClean="0"/>
              <a:t> sorted search on A and B.</a:t>
            </a:r>
          </a:p>
          <a:p>
            <a:r>
              <a:rPr lang="en-US" dirty="0" smtClean="0"/>
              <a:t>Use upper-bound </a:t>
            </a:r>
            <a:r>
              <a:rPr lang="en-US" dirty="0" err="1" smtClean="0"/>
              <a:t>vectorized</a:t>
            </a:r>
            <a:r>
              <a:rPr lang="en-US" dirty="0" smtClean="0"/>
              <a:t> sorted search on A and B.</a:t>
            </a:r>
          </a:p>
          <a:p>
            <a:r>
              <a:rPr lang="en-US" dirty="0" smtClean="0"/>
              <a:t>Upper - lower is amplification count for each element in A.</a:t>
            </a:r>
          </a:p>
          <a:p>
            <a:r>
              <a:rPr lang="en-US" dirty="0" smtClean="0"/>
              <a:t>Scan amplification counts for streaming offsets for each output pair.</a:t>
            </a:r>
          </a:p>
          <a:p>
            <a:r>
              <a:rPr lang="en-US" dirty="0" smtClean="0"/>
              <a:t>Scan of counts is like CSR vector.</a:t>
            </a:r>
          </a:p>
          <a:p>
            <a:pPr lvl="1"/>
            <a:r>
              <a:rPr lang="en-US" dirty="0" smtClean="0"/>
              <a:t>Use load-balancing search to assign individual outputs to CTAs and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9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518138" y="175846"/>
            <a:ext cx="8763000" cy="39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COUNTS:         3  3  1  0  2  2  2  2  0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SCAN:           0  3  6  7  7  9 11 13 15 (15)   </a:t>
            </a: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0  0  0  1  1  1  2  4  4  5  5  6  6  7  7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LB[LBS]:        0  0  0  0  0  0  3  7  7  </a:t>
            </a: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  </a:t>
            </a: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7  7  7  7  7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bIndices</a:t>
            </a:r>
            <a:endParaRPr lang="de-DE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3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0145" y="263769"/>
            <a:ext cx="4208208" cy="861646"/>
          </a:xfrm>
        </p:spPr>
        <p:txBody>
          <a:bodyPr/>
          <a:lstStyle/>
          <a:p>
            <a:r>
              <a:rPr lang="en-US" dirty="0" smtClean="0"/>
              <a:t>Lower join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96841"/>
          </a:xfrm>
        </p:spPr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pic>
        <p:nvPicPr>
          <p:cNvPr id="5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062" y="858253"/>
            <a:ext cx="6500312" cy="3883544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44062" y="4852737"/>
            <a:ext cx="8996230" cy="1061927"/>
          </a:xfrm>
        </p:spPr>
        <p:txBody>
          <a:bodyPr/>
          <a:lstStyle/>
          <a:p>
            <a:r>
              <a:rPr lang="en-US" sz="2000" dirty="0" smtClean="0"/>
              <a:t>Flexible merge-join at ~30 GB/s.</a:t>
            </a:r>
          </a:p>
          <a:p>
            <a:r>
              <a:rPr lang="en-US" sz="2000" dirty="0" smtClean="0"/>
              <a:t>Composed from merge-like sorted searches.</a:t>
            </a:r>
          </a:p>
          <a:p>
            <a:r>
              <a:rPr lang="en-US" sz="2000" dirty="0" smtClean="0"/>
              <a:t>Supports any keys-type with &lt; comparator.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25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two-phase decomposition.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Parallel partitioning </a:t>
            </a:r>
            <a:r>
              <a:rPr lang="en-US" dirty="0" smtClean="0"/>
              <a:t>to map VT work-items to each thread.</a:t>
            </a:r>
          </a:p>
          <a:p>
            <a:pPr marL="1314450" lvl="2" indent="-457200"/>
            <a:r>
              <a:rPr lang="en-US" dirty="0" smtClean="0"/>
              <a:t>Tunable. </a:t>
            </a:r>
          </a:p>
          <a:p>
            <a:pPr marL="1314450" lvl="2" indent="-457200"/>
            <a:r>
              <a:rPr lang="en-US" dirty="0" smtClean="0"/>
              <a:t>Data-size dependent O(n log n) but only run once per CTA or once per thread.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Sequential computation </a:t>
            </a:r>
            <a:r>
              <a:rPr lang="en-US" dirty="0" smtClean="0"/>
              <a:t>does the actual work.</a:t>
            </a:r>
          </a:p>
          <a:p>
            <a:pPr marL="1314450" lvl="2" indent="-457200"/>
            <a:r>
              <a:rPr lang="en-US" dirty="0" smtClean="0"/>
              <a:t>Work-efficient O(n).</a:t>
            </a:r>
          </a:p>
          <a:p>
            <a:pPr marL="1314450" lvl="2" indent="-457200"/>
            <a:r>
              <a:rPr lang="en-US" dirty="0" smtClean="0"/>
              <a:t>Clearly express algorithmic intent.</a:t>
            </a:r>
          </a:p>
          <a:p>
            <a:pPr marL="403225" indent="-457200"/>
            <a:r>
              <a:rPr lang="en-US" dirty="0" smtClean="0"/>
              <a:t>Solve harder problems (like join) with multiple streaming passes, using different parallel decompositions.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</a:t>
            </a:r>
            <a:r>
              <a:rPr lang="en-US" dirty="0" smtClean="0"/>
              <a:t>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5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5565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14913"/>
          </a:xfrm>
        </p:spPr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solution: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Partition problem space into uniform-length intervals.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Threads sequentially process each interval.</a:t>
            </a:r>
          </a:p>
          <a:p>
            <a:pPr marL="968375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</a:p>
        </p:txBody>
      </p:sp>
    </p:spTree>
    <p:extLst>
      <p:ext uri="{BB962C8B-B14F-4D97-AF65-F5344CB8AC3E}">
        <p14:creationId xmlns:p14="http://schemas.microsoft.com/office/powerpoint/2010/main" val="4035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grain-size VT (Values per Thread) as template argument.</a:t>
            </a:r>
          </a:p>
          <a:p>
            <a:r>
              <a:rPr lang="en-US" dirty="0" smtClean="0"/>
              <a:t>Increase VT to improve algorithmic efficiency.</a:t>
            </a:r>
          </a:p>
          <a:p>
            <a:pPr lvl="1"/>
            <a:r>
              <a:rPr lang="en-US" dirty="0" smtClean="0"/>
              <a:t>More sequential work per thread.</a:t>
            </a:r>
          </a:p>
          <a:p>
            <a:pPr lvl="1"/>
            <a:r>
              <a:rPr lang="en-US" dirty="0" smtClean="0"/>
              <a:t>More instruction-level parallelism.</a:t>
            </a:r>
          </a:p>
          <a:p>
            <a:r>
              <a:rPr lang="en-US" dirty="0" smtClean="0"/>
              <a:t>Decrease VT to decrease state per thread.</a:t>
            </a:r>
          </a:p>
          <a:p>
            <a:pPr lvl="1"/>
            <a:r>
              <a:rPr lang="en-US" dirty="0" smtClean="0"/>
              <a:t>Schedule more threads or CTAs per SM.</a:t>
            </a:r>
          </a:p>
          <a:p>
            <a:pPr lvl="1"/>
            <a:r>
              <a:rPr lang="en-US" dirty="0" smtClean="0"/>
              <a:t>More thread-level parallelism.</a:t>
            </a:r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64104"/>
            <a:ext cx="8996230" cy="4350559"/>
          </a:xfrm>
        </p:spPr>
        <p:txBody>
          <a:bodyPr/>
          <a:lstStyle/>
          <a:p>
            <a:r>
              <a:rPr lang="en-US" dirty="0" smtClean="0"/>
              <a:t>GPU is hard because of tiny state per thread.</a:t>
            </a:r>
          </a:p>
          <a:p>
            <a:r>
              <a:rPr lang="en-US" dirty="0" smtClean="0"/>
              <a:t>Static grain-size allows efficient state management.</a:t>
            </a:r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kernels.</a:t>
            </a:r>
          </a:p>
          <a:p>
            <a:r>
              <a:rPr lang="en-US" dirty="0" smtClean="0"/>
              <a:t>Statically index arrays to promote to register.</a:t>
            </a:r>
          </a:p>
          <a:p>
            <a:pPr lvl="1"/>
            <a:r>
              <a:rPr lang="en-US" dirty="0" smtClean="0"/>
              <a:t>Register is fast.</a:t>
            </a:r>
          </a:p>
          <a:p>
            <a:pPr lvl="1"/>
            <a:r>
              <a:rPr lang="en-US" dirty="0" smtClean="0"/>
              <a:t>Register has capacity.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3"/>
            <a:ext cx="8996230" cy="628204"/>
          </a:xfrm>
        </p:spPr>
        <p:txBody>
          <a:bodyPr/>
          <a:lstStyle/>
          <a:p>
            <a:r>
              <a:rPr lang="en-US" dirty="0" smtClean="0"/>
              <a:t>Grain-size and performance</a:t>
            </a:r>
            <a:endParaRPr lang="en-US" dirty="0"/>
          </a:p>
        </p:txBody>
      </p:sp>
      <p:pic>
        <p:nvPicPr>
          <p:cNvPr id="4" name="Content Placeholder 3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6" y="975360"/>
            <a:ext cx="6111192" cy="36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344" y="4772297"/>
            <a:ext cx="427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Trebuchet MS" pitchFamily="34" charset="0"/>
              </a:rPr>
              <a:t>Choos</a:t>
            </a:r>
            <a:r>
              <a:rPr lang="en-US" sz="2000" dirty="0" smtClean="0">
                <a:solidFill>
                  <a:schemeClr val="bg2"/>
                </a:solidFill>
                <a:latin typeface="Trebuchet MS" pitchFamily="34" charset="0"/>
              </a:rPr>
              <a:t>e optimal tunings empirically.</a:t>
            </a:r>
            <a:endParaRPr lang="en-US" sz="2000" dirty="0" smtClean="0">
              <a:solidFill>
                <a:schemeClr val="bg2"/>
              </a:solidFill>
              <a:latin typeface="Trebuchet MS" pitchFamily="34" charset="0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01" y="4626428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588167"/>
            <a:ext cx="8996230" cy="4326495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Exploit </a:t>
            </a:r>
            <a:r>
              <a:rPr lang="en-US" dirty="0" err="1" smtClean="0"/>
              <a:t>commutativity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NT *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order.</a:t>
            </a:r>
            <a:endParaRPr lang="en-US" dirty="0" smtClean="0"/>
          </a:p>
          <a:p>
            <a:pPr lvl="2"/>
            <a:r>
              <a:rPr lang="en-US" dirty="0" smtClean="0"/>
              <a:t>Thread is assigned VT consecutive elements.</a:t>
            </a:r>
          </a:p>
          <a:p>
            <a:pPr lvl="2"/>
            <a:r>
              <a:rPr lang="en-US" dirty="0" smtClean="0"/>
              <a:t>Load from DRAM in </a:t>
            </a:r>
            <a:r>
              <a:rPr lang="en-US" dirty="0" err="1" smtClean="0"/>
              <a:t>strided</a:t>
            </a:r>
            <a:r>
              <a:rPr lang="en-US" dirty="0" smtClean="0"/>
              <a:t> order and transpose through shared </a:t>
            </a:r>
            <a:r>
              <a:rPr lang="en-US" dirty="0" err="1" smtClean="0"/>
              <a:t>mem</a:t>
            </a:r>
            <a:r>
              <a:rPr lang="en-US" dirty="0" smtClean="0"/>
              <a:t>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VT *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29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within the thread. This requires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 sum = x[0];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1;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sum +=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across the CTA.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 = Reduce::Reduce(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reduce_shared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513"/>
          </a:xfrm>
        </p:spPr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925"/>
            <a:ext cx="8996230" cy="499073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DRAM in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Move the data through shared memory to transpose from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 to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Store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[VT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shared in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31338</TotalTime>
  <Words>1541</Words>
  <Application>Microsoft Office PowerPoint</Application>
  <PresentationFormat>Custom</PresentationFormat>
  <Paragraphs>346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Courier New</vt:lpstr>
      <vt:lpstr>Trebuchet MS</vt:lpstr>
      <vt:lpstr>Wingdings</vt:lpstr>
      <vt:lpstr>NVIDIA GTC Slide Master</vt:lpstr>
      <vt:lpstr>PowerPoint Presentation</vt:lpstr>
      <vt:lpstr>Companion source</vt:lpstr>
      <vt:lpstr>Parallel Data Decomposition</vt:lpstr>
      <vt:lpstr>Grain-size and Decomposition</vt:lpstr>
      <vt:lpstr>Grain-size and decomposition</vt:lpstr>
      <vt:lpstr>Grain-size and performance</vt:lpstr>
      <vt:lpstr>Static decomposition</vt:lpstr>
      <vt:lpstr>Reduce.cu</vt:lpstr>
      <vt:lpstr>Scan.cu</vt:lpstr>
      <vt:lpstr>Merge-like decomposition</vt:lpstr>
      <vt:lpstr>Merge Path search</vt:lpstr>
      <vt:lpstr>Merge Path search (2)</vt:lpstr>
      <vt:lpstr>Merge Path search (2)</vt:lpstr>
      <vt:lpstr>Merge Path search (3)</vt:lpstr>
      <vt:lpstr>merge.cu</vt:lpstr>
      <vt:lpstr>Merge performance</vt:lpstr>
      <vt:lpstr>Merge-like decomposition (2)</vt:lpstr>
      <vt:lpstr>Sortedsearch.cu</vt:lpstr>
      <vt:lpstr>Sortedsearch.cu (2)</vt:lpstr>
      <vt:lpstr>Merge-like decomposition (2)</vt:lpstr>
      <vt:lpstr>Load-balancing search</vt:lpstr>
      <vt:lpstr>Lbs.cu</vt:lpstr>
      <vt:lpstr>Lbs.cu (2)</vt:lpstr>
      <vt:lpstr>Join decomposition</vt:lpstr>
      <vt:lpstr>Join decomposition (2)</vt:lpstr>
      <vt:lpstr>Lower join logic</vt:lpstr>
      <vt:lpstr>Join performance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1817</cp:revision>
  <dcterms:created xsi:type="dcterms:W3CDTF">2008-01-24T03:11:41Z</dcterms:created>
  <dcterms:modified xsi:type="dcterms:W3CDTF">2014-03-21T21:14:42Z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