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B7760-48E9-4440-8EFF-282C8615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796D8E-DE74-47F0-AE1E-FFD67EE5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F4B0E-585D-4C08-BFD5-5B767463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8094D-1ADE-41E1-8AFE-E288BF89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FA1CE-F1D8-4F1F-8385-FAEBCD7D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05CC3-6C0D-4541-9207-DA808EE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E0E97-E71F-417D-9915-FAC2A2A62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1E6E3-C859-40DC-9B29-01AD0387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38B37-1059-41D0-8172-FA1FC516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DDE09-81FB-4E53-BE2D-8A557D74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CA7D31-9F7A-405A-B88F-29CA74876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C1C6B-DF9C-4899-A433-A5F41960C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180C3-33FD-4497-B172-48DCC0BE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585F4-3F4B-48D4-BF09-D2E58F9E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D982A-5FEA-4F66-8BE3-5A3C97C0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32809-9452-43F9-A230-C21DB25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A0169-1246-4341-B7DC-EADDCC7B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67D12-92AC-412C-B2EF-E6D389E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58B2A-9850-4900-BF8F-DD37697C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DC58D-DCAF-4884-8B6B-9560102E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B7983-7AE5-4EBA-BD24-1ED95D76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7D3AF-D98B-4192-90AF-ED7FC223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24A1A-3368-4152-8BEB-42F67E4F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0C64F-6592-4189-95B5-7544A34D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7D6EB-7971-4003-8ECA-154212AE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DAE5D-F579-4CE9-BD44-4CCC874B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67C1-4405-4619-9363-65C8E0A1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9D50C-5AA6-4450-8E3C-77E1BD0B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E574-FD88-4F58-8DCF-32764D31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2FE61-A582-42BF-95A6-81F22486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F064A-079C-4703-AFC3-D66D255A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8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B9C2-52E5-411D-9D20-1474B3B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C5ADA-B207-4AB4-8909-DF9F6FE1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FD755-5E53-45A3-A6C5-5E359A706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DB176-02D3-47E6-860F-C9EB55105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EE67B-4376-4D98-857D-7DA85C7F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08F78-8868-4481-822A-93E5D183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5DD1A-9369-4E53-8FD3-9CAF5A9A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FE439E-2746-4203-AC92-4E1B80CE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6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26E83-EBB8-4484-A9BA-9337E69E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77790-8DCC-43A0-B93E-ABB9924D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2E545-F31D-402C-A8FD-E8F7A16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EDA206-B638-4590-BF24-F401B943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1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15DEB-480D-4D70-8569-DA97C26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D01C7C-C1E9-40AD-9666-BCB088BA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DA09B-7A86-492E-A0F0-9C3CC3BA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1BB0-65F4-46CE-A2B2-A992E5D1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1E7C5-4A4D-4491-82C9-0970DE1E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A1285-56B0-4C3C-A366-B17D594F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2FF01-10F4-4453-AF23-A9FCE6B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E5AB0-393B-4442-9937-B86DC184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4F41D-5F1A-494C-A59B-95284495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2EEA8-2922-4DD1-8875-314B709C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FF540C-F809-4E83-AF99-63DB5B04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E6A41-2826-4CF3-A536-052A3D04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05DE2-9BBB-427C-A312-FC8D5920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53B3-5D83-47DC-93B1-DDC9F6EAB3E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C22F7-FE3C-4DA7-A6BC-3B33223A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C8455-41A8-447C-BD1A-19DF94C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8CB-BED5-45C7-84E5-AE8AA289E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DEADDA-E386-4E6A-B268-DF73130D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9B7E2-0555-4851-A993-BB14C00C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A268A-C6F8-43AB-AD9F-7785744F8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defRPr>
            </a:lvl1pPr>
          </a:lstStyle>
          <a:p>
            <a:fld id="{5AAB53B3-5D83-47DC-93B1-DDC9F6EAB3EC}" type="datetimeFigureOut">
              <a:rPr lang="ko-KR" altLang="en-US" smtClean="0"/>
              <a:pPr/>
              <a:t>2022-05-04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CE27-39B4-472A-8CD9-B9BA00E1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13601-14D8-4ABC-BD79-106FF076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defRPr>
            </a:lvl1pPr>
          </a:lstStyle>
          <a:p>
            <a:fld id="{224C18CB-BED5-45C7-84E5-AE8AA289E5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1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-Core Dream 3 Light" panose="020B0303030302020204" pitchFamily="34" charset="-127"/>
          <a:ea typeface="S-Core Dream 3 Light" panose="020B03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-Core Dream 3 Light" panose="020B0303030302020204" pitchFamily="34" charset="-127"/>
          <a:ea typeface="S-Core Dream 3 Light" panose="020B03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-Core Dream 3 Light" panose="020B0303030302020204" pitchFamily="34" charset="-127"/>
          <a:ea typeface="S-Core Dream 3 Light" panose="020B03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-Core Dream 3 Light" panose="020B0303030302020204" pitchFamily="34" charset="-127"/>
          <a:ea typeface="S-Core Dream 3 Light" panose="020B03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-Core Dream 3 Light" panose="020B0303030302020204" pitchFamily="34" charset="-127"/>
          <a:ea typeface="S-Core Dream 3 Light" panose="020B03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-Core Dream 3 Light" panose="020B0303030302020204" pitchFamily="34" charset="-127"/>
          <a:ea typeface="S-Core Dream 3 Light" panose="020B03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log.co.kr/report/reportList.do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ag884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onovill.com/news/articleView.html?idxno=341601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youtube.com/watch?v=E9T_0u9fAFM&amp;t=5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crdownload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youtube_visualization.xls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youtube_crawling.xlsx" TargetMode="External"/><Relationship Id="rId5" Type="http://schemas.openxmlformats.org/officeDocument/2006/relationships/hyperlink" Target="df_blog_crawling.xlsx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6209" y="0"/>
            <a:ext cx="9575791" cy="6857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5" name="Object 5"/>
          <p:cNvSpPr txBox="1"/>
          <p:nvPr/>
        </p:nvSpPr>
        <p:spPr>
          <a:xfrm>
            <a:off x="3096037" y="5107999"/>
            <a:ext cx="850448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600" dirty="0">
                <a:solidFill>
                  <a:srgbClr val="FFFFFF"/>
                </a:solidFill>
                <a:latin typeface="Noto Sans CJK KR Black" pitchFamily="34" charset="0"/>
                <a:ea typeface="S-Core Dream 3 Light" panose="020B0303030302020204" pitchFamily="34" charset="-127"/>
                <a:cs typeface="Noto Sans CJK KR Black" pitchFamily="34" charset="0"/>
              </a:rPr>
              <a:t>Portfolio</a:t>
            </a:r>
            <a:endParaRPr lang="en-US" altLang="ko-KR" sz="40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180" y="358644"/>
            <a:ext cx="41142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cs typeface="Noto Sans CJK KR Regular" pitchFamily="34" charset="0"/>
              </a:rPr>
              <a:t>2022.04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386" y="6055111"/>
            <a:ext cx="41142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S-Core Dream 3 Light"/>
                <a:ea typeface="S-Core Dream 3 Light" panose="020B0303030302020204" pitchFamily="34" charset="-127"/>
              </a:rPr>
              <a:t>장경준</a:t>
            </a:r>
            <a:endParaRPr lang="en-US" sz="1200" dirty="0">
              <a:latin typeface="S-Core Dream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515580" y="5842726"/>
            <a:ext cx="218491" cy="569375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42" y="977779"/>
            <a:ext cx="2370341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841" y="3812911"/>
            <a:ext cx="4826158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좌상단의 그래프는 네이버 블로그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던파 복귀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＂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에 관한 검색 결과들 중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명사만 추출하여 명사 별 빈도수를 나타낸 그래프입니다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</a:p>
          <a:p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크롤링을 통해 도출한 명사 중 가장 많은 빈도수를 차지한 단어는 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에픽과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이벤트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＂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복귀 유저가 더욱 편하고 즐거운 게임 플레이를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할 수 있도록 지원해주는 던파의 복귀 유저 이벤트와 많은 보상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특히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에픽 등급 아이템과 신화 등급 아이템을 주는 이벤트가 복귀의 가장 큰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원인이었습니다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그 뒤로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던전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신화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아이템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파밍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무기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레벨 등 자신의 캐릭터가 강해지는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이른바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스펙 업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＂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 주를 이루었고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레이드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시로코와 같이 근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3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년간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던파에서 이루어져 왔던 대규모 업데이트의 단어도 많이 추출되었습니다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3548937"/>
            <a:ext cx="4826158" cy="45719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39BE6E-B54A-49F5-A2B7-9DD55F7EBBD6}"/>
              </a:ext>
            </a:extLst>
          </p:cNvPr>
          <p:cNvSpPr txBox="1"/>
          <p:nvPr/>
        </p:nvSpPr>
        <p:spPr>
          <a:xfrm>
            <a:off x="1269841" y="2542903"/>
            <a:ext cx="348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데이터 분석 </a:t>
            </a:r>
            <a:r>
              <a:rPr lang="en-US" altLang="ko-KR" dirty="0">
                <a:latin typeface="S-Core Dream 3 Light"/>
                <a:ea typeface="S-Core Dream 3 Light" panose="020B0303030302020204" pitchFamily="34" charset="-127"/>
              </a:rPr>
              <a:t>: </a:t>
            </a:r>
          </a:p>
          <a:p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시각화 된 자료를 통한 분석</a:t>
            </a:r>
          </a:p>
        </p:txBody>
      </p: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F44144B-1F54-438F-900F-C3DC97347EC4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9" name="그룹 1005">
              <a:extLst>
                <a:ext uri="{FF2B5EF4-FFF2-40B4-BE49-F238E27FC236}">
                  <a16:creationId xmlns:a16="http://schemas.microsoft.com/office/drawing/2014/main" id="{63F0C0C7-7651-4DE4-93B0-B4FA6518C6CE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A0F297E-545F-487E-B2E3-97671292A945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DCE4F16-AA72-4B4E-A3CF-51EC48889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2DFBFEE8-DFCC-46E3-8257-A359DD9D4AFA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09B37788-2BBF-4EA5-A7ED-573D1BE70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CA19DF7E-7AB4-4ABC-8132-79A7CF3E4F6C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9.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분석 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DB5B65C-7893-CA12-321D-CD82BCAD6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1" y="395827"/>
            <a:ext cx="5478085" cy="3306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3C2845-21CC-03D7-21DD-907D2C74E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54" y="3812911"/>
            <a:ext cx="3850805" cy="28881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B80599-0ED5-B328-456B-BA850764DB58}"/>
              </a:ext>
            </a:extLst>
          </p:cNvPr>
          <p:cNvSpPr txBox="1"/>
          <p:nvPr/>
        </p:nvSpPr>
        <p:spPr>
          <a:xfrm>
            <a:off x="6675602" y="3744351"/>
            <a:ext cx="505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&lt;Matplotlib </a:t>
            </a:r>
            <a:r>
              <a:rPr lang="ko-KR" altLang="en-US" sz="800" dirty="0"/>
              <a:t>라이브러리를 통한 명사 별 빈도수 그래프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2294F6-65C7-2BA1-56D9-AEEDD706A1A4}"/>
              </a:ext>
            </a:extLst>
          </p:cNvPr>
          <p:cNvSpPr txBox="1"/>
          <p:nvPr/>
        </p:nvSpPr>
        <p:spPr>
          <a:xfrm>
            <a:off x="6675602" y="6485571"/>
            <a:ext cx="505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/>
              <a:t>추출한 명사 별 빈도수를 직관적으로 보여주는 워드클라우드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8151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9842" y="3982187"/>
            <a:ext cx="4826158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Youtube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크롤링 결과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추억에 관련된 영상들이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500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 가량 추출되었습니다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상위 조회수의 경우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10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만회 이상 조회된 영상도 많았고 가장 높은 조회수를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기록한 영상은 과거 던파의 로그인 화면을 책임졌던 추억의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OST </a:t>
            </a:r>
          </a:p>
          <a:p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바람의 너를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”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이었습니다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상위 조회수의 영상들을 살펴본 바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대전이 이전의 던전들과 던전들의 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배경음악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1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차 각성 퀘스트의 진행 던전이었던 </a:t>
            </a:r>
            <a:r>
              <a:rPr lang="ko-KR" altLang="en-US" sz="11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고대던전의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영상들이 주를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이루었습니다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최근 출시된 던파 모바일 또한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던파 클래식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＂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이라는 호평을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받으며 추억을 회상하는 많은 유저들을 불러모았습니다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3548937"/>
            <a:ext cx="4826158" cy="45719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F44144B-1F54-438F-900F-C3DC97347EC4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9" name="그룹 1005">
              <a:extLst>
                <a:ext uri="{FF2B5EF4-FFF2-40B4-BE49-F238E27FC236}">
                  <a16:creationId xmlns:a16="http://schemas.microsoft.com/office/drawing/2014/main" id="{63F0C0C7-7651-4DE4-93B0-B4FA6518C6CE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A0F297E-545F-487E-B2E3-97671292A945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DCE4F16-AA72-4B4E-A3CF-51EC48889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2DFBFEE8-DFCC-46E3-8257-A359DD9D4AFA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09B37788-2BBF-4EA5-A7ED-573D1BE70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CA19DF7E-7AB4-4ABC-8132-79A7CF3E4F6C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10.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분석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sp>
        <p:nvSpPr>
          <p:cNvPr id="27" name="Object 3">
            <a:extLst>
              <a:ext uri="{FF2B5EF4-FFF2-40B4-BE49-F238E27FC236}">
                <a16:creationId xmlns:a16="http://schemas.microsoft.com/office/drawing/2014/main" id="{FE6EF711-62CE-4877-9092-8F85799E8AA0}"/>
              </a:ext>
            </a:extLst>
          </p:cNvPr>
          <p:cNvSpPr txBox="1"/>
          <p:nvPr/>
        </p:nvSpPr>
        <p:spPr>
          <a:xfrm>
            <a:off x="6211487" y="3982187"/>
            <a:ext cx="4826158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이렇듯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던파 추억과 관련된 영상도 많고 그 추억을 되살리기 위해 다시 던파로 돌아오는 유저들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던파 복귀 이벤트 보상에 다시 돌아오는 유저들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대규모 업데이트에 흥미를 느껴 돌아오는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절대 등한시 할 수 없는 복귀 유저들이 꾸준히 있었습니다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.</a:t>
            </a:r>
          </a:p>
          <a:p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Noto Sans CJK KR Regular" pitchFamily="34" charset="0"/>
            </a:endParaRPr>
          </a:p>
        </p:txBody>
      </p: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84497F9A-BF93-4341-9C29-C2CC686AEC02}"/>
              </a:ext>
            </a:extLst>
          </p:cNvPr>
          <p:cNvGrpSpPr/>
          <p:nvPr/>
        </p:nvGrpSpPr>
        <p:grpSpPr>
          <a:xfrm>
            <a:off x="6096000" y="3548938"/>
            <a:ext cx="4826158" cy="45719"/>
            <a:chOff x="1904762" y="5323405"/>
            <a:chExt cx="4266667" cy="63443"/>
          </a:xfrm>
        </p:grpSpPr>
        <p:pic>
          <p:nvPicPr>
            <p:cNvPr id="25" name="Object 5">
              <a:extLst>
                <a:ext uri="{FF2B5EF4-FFF2-40B4-BE49-F238E27FC236}">
                  <a16:creationId xmlns:a16="http://schemas.microsoft.com/office/drawing/2014/main" id="{3739745F-FAB1-4A1F-81F4-BDEF7A02E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0D26DB5-FF01-896D-6C4A-3098D4CF2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1" y="356587"/>
            <a:ext cx="9361716" cy="29740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82122EF-8D76-6CCA-A3BA-1286B9D7FE42}"/>
              </a:ext>
            </a:extLst>
          </p:cNvPr>
          <p:cNvSpPr txBox="1"/>
          <p:nvPr/>
        </p:nvSpPr>
        <p:spPr>
          <a:xfrm>
            <a:off x="3567432" y="3322300"/>
            <a:ext cx="505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&lt;“</a:t>
            </a:r>
            <a:r>
              <a:rPr lang="ko-KR" altLang="en-US" sz="800" dirty="0"/>
              <a:t>던파 추억</a:t>
            </a:r>
            <a:r>
              <a:rPr lang="en-US" altLang="ko-KR" sz="800" dirty="0"/>
              <a:t>＂</a:t>
            </a:r>
            <a:r>
              <a:rPr lang="ko-KR" altLang="en-US" sz="800" dirty="0"/>
              <a:t>관련 </a:t>
            </a:r>
            <a:r>
              <a:rPr lang="en-US" altLang="ko-KR" sz="800" dirty="0" err="1"/>
              <a:t>Yotube</a:t>
            </a:r>
            <a:r>
              <a:rPr lang="en-US" altLang="ko-KR" sz="800" dirty="0"/>
              <a:t> </a:t>
            </a:r>
            <a:r>
              <a:rPr lang="ko-KR" altLang="en-US" sz="800" dirty="0"/>
              <a:t>검색 결과 시각화 엑셀 자료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244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42" y="977779"/>
            <a:ext cx="2370341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841" y="3812911"/>
            <a:ext cx="4826158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가장 최근 대규모 업데이트인 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‘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더 넥스트 저니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‘ , 110 </a:t>
            </a:r>
            <a:r>
              <a:rPr lang="ko-KR" altLang="en-US" sz="1100" dirty="0" err="1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만렙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 확장과 동시에 새로운 레벨대의 에픽 장비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신규 던전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캐릭터의 밸런스 패치와 개편과 그와 동시에 진행했던 이벤트로 인해 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PC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방 점유율이 급상승한 것을 확인할 수 있습니다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.</a:t>
            </a:r>
          </a:p>
          <a:p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또한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작년에 진행됐던 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혼돈의 </a:t>
            </a:r>
            <a:r>
              <a:rPr lang="ko-KR" altLang="en-US" sz="1100" dirty="0" err="1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오즈마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＂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업데이트 당시에도 가파른 접속률 상승세를 이루어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냈습니다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  <a:r>
              <a:rPr lang="ko-KR" altLang="en-US" sz="1100" dirty="0" err="1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시로코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레이드 업데이트 이후로 유저들이 가장 기다렸을 새로운 레이드인 </a:t>
            </a:r>
            <a:r>
              <a:rPr lang="ko-KR" altLang="en-US" sz="1100" dirty="0" err="1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오즈마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레이드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저 또한 당시 많은 기대를 하며 설레었던 경험이 있습니다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이를 통해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대규모 업데이트 때 많은 유저들이 복귀하고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복귀 시 도태되지 않도록 진행되는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복귀 이벤트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그리고 기존 유저들을 위한 이벤트 역시 복귀 유저들도 마음껏 누릴 수 있어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이벤트의 내용도 복귀에 있어 매우 중요한 요소라는 결론을 도출할 수 있습니다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3548937"/>
            <a:ext cx="4826158" cy="45719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39BE6E-B54A-49F5-A2B7-9DD55F7EBBD6}"/>
              </a:ext>
            </a:extLst>
          </p:cNvPr>
          <p:cNvSpPr txBox="1"/>
          <p:nvPr/>
        </p:nvSpPr>
        <p:spPr>
          <a:xfrm>
            <a:off x="1269841" y="2542903"/>
            <a:ext cx="348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결론 </a:t>
            </a:r>
            <a:r>
              <a:rPr lang="en-US" altLang="ko-KR" dirty="0">
                <a:latin typeface="S-Core Dream 3 Light"/>
                <a:ea typeface="S-Core Dream 3 Light" panose="020B0303030302020204" pitchFamily="34" charset="-127"/>
              </a:rPr>
              <a:t>: </a:t>
            </a:r>
          </a:p>
          <a:p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분석을 통한 결론</a:t>
            </a:r>
          </a:p>
        </p:txBody>
      </p: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F44144B-1F54-438F-900F-C3DC97347EC4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9" name="그룹 1005">
              <a:extLst>
                <a:ext uri="{FF2B5EF4-FFF2-40B4-BE49-F238E27FC236}">
                  <a16:creationId xmlns:a16="http://schemas.microsoft.com/office/drawing/2014/main" id="{63F0C0C7-7651-4DE4-93B0-B4FA6518C6CE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A0F297E-545F-487E-B2E3-97671292A945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DCE4F16-AA72-4B4E-A3CF-51EC48889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2DFBFEE8-DFCC-46E3-8257-A359DD9D4AFA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09B37788-2BBF-4EA5-A7ED-573D1BE70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CA19DF7E-7AB4-4ABC-8132-79A7CF3E4F6C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11.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결론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15EC8EFC-B477-C5E4-A7AD-AAF79FC06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21" y="452094"/>
            <a:ext cx="4716228" cy="27057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1049E7-F300-9331-D374-EC9E75BCCE63}"/>
              </a:ext>
            </a:extLst>
          </p:cNvPr>
          <p:cNvSpPr txBox="1"/>
          <p:nvPr/>
        </p:nvSpPr>
        <p:spPr>
          <a:xfrm>
            <a:off x="6568168" y="3256103"/>
            <a:ext cx="505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</a:t>
            </a:r>
            <a:r>
              <a:rPr lang="ko-KR" altLang="en-US" sz="800" dirty="0"/>
              <a:t>던파 대규모 업데이트 당시 </a:t>
            </a:r>
            <a:r>
              <a:rPr lang="en-US" altLang="ko-KR" sz="800" dirty="0"/>
              <a:t>PC</a:t>
            </a:r>
            <a:r>
              <a:rPr lang="ko-KR" altLang="en-US" sz="800" dirty="0"/>
              <a:t>방 점유율</a:t>
            </a:r>
            <a:r>
              <a:rPr lang="en-US" altLang="ko-KR" sz="800" dirty="0"/>
              <a:t>. </a:t>
            </a:r>
          </a:p>
          <a:p>
            <a:pPr algn="ctr"/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더로그</a:t>
            </a:r>
            <a:r>
              <a:rPr lang="en-US" altLang="ko-KR" sz="800" dirty="0"/>
              <a:t>, </a:t>
            </a:r>
            <a:r>
              <a:rPr lang="en-US" altLang="ko-KR" sz="800" dirty="0">
                <a:solidFill>
                  <a:schemeClr val="bg1"/>
                </a:solidFill>
                <a:hlinkClick r:id="rId6"/>
              </a:rPr>
              <a:t>https://www.thelog.co.kr/report/reportList.do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4D3B3C06-26E7-780C-4598-572A063CF21F}"/>
              </a:ext>
            </a:extLst>
          </p:cNvPr>
          <p:cNvSpPr txBox="1"/>
          <p:nvPr/>
        </p:nvSpPr>
        <p:spPr>
          <a:xfrm>
            <a:off x="6683656" y="3812911"/>
            <a:ext cx="4826158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그 외에도 복귀 유저들의 복귀한 계기는 윤명진 총괄 디렉터님의 복귀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이후의 행보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시너지 캐릭터와 딜러 캐릭터의 구분을 없애는 던파의 </a:t>
            </a:r>
            <a:r>
              <a:rPr lang="ko-KR" altLang="en-US" sz="1100" dirty="0" err="1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역대급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 </a:t>
            </a:r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Noto Sans CJK KR Regular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상향 평준화 밸런스 패치로 많은 호응을 얻었으며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타 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RPG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게임과 달리 많은 </a:t>
            </a:r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Noto Sans CJK KR Regular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극찬을 받았던 던파 간담회의 내용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연례 행사로 진행되는</a:t>
            </a:r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Noto Sans CJK KR Regular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겨울 던파 페스티벌의 행사 내용 또한 던파를 돌아섰던 유저들을 다시 불러올 수 있는 충분한 요소라고 사료됩니다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.</a:t>
            </a:r>
          </a:p>
          <a:p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Noto Sans CJK KR Regular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그리고 가장 최근 출시한 던파 모바일도 과거의 향수를 불러 일으키며 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PC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 던파</a:t>
            </a:r>
            <a:endParaRPr lang="en-US" altLang="ko-KR" sz="11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Noto Sans CJK KR Regular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접속률 상승에도 좋은 영향을 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미칠 것입니다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.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5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6209" y="0"/>
            <a:ext cx="9575791" cy="6857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5" name="Object 5"/>
          <p:cNvSpPr txBox="1"/>
          <p:nvPr/>
        </p:nvSpPr>
        <p:spPr>
          <a:xfrm>
            <a:off x="3096037" y="5107999"/>
            <a:ext cx="850448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600" dirty="0">
                <a:solidFill>
                  <a:srgbClr val="FFFFFF"/>
                </a:solidFill>
                <a:latin typeface="Noto Sans CJK KR Black" pitchFamily="34" charset="0"/>
                <a:ea typeface="S-Core Dream 3 Light" panose="020B0303030302020204" pitchFamily="34" charset="-127"/>
                <a:cs typeface="Noto Sans CJK KR Black" pitchFamily="34" charset="0"/>
              </a:rPr>
              <a:t>Thank You</a:t>
            </a:r>
            <a:endParaRPr lang="en-US" altLang="ko-KR" sz="40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180" y="358644"/>
            <a:ext cx="41142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cs typeface="Noto Sans CJK KR Regular" pitchFamily="34" charset="0"/>
              </a:rPr>
              <a:t>2022.04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386" y="6055111"/>
            <a:ext cx="41142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S-Core Dream 3 Light"/>
                <a:ea typeface="S-Core Dream 3 Light" panose="020B0303030302020204" pitchFamily="34" charset="-127"/>
              </a:rPr>
              <a:t>장경준</a:t>
            </a:r>
            <a:endParaRPr lang="en-US" sz="1200" dirty="0">
              <a:latin typeface="S-Core Dream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515580" y="5842726"/>
            <a:ext cx="218491" cy="569375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89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8611" y="880780"/>
            <a:ext cx="5095582" cy="5095582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35743" y="2110198"/>
            <a:ext cx="5414113" cy="2739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a</a:t>
            </a:r>
          </a:p>
          <a:p>
            <a:r>
              <a:rPr lang="en-US" sz="4000" dirty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Portfolio</a:t>
            </a:r>
          </a:p>
          <a:p>
            <a:r>
              <a:rPr lang="en-US" sz="4000" dirty="0">
                <a:solidFill>
                  <a:srgbClr val="000000"/>
                </a:solidFill>
                <a:latin typeface="Bebas" pitchFamily="34" charset="0"/>
                <a:cs typeface="Bebas" pitchFamily="34" charset="0"/>
              </a:rPr>
              <a:t>About</a:t>
            </a:r>
          </a:p>
          <a:p>
            <a:endParaRPr lang="en-US" sz="4000" dirty="0">
              <a:solidFill>
                <a:srgbClr val="000000"/>
              </a:solidFill>
              <a:latin typeface="Bebas" pitchFamily="34" charset="0"/>
              <a:cs typeface="Bebas" pitchFamily="34" charset="0"/>
            </a:endParaRPr>
          </a:p>
          <a:p>
            <a:endParaRPr lang="en-US" sz="1200" dirty="0">
              <a:latin typeface="S-Core Dream 3 Light" panose="020B03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35743" y="4268451"/>
            <a:ext cx="1284452" cy="173330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229543" y="2305379"/>
            <a:ext cx="5495123" cy="22463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About Me</a:t>
            </a:r>
          </a:p>
          <a:p>
            <a:pPr marL="342900" indent="-342900">
              <a:buFontTx/>
              <a:buChar char="-"/>
            </a:pPr>
            <a:r>
              <a:rPr lang="ko-KR" alt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데이터 분석 주제 선정</a:t>
            </a:r>
            <a:endParaRPr lang="en-US" altLang="ko-KR" sz="23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THELuxGoM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데이터</a:t>
            </a:r>
            <a:r>
              <a:rPr 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 </a:t>
            </a:r>
            <a:r>
              <a:rPr lang="ko-KR" alt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수집 및 정제</a:t>
            </a:r>
            <a:endParaRPr lang="en-US" altLang="ko-KR" sz="23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THELuxGoM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데이터 시각화</a:t>
            </a:r>
            <a:endParaRPr lang="en-US" altLang="ko-KR" sz="23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THELuxGoM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데이터 분석</a:t>
            </a:r>
            <a:endParaRPr lang="en-US" altLang="ko-KR" sz="23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THELuxGoM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3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THELuxGoM" pitchFamily="34" charset="0"/>
              </a:rPr>
              <a:t>결론</a:t>
            </a:r>
            <a:endParaRPr lang="en-US" altLang="ko-KR" sz="23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THELuxGo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643947" y="1964960"/>
            <a:ext cx="2628113" cy="2628113"/>
            <a:chOff x="-965921" y="2947439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Object 23"/>
            <p:cNvSpPr txBox="1"/>
            <p:nvPr/>
          </p:nvSpPr>
          <p:spPr>
            <a:xfrm>
              <a:off x="463626" y="239893"/>
              <a:ext cx="1624613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THELuxGoR" pitchFamily="34" charset="0"/>
                  <a:cs typeface="THELuxGoR" pitchFamily="34" charset="0"/>
                </a:rPr>
                <a:t>1. Index</a:t>
              </a:r>
              <a:endParaRPr lang="en-US" sz="1200" dirty="0">
                <a:latin typeface="S-Core Dream 3 Light" panose="020B0303030302020204" pitchFamily="34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418435" y="3537732"/>
            <a:ext cx="5570702" cy="6349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1329" y="558150"/>
            <a:ext cx="5280585" cy="94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34" kern="0" spc="-2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About Me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6548" y="2328760"/>
            <a:ext cx="2948215" cy="3462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900" dirty="0">
                <a:solidFill>
                  <a:srgbClr val="000000"/>
                </a:solidFill>
                <a:latin typeface="S-Core Dream 3 Light" panose="020B0303030302020204" pitchFamily="34" charset="-127"/>
                <a:cs typeface="Noto Sans CJK KR Regular" pitchFamily="34" charset="0"/>
              </a:rPr>
              <a:t>Python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과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R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을 기반으로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Data Engineering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을 꿈꾸는 </a:t>
            </a:r>
            <a:endParaRPr lang="en-US" altLang="ko-KR" sz="9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Noto Sans CJK KR Regular" pitchFamily="34" charset="0"/>
            </a:endParaRPr>
          </a:p>
          <a:p>
            <a:pPr algn="just"/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Noto Sans CJK KR Regular" pitchFamily="34" charset="0"/>
              </a:rPr>
              <a:t>주니어 개발자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장경준 입니다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just"/>
            <a:endParaRPr lang="en-US" sz="900" dirty="0">
              <a:solidFill>
                <a:srgbClr val="000000"/>
              </a:solidFill>
              <a:latin typeface="S-Core Dream 3 Light" panose="020B0303030302020204" pitchFamily="34" charset="-127"/>
            </a:endParaRPr>
          </a:p>
          <a:p>
            <a:pPr algn="just"/>
            <a:r>
              <a:rPr lang="en-US" sz="900" dirty="0">
                <a:solidFill>
                  <a:srgbClr val="000000"/>
                </a:solidFill>
                <a:latin typeface="S-Core Dream 3 Light" panose="020B0303030302020204" pitchFamily="34" charset="-127"/>
              </a:rPr>
              <a:t>“</a:t>
            </a:r>
            <a:r>
              <a:rPr lang="ko-KR" altLang="en-US" sz="900" i="1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경험이 최고의 스승이다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라는 좌우명을 바탕으로 항상 새로운 것을 도전하고 부딪히길 두려워하지 않았습니다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just"/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대학교와 부산의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IT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전문 학원인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“IT Bank”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에서 프로그래밍 기초인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C, Java, Python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및 네트워크와 리눅스 </a:t>
            </a:r>
            <a:endParaRPr lang="en-US" altLang="ko-KR" sz="9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just"/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시스템을 배우며 흥미를 가지기 시작했고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대학교 고학년 때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Kotlin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언어를 이용한 안드로이드 앱 개발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해킹 실무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및 보안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사이버 포렌식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데이터 마이닝 등을 배우며</a:t>
            </a:r>
            <a:endParaRPr lang="en-US" altLang="ko-KR" sz="9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just"/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개발자에 대한 꿈을 확실히 했습니다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</a:p>
          <a:p>
            <a:pPr algn="just"/>
            <a:endParaRPr lang="en-US" sz="900" dirty="0">
              <a:solidFill>
                <a:srgbClr val="000000"/>
              </a:solidFill>
              <a:latin typeface="S-Core Dream 3 Light" panose="020B0303030302020204" pitchFamily="34" charset="-127"/>
            </a:endParaRPr>
          </a:p>
          <a:p>
            <a:pPr algn="just"/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대학교 졸업 이후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“</a:t>
            </a:r>
            <a:r>
              <a:rPr lang="ko-KR" altLang="en-US" sz="900" i="1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빅데이터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”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라는 정보가 가진 힘에 강렬한 이끌림을 느껴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Data Engineering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에 대한 진로를 확고히 했고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데이터에 대해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조금 더 공부를 하기 위해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  <a:p>
            <a:pPr algn="just"/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900" i="1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부산 더조은 직업전문학교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”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에서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개월간의 직업 훈련인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900" i="1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빅데이터 개발자 양성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과정을 수료했습니다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just"/>
            <a:endParaRPr lang="en-US" sz="900" dirty="0">
              <a:solidFill>
                <a:srgbClr val="000000"/>
              </a:solidFill>
              <a:latin typeface="S-Core Dream 3 Light" panose="020B0303030302020204" pitchFamily="34" charset="-127"/>
            </a:endParaRPr>
          </a:p>
          <a:p>
            <a:pPr algn="just"/>
            <a:r>
              <a:rPr lang="en-US" sz="900" dirty="0">
                <a:solidFill>
                  <a:srgbClr val="000000"/>
                </a:solidFill>
                <a:latin typeface="S-Core Dream 3 Light" panose="020B0303030302020204" pitchFamily="34" charset="-127"/>
              </a:rPr>
              <a:t>“</a:t>
            </a:r>
            <a:r>
              <a:rPr lang="ko-KR" altLang="en-US" sz="900" i="1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더조은 직업전문학교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에서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HTML, JSP, Java, Spring Boot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를 이용한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S-Core Dream 3 Light" panose="020B0303030302020204" pitchFamily="34" charset="-127"/>
              </a:rPr>
              <a:t>Web Front-End 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 기초과정을 익혔고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Python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과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R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이용한 데이터 수집 처리 및 시각화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Hadoop Echo System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통한 데이터 관리를 배웠고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TensorFlow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등의 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ML/DL</a:t>
            </a:r>
            <a:r>
              <a:rPr lang="ko-KR" altLang="en-US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과정 또한 배웠습니다</a:t>
            </a:r>
            <a:r>
              <a:rPr lang="en-US" altLang="ko-KR" sz="9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lang="en-US" sz="900" dirty="0">
              <a:solidFill>
                <a:srgbClr val="000000"/>
              </a:solidFill>
              <a:latin typeface="S-Core Dream 3 Light" panose="020B0303030302020204" pitchFamily="34" charset="-127"/>
            </a:endParaRPr>
          </a:p>
          <a:p>
            <a:pPr algn="just"/>
            <a:endParaRPr lang="en-US" sz="1200" dirty="0">
              <a:latin typeface="S-Core Dream 3 Light" panose="020B0303030302020204" pitchFamily="34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7511150" y="774986"/>
            <a:ext cx="4265902" cy="741048"/>
            <a:chOff x="11808666" y="3720927"/>
            <a:chExt cx="6947209" cy="1111570"/>
          </a:xfrm>
        </p:grpSpPr>
        <p:sp>
          <p:nvSpPr>
            <p:cNvPr id="19" name="Object 19"/>
            <p:cNvSpPr txBox="1"/>
            <p:nvPr/>
          </p:nvSpPr>
          <p:spPr>
            <a:xfrm>
              <a:off x="11808666" y="3720927"/>
              <a:ext cx="4678572" cy="415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oto Sans CJK KR Black" pitchFamily="34" charset="0"/>
                  <a:cs typeface="Noto Sans CJK KR Black" pitchFamily="34" charset="0"/>
                </a:rPr>
                <a:t>EDUCATION/EXPERIENCE :</a:t>
              </a:r>
              <a:endParaRPr lang="en-US" sz="1200" dirty="0">
                <a:latin typeface="S-Core Dream 3 Light" panose="020B0303030302020204" pitchFamily="34" charset="-127"/>
              </a:endParaRPr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11903904" y="4119139"/>
              <a:ext cx="6851971" cy="713358"/>
              <a:chOff x="11903904" y="4119139"/>
              <a:chExt cx="6851971" cy="713358"/>
            </a:xfrm>
          </p:grpSpPr>
          <p:sp>
            <p:nvSpPr>
              <p:cNvPr id="21" name="Object 21"/>
              <p:cNvSpPr txBox="1"/>
              <p:nvPr/>
            </p:nvSpPr>
            <p:spPr>
              <a:xfrm>
                <a:off x="11903904" y="4140001"/>
                <a:ext cx="2489757" cy="6924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8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-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동서대학교</a:t>
                </a:r>
                <a:endParaRPr lang="en-US" sz="8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endParaRPr lang="en-US" altLang="ko-KR" sz="8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r>
                  <a:rPr lang="en-US" altLang="ko-KR" sz="8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-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부산 더조은 직업 전문학교</a:t>
                </a:r>
                <a:endParaRPr lang="en-US" sz="8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13989904" y="4122724"/>
                <a:ext cx="3149757" cy="6924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8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                  컴퓨터공학 학사</a:t>
                </a:r>
                <a:endParaRPr lang="en-US" altLang="ko-KR" sz="8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endParaRPr lang="en-US" sz="8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r>
                  <a:rPr lang="en-US" altLang="ko-KR" sz="800" dirty="0">
                    <a:effectLst/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Times New Roman" panose="02020603050405020304" pitchFamily="18" charset="0"/>
                  </a:rPr>
                  <a:t>  </a:t>
                </a:r>
                <a:r>
                  <a:rPr lang="ko-KR" altLang="ko-KR" sz="800" dirty="0">
                    <a:effectLst/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Times New Roman" panose="02020603050405020304" pitchFamily="18" charset="0"/>
                  </a:rPr>
                  <a:t>빅데이터</a:t>
                </a:r>
                <a:r>
                  <a:rPr lang="en-US" altLang="ko-KR" sz="800" dirty="0">
                    <a:effectLst/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Times New Roman" panose="02020603050405020304" pitchFamily="18" charset="0"/>
                  </a:rPr>
                  <a:t>UI </a:t>
                </a:r>
                <a:r>
                  <a:rPr lang="ko-KR" altLang="ko-KR" sz="800" dirty="0">
                    <a:effectLst/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Times New Roman" panose="02020603050405020304" pitchFamily="18" charset="0"/>
                  </a:rPr>
                  <a:t>전문가 양성</a:t>
                </a:r>
                <a:r>
                  <a:rPr lang="en-US" altLang="ko-KR" sz="800" dirty="0">
                    <a:effectLst/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800" dirty="0">
                    <a:effectLst/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Times New Roman" panose="02020603050405020304" pitchFamily="18" charset="0"/>
                  </a:rPr>
                  <a:t>파이썬</a:t>
                </a:r>
                <a:r>
                  <a:rPr lang="en-US" altLang="ko-KR" sz="800" dirty="0">
                    <a:effectLst/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Times New Roman" panose="02020603050405020304" pitchFamily="18" charset="0"/>
                  </a:rPr>
                  <a:t>, R)</a:t>
                </a:r>
                <a:endParaRPr lang="en-US" sz="800" dirty="0">
                  <a:latin typeface="S-Core Dream 3 Light" panose="020B0303030302020204" pitchFamily="34" charset="-127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16817136" y="4119139"/>
                <a:ext cx="1938739" cy="6924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cs typeface="Noto Sans CJK KR Regular" pitchFamily="34" charset="0"/>
                  </a:rPr>
                  <a:t>2014.03 – 2021.02</a:t>
                </a:r>
              </a:p>
              <a:p>
                <a:endParaRPr lang="en-US" sz="8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r>
                  <a:rPr lang="en-US" sz="8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cs typeface="Noto Sans CJK KR Regular" pitchFamily="34" charset="0"/>
                  </a:rPr>
                  <a:t>2021.03 – 2021.08</a:t>
                </a:r>
                <a:endParaRPr lang="en-US" sz="800" dirty="0">
                  <a:latin typeface="S-Core Dream 3 Light" panose="020B0303030302020204" pitchFamily="34" charset="-127"/>
                </a:endParaRPr>
              </a:p>
            </p:txBody>
          </p:sp>
        </p:grpSp>
      </p:grpSp>
      <p:grpSp>
        <p:nvGrpSpPr>
          <p:cNvPr id="1007" name="그룹 1007"/>
          <p:cNvGrpSpPr/>
          <p:nvPr/>
        </p:nvGrpSpPr>
        <p:grpSpPr>
          <a:xfrm>
            <a:off x="7511151" y="3822342"/>
            <a:ext cx="3976619" cy="857312"/>
            <a:chOff x="11808667" y="5733511"/>
            <a:chExt cx="5964929" cy="1285967"/>
          </a:xfrm>
        </p:grpSpPr>
        <p:sp>
          <p:nvSpPr>
            <p:cNvPr id="27" name="Object 27"/>
            <p:cNvSpPr txBox="1"/>
            <p:nvPr/>
          </p:nvSpPr>
          <p:spPr>
            <a:xfrm>
              <a:off x="11808667" y="5733511"/>
              <a:ext cx="4562286" cy="415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oto Sans CJK KR Black" pitchFamily="34" charset="0"/>
                  <a:cs typeface="Noto Sans CJK KR Black" pitchFamily="34" charset="0"/>
                </a:rPr>
                <a:t>AWARDS :</a:t>
              </a:r>
              <a:endParaRPr lang="en-US" sz="1200" dirty="0">
                <a:latin typeface="S-Core Dream 3 Light" panose="020B0303030302020204" pitchFamily="34" charset="-127"/>
              </a:endParaRPr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11903905" y="6188482"/>
              <a:ext cx="5869691" cy="830996"/>
              <a:chOff x="11903905" y="6188482"/>
              <a:chExt cx="5869691" cy="830996"/>
            </a:xfrm>
          </p:grpSpPr>
          <p:sp>
            <p:nvSpPr>
              <p:cNvPr id="29" name="Object 29"/>
              <p:cNvSpPr txBox="1"/>
              <p:nvPr/>
            </p:nvSpPr>
            <p:spPr>
              <a:xfrm>
                <a:off x="11903905" y="6188482"/>
                <a:ext cx="1672715" cy="34624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대상</a:t>
                </a:r>
                <a:endPara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13242000" y="6188482"/>
                <a:ext cx="4116011" cy="8309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동서대학교 주관 교내</a:t>
                </a:r>
                <a:br>
                  <a:rPr lang="en-US" altLang="ko-KR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</a:b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사이버포렌식</a:t>
                </a:r>
                <a:r>
                  <a:rPr lang="en-US" altLang="ko-KR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/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암호크랙 대회</a:t>
                </a:r>
                <a:br>
                  <a:rPr lang="en-US" altLang="ko-KR" sz="1067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</a:br>
                <a:endParaRPr lang="en-US" sz="1200" dirty="0">
                  <a:latin typeface="S-Core Dream 3 Light" panose="020B0303030302020204" pitchFamily="34" charset="-127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16421809" y="6188482"/>
                <a:ext cx="1351787" cy="369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cs typeface="Noto Sans CJK KR Regular" pitchFamily="34" charset="0"/>
                  </a:rPr>
                  <a:t>2019.10</a:t>
                </a:r>
              </a:p>
            </p:txBody>
          </p:sp>
        </p:grpSp>
      </p:grpSp>
      <p:sp>
        <p:nvSpPr>
          <p:cNvPr id="34" name="Object 34"/>
          <p:cNvSpPr txBox="1"/>
          <p:nvPr/>
        </p:nvSpPr>
        <p:spPr>
          <a:xfrm>
            <a:off x="7511151" y="5187994"/>
            <a:ext cx="304152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CONTACT :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7574644" y="5497656"/>
            <a:ext cx="4094046" cy="507831"/>
            <a:chOff x="11903905" y="8246486"/>
            <a:chExt cx="6141069" cy="761746"/>
          </a:xfrm>
        </p:grpSpPr>
        <p:sp>
          <p:nvSpPr>
            <p:cNvPr id="36" name="Object 36"/>
            <p:cNvSpPr txBox="1"/>
            <p:nvPr/>
          </p:nvSpPr>
          <p:spPr>
            <a:xfrm>
              <a:off x="11903905" y="8246486"/>
              <a:ext cx="1672715" cy="7617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rPr>
                <a:t>Phone</a:t>
              </a:r>
            </a:p>
            <a:p>
              <a:r>
                <a: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rPr>
                <a:t>E-mail</a:t>
              </a:r>
            </a:p>
            <a:p>
              <a:r>
                <a: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</a:rPr>
                <a:t>Github</a:t>
              </a:r>
              <a:endParaRPr lang="en-US" sz="900" dirty="0">
                <a:latin typeface="S-Core Dream 3 Light" panose="020B0303030302020204" pitchFamily="34" charset="-127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3346761" y="8246486"/>
              <a:ext cx="4698213" cy="7617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rPr>
                <a:t>010-6566-8843</a:t>
              </a:r>
            </a:p>
            <a:p>
              <a:r>
                <a: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rPr>
                <a:t>egag8843@gmail.com</a:t>
              </a:r>
            </a:p>
            <a:p>
              <a:r>
                <a: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  <a:hlinkClick r:id="rId3"/>
                </a:rPr>
                <a:t>https://github.com/egag8843</a:t>
              </a:r>
              <a:endParaRPr lang="en-US" sz="900" dirty="0">
                <a:latin typeface="S-Core Dream 3 Light" panose="020B0303030302020204" pitchFamily="34" charset="-127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036548" y="1813580"/>
            <a:ext cx="41142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Noto Sans CJK KR Black"/>
                <a:ea typeface="S-Core Dream 3 Light" panose="020B0303030302020204" pitchFamily="34" charset="-127"/>
              </a:rPr>
              <a:t>데이터 엔지니어 지망 장경준</a:t>
            </a:r>
            <a:endParaRPr lang="en-US" sz="1200" dirty="0">
              <a:latin typeface="Noto Sans CJK KR Black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3705535" y="774985"/>
            <a:ext cx="218491" cy="569375"/>
            <a:chOff x="6100243" y="1162477"/>
            <a:chExt cx="327736" cy="85406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100243" y="1162477"/>
              <a:ext cx="327735" cy="327735"/>
              <a:chOff x="6100243" y="1162477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00243" y="11624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100243" y="1688804"/>
              <a:ext cx="327735" cy="327735"/>
              <a:chOff x="6100243" y="1688804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00243" y="1688804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4" name="그림 3" descr="사람, 하늘, 넥타이, 정장이(가) 표시된 사진&#10;&#10;자동 생성된 설명">
            <a:extLst>
              <a:ext uri="{FF2B5EF4-FFF2-40B4-BE49-F238E27FC236}">
                <a16:creationId xmlns:a16="http://schemas.microsoft.com/office/drawing/2014/main" id="{F8248564-1490-4633-9DC6-24E149450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9" y="1680487"/>
            <a:ext cx="3443224" cy="4590965"/>
          </a:xfrm>
          <a:prstGeom prst="rect">
            <a:avLst/>
          </a:prstGeom>
        </p:spPr>
      </p:pic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70A35EA3-2E29-4A5F-B3EA-1C7EDD589B15}"/>
              </a:ext>
            </a:extLst>
          </p:cNvPr>
          <p:cNvGrpSpPr/>
          <p:nvPr/>
        </p:nvGrpSpPr>
        <p:grpSpPr>
          <a:xfrm>
            <a:off x="7505800" y="2007795"/>
            <a:ext cx="4114286" cy="1341217"/>
            <a:chOff x="11808667" y="1576276"/>
            <a:chExt cx="6171429" cy="2011828"/>
          </a:xfrm>
        </p:grpSpPr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BDA3F204-F742-409C-AEAD-9FEDC6C0BA6A}"/>
                </a:ext>
              </a:extLst>
            </p:cNvPr>
            <p:cNvSpPr txBox="1"/>
            <p:nvPr/>
          </p:nvSpPr>
          <p:spPr>
            <a:xfrm>
              <a:off x="11808667" y="1576276"/>
              <a:ext cx="6171429" cy="4154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oto Sans CJK KR Black" pitchFamily="34" charset="0"/>
                  <a:cs typeface="Noto Sans CJK KR Black" pitchFamily="34" charset="0"/>
                </a:rPr>
                <a:t>Certificate :</a:t>
              </a:r>
              <a:endParaRPr lang="en-US" sz="1200" dirty="0">
                <a:latin typeface="S-Core Dream 3 Light" panose="020B0303030302020204" pitchFamily="34" charset="-127"/>
              </a:endParaRPr>
            </a:p>
          </p:txBody>
        </p:sp>
        <p:grpSp>
          <p:nvGrpSpPr>
            <p:cNvPr id="40" name="그룹 1004">
              <a:extLst>
                <a:ext uri="{FF2B5EF4-FFF2-40B4-BE49-F238E27FC236}">
                  <a16:creationId xmlns:a16="http://schemas.microsoft.com/office/drawing/2014/main" id="{68F0899E-9D38-4D54-BFE2-E760C27549C3}"/>
                </a:ext>
              </a:extLst>
            </p:cNvPr>
            <p:cNvGrpSpPr/>
            <p:nvPr/>
          </p:nvGrpSpPr>
          <p:grpSpPr>
            <a:xfrm>
              <a:off x="11903906" y="1995358"/>
              <a:ext cx="5877716" cy="1592746"/>
              <a:chOff x="11903906" y="1995358"/>
              <a:chExt cx="5877716" cy="1592746"/>
            </a:xfrm>
          </p:grpSpPr>
          <p:sp>
            <p:nvSpPr>
              <p:cNvPr id="41" name="Object 13">
                <a:extLst>
                  <a:ext uri="{FF2B5EF4-FFF2-40B4-BE49-F238E27FC236}">
                    <a16:creationId xmlns:a16="http://schemas.microsoft.com/office/drawing/2014/main" id="{BA2F1266-2A28-4CFC-89C1-E88F8465F15E}"/>
                  </a:ext>
                </a:extLst>
              </p:cNvPr>
              <p:cNvSpPr txBox="1"/>
              <p:nvPr/>
            </p:nvSpPr>
            <p:spPr>
              <a:xfrm>
                <a:off x="11903906" y="1995358"/>
                <a:ext cx="2942856" cy="159274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정보처리기사</a:t>
                </a:r>
                <a:endParaRPr lang="en-US" altLang="ko-KR" sz="9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pPr marL="171450" indent="-171450">
                  <a:buFontTx/>
                  <a:buChar char="-"/>
                </a:pPr>
                <a:endPara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cs typeface="Noto Sans CJK KR Regular" pitchFamily="34" charset="0"/>
                  </a:rPr>
                  <a:t>ADsP (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데이터분석 준전문가</a:t>
                </a:r>
                <a:r>
                  <a:rPr lang="en-US" altLang="ko-KR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)</a:t>
                </a:r>
              </a:p>
              <a:p>
                <a:pPr marL="171450" indent="-171450">
                  <a:buFontTx/>
                  <a:buChar char="-"/>
                </a:pPr>
                <a:endPara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cs typeface="Noto Sans CJK KR Regular" pitchFamily="34" charset="0"/>
                  </a:rPr>
                  <a:t>SQLD (SQL 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개발자</a:t>
                </a:r>
                <a:r>
                  <a:rPr lang="en-US" altLang="ko-KR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)</a:t>
                </a:r>
              </a:p>
              <a:p>
                <a:pPr marL="171450" indent="-171450">
                  <a:buFontTx/>
                  <a:buChar char="-"/>
                </a:pPr>
                <a:endParaRPr lang="en-US" sz="900" dirty="0">
                  <a:solidFill>
                    <a:srgbClr val="000000"/>
                  </a:solidFill>
                  <a:latin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r>
                  <a:rPr lang="en-US" altLang="ko-KR" sz="900" dirty="0"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-   </a:t>
                </a:r>
                <a:r>
                  <a:rPr lang="ko-KR" altLang="en-US" sz="900" dirty="0"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네트워크 관리사 </a:t>
                </a:r>
                <a:r>
                  <a:rPr lang="en-US" altLang="ko-KR" sz="900" dirty="0"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2</a:t>
                </a:r>
                <a:r>
                  <a:rPr lang="ko-KR" altLang="en-US" sz="900" dirty="0"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급</a:t>
                </a:r>
                <a:endParaRPr lang="en-US" sz="900" dirty="0">
                  <a:latin typeface="S-Core Dream 3 Light" panose="020B0303030302020204" pitchFamily="34" charset="-127"/>
                </a:endParaRPr>
              </a:p>
            </p:txBody>
          </p:sp>
          <p:sp>
            <p:nvSpPr>
              <p:cNvPr id="44" name="Object 15">
                <a:extLst>
                  <a:ext uri="{FF2B5EF4-FFF2-40B4-BE49-F238E27FC236}">
                    <a16:creationId xmlns:a16="http://schemas.microsoft.com/office/drawing/2014/main" id="{5A50AE93-C611-432F-B9D7-B1DF7F69162F}"/>
                  </a:ext>
                </a:extLst>
              </p:cNvPr>
              <p:cNvSpPr txBox="1"/>
              <p:nvPr/>
            </p:nvSpPr>
            <p:spPr>
              <a:xfrm>
                <a:off x="14941999" y="1995360"/>
                <a:ext cx="2839623" cy="1384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빅테이터 분석 기사 </a:t>
                </a:r>
                <a:r>
                  <a:rPr lang="ko-KR" altLang="en-US" sz="900" dirty="0" err="1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  <a:cs typeface="Noto Sans CJK KR Regular" pitchFamily="34" charset="0"/>
                  </a:rPr>
                  <a:t>필합</a:t>
                </a:r>
                <a:endParaRPr lang="en-US" altLang="ko-KR" sz="9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pPr marL="171450" indent="-171450">
                  <a:buFontTx/>
                  <a:buChar char="-"/>
                </a:pPr>
                <a:endParaRPr lang="en-US" altLang="ko-KR" sz="9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Noto Sans CJK KR Regular" pitchFamily="34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리눅스 마스터 </a:t>
                </a:r>
                <a:r>
                  <a:rPr lang="en-US" altLang="ko-KR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2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급</a:t>
                </a:r>
                <a:endParaRPr lang="en-US" altLang="ko-KR" sz="9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</a:endParaRPr>
              </a:p>
              <a:p>
                <a:pPr marL="171450" indent="-171450">
                  <a:buFontTx/>
                  <a:buChar char="-"/>
                </a:pPr>
                <a:endParaRPr lang="en-US" altLang="ko-KR" sz="9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운전면허 </a:t>
                </a:r>
                <a:r>
                  <a:rPr lang="en-US" altLang="ko-KR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1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S-Core Dream 3 Light" panose="020B0303030302020204" pitchFamily="34" charset="-127"/>
                    <a:ea typeface="S-Core Dream 3 Light" panose="020B0303030302020204" pitchFamily="34" charset="-127"/>
                  </a:rPr>
                  <a:t>종 보통</a:t>
                </a:r>
                <a:endParaRPr lang="en-US" altLang="ko-KR" sz="900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</a:endParaRPr>
              </a:p>
              <a:p>
                <a:pPr marL="171450" indent="-171450">
                  <a:buFontTx/>
                  <a:buChar char="-"/>
                </a:pPr>
                <a:endParaRPr lang="en-US" sz="900" dirty="0">
                  <a:latin typeface="S-Core Dream 3 Light" panose="020B0303030302020204" pitchFamily="34" charset="-127"/>
                </a:endParaRPr>
              </a:p>
            </p:txBody>
          </p:sp>
        </p:grpSp>
      </p:grpSp>
      <p:grpSp>
        <p:nvGrpSpPr>
          <p:cNvPr id="43" name="그룹 1004">
            <a:extLst>
              <a:ext uri="{FF2B5EF4-FFF2-40B4-BE49-F238E27FC236}">
                <a16:creationId xmlns:a16="http://schemas.microsoft.com/office/drawing/2014/main" id="{86FD785C-EB6D-4535-8450-61C2607F9CE4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46" name="그룹 1005">
              <a:extLst>
                <a:ext uri="{FF2B5EF4-FFF2-40B4-BE49-F238E27FC236}">
                  <a16:creationId xmlns:a16="http://schemas.microsoft.com/office/drawing/2014/main" id="{9F74CE31-D750-4E3D-8246-141473EEBE55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48" name="그룹 1006">
                <a:extLst>
                  <a:ext uri="{FF2B5EF4-FFF2-40B4-BE49-F238E27FC236}">
                    <a16:creationId xmlns:a16="http://schemas.microsoft.com/office/drawing/2014/main" id="{8916C5C9-693B-404B-A058-EA29E37F7EF6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1" name="Object 16">
                  <a:extLst>
                    <a:ext uri="{FF2B5EF4-FFF2-40B4-BE49-F238E27FC236}">
                      <a16:creationId xmlns:a16="http://schemas.microsoft.com/office/drawing/2014/main" id="{C5E1853E-197B-4A43-BDB1-CD3853441A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1007">
                <a:extLst>
                  <a:ext uri="{FF2B5EF4-FFF2-40B4-BE49-F238E27FC236}">
                    <a16:creationId xmlns:a16="http://schemas.microsoft.com/office/drawing/2014/main" id="{7245D255-FCC2-4320-AA1C-8F7D3F27F4DB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50" name="Object 19">
                  <a:extLst>
                    <a:ext uri="{FF2B5EF4-FFF2-40B4-BE49-F238E27FC236}">
                      <a16:creationId xmlns:a16="http://schemas.microsoft.com/office/drawing/2014/main" id="{6F476C89-8491-4AF0-8EFB-8C9A5F61B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Object 23">
              <a:extLst>
                <a:ext uri="{FF2B5EF4-FFF2-40B4-BE49-F238E27FC236}">
                  <a16:creationId xmlns:a16="http://schemas.microsoft.com/office/drawing/2014/main" id="{340C8C89-6F1D-4108-9329-562BF5229363}"/>
                </a:ext>
              </a:extLst>
            </p:cNvPr>
            <p:cNvSpPr txBox="1"/>
            <p:nvPr/>
          </p:nvSpPr>
          <p:spPr>
            <a:xfrm>
              <a:off x="463626" y="239893"/>
              <a:ext cx="1624613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THELuxGoR" pitchFamily="34" charset="0"/>
                  <a:cs typeface="THELuxGoR" pitchFamily="34" charset="0"/>
                </a:rPr>
                <a:t>2. About Me</a:t>
              </a:r>
              <a:endParaRPr lang="en-US" sz="1200" dirty="0">
                <a:latin typeface="S-Core Dream 3 Light" panose="020B0303030302020204" pitchFamily="34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42" y="977779"/>
            <a:ext cx="2370341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841" y="3812911"/>
            <a:ext cx="4826158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던전앤파이터를 플레이 하는 유저들은 저마다의 이유로 게임을 그만둡니다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반복된 파밍에 지쳐서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엔드급 스펙을 갖추고 더 이상 즐길 컨텐츠가 없어서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애정 하던 무기를 강화하다 파괴되어서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혹은 더 이상 재미가 없어서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.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하지만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던파 커뮤니티에는 이런 말이 있습니다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. </a:t>
            </a:r>
          </a:p>
          <a:p>
            <a:endParaRPr lang="en-US" sz="11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S-Core Dream 3 Light" pitchFamily="34" charset="0"/>
              </a:rPr>
              <a:t>“</a:t>
            </a:r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휴던은 있어도 탈던은 없다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.“</a:t>
            </a:r>
          </a:p>
          <a:p>
            <a:endParaRPr lang="en-US" sz="11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그만큼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던파에 대한 애정을 못 잊어 돌아오게 되는 복귀유저가 많습니다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.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저는 유저들이 던파의 어떤 부분에 매료되어 다시 돌아오게 되는지 흥미를 </a:t>
            </a:r>
            <a:endParaRPr lang="en-US" altLang="ko-KR" sz="11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S-Core Dream 3 Light" pitchFamily="34" charset="0"/>
              </a:rPr>
              <a:t>느껴 던전앤파이터 복귀 유저에 대한 복귀 원인을 분석 주제로 정했습니다</a:t>
            </a:r>
            <a:r>
              <a:rPr lang="en-US" altLang="ko-KR" sz="1100" dirty="0">
                <a:solidFill>
                  <a:srgbClr val="000000"/>
                </a:solidFill>
                <a:latin typeface="S-Core Dream 3 Light" pitchFamily="34" charset="0"/>
              </a:rPr>
              <a:t>.</a:t>
            </a:r>
            <a:endParaRPr lang="en-US" sz="1100" dirty="0">
              <a:latin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3548937"/>
            <a:ext cx="4826158" cy="45719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39BE6E-B54A-49F5-A2B7-9DD55F7EBBD6}"/>
              </a:ext>
            </a:extLst>
          </p:cNvPr>
          <p:cNvSpPr txBox="1"/>
          <p:nvPr/>
        </p:nvSpPr>
        <p:spPr>
          <a:xfrm>
            <a:off x="1269841" y="2542903"/>
            <a:ext cx="348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분석 주제 </a:t>
            </a:r>
            <a:r>
              <a:rPr lang="en-US" altLang="ko-KR" dirty="0">
                <a:latin typeface="S-Core Dream 3 Light"/>
                <a:ea typeface="S-Core Dream 3 Light" panose="020B0303030302020204" pitchFamily="34" charset="-127"/>
              </a:rPr>
              <a:t>: </a:t>
            </a:r>
          </a:p>
          <a:p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던파 복귀 유저의 복귀 원인</a:t>
            </a:r>
          </a:p>
        </p:txBody>
      </p: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F44144B-1F54-438F-900F-C3DC97347EC4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9" name="그룹 1005">
              <a:extLst>
                <a:ext uri="{FF2B5EF4-FFF2-40B4-BE49-F238E27FC236}">
                  <a16:creationId xmlns:a16="http://schemas.microsoft.com/office/drawing/2014/main" id="{63F0C0C7-7651-4DE4-93B0-B4FA6518C6CE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A0F297E-545F-487E-B2E3-97671292A945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DCE4F16-AA72-4B4E-A3CF-51EC48889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2DFBFEE8-DFCC-46E3-8257-A359DD9D4AFA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09B37788-2BBF-4EA5-A7ED-573D1BE70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CA19DF7E-7AB4-4ABC-8132-79A7CF3E4F6C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3.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분석 주제 선정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pic>
        <p:nvPicPr>
          <p:cNvPr id="25" name="그림 24" descr="텍스트, 실외, 사람이(가) 표시된 사진&#10;&#10;자동 생성된 설명">
            <a:extLst>
              <a:ext uri="{FF2B5EF4-FFF2-40B4-BE49-F238E27FC236}">
                <a16:creationId xmlns:a16="http://schemas.microsoft.com/office/drawing/2014/main" id="{5CF87CC9-E873-435D-AEF5-0E3DF2BBC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21" y="3017738"/>
            <a:ext cx="4431106" cy="2550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D507A0-BD8F-4620-BD4F-6377009CD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41" y="407531"/>
            <a:ext cx="3711665" cy="2418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DE9D0F-280A-4088-824B-FEF73157616B}"/>
              </a:ext>
            </a:extLst>
          </p:cNvPr>
          <p:cNvSpPr txBox="1"/>
          <p:nvPr/>
        </p:nvSpPr>
        <p:spPr>
          <a:xfrm>
            <a:off x="6738621" y="5567815"/>
            <a:ext cx="505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/>
              <a:t>던파 유튜버 </a:t>
            </a:r>
            <a:r>
              <a:rPr lang="en-US" altLang="ko-KR" sz="800" dirty="0"/>
              <a:t>‘</a:t>
            </a:r>
            <a:r>
              <a:rPr lang="ko-KR" altLang="en-US" sz="800" dirty="0"/>
              <a:t>강캐</a:t>
            </a:r>
            <a:r>
              <a:rPr lang="en-US" altLang="ko-KR" sz="800" dirty="0"/>
              <a:t>’, 2018.10.17, </a:t>
            </a:r>
            <a:r>
              <a:rPr lang="en-US" altLang="ko-KR" sz="800" dirty="0">
                <a:solidFill>
                  <a:schemeClr val="bg1"/>
                </a:solidFill>
                <a:hlinkClick r:id="rId7"/>
              </a:rPr>
              <a:t>https://www.youtube.com/watch?v=E9T_0u9fAFM&amp;t=5s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681C7-B93F-40F5-9D17-9AF77B5D457A}"/>
              </a:ext>
            </a:extLst>
          </p:cNvPr>
          <p:cNvSpPr txBox="1"/>
          <p:nvPr/>
        </p:nvSpPr>
        <p:spPr>
          <a:xfrm>
            <a:off x="6738621" y="2718577"/>
            <a:ext cx="505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/>
              <a:t>이코노믹 리뷰</a:t>
            </a:r>
            <a:r>
              <a:rPr lang="en-US" altLang="ko-KR" sz="800" dirty="0"/>
              <a:t>, 2018.07.14, </a:t>
            </a:r>
            <a:r>
              <a:rPr lang="en-US" altLang="ko-KR" sz="800" dirty="0">
                <a:hlinkClick r:id="rId8"/>
              </a:rPr>
              <a:t>http://www.econovill.com/news/articleView.html?idxno=341601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42" y="977779"/>
            <a:ext cx="2370341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</a:t>
            </a:r>
            <a:endParaRPr lang="en-US" sz="1200" dirty="0">
              <a:latin typeface="S-Core Dream 3 Light" panose="020B03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841" y="3812911"/>
            <a:ext cx="4826158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던전앤파이터 복귀에 대한 관련 데이터 수집을 위해 데이터 수집 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기법 중 하나인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웹 크롤링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”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사용하여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Dataset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만들었습니다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네이버 블로그에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던파 복귀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라는 단어를 검색한 후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검색 결과 등장하는 모든 블로그의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url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순회하며 내용을 추출 하였습니다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또한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던파 복귀에 큰 영향이라 생각하는 추억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추억에 대한 내용에 대해 데이터를 얻기 위해 유튜브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“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던파 추억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＂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 검색결과에 대한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제목과 조회수를 추출하여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Dataset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만들었습니다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3548937"/>
            <a:ext cx="4826158" cy="45719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39BE6E-B54A-49F5-A2B7-9DD55F7EBBD6}"/>
              </a:ext>
            </a:extLst>
          </p:cNvPr>
          <p:cNvSpPr txBox="1"/>
          <p:nvPr/>
        </p:nvSpPr>
        <p:spPr>
          <a:xfrm>
            <a:off x="1269841" y="2542903"/>
            <a:ext cx="348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데이터 수집 및 정제 </a:t>
            </a:r>
            <a:r>
              <a:rPr lang="en-US" altLang="ko-KR" dirty="0">
                <a:latin typeface="S-Core Dream 3 Light"/>
                <a:ea typeface="S-Core Dream 3 Light" panose="020B0303030302020204" pitchFamily="34" charset="-127"/>
              </a:rPr>
              <a:t>: </a:t>
            </a:r>
          </a:p>
          <a:p>
            <a:r>
              <a:rPr lang="en-US" altLang="ko-KR" dirty="0">
                <a:latin typeface="S-Core Dream 3 Light"/>
                <a:ea typeface="S-Core Dream 3 Light" panose="020B0303030302020204" pitchFamily="34" charset="-127"/>
              </a:rPr>
              <a:t>Dataset </a:t>
            </a:r>
            <a:r>
              <a:rPr lang="ko-KR" altLang="en-US" dirty="0">
                <a:latin typeface="S-Core Dream 3 Light"/>
                <a:ea typeface="S-Core Dream 3 Light" panose="020B0303030302020204" pitchFamily="34" charset="-127"/>
              </a:rPr>
              <a:t>준비 </a:t>
            </a:r>
          </a:p>
        </p:txBody>
      </p: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F44144B-1F54-438F-900F-C3DC97347EC4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9" name="그룹 1005">
              <a:extLst>
                <a:ext uri="{FF2B5EF4-FFF2-40B4-BE49-F238E27FC236}">
                  <a16:creationId xmlns:a16="http://schemas.microsoft.com/office/drawing/2014/main" id="{63F0C0C7-7651-4DE4-93B0-B4FA6518C6CE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A0F297E-545F-487E-B2E3-97671292A945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DCE4F16-AA72-4B4E-A3CF-51EC48889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2DFBFEE8-DFCC-46E3-8257-A359DD9D4AFA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09B37788-2BBF-4EA5-A7ED-573D1BE70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CA19DF7E-7AB4-4ABC-8132-79A7CF3E4F6C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4.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수집 및 정제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sp>
        <p:nvSpPr>
          <p:cNvPr id="18" name="Object 3">
            <a:extLst>
              <a:ext uri="{FF2B5EF4-FFF2-40B4-BE49-F238E27FC236}">
                <a16:creationId xmlns:a16="http://schemas.microsoft.com/office/drawing/2014/main" id="{59F140BB-EAD6-48BE-B536-4CF358564E8D}"/>
              </a:ext>
            </a:extLst>
          </p:cNvPr>
          <p:cNvSpPr txBox="1"/>
          <p:nvPr/>
        </p:nvSpPr>
        <p:spPr>
          <a:xfrm>
            <a:off x="6226628" y="1182231"/>
            <a:ext cx="4826158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# </a:t>
            </a:r>
            <a:r>
              <a:rPr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 환경</a:t>
            </a:r>
            <a:endParaRPr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운영체제 버전 </a:t>
            </a:r>
            <a:r>
              <a:rPr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: Windows 11 Pro</a:t>
            </a:r>
          </a:p>
          <a:p>
            <a:pPr marL="228600" indent="-228600">
              <a:buAutoNum type="arabicPeriod"/>
            </a:pPr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 언어 </a:t>
            </a:r>
            <a:r>
              <a:rPr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: Python</a:t>
            </a:r>
          </a:p>
          <a:p>
            <a:pPr marL="228600" indent="-228600">
              <a:buAutoNum type="arabicPeriod"/>
            </a:pPr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28600" indent="-228600">
              <a:buAutoNum type="arabicPeriod"/>
            </a:pP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Python Version : Python 3.7.5</a:t>
            </a:r>
          </a:p>
          <a:p>
            <a:pPr marL="228600" indent="-228600">
              <a:buAutoNum type="arabicPeriod"/>
            </a:pPr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 </a:t>
            </a:r>
            <a:r>
              <a:rPr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IDE : </a:t>
            </a:r>
            <a:r>
              <a:rPr lang="en-US" altLang="ko-KR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Pycharm</a:t>
            </a:r>
            <a:r>
              <a:rPr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Community Edition 2022.1</a:t>
            </a:r>
          </a:p>
          <a:p>
            <a:pPr lvl="2"/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FE6EF711-62CE-4877-9092-8F85799E8AA0}"/>
              </a:ext>
            </a:extLst>
          </p:cNvPr>
          <p:cNvSpPr txBox="1"/>
          <p:nvPr/>
        </p:nvSpPr>
        <p:spPr>
          <a:xfrm>
            <a:off x="6226628" y="3812911"/>
            <a:ext cx="4826158" cy="1954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네이버 블로그 검색결과로 생성된 데이터 중 명사만 추출하여 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약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65000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개의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Dataset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을 생성하였고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파이썬의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라이브러리를 이용하여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시각화 하였습니다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유튜브 검색결과로 생성된 데이터는 약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500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이며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엑셀을 통해 데이터 정제 및 시각화 하였습니다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Dataset 1 :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  <a:hlinkClick r:id="rId5" action="ppaction://hlinkfile"/>
              </a:rPr>
              <a:t>df_blog_crawling.xlsx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Dataset 2 :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  <a:hlinkClick r:id="rId6" action="ppaction://hlinkfile"/>
              </a:rPr>
              <a:t>youtube_crawling.xlsx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유튜브 검색결과 시각화 파일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: </a:t>
            </a:r>
            <a:r>
              <a:rPr lang="en-US" altLang="ko-KR" sz="1100" dirty="0">
                <a:latin typeface="S-Core Dream 3 Light" panose="020B0303030302020204" pitchFamily="34" charset="-127"/>
                <a:ea typeface="S-Core Dream 3 Light" panose="020B0303030302020204" pitchFamily="34" charset="-127"/>
                <a:hlinkClick r:id="rId7" action="ppaction://hlinkfile"/>
              </a:rPr>
              <a:t>youtube_v</a:t>
            </a:r>
            <a:r>
              <a:rPr lang="en-US" altLang="ko-KR" sz="1100" b="0" i="0" dirty="0">
                <a:effectLst/>
                <a:latin typeface="S-Core Dream 3 Light" panose="020B0303030302020204" pitchFamily="34" charset="-127"/>
                <a:ea typeface="S-Core Dream 3 Light" panose="020B0303030302020204" pitchFamily="34" charset="-127"/>
                <a:hlinkClick r:id="rId7" action="ppaction://hlinkfile"/>
              </a:rPr>
              <a:t>isualization.xlsx</a:t>
            </a:r>
            <a:endParaRPr lang="en-US" altLang="ko-KR" sz="11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84497F9A-BF93-4341-9C29-C2CC686AEC02}"/>
              </a:ext>
            </a:extLst>
          </p:cNvPr>
          <p:cNvGrpSpPr/>
          <p:nvPr/>
        </p:nvGrpSpPr>
        <p:grpSpPr>
          <a:xfrm>
            <a:off x="6096000" y="3548938"/>
            <a:ext cx="4826158" cy="45719"/>
            <a:chOff x="1904762" y="5323405"/>
            <a:chExt cx="4266667" cy="63443"/>
          </a:xfrm>
        </p:grpSpPr>
        <p:pic>
          <p:nvPicPr>
            <p:cNvPr id="25" name="Object 5">
              <a:extLst>
                <a:ext uri="{FF2B5EF4-FFF2-40B4-BE49-F238E27FC236}">
                  <a16:creationId xmlns:a16="http://schemas.microsoft.com/office/drawing/2014/main" id="{3739745F-FAB1-4A1F-81F4-BDEF7A02E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0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7" y="2849923"/>
            <a:ext cx="429595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던전앤파이터를 플레이 했던 유저들이 다시</a:t>
            </a:r>
            <a:endParaRPr lang="en-US" altLang="ko-KR" sz="14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복귀하게 된 이유를 알기 위해 네이버 블로그에</a:t>
            </a:r>
            <a:endParaRPr lang="en-US" altLang="ko-KR" sz="14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    “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던파 복귀</a:t>
            </a:r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＂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검색 후 컨텐츠 크롤링</a:t>
            </a:r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Selenium 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라이브러리를 사용하여 네이버 블로그 중</a:t>
            </a:r>
            <a:endParaRPr lang="en-US" altLang="ko-KR" sz="14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    “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던파 복귀</a:t>
            </a:r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“ 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검색 결과 블로그들의 </a:t>
            </a:r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url 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추출</a:t>
            </a:r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파이썬 파일 </a:t>
            </a:r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: dfBlogCrawling.py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   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492" y="1561987"/>
            <a:ext cx="4264568" cy="892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2-1. Dataset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생성 과정 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4 Regular" pitchFamily="34" charset="0"/>
            </a:endParaRPr>
          </a:p>
          <a:p>
            <a:r>
              <a:rPr 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Naver Blog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검색 결과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크롤링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3492" y="2497649"/>
            <a:ext cx="2844445" cy="42295"/>
            <a:chOff x="1904762" y="3766063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08903457-266E-41D3-BB9A-D314F999E268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7" name="그룹 1005">
              <a:extLst>
                <a:ext uri="{FF2B5EF4-FFF2-40B4-BE49-F238E27FC236}">
                  <a16:creationId xmlns:a16="http://schemas.microsoft.com/office/drawing/2014/main" id="{DCF21F3E-33E4-47B9-93BC-AD632AE1B304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006E62B-9AAF-40DD-81E2-FC2E6BC64151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4371EBB-95E7-44F1-B0C7-318200735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D1C2B84D-32F6-4FF7-8A42-6207FA3376CB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BFD05CAC-E330-4652-AC9A-A682B169E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9DB2CC11-B3DB-4C52-812A-D212E0C4F560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5.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수집 및 정제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A854357-4BDF-4010-87FF-39D57CCE1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56" y="864800"/>
            <a:ext cx="7175797" cy="5128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41" y="2777170"/>
            <a:ext cx="4295956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#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데이터 수집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수집한 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url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들을 차례대로 순회하며 블로그 내용에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해당하는 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html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태그를 선택하여 크롤링하여 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리스트에 저장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#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데이터 정제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형태소 분석 라이브러리인 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Okt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를 사용하여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추출한 내용 중 명사만 추출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추출한 내용 중 불용어 제거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기본 조사 및 데이터 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분석에 악영향을 미치는 단어 제거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492" y="1561987"/>
            <a:ext cx="4264568" cy="892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2-1. Dataset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생성 과정 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4 Regular" pitchFamily="34" charset="0"/>
            </a:endParaRPr>
          </a:p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Naver Blog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검색 결과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크롤링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2510709"/>
            <a:ext cx="2844445" cy="42295"/>
            <a:chOff x="1904762" y="3766063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08903457-266E-41D3-BB9A-D314F999E268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7" name="그룹 1005">
              <a:extLst>
                <a:ext uri="{FF2B5EF4-FFF2-40B4-BE49-F238E27FC236}">
                  <a16:creationId xmlns:a16="http://schemas.microsoft.com/office/drawing/2014/main" id="{DCF21F3E-33E4-47B9-93BC-AD632AE1B304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006E62B-9AAF-40DD-81E2-FC2E6BC64151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4371EBB-95E7-44F1-B0C7-318200735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D1C2B84D-32F6-4FF7-8A42-6207FA3376CB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BFD05CAC-E330-4652-AC9A-A682B169E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9DB2CC11-B3DB-4C52-812A-D212E0C4F560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6.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수집 및 정제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A20F563-2DF0-45F3-9808-3D7CF4040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25" y="382546"/>
            <a:ext cx="6070452" cy="6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41" y="2777170"/>
            <a:ext cx="4295956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#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데이터 시각화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Matplotlib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라이브러리를 사용하여 명사 별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출현 빈도수에 대해 막대그래프로 표현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Wordcloud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라이브러리를 사용하여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워드클라우드 출력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#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마무리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정제가 마무리된 데이터를 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Excel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파일로 저장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492" y="1561987"/>
            <a:ext cx="4264568" cy="892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2-1. Dataset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생성 과정 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4 Regular" pitchFamily="34" charset="0"/>
            </a:endParaRPr>
          </a:p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Naver Blog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검색 결과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크롤링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2510709"/>
            <a:ext cx="2844445" cy="42295"/>
            <a:chOff x="1904762" y="3766063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08903457-266E-41D3-BB9A-D314F999E268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7" name="그룹 1005">
              <a:extLst>
                <a:ext uri="{FF2B5EF4-FFF2-40B4-BE49-F238E27FC236}">
                  <a16:creationId xmlns:a16="http://schemas.microsoft.com/office/drawing/2014/main" id="{DCF21F3E-33E4-47B9-93BC-AD632AE1B304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006E62B-9AAF-40DD-81E2-FC2E6BC64151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4371EBB-95E7-44F1-B0C7-318200735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D1C2B84D-32F6-4FF7-8A42-6207FA3376CB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BFD05CAC-E330-4652-AC9A-A682B169E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9DB2CC11-B3DB-4C52-812A-D212E0C4F560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7.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수집 및 정제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61159CF-4563-4FC1-92C3-BA5AD8D9C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16" y="521267"/>
            <a:ext cx="6817039" cy="54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841" y="2777170"/>
            <a:ext cx="4295956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#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데이터 수집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정제 및 시각화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BeautifulSoup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, Selenium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라이브러리를 사용해 유튜브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    “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던파 추억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“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검색 결과 중 제목과 조회수 추출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데이터 추출을 통해 생성된 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Excel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파일을 이용해</a:t>
            </a:r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   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데이터 정제 및 시각화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3 Light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파이썬 파일 </a:t>
            </a:r>
            <a:r>
              <a:rPr lang="en-US" altLang="ko-KR" sz="1200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3 Light" pitchFamily="34" charset="0"/>
              </a:rPr>
              <a:t>: dfYoutubeCrawling.py</a:t>
            </a:r>
            <a:endParaRPr lang="en-US" sz="1200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492" y="1561987"/>
            <a:ext cx="4264568" cy="892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2-2. Dataset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  <a:cs typeface="S-Core Dream 4 Regular" pitchFamily="34" charset="0"/>
              </a:rPr>
              <a:t>생성 과정 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  <a:cs typeface="S-Core Dream 4 Regular" pitchFamily="34" charset="0"/>
            </a:endParaRPr>
          </a:p>
          <a:p>
            <a:r>
              <a:rPr 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Youtube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검색 결과 </a:t>
            </a:r>
            <a:endParaRPr lang="en-US" altLang="ko-KR" sz="1733" dirty="0">
              <a:solidFill>
                <a:srgbClr val="000000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    </a:t>
            </a:r>
            <a:r>
              <a:rPr lang="ko-KR" altLang="en-US" sz="1733" dirty="0">
                <a:solidFill>
                  <a:srgbClr val="000000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크롤링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842" y="2510709"/>
            <a:ext cx="2844445" cy="42295"/>
            <a:chOff x="1904762" y="3766063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08903457-266E-41D3-BB9A-D314F999E268}"/>
              </a:ext>
            </a:extLst>
          </p:cNvPr>
          <p:cNvGrpSpPr/>
          <p:nvPr/>
        </p:nvGrpSpPr>
        <p:grpSpPr>
          <a:xfrm>
            <a:off x="309084" y="159929"/>
            <a:ext cx="11682654" cy="292165"/>
            <a:chOff x="463626" y="239893"/>
            <a:chExt cx="17523981" cy="438248"/>
          </a:xfrm>
        </p:grpSpPr>
        <p:grpSp>
          <p:nvGrpSpPr>
            <p:cNvPr id="17" name="그룹 1005">
              <a:extLst>
                <a:ext uri="{FF2B5EF4-FFF2-40B4-BE49-F238E27FC236}">
                  <a16:creationId xmlns:a16="http://schemas.microsoft.com/office/drawing/2014/main" id="{DCF21F3E-33E4-47B9-93BC-AD632AE1B304}"/>
                </a:ext>
              </a:extLst>
            </p:cNvPr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3006E62B-9AAF-40DD-81E2-FC2E6BC64151}"/>
                  </a:ext>
                </a:extLst>
              </p:cNvPr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4" name="Object 16">
                  <a:extLst>
                    <a:ext uri="{FF2B5EF4-FFF2-40B4-BE49-F238E27FC236}">
                      <a16:creationId xmlns:a16="http://schemas.microsoft.com/office/drawing/2014/main" id="{D4371EBB-95E7-44F1-B0C7-318200735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7">
                <a:extLst>
                  <a:ext uri="{FF2B5EF4-FFF2-40B4-BE49-F238E27FC236}">
                    <a16:creationId xmlns:a16="http://schemas.microsoft.com/office/drawing/2014/main" id="{D1C2B84D-32F6-4FF7-8A42-6207FA3376CB}"/>
                  </a:ext>
                </a:extLst>
              </p:cNvPr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3" name="Object 19">
                  <a:extLst>
                    <a:ext uri="{FF2B5EF4-FFF2-40B4-BE49-F238E27FC236}">
                      <a16:creationId xmlns:a16="http://schemas.microsoft.com/office/drawing/2014/main" id="{BFD05CAC-E330-4652-AC9A-A682B169E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9DB2CC11-B3DB-4C52-812A-D212E0C4F560}"/>
                </a:ext>
              </a:extLst>
            </p:cNvPr>
            <p:cNvSpPr txBox="1"/>
            <p:nvPr/>
          </p:nvSpPr>
          <p:spPr>
            <a:xfrm>
              <a:off x="463626" y="239893"/>
              <a:ext cx="2344889" cy="3538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8. </a:t>
              </a:r>
              <a:r>
                <a:rPr lang="ko-KR" altLang="en-US" sz="933" dirty="0">
                  <a:solidFill>
                    <a:srgbClr val="000000"/>
                  </a:solidFill>
                  <a:latin typeface="S-Core Dream 3 Light" panose="020B0303030302020204" pitchFamily="34" charset="-127"/>
                  <a:ea typeface="S-Core Dream 3 Light" panose="020B0303030302020204" pitchFamily="34" charset="-127"/>
                  <a:cs typeface="THELuxGoR" pitchFamily="34" charset="0"/>
                </a:rPr>
                <a:t>데이터 수집 및 정제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A1A5A47-02EA-CB9A-B415-D23A9B628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942" y="548582"/>
            <a:ext cx="3937660" cy="42228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D669C1F-648D-DB03-505D-98C4B2391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942" y="4771421"/>
            <a:ext cx="3937660" cy="17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1408</Words>
  <Application>Microsoft Office PowerPoint</Application>
  <PresentationFormat>와이드스크린</PresentationFormat>
  <Paragraphs>216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Bebas</vt:lpstr>
      <vt:lpstr>Noto Sans CJK KR Black</vt:lpstr>
      <vt:lpstr>S-Core Dream 3 Light</vt:lpstr>
      <vt:lpstr>THELuxGoR</vt:lpstr>
      <vt:lpstr>맑은 고딕</vt:lpstr>
      <vt:lpstr>Arial</vt:lpstr>
      <vt:lpstr>Open Sans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773</dc:creator>
  <cp:lastModifiedBy>773</cp:lastModifiedBy>
  <cp:revision>32</cp:revision>
  <dcterms:created xsi:type="dcterms:W3CDTF">2022-04-29T07:48:20Z</dcterms:created>
  <dcterms:modified xsi:type="dcterms:W3CDTF">2022-05-04T14:29:30Z</dcterms:modified>
</cp:coreProperties>
</file>