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also give a (12-minute) oral presentation in the final discussion section of the course. The format should be similar to that of a talk given at the American Geophysical Union (AGU) fall meeting, Geological Society of America (GSA) annual meeting, or another international conference. The presentation should be accessible to anyone with an undergraduate degree in geology or a related field, but also present information of interest to specialists. Generally, the presenter spends 2 to 3 minutes introducing the topic, 8 minutes discussing the study and its results, and 2 to 3 minutes summarizing the study (with emphasis on the impact of the results). If there is sufficient time, a few questions are permitted. In our case, we will allow 3 to 5 minutes of questions. Tentatively, presentations are planned for the final lab section (Friday December 11th 2020).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dbf0e5aa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dbf0e5aa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rage"/>
                <a:ea typeface="Average"/>
                <a:cs typeface="Average"/>
                <a:sym typeface="Average"/>
              </a:rPr>
              <a:t>It’s unclear whether it’s possible to use InSAR to measure changes in SWE over areas with significant deformation/motion</a:t>
            </a:r>
            <a:endParaRPr sz="1800">
              <a:latin typeface="Average"/>
              <a:ea typeface="Average"/>
              <a:cs typeface="Average"/>
              <a:sym typeface="Average"/>
            </a:endParaRPr>
          </a:p>
          <a:p>
            <a:pPr indent="0" lvl="0" marL="0" rtl="0" algn="l">
              <a:lnSpc>
                <a:spcPct val="115000"/>
              </a:lnSpc>
              <a:spcBef>
                <a:spcPts val="0"/>
              </a:spcBef>
              <a:spcAft>
                <a:spcPts val="0"/>
              </a:spcAft>
              <a:buClr>
                <a:schemeClr val="dk1"/>
              </a:buClr>
              <a:buSzPts val="1100"/>
              <a:buFont typeface="Arial"/>
              <a:buNone/>
            </a:pPr>
            <a:r>
              <a:rPr lang="en" sz="1800">
                <a:latin typeface="Average"/>
                <a:ea typeface="Average"/>
                <a:cs typeface="Average"/>
                <a:sym typeface="Average"/>
              </a:rPr>
              <a:t>By Project Turn-in I’m hoping to:</a:t>
            </a:r>
            <a:endParaRPr sz="1800">
              <a:latin typeface="Average"/>
              <a:ea typeface="Average"/>
              <a:cs typeface="Average"/>
              <a:sym typeface="Average"/>
            </a:endParaRPr>
          </a:p>
          <a:p>
            <a:pPr indent="-342900" lvl="0" marL="457200" rtl="0" algn="l">
              <a:lnSpc>
                <a:spcPct val="115000"/>
              </a:lnSpc>
              <a:spcBef>
                <a:spcPts val="1600"/>
              </a:spcBef>
              <a:spcAft>
                <a:spcPts val="0"/>
              </a:spcAft>
              <a:buClr>
                <a:srgbClr val="000000"/>
              </a:buClr>
              <a:buSzPts val="1800"/>
              <a:buFont typeface="Average"/>
              <a:buChar char="●"/>
            </a:pPr>
            <a:r>
              <a:rPr lang="en" sz="1800">
                <a:latin typeface="Average"/>
                <a:ea typeface="Average"/>
                <a:cs typeface="Average"/>
                <a:sym typeface="Average"/>
              </a:rPr>
              <a:t>Process a time series of interferograms to recover changes in SWE </a:t>
            </a:r>
            <a:endParaRPr sz="1800">
              <a:latin typeface="Average"/>
              <a:ea typeface="Average"/>
              <a:cs typeface="Average"/>
              <a:sym typeface="Average"/>
            </a:endParaRPr>
          </a:p>
          <a:p>
            <a:pPr indent="-342900" lvl="0" marL="457200" rtl="0" algn="l">
              <a:lnSpc>
                <a:spcPct val="115000"/>
              </a:lnSpc>
              <a:spcBef>
                <a:spcPts val="0"/>
              </a:spcBef>
              <a:spcAft>
                <a:spcPts val="0"/>
              </a:spcAft>
              <a:buClr>
                <a:srgbClr val="000000"/>
              </a:buClr>
              <a:buSzPts val="1800"/>
              <a:buFont typeface="Average"/>
              <a:buChar char="●"/>
            </a:pPr>
            <a:r>
              <a:rPr lang="en" sz="1800">
                <a:latin typeface="Average"/>
                <a:ea typeface="Average"/>
                <a:cs typeface="Average"/>
                <a:sym typeface="Average"/>
              </a:rPr>
              <a:t>Compare to ral SWE data or estimates</a:t>
            </a:r>
            <a:endParaRPr sz="1800">
              <a:latin typeface="Average"/>
              <a:ea typeface="Average"/>
              <a:cs typeface="Average"/>
              <a:sym typeface="Average"/>
            </a:endParaRPr>
          </a:p>
          <a:p>
            <a:pPr indent="0" lvl="0" marL="0" rtl="0" algn="l">
              <a:spcBef>
                <a:spcPts val="1600"/>
              </a:spcBef>
              <a:spcAft>
                <a:spcPts val="0"/>
              </a:spcAft>
              <a:buNone/>
            </a:pPr>
            <a:r>
              <a:t/>
            </a:r>
            <a:endParaRPr/>
          </a:p>
          <a:p>
            <a:pPr indent="0" lvl="0" marL="0" rtl="0" algn="l">
              <a:spcBef>
                <a:spcPts val="0"/>
              </a:spcBef>
              <a:spcAft>
                <a:spcPts val="0"/>
              </a:spcAft>
              <a:buNone/>
            </a:pPr>
            <a:r>
              <a:rPr lang="en"/>
              <a:t>One thing to note is that it is h</a:t>
            </a:r>
            <a:r>
              <a:rPr lang="en"/>
              <a:t>ard to compare to real SWE data since InSAR measures change in SWE. Wheras the SWE measurements I’ve come across so far don’t have the temporal resolution to evaluate over the small time spans of interferogram pairs, but I’ll see what I come up with</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800">
                <a:latin typeface="Average"/>
                <a:ea typeface="Average"/>
                <a:cs typeface="Average"/>
                <a:sym typeface="Average"/>
              </a:rPr>
              <a:t>For next steps, I’d like to answer:</a:t>
            </a:r>
            <a:endParaRPr sz="1800">
              <a:latin typeface="Average"/>
              <a:ea typeface="Average"/>
              <a:cs typeface="Average"/>
              <a:sym typeface="Average"/>
            </a:endParaRPr>
          </a:p>
          <a:p>
            <a:pPr indent="-342900" lvl="0" marL="457200" rtl="0" algn="l">
              <a:lnSpc>
                <a:spcPct val="115000"/>
              </a:lnSpc>
              <a:spcBef>
                <a:spcPts val="1600"/>
              </a:spcBef>
              <a:spcAft>
                <a:spcPts val="0"/>
              </a:spcAft>
              <a:buClr>
                <a:srgbClr val="000000"/>
              </a:buClr>
              <a:buSzPts val="1800"/>
              <a:buFont typeface="Average"/>
              <a:buChar char="●"/>
            </a:pPr>
            <a:r>
              <a:rPr lang="en" sz="1800">
                <a:latin typeface="Average"/>
                <a:ea typeface="Average"/>
                <a:cs typeface="Average"/>
                <a:sym typeface="Average"/>
              </a:rPr>
              <a:t>If this doesn’t work, why? What would need to be improved in order to make it work? Glacial motion “speed limit”? (By that I mean is there a velocity threshold where SWE isn’t recoverable anyone?) Or is this all implausible in some way, might my understanding of the theory be wrong?</a:t>
            </a:r>
            <a:endParaRPr sz="1800">
              <a:latin typeface="Average"/>
              <a:ea typeface="Average"/>
              <a:cs typeface="Average"/>
              <a:sym typeface="Average"/>
            </a:endParaRPr>
          </a:p>
          <a:p>
            <a:pPr indent="-342900" lvl="0" marL="457200" rtl="0" algn="l">
              <a:lnSpc>
                <a:spcPct val="115000"/>
              </a:lnSpc>
              <a:spcBef>
                <a:spcPts val="0"/>
              </a:spcBef>
              <a:spcAft>
                <a:spcPts val="0"/>
              </a:spcAft>
              <a:buClr>
                <a:srgbClr val="000000"/>
              </a:buClr>
              <a:buSzPts val="1800"/>
              <a:buFont typeface="Average"/>
              <a:buChar char="●"/>
            </a:pPr>
            <a:r>
              <a:rPr lang="en" sz="1800">
                <a:latin typeface="Average"/>
                <a:ea typeface="Average"/>
                <a:cs typeface="Average"/>
                <a:sym typeface="Average"/>
              </a:rPr>
              <a:t>If it does work, how accurate is it? Is it useful?</a:t>
            </a:r>
            <a:endParaRPr/>
          </a:p>
          <a:p>
            <a:pPr indent="0" lvl="0" marL="0" rtl="0" algn="l">
              <a:spcBef>
                <a:spcPts val="1600"/>
              </a:spcBef>
              <a:spcAft>
                <a:spcPts val="0"/>
              </a:spcAft>
              <a:buNone/>
            </a:pPr>
            <a:r>
              <a:rPr lang="en"/>
              <a:t>This whole idea seems like a bit of a low hanging fruit: if this has been done for areas with </a:t>
            </a:r>
            <a:r>
              <a:rPr lang="en"/>
              <a:t>negligible</a:t>
            </a:r>
            <a:r>
              <a:rPr lang="en"/>
              <a:t> motion, why hasn’t it been extended to regions with motion? Has no one tried, or is it just really hard? Considering there are so many smart people in this field, my guess is the latter. But I’m excited to explore further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all I’ve got! Here are my references. And thanks for listening.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dbf0e5aa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dbf0e5aa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dbf0e5aa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dbf0e5aa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2178d1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2178d1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2178d15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2178d15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178d15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178d15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178d15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178d15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dbf0e5aa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dbf0e5aa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Average"/>
                <a:ea typeface="Average"/>
                <a:cs typeface="Average"/>
                <a:sym typeface="Average"/>
              </a:rPr>
              <a:t>Snow water equivalent (SWE) quantifies the amount of water in snowpack. (It is usually described as a depth measurement like 5cm of SWE)</a:t>
            </a:r>
            <a:endParaRPr/>
          </a:p>
          <a:p>
            <a:pPr indent="0" lvl="0" marL="0" rtl="0" algn="l">
              <a:spcBef>
                <a:spcPts val="1600"/>
              </a:spcBef>
              <a:spcAft>
                <a:spcPts val="0"/>
              </a:spcAft>
              <a:buNone/>
            </a:pPr>
            <a:r>
              <a:t/>
            </a:r>
            <a:endParaRPr/>
          </a:p>
          <a:p>
            <a:pPr indent="0" lvl="0" marL="0" rtl="0" algn="l">
              <a:spcBef>
                <a:spcPts val="0"/>
              </a:spcBef>
              <a:spcAft>
                <a:spcPts val="0"/>
              </a:spcAft>
              <a:buNone/>
            </a:pPr>
            <a:r>
              <a:rPr lang="en"/>
              <a:t>This would mean if we melted the snowpack, the snow volume would be equivalent to a depth of 5cm of water.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800">
                <a:latin typeface="Average"/>
                <a:ea typeface="Average"/>
                <a:cs typeface="Average"/>
                <a:sym typeface="Average"/>
              </a:rPr>
              <a:t>Traditionally, SWE has been measured using in situ methods. </a:t>
            </a:r>
            <a:endParaRPr sz="1800">
              <a:latin typeface="Average"/>
              <a:ea typeface="Average"/>
              <a:cs typeface="Average"/>
              <a:sym typeface="Average"/>
            </a:endParaRPr>
          </a:p>
          <a:p>
            <a:pPr indent="0" lvl="0" marL="0" rtl="0" algn="l">
              <a:spcBef>
                <a:spcPts val="1600"/>
              </a:spcBef>
              <a:spcAft>
                <a:spcPts val="0"/>
              </a:spcAft>
              <a:buNone/>
            </a:pPr>
            <a:r>
              <a:rPr lang="en">
                <a:solidFill>
                  <a:schemeClr val="dk1"/>
                </a:solidFill>
              </a:rPr>
              <a:t>In situ methods include things like digging snow pits and “snow pillows” which measure the weight of water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Methods of obtaining SWE have been changing with the improvement of many remote sensing methods that utilize optical &amp; SAR imagery, </a:t>
            </a:r>
            <a:r>
              <a:rPr lang="en"/>
              <a:t>altimetry</a:t>
            </a:r>
            <a:r>
              <a:rPr lang="en"/>
              <a:t> data,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800">
                <a:latin typeface="Average"/>
                <a:ea typeface="Average"/>
                <a:cs typeface="Average"/>
                <a:sym typeface="Average"/>
              </a:rPr>
              <a:t>SWE is important to know for water resource management and all these other reasons</a:t>
            </a:r>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bf0e5aa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bf0e5aa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Average"/>
                <a:ea typeface="Average"/>
                <a:cs typeface="Average"/>
                <a:sym typeface="Average"/>
              </a:rPr>
              <a:t>Interferometric Synthetic Aperture Radar is a remote sensing technology that measures the phase difference between two consecutive Synthetic Aperture Radar (SAR) images of a location</a:t>
            </a:r>
            <a:endParaRPr/>
          </a:p>
          <a:p>
            <a:pPr indent="0" lvl="0" marL="0" rtl="0" algn="l">
              <a:spcBef>
                <a:spcPts val="1600"/>
              </a:spcBef>
              <a:spcAft>
                <a:spcPts val="0"/>
              </a:spcAft>
              <a:buNone/>
            </a:pPr>
            <a:r>
              <a:rPr lang="en"/>
              <a:t>So let’s take a second to understand what that means, In the top right hand corner, If we </a:t>
            </a:r>
            <a:r>
              <a:rPr lang="en"/>
              <a:t>receive</a:t>
            </a:r>
            <a:r>
              <a:rPr lang="en"/>
              <a:t> the red wave over our first fly over, and blue over our second, we would difference them and see that there is a pi/2 radians change in phase. So that’s what InSAR is measuring in a nutshell</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800">
                <a:latin typeface="Average"/>
                <a:ea typeface="Average"/>
                <a:cs typeface="Average"/>
                <a:sym typeface="Average"/>
              </a:rPr>
              <a:t>So </a:t>
            </a:r>
            <a:r>
              <a:rPr lang="en" sz="1800">
                <a:latin typeface="Average"/>
                <a:ea typeface="Average"/>
                <a:cs typeface="Average"/>
                <a:sym typeface="Average"/>
              </a:rPr>
              <a:t>What can affects a SAR phase measurement?</a:t>
            </a:r>
            <a:endParaRPr/>
          </a:p>
          <a:p>
            <a:pPr indent="0" lvl="0" marL="0" rtl="0" algn="l">
              <a:spcBef>
                <a:spcPts val="1600"/>
              </a:spcBef>
              <a:spcAft>
                <a:spcPts val="0"/>
              </a:spcAft>
              <a:buNone/>
            </a:pPr>
            <a:r>
              <a:rPr lang="en"/>
              <a:t>CONTRIBUTIONS:</a:t>
            </a:r>
            <a:endParaRPr/>
          </a:p>
          <a:p>
            <a:pPr indent="0" lvl="0" marL="0" rtl="0" algn="l">
              <a:spcBef>
                <a:spcPts val="0"/>
              </a:spcBef>
              <a:spcAft>
                <a:spcPts val="0"/>
              </a:spcAft>
              <a:buNone/>
            </a:pPr>
            <a:r>
              <a:rPr lang="en"/>
              <a:t>Flat: phase contribution due to look angles and projections to the ground, easily </a:t>
            </a:r>
            <a:r>
              <a:rPr lang="en"/>
              <a:t>modeled</a:t>
            </a:r>
            <a:r>
              <a:rPr lang="en"/>
              <a:t> and removed</a:t>
            </a:r>
            <a:endParaRPr/>
          </a:p>
          <a:p>
            <a:pPr indent="0" lvl="0" marL="0" rtl="0" algn="l">
              <a:spcBef>
                <a:spcPts val="0"/>
              </a:spcBef>
              <a:spcAft>
                <a:spcPts val="0"/>
              </a:spcAft>
              <a:buNone/>
            </a:pPr>
            <a:r>
              <a:rPr lang="en"/>
              <a:t>Topography: phase contribution due to topography, with a digital elevation model relatively easy to remove</a:t>
            </a:r>
            <a:endParaRPr/>
          </a:p>
          <a:p>
            <a:pPr indent="0" lvl="0" marL="0" rtl="0" algn="l">
              <a:spcBef>
                <a:spcPts val="0"/>
              </a:spcBef>
              <a:spcAft>
                <a:spcPts val="0"/>
              </a:spcAft>
              <a:buNone/>
            </a:pPr>
            <a:r>
              <a:rPr lang="en"/>
              <a:t>Deformation: phase contribution due to changes in range distance from one measurement to the next</a:t>
            </a:r>
            <a:endParaRPr/>
          </a:p>
          <a:p>
            <a:pPr indent="0" lvl="0" marL="0" rtl="0" algn="l">
              <a:spcBef>
                <a:spcPts val="0"/>
              </a:spcBef>
              <a:spcAft>
                <a:spcPts val="0"/>
              </a:spcAft>
              <a:buNone/>
            </a:pPr>
            <a:r>
              <a:rPr lang="en"/>
              <a:t>Atmosphere: phase contributions due to the </a:t>
            </a:r>
            <a:r>
              <a:rPr lang="en"/>
              <a:t>atmosphere</a:t>
            </a:r>
            <a:r>
              <a:rPr lang="en"/>
              <a:t>, mainly in the form of water vapor. </a:t>
            </a:r>
            <a:r>
              <a:rPr lang="en"/>
              <a:t>Relatively</a:t>
            </a:r>
            <a:r>
              <a:rPr lang="en"/>
              <a:t> small, can be </a:t>
            </a:r>
            <a:r>
              <a:rPr lang="en"/>
              <a:t>minimized</a:t>
            </a:r>
            <a:r>
              <a:rPr lang="en"/>
              <a:t> using atmospheric models</a:t>
            </a:r>
            <a:endParaRPr/>
          </a:p>
          <a:p>
            <a:pPr indent="0" lvl="0" marL="0" rtl="0" algn="l">
              <a:spcBef>
                <a:spcPts val="0"/>
              </a:spcBef>
              <a:spcAft>
                <a:spcPts val="0"/>
              </a:spcAft>
              <a:buNone/>
            </a:pPr>
            <a:r>
              <a:rPr lang="en"/>
              <a:t>Orbit: Usually small and </a:t>
            </a:r>
            <a:r>
              <a:rPr lang="en"/>
              <a:t>negligible</a:t>
            </a:r>
            <a:r>
              <a:rPr lang="en"/>
              <a:t> due to precise orbit info</a:t>
            </a:r>
            <a:endParaRPr/>
          </a:p>
          <a:p>
            <a:pPr indent="0" lvl="0" marL="0" rtl="0" algn="l">
              <a:spcBef>
                <a:spcPts val="0"/>
              </a:spcBef>
              <a:spcAft>
                <a:spcPts val="0"/>
              </a:spcAft>
              <a:buNone/>
            </a:pPr>
            <a:r>
              <a:rPr lang="en"/>
              <a:t>Noise: every radar measurement has noise, small and hard to remove for a single InSAR pair unless you do some spatial averaging. With many inSAR pairs you can </a:t>
            </a:r>
            <a:r>
              <a:rPr lang="en"/>
              <a:t>minimize</a:t>
            </a:r>
            <a:r>
              <a:rPr lang="en"/>
              <a:t> this contribution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800">
                <a:latin typeface="Average"/>
                <a:ea typeface="Average"/>
                <a:cs typeface="Average"/>
                <a:sym typeface="Average"/>
              </a:rPr>
              <a:t>There are different types of </a:t>
            </a:r>
            <a:r>
              <a:rPr lang="en" sz="1800">
                <a:latin typeface="Average"/>
                <a:ea typeface="Average"/>
                <a:cs typeface="Average"/>
                <a:sym typeface="Average"/>
              </a:rPr>
              <a:t>InSAR, but for the purposes of todays talk InSAR is traditionally used to measure deformation by cancelling or minimizing all of these terms except for the change in phase due to deformation</a:t>
            </a:r>
            <a:endParaRPr sz="1800">
              <a:latin typeface="Average"/>
              <a:ea typeface="Average"/>
              <a:cs typeface="Average"/>
              <a:sym typeface="Average"/>
            </a:endParaRPr>
          </a:p>
          <a:p>
            <a:pPr indent="0" lvl="0" marL="0" rtl="0" algn="l">
              <a:spcBef>
                <a:spcPts val="1600"/>
              </a:spcBef>
              <a:spcAft>
                <a:spcPts val="0"/>
              </a:spcAft>
              <a:buNone/>
            </a:pPr>
            <a:r>
              <a:t/>
            </a:r>
            <a:endParaRPr/>
          </a:p>
          <a:p>
            <a:pPr indent="0" lvl="0" marL="0" rtl="0" algn="l">
              <a:spcBef>
                <a:spcPts val="0"/>
              </a:spcBef>
              <a:spcAft>
                <a:spcPts val="0"/>
              </a:spcAft>
              <a:buNone/>
            </a:pPr>
            <a:r>
              <a:rPr lang="en"/>
              <a:t>Since the wavelengths used are usually on the order of centimeters, we can effectively get super precise deformation measurements. We talked about this in the first couple weeks of class, but If our </a:t>
            </a:r>
            <a:r>
              <a:rPr lang="en"/>
              <a:t>receiver</a:t>
            </a:r>
            <a:r>
              <a:rPr lang="en"/>
              <a:t> can measure phase to about 1 degree, with a wavelength of 5 centimeters that would translate to a sensitivity of about 4mm. So InSAR is crazy good at detecting very small changes from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InSAR commonly used to detect small changes in subsidence, volcano deformations, hazards such as earthquakes and landslides, and even in glaciology--among other things--in measuring glacial motion and grounding 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a:t>
            </a:r>
            <a:r>
              <a:rPr lang="en"/>
              <a:t>bottom</a:t>
            </a:r>
            <a:r>
              <a:rPr lang="en"/>
              <a:t> right corner we see an interferogram which represents the phase difference between our SAR image pair. We can then “unwrap” our interferogram and convert the phase information into displacements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dbf0e5aa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dbf0e5aa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Average"/>
                <a:ea typeface="Average"/>
                <a:cs typeface="Average"/>
                <a:sym typeface="Average"/>
              </a:rPr>
              <a:t>So b</a:t>
            </a:r>
            <a:r>
              <a:rPr lang="en" sz="1800">
                <a:latin typeface="Average"/>
                <a:ea typeface="Average"/>
                <a:cs typeface="Average"/>
                <a:sym typeface="Average"/>
              </a:rPr>
              <a:t>ecause of the low dielectric constant of ice, dry snow is almost “invisible” to the microwave wavelengths that we use in SAR. And that’s because wet snow has water which absorbs and reduces scattering of the incident radiation.</a:t>
            </a:r>
            <a:endParaRPr/>
          </a:p>
          <a:p>
            <a:pPr indent="0" lvl="0" marL="0" rtl="0" algn="l">
              <a:spcBef>
                <a:spcPts val="1600"/>
              </a:spcBef>
              <a:spcAft>
                <a:spcPts val="0"/>
              </a:spcAft>
              <a:buNone/>
            </a:pPr>
            <a:r>
              <a:rPr lang="en"/>
              <a:t>A bit of a fun fact I learned is that you can see this at home by throwing an ice cube and a cup of water next to each other in the microwave. Put it on for a couple of minutes and you will see that the water will boil before the ice barely melts a little. (Woodhouse 2006)</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Conde 2019: “In fact, due to the dielectric contrast at air-snow interface, the radar signal is refracted when it impinges on the snow layer, resulting in a longer path when compared with the linear path”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 can see some trigonometry magic to get the snow depth. By knowing the average density of snow in that area we can use the change in snow depth to get change in SWE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781abd9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781abd9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Average"/>
                <a:ea typeface="Average"/>
                <a:cs typeface="Average"/>
                <a:sym typeface="Average"/>
              </a:rPr>
              <a:t>Many papers have proven the effectiveness of using InSAR to measure changes in SWE:</a:t>
            </a:r>
            <a:endParaRPr/>
          </a:p>
          <a:p>
            <a:pPr indent="0" lvl="0" marL="0" rtl="0" algn="l">
              <a:spcBef>
                <a:spcPts val="1600"/>
              </a:spcBef>
              <a:spcAft>
                <a:spcPts val="0"/>
              </a:spcAft>
              <a:buNone/>
            </a:pPr>
            <a:r>
              <a:rPr lang="en"/>
              <a:t>These papers choose an area where there is </a:t>
            </a:r>
            <a:r>
              <a:rPr lang="en"/>
              <a:t>negligible</a:t>
            </a:r>
            <a:r>
              <a:rPr lang="en"/>
              <a:t> deformation, and they used a high quality digital elevation model and an numerical weather model, so they were able to get good estimates for change in phase due to change in swe.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800">
                <a:latin typeface="Average"/>
                <a:ea typeface="Average"/>
                <a:cs typeface="Average"/>
                <a:sym typeface="Average"/>
              </a:rPr>
              <a:t>But w</a:t>
            </a:r>
            <a:r>
              <a:rPr lang="en" sz="1800">
                <a:latin typeface="Average"/>
                <a:ea typeface="Average"/>
                <a:cs typeface="Average"/>
                <a:sym typeface="Average"/>
              </a:rPr>
              <a:t>hat happens if we tried looking at a more complicated area that actually had motion?</a:t>
            </a:r>
            <a:endParaRPr/>
          </a:p>
          <a:p>
            <a:pPr indent="0" lvl="0" marL="0" rtl="0" algn="l">
              <a:spcBef>
                <a:spcPts val="1600"/>
              </a:spcBef>
              <a:spcAft>
                <a:spcPts val="0"/>
              </a:spcAft>
              <a:buNone/>
            </a:pPr>
            <a:r>
              <a:rPr lang="en"/>
              <a:t>Sounds like a fun class project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dbf0e5aa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dbf0e5aa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Average"/>
                <a:ea typeface="Average"/>
                <a:cs typeface="Average"/>
                <a:sym typeface="Average"/>
              </a:rPr>
              <a:t>Glaciers move! Which means that interferometry will be more complicated because of the extra phase contributions due to glacial motion. In a single interferogram, these are all the contributions to the phase difference:</a:t>
            </a:r>
            <a:endParaRPr/>
          </a:p>
          <a:p>
            <a:pPr indent="0" lvl="0" marL="0" rtl="0" algn="l">
              <a:spcBef>
                <a:spcPts val="1600"/>
              </a:spcBef>
              <a:spcAft>
                <a:spcPts val="0"/>
              </a:spcAft>
              <a:buNone/>
            </a:pPr>
            <a:r>
              <a:rPr lang="en"/>
              <a:t>Let’s get rid of things in order of how easy they are to remove: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through, read 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latin typeface="Average"/>
                <a:ea typeface="Average"/>
                <a:cs typeface="Average"/>
                <a:sym typeface="Average"/>
              </a:rPr>
              <a:t>And if we can </a:t>
            </a:r>
            <a:r>
              <a:rPr lang="en" sz="1800">
                <a:latin typeface="Average"/>
                <a:ea typeface="Average"/>
                <a:cs typeface="Average"/>
                <a:sym typeface="Average"/>
              </a:rPr>
              <a:t>minimize</a:t>
            </a:r>
            <a:r>
              <a:rPr lang="en" sz="1800">
                <a:latin typeface="Average"/>
                <a:ea typeface="Average"/>
                <a:cs typeface="Average"/>
                <a:sym typeface="Average"/>
              </a:rPr>
              <a:t> or eliminate all other terms, we can isolate the phase contribution from snow to calculate change in SWE.</a:t>
            </a:r>
            <a:endParaRPr sz="1800">
              <a:latin typeface="Average"/>
              <a:ea typeface="Average"/>
              <a:cs typeface="Average"/>
              <a:sym typeface="Averag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781abd9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781abd9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Average"/>
                <a:ea typeface="Average"/>
                <a:cs typeface="Average"/>
                <a:sym typeface="Average"/>
              </a:rPr>
              <a:t>First thought: Take two digital elevation models or (DEM)s acquired at the same time as each image in the SAR image pair, difference the DEM, and convert this elevation difference to phase difference</a:t>
            </a:r>
            <a:r>
              <a:rPr lang="en" sz="1800">
                <a:solidFill>
                  <a:srgbClr val="CACACA"/>
                </a:solidFill>
                <a:latin typeface="Average"/>
                <a:ea typeface="Average"/>
                <a:cs typeface="Average"/>
                <a:sym typeface="Average"/>
              </a:rPr>
              <a:t>:</a:t>
            </a:r>
            <a:endParaRPr/>
          </a:p>
          <a:p>
            <a:pPr indent="0" lvl="0" marL="0" rtl="0" algn="l">
              <a:lnSpc>
                <a:spcPct val="115000"/>
              </a:lnSpc>
              <a:spcBef>
                <a:spcPts val="1600"/>
              </a:spcBef>
              <a:spcAft>
                <a:spcPts val="0"/>
              </a:spcAft>
              <a:buClr>
                <a:schemeClr val="dk1"/>
              </a:buClr>
              <a:buSzPts val="1100"/>
              <a:buFont typeface="Arial"/>
              <a:buNone/>
            </a:pPr>
            <a:r>
              <a:rPr lang="en" sz="1800">
                <a:latin typeface="Average"/>
                <a:ea typeface="Average"/>
                <a:cs typeface="Average"/>
                <a:sym typeface="Average"/>
              </a:rPr>
              <a:t>… but it’s hard to find DEMs that were created at the same time as the SAR pair</a:t>
            </a:r>
            <a:endParaRPr sz="1800">
              <a:latin typeface="Average"/>
              <a:ea typeface="Average"/>
              <a:cs typeface="Average"/>
              <a:sym typeface="Average"/>
            </a:endParaRPr>
          </a:p>
          <a:p>
            <a:pPr indent="0" lvl="0" marL="0" rtl="0" algn="l">
              <a:lnSpc>
                <a:spcPct val="115000"/>
              </a:lnSpc>
              <a:spcBef>
                <a:spcPts val="1600"/>
              </a:spcBef>
              <a:spcAft>
                <a:spcPts val="0"/>
              </a:spcAft>
              <a:buClr>
                <a:schemeClr val="dk1"/>
              </a:buClr>
              <a:buSzPts val="1100"/>
              <a:buFont typeface="Arial"/>
              <a:buNone/>
            </a:pPr>
            <a:r>
              <a:rPr lang="en" sz="1800">
                <a:latin typeface="Average"/>
                <a:ea typeface="Average"/>
                <a:cs typeface="Average"/>
                <a:sym typeface="Average"/>
              </a:rPr>
              <a:t>Second thought: Why not use velocity directly?</a:t>
            </a:r>
            <a:endParaRPr sz="1800">
              <a:latin typeface="Average"/>
              <a:ea typeface="Average"/>
              <a:cs typeface="Average"/>
              <a:sym typeface="Average"/>
            </a:endParaRPr>
          </a:p>
          <a:p>
            <a:pPr indent="0" lvl="0" marL="0" rtl="0" algn="l">
              <a:spcBef>
                <a:spcPts val="1600"/>
              </a:spcBef>
              <a:spcAft>
                <a:spcPts val="0"/>
              </a:spcAft>
              <a:buNone/>
            </a:pPr>
            <a:r>
              <a:t/>
            </a:r>
            <a:endParaRPr/>
          </a:p>
          <a:p>
            <a:pPr indent="0" lvl="0" marL="0" rtl="0" algn="l">
              <a:spcBef>
                <a:spcPts val="0"/>
              </a:spcBef>
              <a:spcAft>
                <a:spcPts val="0"/>
              </a:spcAft>
              <a:buNone/>
            </a:pPr>
            <a:r>
              <a:rPr lang="en"/>
              <a:t>Considered other methods such as SAR speckle tracking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ITS_LIVE data isnt great since it is averaged over a year AND</a:t>
            </a:r>
            <a:r>
              <a:rPr lang="en"/>
              <a:t> we only know velocity in x and velocity in y, so we also need to make the assumption that flow is parallel to the bed. This is not always true, but it is most true at the equilibrium line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dbf0e5aa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dbf0e5aa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If we can produce results, compare with scg radar derived swe? When were these taken?</a:t>
            </a:r>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0977dbe3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0977dbe3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lot of rough data and coarse estimation, so I wouldn’t trust these results just yet. This was more about establishing a workflow. One thing we have to keep in mind is when we pick our temporal baseline we have to balance choosing a long enough time to capture enough change, while choosing a short enough time so there isn’t too much change that our results decorrelate.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this time span of a month and a half has a decently strong signal so hopefully we can pull out some SWE data, however as a result of choosing this longer timespan our coherence isn’t great. Coherence in this context can be thought of as nearby pixels behaving similarly in terms of their change in phase.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Another thing you might notice is how the velocity magnitude and change in SWE graphs look eerily similar. This could mean a bunch of things, but it looks like our calculations are very sensitive to velocity. I fed the code pretty bad yearly average velocities so maybe it’s a matter of “you put garbage in you get garbage out”. I have other theories about this if anyone is interested later: lack of coherence, interferogram signal in the winter is predominantly SWE change so using the yearly average really messes stuff up.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terms of magnitude of change in SWE, I don’t know if these are even in the ballpark of what we should expect over 7 weeks so I’ll probably ask Knut later.</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i.org/10.2478/johh-2018-0003" TargetMode="External"/><Relationship Id="rId4" Type="http://schemas.openxmlformats.org/officeDocument/2006/relationships/hyperlink" Target="https://doi.org/10.2478/johh-2018-0003" TargetMode="External"/><Relationship Id="rId5" Type="http://schemas.openxmlformats.org/officeDocument/2006/relationships/hyperlink" Target="http://www.proquest.com/docview/1268757228" TargetMode="External"/><Relationship Id="rId6" Type="http://schemas.openxmlformats.org/officeDocument/2006/relationships/hyperlink" Target="http://www.proquest.com/docview/1268757228" TargetMode="External"/><Relationship Id="rId7" Type="http://schemas.openxmlformats.org/officeDocument/2006/relationships/hyperlink" Target="https://doi.org/10.1109/36.957273" TargetMode="External"/><Relationship Id="rId8" Type="http://schemas.openxmlformats.org/officeDocument/2006/relationships/hyperlink" Target="https://doi.org/10.1109/36.95727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2.gif"/><Relationship Id="rId6"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5.jp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6.jpg"/><Relationship Id="rId5" Type="http://schemas.openxmlformats.org/officeDocument/2006/relationships/image" Target="../media/image6.jpg"/><Relationship Id="rId6" Type="http://schemas.openxmlformats.org/officeDocument/2006/relationships/image" Target="../media/image13.jpg"/><Relationship Id="rId7"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33225" y="990800"/>
            <a:ext cx="82353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ESS 505 Term Project Presentation: </a:t>
            </a:r>
            <a:endParaRPr sz="3400"/>
          </a:p>
          <a:p>
            <a:pPr indent="0" lvl="0" marL="0" rtl="0" algn="ctr">
              <a:spcBef>
                <a:spcPts val="0"/>
              </a:spcBef>
              <a:spcAft>
                <a:spcPts val="0"/>
              </a:spcAft>
              <a:buNone/>
            </a:pPr>
            <a:r>
              <a:rPr lang="en" sz="3400"/>
              <a:t>Temporal Changes in SWE on a Glacier Using InSAR</a:t>
            </a:r>
            <a:endParaRPr sz="34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Eric Gagliano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Summary/Next Steps</a:t>
            </a:r>
            <a:endParaRPr/>
          </a:p>
        </p:txBody>
      </p:sp>
      <p:sp>
        <p:nvSpPr>
          <p:cNvPr id="162" name="Google Shape;162;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unclear whether it’s possible to use InSAR to measure changes in SWE over areas with significant deformation/motion</a:t>
            </a:r>
            <a:endParaRPr/>
          </a:p>
          <a:p>
            <a:pPr indent="0" lvl="0" marL="0" rtl="0" algn="l">
              <a:spcBef>
                <a:spcPts val="1600"/>
              </a:spcBef>
              <a:spcAft>
                <a:spcPts val="0"/>
              </a:spcAft>
              <a:buNone/>
            </a:pPr>
            <a:r>
              <a:rPr lang="en"/>
              <a:t>By Project Turn-in I’m hoping to:</a:t>
            </a:r>
            <a:endParaRPr/>
          </a:p>
          <a:p>
            <a:pPr indent="-342900" lvl="0" marL="457200" rtl="0" algn="l">
              <a:spcBef>
                <a:spcPts val="1600"/>
              </a:spcBef>
              <a:spcAft>
                <a:spcPts val="0"/>
              </a:spcAft>
              <a:buSzPts val="1800"/>
              <a:buChar char="●"/>
            </a:pPr>
            <a:r>
              <a:rPr lang="en"/>
              <a:t>Process a time series of interferograms to recover changes in SWE </a:t>
            </a:r>
            <a:endParaRPr/>
          </a:p>
          <a:p>
            <a:pPr indent="-342900" lvl="0" marL="457200" rtl="0" algn="l">
              <a:spcBef>
                <a:spcPts val="0"/>
              </a:spcBef>
              <a:spcAft>
                <a:spcPts val="0"/>
              </a:spcAft>
              <a:buSzPts val="1800"/>
              <a:buChar char="●"/>
            </a:pPr>
            <a:r>
              <a:rPr lang="en"/>
              <a:t>Compare to real SWE data/estimates</a:t>
            </a:r>
            <a:endParaRPr/>
          </a:p>
          <a:p>
            <a:pPr indent="0" lvl="0" marL="0" rtl="0" algn="l">
              <a:spcBef>
                <a:spcPts val="1600"/>
              </a:spcBef>
              <a:spcAft>
                <a:spcPts val="0"/>
              </a:spcAft>
              <a:buNone/>
            </a:pPr>
            <a:r>
              <a:rPr lang="en"/>
              <a:t>For next steps, I’d like to answer:</a:t>
            </a:r>
            <a:endParaRPr/>
          </a:p>
          <a:p>
            <a:pPr indent="-342900" lvl="0" marL="457200" rtl="0" algn="l">
              <a:spcBef>
                <a:spcPts val="1600"/>
              </a:spcBef>
              <a:spcAft>
                <a:spcPts val="0"/>
              </a:spcAft>
              <a:buSzPts val="1800"/>
              <a:buChar char="●"/>
            </a:pPr>
            <a:r>
              <a:rPr lang="en"/>
              <a:t>If this doesn’t work, why? What would need to be improved in order to make it work? Glacial motion “speed limit”? Or </a:t>
            </a:r>
            <a:r>
              <a:rPr lang="en"/>
              <a:t>implausible in some way</a:t>
            </a:r>
            <a:r>
              <a:rPr lang="en"/>
              <a:t>, theory wrong?</a:t>
            </a:r>
            <a:endParaRPr/>
          </a:p>
          <a:p>
            <a:pPr indent="-342900" lvl="0" marL="457200" rtl="0" algn="l">
              <a:spcBef>
                <a:spcPts val="0"/>
              </a:spcBef>
              <a:spcAft>
                <a:spcPts val="0"/>
              </a:spcAft>
              <a:buSzPts val="1800"/>
              <a:buChar char="●"/>
            </a:pPr>
            <a:r>
              <a:rPr lang="en"/>
              <a:t>If it does work, how accurate is it? Is it useful?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8" name="Google Shape;16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79400" lvl="0" marL="279400" rtl="0" algn="l">
              <a:lnSpc>
                <a:spcPct val="200000"/>
              </a:lnSpc>
              <a:spcBef>
                <a:spcPts val="0"/>
              </a:spcBef>
              <a:spcAft>
                <a:spcPts val="0"/>
              </a:spcAft>
              <a:buNone/>
            </a:pPr>
            <a:r>
              <a:rPr lang="en" sz="1100">
                <a:solidFill>
                  <a:schemeClr val="dk1"/>
                </a:solidFill>
                <a:latin typeface="Arial"/>
                <a:ea typeface="Arial"/>
                <a:cs typeface="Arial"/>
                <a:sym typeface="Arial"/>
              </a:rPr>
              <a:t>Conde, V., Mateus, P., Catalao, J., &amp; Gritsevich, M. (2019). On the Estimation of Temporal Changes of Snow Water Equivalent by Spaceborne SAR Interferometry: A New Application for the Sentinel-1 Mission. </a:t>
            </a:r>
            <a:r>
              <a:rPr i="1" lang="en" sz="1100">
                <a:solidFill>
                  <a:schemeClr val="dk1"/>
                </a:solidFill>
                <a:latin typeface="Arial"/>
                <a:ea typeface="Arial"/>
                <a:cs typeface="Arial"/>
                <a:sym typeface="Arial"/>
              </a:rPr>
              <a:t>Journal of Hydrology and Hydromechanics</a:t>
            </a:r>
            <a:r>
              <a:rPr lang="en" sz="1100">
                <a:solidFill>
                  <a:schemeClr val="dk1"/>
                </a:solidFill>
                <a:latin typeface="Arial"/>
                <a:ea typeface="Arial"/>
                <a:cs typeface="Arial"/>
                <a:sym typeface="Arial"/>
              </a:rPr>
              <a:t>, </a:t>
            </a:r>
            <a:r>
              <a:rPr i="1" lang="en" sz="1100">
                <a:solidFill>
                  <a:schemeClr val="dk1"/>
                </a:solidFill>
                <a:latin typeface="Arial"/>
                <a:ea typeface="Arial"/>
                <a:cs typeface="Arial"/>
                <a:sym typeface="Arial"/>
              </a:rPr>
              <a:t>67</a:t>
            </a:r>
            <a:r>
              <a:rPr lang="en" sz="1100">
                <a:solidFill>
                  <a:schemeClr val="dk1"/>
                </a:solidFill>
                <a:latin typeface="Arial"/>
                <a:ea typeface="Arial"/>
                <a:cs typeface="Arial"/>
                <a:sym typeface="Arial"/>
              </a:rPr>
              <a:t>, 93–100.</a:t>
            </a:r>
            <a:r>
              <a:rPr lang="en" sz="11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dk1"/>
                </a:solidFill>
                <a:latin typeface="Arial"/>
                <a:ea typeface="Arial"/>
                <a:cs typeface="Arial"/>
                <a:sym typeface="Arial"/>
                <a:hlinkClick r:id="rId4">
                  <a:extLst>
                    <a:ext uri="{A12FA001-AC4F-418D-AE19-62706E023703}">
                      <ahyp:hlinkClr val="tx"/>
                    </a:ext>
                  </a:extLst>
                </a:hlinkClick>
              </a:rPr>
              <a:t>https://doi.org/10.2478/johh-2018-0003</a:t>
            </a:r>
            <a:endParaRPr sz="1100" u="sng">
              <a:solidFill>
                <a:schemeClr val="dk1"/>
              </a:solidFill>
              <a:latin typeface="Arial"/>
              <a:ea typeface="Arial"/>
              <a:cs typeface="Arial"/>
              <a:sym typeface="Arial"/>
            </a:endParaRPr>
          </a:p>
          <a:p>
            <a:pPr indent="-279400" lvl="0" marL="279400" rtl="0" algn="l">
              <a:lnSpc>
                <a:spcPct val="200000"/>
              </a:lnSpc>
              <a:spcBef>
                <a:spcPts val="0"/>
              </a:spcBef>
              <a:spcAft>
                <a:spcPts val="0"/>
              </a:spcAft>
              <a:buNone/>
            </a:pPr>
            <a:r>
              <a:rPr lang="en" sz="1100">
                <a:solidFill>
                  <a:schemeClr val="dk1"/>
                </a:solidFill>
                <a:latin typeface="Arial"/>
                <a:ea typeface="Arial"/>
                <a:cs typeface="Arial"/>
                <a:sym typeface="Arial"/>
              </a:rPr>
              <a:t>Deeb</a:t>
            </a:r>
            <a:r>
              <a:rPr lang="en" sz="1100">
                <a:solidFill>
                  <a:schemeClr val="dk1"/>
                </a:solidFill>
                <a:latin typeface="Arial"/>
                <a:ea typeface="Arial"/>
                <a:cs typeface="Arial"/>
                <a:sym typeface="Arial"/>
              </a:rPr>
              <a:t>, Elias (2012). </a:t>
            </a:r>
            <a:r>
              <a:rPr i="1" lang="en" sz="1100">
                <a:solidFill>
                  <a:schemeClr val="dk1"/>
                </a:solidFill>
                <a:latin typeface="Arial"/>
                <a:ea typeface="Arial"/>
                <a:cs typeface="Arial"/>
                <a:sym typeface="Arial"/>
              </a:rPr>
              <a:t>Estimating snow water equivalent (SWE) using interferometric synthetic aperture radar (InSAR)—ProQuest</a:t>
            </a:r>
            <a:r>
              <a:rPr lang="en" sz="1100">
                <a:solidFill>
                  <a:schemeClr val="dk1"/>
                </a:solidFill>
                <a:latin typeface="Arial"/>
                <a:ea typeface="Arial"/>
                <a:cs typeface="Arial"/>
                <a:sym typeface="Arial"/>
              </a:rPr>
              <a:t>. (n.d.). Retrieved October 14, 2020, from</a:t>
            </a:r>
            <a:r>
              <a:rPr lang="en" sz="1100">
                <a:solidFill>
                  <a:schemeClr val="dk1"/>
                </a:solidFill>
                <a:uFill>
                  <a:noFill/>
                </a:uFill>
                <a:latin typeface="Arial"/>
                <a:ea typeface="Arial"/>
                <a:cs typeface="Arial"/>
                <a:sym typeface="Arial"/>
                <a:hlinkClick r:id="rId5">
                  <a:extLst>
                    <a:ext uri="{A12FA001-AC4F-418D-AE19-62706E023703}">
                      <ahyp:hlinkClr val="tx"/>
                    </a:ext>
                  </a:extLst>
                </a:hlinkClick>
              </a:rPr>
              <a:t> </a:t>
            </a:r>
            <a:r>
              <a:rPr lang="en" sz="1100" u="sng">
                <a:solidFill>
                  <a:schemeClr val="dk1"/>
                </a:solidFill>
                <a:latin typeface="Arial"/>
                <a:ea typeface="Arial"/>
                <a:cs typeface="Arial"/>
                <a:sym typeface="Arial"/>
                <a:hlinkClick r:id="rId6">
                  <a:extLst>
                    <a:ext uri="{A12FA001-AC4F-418D-AE19-62706E023703}">
                      <ahyp:hlinkClr val="tx"/>
                    </a:ext>
                  </a:extLst>
                </a:hlinkClick>
              </a:rPr>
              <a:t>http://www.proquest.com/docview/1268757228</a:t>
            </a:r>
            <a:endParaRPr sz="1100" u="sng">
              <a:solidFill>
                <a:schemeClr val="dk1"/>
              </a:solidFill>
              <a:latin typeface="Arial"/>
              <a:ea typeface="Arial"/>
              <a:cs typeface="Arial"/>
              <a:sym typeface="Arial"/>
            </a:endParaRPr>
          </a:p>
          <a:p>
            <a:pPr indent="-279400" lvl="0" marL="279400" rtl="0" algn="l">
              <a:lnSpc>
                <a:spcPct val="200000"/>
              </a:lnSpc>
              <a:spcBef>
                <a:spcPts val="0"/>
              </a:spcBef>
              <a:spcAft>
                <a:spcPts val="0"/>
              </a:spcAft>
              <a:buNone/>
            </a:pPr>
            <a:r>
              <a:rPr lang="en" sz="1100">
                <a:solidFill>
                  <a:schemeClr val="dk1"/>
                </a:solidFill>
                <a:latin typeface="Arial"/>
                <a:ea typeface="Arial"/>
                <a:cs typeface="Arial"/>
                <a:sym typeface="Arial"/>
              </a:rPr>
              <a:t>Guneriussen, T., Hogda, K. A., Johnsen, H., &amp; Lauknes, I. (2001). InSAR for estimation of changes in snow water equivalent of dry snow. </a:t>
            </a:r>
            <a:r>
              <a:rPr i="1" lang="en" sz="1100">
                <a:solidFill>
                  <a:schemeClr val="dk1"/>
                </a:solidFill>
                <a:latin typeface="Arial"/>
                <a:ea typeface="Arial"/>
                <a:cs typeface="Arial"/>
                <a:sym typeface="Arial"/>
              </a:rPr>
              <a:t>IEEE Transactions on Geoscience and Remote Sensing</a:t>
            </a:r>
            <a:r>
              <a:rPr lang="en" sz="1100">
                <a:solidFill>
                  <a:schemeClr val="dk1"/>
                </a:solidFill>
                <a:latin typeface="Arial"/>
                <a:ea typeface="Arial"/>
                <a:cs typeface="Arial"/>
                <a:sym typeface="Arial"/>
              </a:rPr>
              <a:t>, </a:t>
            </a:r>
            <a:r>
              <a:rPr i="1" lang="en" sz="1100">
                <a:solidFill>
                  <a:schemeClr val="dk1"/>
                </a:solidFill>
                <a:latin typeface="Arial"/>
                <a:ea typeface="Arial"/>
                <a:cs typeface="Arial"/>
                <a:sym typeface="Arial"/>
              </a:rPr>
              <a:t>39</a:t>
            </a:r>
            <a:r>
              <a:rPr lang="en" sz="1100">
                <a:solidFill>
                  <a:schemeClr val="dk1"/>
                </a:solidFill>
                <a:latin typeface="Arial"/>
                <a:ea typeface="Arial"/>
                <a:cs typeface="Arial"/>
                <a:sym typeface="Arial"/>
              </a:rPr>
              <a:t>(10), 2101–2108.</a:t>
            </a:r>
            <a:r>
              <a:rPr lang="en" sz="1100">
                <a:solidFill>
                  <a:schemeClr val="dk1"/>
                </a:solidFill>
                <a:uFill>
                  <a:noFill/>
                </a:uFill>
                <a:latin typeface="Arial"/>
                <a:ea typeface="Arial"/>
                <a:cs typeface="Arial"/>
                <a:sym typeface="Arial"/>
                <a:hlinkClick r:id="rId7">
                  <a:extLst>
                    <a:ext uri="{A12FA001-AC4F-418D-AE19-62706E023703}">
                      <ahyp:hlinkClr val="tx"/>
                    </a:ext>
                  </a:extLst>
                </a:hlinkClick>
              </a:rPr>
              <a:t> </a:t>
            </a:r>
            <a:r>
              <a:rPr lang="en" sz="1100" u="sng">
                <a:solidFill>
                  <a:schemeClr val="dk1"/>
                </a:solidFill>
                <a:latin typeface="Arial"/>
                <a:ea typeface="Arial"/>
                <a:cs typeface="Arial"/>
                <a:sym typeface="Arial"/>
                <a:hlinkClick r:id="rId8">
                  <a:extLst>
                    <a:ext uri="{A12FA001-AC4F-418D-AE19-62706E023703}">
                      <ahyp:hlinkClr val="tx"/>
                    </a:ext>
                  </a:extLst>
                </a:hlinkClick>
              </a:rPr>
              <a:t>https://doi.org/10.1109/36.957273</a:t>
            </a:r>
            <a:endParaRPr sz="1100" u="sng">
              <a:solidFill>
                <a:schemeClr val="dk1"/>
              </a:solidFill>
              <a:latin typeface="Arial"/>
              <a:ea typeface="Arial"/>
              <a:cs typeface="Arial"/>
              <a:sym typeface="Arial"/>
            </a:endParaRPr>
          </a:p>
          <a:p>
            <a:pPr indent="0" lvl="0" marL="0" rtl="0" algn="l">
              <a:spcBef>
                <a:spcPts val="0"/>
              </a:spcBef>
              <a:spcAft>
                <a:spcPts val="16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666450" y="2285400"/>
            <a:ext cx="181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74" name="Google Shape;174;p24"/>
          <p:cNvSpPr txBox="1"/>
          <p:nvPr>
            <p:ph type="title"/>
          </p:nvPr>
        </p:nvSpPr>
        <p:spPr>
          <a:xfrm>
            <a:off x="2923050" y="1004200"/>
            <a:ext cx="329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Improved results</a:t>
            </a:r>
            <a:endParaRPr/>
          </a:p>
        </p:txBody>
      </p:sp>
      <p:sp>
        <p:nvSpPr>
          <p:cNvPr id="180" name="Google Shape;18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6"/>
          <p:cNvPicPr preferRelativeResize="0"/>
          <p:nvPr/>
        </p:nvPicPr>
        <p:blipFill>
          <a:blip r:embed="rId3">
            <a:alphaModFix/>
          </a:blip>
          <a:stretch>
            <a:fillRect/>
          </a:stretch>
        </p:blipFill>
        <p:spPr>
          <a:xfrm rot="-5400000">
            <a:off x="5199113" y="2445163"/>
            <a:ext cx="4668200" cy="264925"/>
          </a:xfrm>
          <a:prstGeom prst="rect">
            <a:avLst/>
          </a:prstGeom>
          <a:noFill/>
          <a:ln>
            <a:noFill/>
          </a:ln>
        </p:spPr>
      </p:pic>
      <p:pic>
        <p:nvPicPr>
          <p:cNvPr id="186" name="Google Shape;186;p26"/>
          <p:cNvPicPr preferRelativeResize="0"/>
          <p:nvPr/>
        </p:nvPicPr>
        <p:blipFill rotWithShape="1">
          <a:blip r:embed="rId4">
            <a:alphaModFix/>
          </a:blip>
          <a:srcRect b="0" l="23179" r="23114" t="0"/>
          <a:stretch/>
        </p:blipFill>
        <p:spPr>
          <a:xfrm>
            <a:off x="3366025" y="225525"/>
            <a:ext cx="4032948" cy="4691051"/>
          </a:xfrm>
          <a:prstGeom prst="rect">
            <a:avLst/>
          </a:prstGeom>
          <a:noFill/>
          <a:ln>
            <a:noFill/>
          </a:ln>
        </p:spPr>
      </p:pic>
      <p:sp>
        <p:nvSpPr>
          <p:cNvPr id="187" name="Google Shape;187;p26"/>
          <p:cNvSpPr txBox="1"/>
          <p:nvPr/>
        </p:nvSpPr>
        <p:spPr>
          <a:xfrm>
            <a:off x="7665675" y="79825"/>
            <a:ext cx="56112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20</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16</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8</a:t>
            </a:r>
            <a:endParaRPr>
              <a:solidFill>
                <a:srgbClr val="FFFFFF"/>
              </a:solidFill>
              <a:latin typeface="Average"/>
              <a:ea typeface="Average"/>
              <a:cs typeface="Average"/>
              <a:sym typeface="Average"/>
            </a:endParaRPr>
          </a:p>
        </p:txBody>
      </p:sp>
      <p:sp>
        <p:nvSpPr>
          <p:cNvPr id="188" name="Google Shape;188;p26"/>
          <p:cNvSpPr txBox="1"/>
          <p:nvPr>
            <p:ph type="title"/>
          </p:nvPr>
        </p:nvSpPr>
        <p:spPr>
          <a:xfrm>
            <a:off x="115975" y="79825"/>
            <a:ext cx="3201600" cy="311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latin typeface="Average"/>
                <a:ea typeface="Average"/>
                <a:cs typeface="Average"/>
                <a:sym typeface="Average"/>
              </a:rPr>
              <a:t>ΔSWE for South Cascade Glacier 11/16/2020 - 11/28/2020</a:t>
            </a:r>
            <a:endParaRPr sz="2400">
              <a:solidFill>
                <a:srgbClr val="FFFFFF"/>
              </a:solidFill>
              <a:latin typeface="Average"/>
              <a:ea typeface="Average"/>
              <a:cs typeface="Average"/>
              <a:sym typeface="Average"/>
            </a:endParaRPr>
          </a:p>
        </p:txBody>
      </p:sp>
      <p:sp>
        <p:nvSpPr>
          <p:cNvPr id="189" name="Google Shape;189;p26"/>
          <p:cNvSpPr txBox="1"/>
          <p:nvPr/>
        </p:nvSpPr>
        <p:spPr>
          <a:xfrm>
            <a:off x="7958800" y="2276050"/>
            <a:ext cx="1291200" cy="1003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solidFill>
                  <a:srgbClr val="FFFFFF"/>
                </a:solidFill>
                <a:latin typeface="Average"/>
                <a:ea typeface="Average"/>
                <a:cs typeface="Average"/>
                <a:sym typeface="Average"/>
              </a:rPr>
              <a:t>ΔSWE [cm]</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7"/>
          <p:cNvPicPr preferRelativeResize="0"/>
          <p:nvPr/>
        </p:nvPicPr>
        <p:blipFill>
          <a:blip r:embed="rId3">
            <a:alphaModFix/>
          </a:blip>
          <a:stretch>
            <a:fillRect/>
          </a:stretch>
        </p:blipFill>
        <p:spPr>
          <a:xfrm>
            <a:off x="304800" y="1447800"/>
            <a:ext cx="3090775" cy="2940225"/>
          </a:xfrm>
          <a:prstGeom prst="rect">
            <a:avLst/>
          </a:prstGeom>
          <a:noFill/>
          <a:ln>
            <a:noFill/>
          </a:ln>
        </p:spPr>
      </p:pic>
      <p:pic>
        <p:nvPicPr>
          <p:cNvPr id="195" name="Google Shape;195;p27"/>
          <p:cNvPicPr preferRelativeResize="0"/>
          <p:nvPr/>
        </p:nvPicPr>
        <p:blipFill>
          <a:blip r:embed="rId4">
            <a:alphaModFix/>
          </a:blip>
          <a:stretch>
            <a:fillRect/>
          </a:stretch>
        </p:blipFill>
        <p:spPr>
          <a:xfrm>
            <a:off x="3547975" y="1447800"/>
            <a:ext cx="3090775" cy="2940215"/>
          </a:xfrm>
          <a:prstGeom prst="rect">
            <a:avLst/>
          </a:prstGeom>
          <a:noFill/>
          <a:ln>
            <a:noFill/>
          </a:ln>
        </p:spPr>
      </p:pic>
      <p:pic>
        <p:nvPicPr>
          <p:cNvPr id="196" name="Google Shape;196;p27"/>
          <p:cNvPicPr preferRelativeResize="0"/>
          <p:nvPr/>
        </p:nvPicPr>
        <p:blipFill>
          <a:blip r:embed="rId5">
            <a:alphaModFix/>
          </a:blip>
          <a:stretch>
            <a:fillRect/>
          </a:stretch>
        </p:blipFill>
        <p:spPr>
          <a:xfrm rot="-5400000">
            <a:off x="5327788" y="2779138"/>
            <a:ext cx="2927324" cy="264925"/>
          </a:xfrm>
          <a:prstGeom prst="rect">
            <a:avLst/>
          </a:prstGeom>
          <a:noFill/>
          <a:ln>
            <a:noFill/>
          </a:ln>
        </p:spPr>
      </p:pic>
      <p:sp>
        <p:nvSpPr>
          <p:cNvPr id="197" name="Google Shape;197;p27"/>
          <p:cNvSpPr txBox="1"/>
          <p:nvPr/>
        </p:nvSpPr>
        <p:spPr>
          <a:xfrm>
            <a:off x="6944150" y="1335388"/>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20</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16</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8</a:t>
            </a:r>
            <a:endParaRPr>
              <a:solidFill>
                <a:srgbClr val="FFFFFF"/>
              </a:solidFill>
              <a:latin typeface="Average"/>
              <a:ea typeface="Average"/>
              <a:cs typeface="Average"/>
              <a:sym typeface="Average"/>
            </a:endParaRPr>
          </a:p>
        </p:txBody>
      </p:sp>
      <p:sp>
        <p:nvSpPr>
          <p:cNvPr id="198" name="Google Shape;198;p27"/>
          <p:cNvSpPr txBox="1"/>
          <p:nvPr/>
        </p:nvSpPr>
        <p:spPr>
          <a:xfrm>
            <a:off x="0" y="233375"/>
            <a:ext cx="9144000" cy="95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latin typeface="Average"/>
                <a:ea typeface="Average"/>
                <a:cs typeface="Average"/>
                <a:sym typeface="Average"/>
              </a:rPr>
              <a:t>ΔSWE for South Cascade Glacier 11/16/2020 - 11/28/2020</a:t>
            </a:r>
            <a:endParaRPr sz="2400">
              <a:solidFill>
                <a:srgbClr val="FFFFFF"/>
              </a:solidFill>
              <a:latin typeface="Average"/>
              <a:ea typeface="Average"/>
              <a:cs typeface="Average"/>
              <a:sym typeface="Average"/>
            </a:endParaRPr>
          </a:p>
        </p:txBody>
      </p:sp>
      <p:sp>
        <p:nvSpPr>
          <p:cNvPr id="199" name="Google Shape;199;p27"/>
          <p:cNvSpPr txBox="1"/>
          <p:nvPr/>
        </p:nvSpPr>
        <p:spPr>
          <a:xfrm>
            <a:off x="7321275" y="2571750"/>
            <a:ext cx="2012400" cy="108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solidFill>
                  <a:srgbClr val="FFFFFF"/>
                </a:solidFill>
                <a:latin typeface="Average"/>
                <a:ea typeface="Average"/>
                <a:cs typeface="Average"/>
                <a:sym typeface="Average"/>
              </a:rPr>
              <a:t>ΔSWE [cm]</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778400" y="2169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FFFFFF"/>
                </a:solidFill>
                <a:latin typeface="Average"/>
                <a:ea typeface="Average"/>
                <a:cs typeface="Average"/>
                <a:sym typeface="Average"/>
              </a:rPr>
              <a:t>ΔSWE for South Cascade Glacier </a:t>
            </a:r>
            <a:r>
              <a:rPr lang="en" sz="2400">
                <a:solidFill>
                  <a:srgbClr val="FFFFFF"/>
                </a:solidFill>
                <a:latin typeface="Average"/>
                <a:ea typeface="Average"/>
                <a:cs typeface="Average"/>
                <a:sym typeface="Average"/>
              </a:rPr>
              <a:t>3/2/2020 - 3/14/2020</a:t>
            </a:r>
            <a:endParaRPr sz="2400">
              <a:solidFill>
                <a:srgbClr val="FFFFFF"/>
              </a:solidFill>
              <a:latin typeface="Average"/>
              <a:ea typeface="Average"/>
              <a:cs typeface="Average"/>
              <a:sym typeface="Average"/>
            </a:endParaRPr>
          </a:p>
        </p:txBody>
      </p:sp>
      <p:pic>
        <p:nvPicPr>
          <p:cNvPr id="205" name="Google Shape;205;p28"/>
          <p:cNvPicPr preferRelativeResize="0"/>
          <p:nvPr/>
        </p:nvPicPr>
        <p:blipFill>
          <a:blip r:embed="rId3">
            <a:alphaModFix/>
          </a:blip>
          <a:stretch>
            <a:fillRect/>
          </a:stretch>
        </p:blipFill>
        <p:spPr>
          <a:xfrm>
            <a:off x="2558550" y="1014700"/>
            <a:ext cx="3576338" cy="3820974"/>
          </a:xfrm>
          <a:prstGeom prst="rect">
            <a:avLst/>
          </a:prstGeom>
          <a:noFill/>
          <a:ln>
            <a:noFill/>
          </a:ln>
        </p:spPr>
      </p:pic>
      <p:pic>
        <p:nvPicPr>
          <p:cNvPr id="206" name="Google Shape;206;p28"/>
          <p:cNvPicPr preferRelativeResize="0"/>
          <p:nvPr/>
        </p:nvPicPr>
        <p:blipFill>
          <a:blip r:embed="rId4">
            <a:alphaModFix/>
          </a:blip>
          <a:stretch>
            <a:fillRect/>
          </a:stretch>
        </p:blipFill>
        <p:spPr>
          <a:xfrm rot="-5400000">
            <a:off x="4401950" y="2792725"/>
            <a:ext cx="3820676" cy="264925"/>
          </a:xfrm>
          <a:prstGeom prst="rect">
            <a:avLst/>
          </a:prstGeom>
          <a:noFill/>
          <a:ln>
            <a:noFill/>
          </a:ln>
        </p:spPr>
      </p:pic>
      <p:sp>
        <p:nvSpPr>
          <p:cNvPr id="207" name="Google Shape;207;p28"/>
          <p:cNvSpPr txBox="1"/>
          <p:nvPr/>
        </p:nvSpPr>
        <p:spPr>
          <a:xfrm>
            <a:off x="6489675" y="985625"/>
            <a:ext cx="56112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15</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10</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5</a:t>
            </a:r>
            <a:endParaRPr>
              <a:solidFill>
                <a:srgbClr val="FFFFFF"/>
              </a:solidFill>
              <a:latin typeface="Average"/>
              <a:ea typeface="Average"/>
              <a:cs typeface="Average"/>
              <a:sym typeface="Average"/>
            </a:endParaRPr>
          </a:p>
        </p:txBody>
      </p:sp>
      <p:sp>
        <p:nvSpPr>
          <p:cNvPr id="208" name="Google Shape;208;p28"/>
          <p:cNvSpPr txBox="1"/>
          <p:nvPr/>
        </p:nvSpPr>
        <p:spPr>
          <a:xfrm>
            <a:off x="6986700" y="2894325"/>
            <a:ext cx="2012400" cy="108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solidFill>
                  <a:srgbClr val="FFFFFF"/>
                </a:solidFill>
                <a:latin typeface="Average"/>
                <a:ea typeface="Average"/>
                <a:cs typeface="Average"/>
                <a:sym typeface="Average"/>
              </a:rPr>
              <a:t>ΔSWE [cm]</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SWE?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Snow water equivalent (SWE) quantifies the amount of water in snowpack. (It is usually described as a depth measurement eg: 5cm of SWE)</a:t>
            </a:r>
            <a:endParaRPr/>
          </a:p>
          <a:p>
            <a:pPr indent="0" lvl="0" marL="0" rtl="0" algn="l">
              <a:spcBef>
                <a:spcPts val="1600"/>
              </a:spcBef>
              <a:spcAft>
                <a:spcPts val="0"/>
              </a:spcAft>
              <a:buNone/>
            </a:pPr>
            <a:r>
              <a:rPr lang="en"/>
              <a:t>Traditionally, SWE measured using </a:t>
            </a:r>
            <a:r>
              <a:rPr lang="en"/>
              <a:t>in situ</a:t>
            </a:r>
            <a:r>
              <a:rPr lang="en"/>
              <a:t> methods. This has been </a:t>
            </a:r>
            <a:r>
              <a:rPr lang="en"/>
              <a:t>changing</a:t>
            </a:r>
            <a:r>
              <a:rPr lang="en"/>
              <a:t>...</a:t>
            </a:r>
            <a:endParaRPr/>
          </a:p>
          <a:p>
            <a:pPr indent="0" lvl="0" marL="0" rtl="0" algn="l">
              <a:spcBef>
                <a:spcPts val="1600"/>
              </a:spcBef>
              <a:spcAft>
                <a:spcPts val="1600"/>
              </a:spcAft>
              <a:buNone/>
            </a:pPr>
            <a:r>
              <a:rPr lang="en"/>
              <a:t>SWE is important to </a:t>
            </a:r>
            <a:r>
              <a:rPr lang="en"/>
              <a:t>know</a:t>
            </a:r>
            <a:r>
              <a:rPr lang="en"/>
              <a:t> for water resource </a:t>
            </a:r>
            <a:r>
              <a:rPr lang="en"/>
              <a:t>management</a:t>
            </a:r>
            <a:r>
              <a:rPr lang="en"/>
              <a:t>, flood prediction, and various surface parameters such as albedo and ground/soil insulation from temperature changes</a:t>
            </a:r>
            <a:endParaRPr/>
          </a:p>
        </p:txBody>
      </p:sp>
      <p:pic>
        <p:nvPicPr>
          <p:cNvPr id="67" name="Google Shape;67;p14"/>
          <p:cNvPicPr preferRelativeResize="0"/>
          <p:nvPr/>
        </p:nvPicPr>
        <p:blipFill>
          <a:blip r:embed="rId3">
            <a:alphaModFix/>
          </a:blip>
          <a:stretch>
            <a:fillRect/>
          </a:stretch>
        </p:blipFill>
        <p:spPr>
          <a:xfrm>
            <a:off x="3259875" y="3210025"/>
            <a:ext cx="2485400" cy="1864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InSAR?</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Interferometric Synthetic </a:t>
            </a:r>
            <a:r>
              <a:rPr lang="en"/>
              <a:t>Aperture</a:t>
            </a:r>
            <a:r>
              <a:rPr lang="en"/>
              <a:t> Radar is a remote sensing technology that measures the phase difference between two consecutive Synthetic Aperture Radar (SAR) images of a location</a:t>
            </a:r>
            <a:endParaRPr/>
          </a:p>
          <a:p>
            <a:pPr indent="0" lvl="0" marL="0" rtl="0" algn="l">
              <a:spcBef>
                <a:spcPts val="1600"/>
              </a:spcBef>
              <a:spcAft>
                <a:spcPts val="0"/>
              </a:spcAft>
              <a:buNone/>
            </a:pPr>
            <a:r>
              <a:rPr lang="en"/>
              <a:t>What can affects a SAR phase measurement?</a:t>
            </a:r>
            <a:endParaRPr/>
          </a:p>
          <a:p>
            <a:pPr indent="0" lvl="0" marL="0" rtl="0" algn="l">
              <a:spcBef>
                <a:spcPts val="1600"/>
              </a:spcBef>
              <a:spcAft>
                <a:spcPts val="1600"/>
              </a:spcAft>
              <a:buNone/>
            </a:pPr>
            <a:r>
              <a:rPr lang="en"/>
              <a:t>InSAR is traditionally used to measure deformation by cancelling or </a:t>
            </a:r>
            <a:r>
              <a:rPr lang="en"/>
              <a:t>minimizing</a:t>
            </a:r>
            <a:r>
              <a:rPr lang="en"/>
              <a:t> all of these terms except for the change in phase due to deformation</a:t>
            </a:r>
            <a:endParaRPr/>
          </a:p>
        </p:txBody>
      </p:sp>
      <p:pic>
        <p:nvPicPr>
          <p:cNvPr id="74" name="Google Shape;74;p15"/>
          <p:cNvPicPr preferRelativeResize="0"/>
          <p:nvPr/>
        </p:nvPicPr>
        <p:blipFill>
          <a:blip r:embed="rId3">
            <a:alphaModFix/>
          </a:blip>
          <a:stretch>
            <a:fillRect/>
          </a:stretch>
        </p:blipFill>
        <p:spPr>
          <a:xfrm>
            <a:off x="5011116" y="2495549"/>
            <a:ext cx="3888809" cy="242525"/>
          </a:xfrm>
          <a:prstGeom prst="rect">
            <a:avLst/>
          </a:prstGeom>
          <a:noFill/>
          <a:ln>
            <a:noFill/>
          </a:ln>
        </p:spPr>
      </p:pic>
      <p:pic>
        <p:nvPicPr>
          <p:cNvPr id="75" name="Google Shape;75;p15"/>
          <p:cNvPicPr preferRelativeResize="0"/>
          <p:nvPr/>
        </p:nvPicPr>
        <p:blipFill>
          <a:blip r:embed="rId4">
            <a:alphaModFix/>
          </a:blip>
          <a:stretch>
            <a:fillRect/>
          </a:stretch>
        </p:blipFill>
        <p:spPr>
          <a:xfrm>
            <a:off x="6534750" y="3275250"/>
            <a:ext cx="2609250" cy="1868250"/>
          </a:xfrm>
          <a:prstGeom prst="rect">
            <a:avLst/>
          </a:prstGeom>
          <a:noFill/>
          <a:ln>
            <a:noFill/>
          </a:ln>
        </p:spPr>
      </p:pic>
      <p:sp>
        <p:nvSpPr>
          <p:cNvPr id="76" name="Google Shape;76;p15"/>
          <p:cNvSpPr txBox="1"/>
          <p:nvPr/>
        </p:nvSpPr>
        <p:spPr>
          <a:xfrm>
            <a:off x="1852500" y="3652800"/>
            <a:ext cx="44283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This phase difference between SAR measurements can be represented as an interferogram</a:t>
            </a:r>
            <a:endParaRPr>
              <a:solidFill>
                <a:schemeClr val="lt2"/>
              </a:solidFill>
              <a:latin typeface="Average"/>
              <a:ea typeface="Average"/>
              <a:cs typeface="Average"/>
              <a:sym typeface="Average"/>
            </a:endParaRPr>
          </a:p>
        </p:txBody>
      </p:sp>
      <p:sp>
        <p:nvSpPr>
          <p:cNvPr id="77" name="Google Shape;77;p15"/>
          <p:cNvSpPr txBox="1"/>
          <p:nvPr/>
        </p:nvSpPr>
        <p:spPr>
          <a:xfrm>
            <a:off x="1779000" y="4338600"/>
            <a:ext cx="44283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This interferogram can be converted to a displacement map after “unwrapping” the phase and relating the unwrapped phase to deformation</a:t>
            </a:r>
            <a:endParaRPr>
              <a:solidFill>
                <a:schemeClr val="lt2"/>
              </a:solidFill>
              <a:latin typeface="Average"/>
              <a:ea typeface="Average"/>
              <a:cs typeface="Average"/>
              <a:sym typeface="Average"/>
            </a:endParaRPr>
          </a:p>
        </p:txBody>
      </p:sp>
      <p:cxnSp>
        <p:nvCxnSpPr>
          <p:cNvPr id="78" name="Google Shape;78;p15"/>
          <p:cNvCxnSpPr/>
          <p:nvPr/>
        </p:nvCxnSpPr>
        <p:spPr>
          <a:xfrm flipH="1" rot="10800000">
            <a:off x="5361375" y="3980100"/>
            <a:ext cx="1529100" cy="134700"/>
          </a:xfrm>
          <a:prstGeom prst="straightConnector1">
            <a:avLst/>
          </a:prstGeom>
          <a:noFill/>
          <a:ln cap="flat" cmpd="sng" w="76200">
            <a:solidFill>
              <a:schemeClr val="dk2"/>
            </a:solidFill>
            <a:prstDash val="solid"/>
            <a:round/>
            <a:headEnd len="med" w="med" type="none"/>
            <a:tailEnd len="med" w="med" type="triangle"/>
          </a:ln>
        </p:spPr>
      </p:cxnSp>
      <p:cxnSp>
        <p:nvCxnSpPr>
          <p:cNvPr id="79" name="Google Shape;79;p15"/>
          <p:cNvCxnSpPr>
            <a:stCxn id="77" idx="3"/>
          </p:cNvCxnSpPr>
          <p:nvPr/>
        </p:nvCxnSpPr>
        <p:spPr>
          <a:xfrm flipH="1" rot="10800000">
            <a:off x="6207300" y="4666200"/>
            <a:ext cx="759600" cy="168600"/>
          </a:xfrm>
          <a:prstGeom prst="straightConnector1">
            <a:avLst/>
          </a:prstGeom>
          <a:noFill/>
          <a:ln cap="flat" cmpd="sng" w="76200">
            <a:solidFill>
              <a:schemeClr val="dk2"/>
            </a:solidFill>
            <a:prstDash val="solid"/>
            <a:round/>
            <a:headEnd len="med" w="med" type="none"/>
            <a:tailEnd len="med" w="med" type="triangle"/>
          </a:ln>
        </p:spPr>
      </p:cxnSp>
      <p:sp>
        <p:nvSpPr>
          <p:cNvPr id="80" name="Google Shape;80;p15"/>
          <p:cNvSpPr txBox="1"/>
          <p:nvPr/>
        </p:nvSpPr>
        <p:spPr>
          <a:xfrm>
            <a:off x="6966850" y="4854175"/>
            <a:ext cx="22020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(Wicks, C.W. et al., 2002)</a:t>
            </a:r>
            <a:endParaRPr>
              <a:latin typeface="Average"/>
              <a:ea typeface="Average"/>
              <a:cs typeface="Average"/>
              <a:sym typeface="Average"/>
            </a:endParaRPr>
          </a:p>
        </p:txBody>
      </p:sp>
      <p:pic>
        <p:nvPicPr>
          <p:cNvPr id="81" name="Google Shape;81;p15"/>
          <p:cNvPicPr preferRelativeResize="0"/>
          <p:nvPr/>
        </p:nvPicPr>
        <p:blipFill>
          <a:blip r:embed="rId5">
            <a:alphaModFix/>
          </a:blip>
          <a:stretch>
            <a:fillRect/>
          </a:stretch>
        </p:blipFill>
        <p:spPr>
          <a:xfrm>
            <a:off x="7628250" y="0"/>
            <a:ext cx="1529100" cy="1149350"/>
          </a:xfrm>
          <a:prstGeom prst="rect">
            <a:avLst/>
          </a:prstGeom>
          <a:noFill/>
          <a:ln>
            <a:noFill/>
          </a:ln>
        </p:spPr>
      </p:pic>
      <p:pic>
        <p:nvPicPr>
          <p:cNvPr id="82" name="Google Shape;82;p15"/>
          <p:cNvPicPr preferRelativeResize="0"/>
          <p:nvPr/>
        </p:nvPicPr>
        <p:blipFill rotWithShape="1">
          <a:blip r:embed="rId6">
            <a:alphaModFix/>
          </a:blip>
          <a:srcRect b="24197" l="0" r="0" t="11601"/>
          <a:stretch/>
        </p:blipFill>
        <p:spPr>
          <a:xfrm rot="-5400076">
            <a:off x="6765525" y="352962"/>
            <a:ext cx="1078550" cy="52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Change in SWE using InSAR</a:t>
            </a:r>
            <a:endParaRPr/>
          </a:p>
        </p:txBody>
      </p:sp>
      <p:sp>
        <p:nvSpPr>
          <p:cNvPr id="88" name="Google Shape;88;p16"/>
          <p:cNvSpPr txBox="1"/>
          <p:nvPr>
            <p:ph idx="1" type="body"/>
          </p:nvPr>
        </p:nvSpPr>
        <p:spPr>
          <a:xfrm>
            <a:off x="311700" y="1152475"/>
            <a:ext cx="859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the low </a:t>
            </a:r>
            <a:r>
              <a:rPr lang="en"/>
              <a:t>dielectric</a:t>
            </a:r>
            <a:r>
              <a:rPr lang="en"/>
              <a:t> constant of ice, dry snow is almost “invisible” to the microwave wavelengths that we use in SAR (wet snow will increase the </a:t>
            </a:r>
            <a:r>
              <a:rPr lang="en"/>
              <a:t>absorption</a:t>
            </a:r>
            <a:r>
              <a:rPr lang="en"/>
              <a:t> /reduce scattering of the microwave radiation)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9" name="Google Shape;89;p16"/>
          <p:cNvPicPr preferRelativeResize="0"/>
          <p:nvPr/>
        </p:nvPicPr>
        <p:blipFill>
          <a:blip r:embed="rId3">
            <a:alphaModFix/>
          </a:blip>
          <a:stretch>
            <a:fillRect/>
          </a:stretch>
        </p:blipFill>
        <p:spPr>
          <a:xfrm>
            <a:off x="674650" y="2186825"/>
            <a:ext cx="4423849" cy="2880475"/>
          </a:xfrm>
          <a:prstGeom prst="rect">
            <a:avLst/>
          </a:prstGeom>
          <a:noFill/>
          <a:ln>
            <a:noFill/>
          </a:ln>
        </p:spPr>
      </p:pic>
      <p:pic>
        <p:nvPicPr>
          <p:cNvPr id="90" name="Google Shape;90;p16"/>
          <p:cNvPicPr preferRelativeResize="0"/>
          <p:nvPr/>
        </p:nvPicPr>
        <p:blipFill>
          <a:blip r:embed="rId4">
            <a:alphaModFix/>
          </a:blip>
          <a:stretch>
            <a:fillRect/>
          </a:stretch>
        </p:blipFill>
        <p:spPr>
          <a:xfrm>
            <a:off x="3107950" y="4346875"/>
            <a:ext cx="1990525" cy="720425"/>
          </a:xfrm>
          <a:prstGeom prst="rect">
            <a:avLst/>
          </a:prstGeom>
          <a:noFill/>
          <a:ln>
            <a:noFill/>
          </a:ln>
        </p:spPr>
      </p:pic>
      <p:pic>
        <p:nvPicPr>
          <p:cNvPr id="91" name="Google Shape;91;p16"/>
          <p:cNvPicPr preferRelativeResize="0"/>
          <p:nvPr/>
        </p:nvPicPr>
        <p:blipFill>
          <a:blip r:embed="rId5">
            <a:alphaModFix/>
          </a:blip>
          <a:stretch>
            <a:fillRect/>
          </a:stretch>
        </p:blipFill>
        <p:spPr>
          <a:xfrm>
            <a:off x="5265225" y="2258800"/>
            <a:ext cx="3802575" cy="259274"/>
          </a:xfrm>
          <a:prstGeom prst="rect">
            <a:avLst/>
          </a:prstGeom>
          <a:noFill/>
          <a:ln>
            <a:noFill/>
          </a:ln>
        </p:spPr>
      </p:pic>
      <p:cxnSp>
        <p:nvCxnSpPr>
          <p:cNvPr id="92" name="Google Shape;92;p16"/>
          <p:cNvCxnSpPr/>
          <p:nvPr/>
        </p:nvCxnSpPr>
        <p:spPr>
          <a:xfrm rot="10800000">
            <a:off x="8402000" y="2581400"/>
            <a:ext cx="0" cy="1059000"/>
          </a:xfrm>
          <a:prstGeom prst="straightConnector1">
            <a:avLst/>
          </a:prstGeom>
          <a:noFill/>
          <a:ln cap="flat" cmpd="sng" w="76200">
            <a:solidFill>
              <a:schemeClr val="dk2"/>
            </a:solidFill>
            <a:prstDash val="solid"/>
            <a:round/>
            <a:headEnd len="med" w="med" type="none"/>
            <a:tailEnd len="med" w="med" type="triangle"/>
          </a:ln>
        </p:spPr>
      </p:cxnSp>
      <p:sp>
        <p:nvSpPr>
          <p:cNvPr id="93" name="Google Shape;93;p16"/>
          <p:cNvSpPr txBox="1"/>
          <p:nvPr/>
        </p:nvSpPr>
        <p:spPr>
          <a:xfrm>
            <a:off x="7387225" y="3627525"/>
            <a:ext cx="21012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A new term </a:t>
            </a:r>
            <a:r>
              <a:rPr lang="en">
                <a:solidFill>
                  <a:schemeClr val="lt2"/>
                </a:solidFill>
                <a:latin typeface="Average"/>
                <a:ea typeface="Average"/>
                <a:cs typeface="Average"/>
                <a:sym typeface="Average"/>
              </a:rPr>
              <a:t>appears</a:t>
            </a:r>
            <a:r>
              <a:rPr lang="en">
                <a:solidFill>
                  <a:schemeClr val="lt2"/>
                </a:solidFill>
                <a:latin typeface="Average"/>
                <a:ea typeface="Average"/>
                <a:cs typeface="Average"/>
                <a:sym typeface="Average"/>
              </a:rPr>
              <a:t>!</a:t>
            </a:r>
            <a:endParaRPr>
              <a:solidFill>
                <a:schemeClr val="lt2"/>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Change in SWE using InSAR</a:t>
            </a:r>
            <a:endParaRPr/>
          </a:p>
          <a:p>
            <a:pPr indent="0" lvl="0" marL="0" rtl="0" algn="l">
              <a:spcBef>
                <a:spcPts val="0"/>
              </a:spcBef>
              <a:spcAft>
                <a:spcPts val="0"/>
              </a:spcAft>
              <a:buNone/>
            </a:pPr>
            <a:r>
              <a:t/>
            </a:r>
            <a:endParaRPr/>
          </a:p>
        </p:txBody>
      </p:sp>
      <p:sp>
        <p:nvSpPr>
          <p:cNvPr id="99" name="Google Shape;99;p17"/>
          <p:cNvSpPr txBox="1"/>
          <p:nvPr>
            <p:ph idx="1" type="body"/>
          </p:nvPr>
        </p:nvSpPr>
        <p:spPr>
          <a:xfrm>
            <a:off x="332550" y="1152475"/>
            <a:ext cx="8740800" cy="3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papers have proven the effectiveness of using InSAR to measure changes in SWE: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But these papers have only looked at areas where deformation is deemed negligible!</a:t>
            </a:r>
            <a:endParaRPr/>
          </a:p>
          <a:p>
            <a:pPr indent="0" lvl="0" marL="0" rtl="0" algn="l">
              <a:spcBef>
                <a:spcPts val="1600"/>
              </a:spcBef>
              <a:spcAft>
                <a:spcPts val="1600"/>
              </a:spcAft>
              <a:buNone/>
            </a:pPr>
            <a:r>
              <a:rPr lang="en"/>
              <a:t>What if we tried looking at a more complicated area?</a:t>
            </a:r>
            <a:endParaRPr/>
          </a:p>
        </p:txBody>
      </p:sp>
      <p:pic>
        <p:nvPicPr>
          <p:cNvPr id="100" name="Google Shape;100;p17"/>
          <p:cNvPicPr preferRelativeResize="0"/>
          <p:nvPr/>
        </p:nvPicPr>
        <p:blipFill>
          <a:blip r:embed="rId3">
            <a:alphaModFix/>
          </a:blip>
          <a:stretch>
            <a:fillRect/>
          </a:stretch>
        </p:blipFill>
        <p:spPr>
          <a:xfrm>
            <a:off x="1676400" y="1639024"/>
            <a:ext cx="4520150" cy="1932100"/>
          </a:xfrm>
          <a:prstGeom prst="rect">
            <a:avLst/>
          </a:prstGeom>
          <a:noFill/>
          <a:ln>
            <a:noFill/>
          </a:ln>
        </p:spPr>
      </p:pic>
      <p:sp>
        <p:nvSpPr>
          <p:cNvPr id="101" name="Google Shape;101;p17"/>
          <p:cNvSpPr txBox="1"/>
          <p:nvPr/>
        </p:nvSpPr>
        <p:spPr>
          <a:xfrm>
            <a:off x="4685175" y="3474675"/>
            <a:ext cx="18915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(Conde et al. 2019)</a:t>
            </a:r>
            <a:endParaRPr>
              <a:solidFill>
                <a:schemeClr val="lt2"/>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Complications on a Glacier</a:t>
            </a:r>
            <a:endParaRPr/>
          </a:p>
        </p:txBody>
      </p:sp>
      <p:sp>
        <p:nvSpPr>
          <p:cNvPr id="107" name="Google Shape;10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Glaciers move! Which means that interferometry will be more complicated because of the extra phase contributions due to glacial motion. In a single interferogram, these are all the contributions to the phase difference: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If we can remove the phase change contribution due to glacier movement, we can isolate phase change contribution from snow and then calculate change in SWE….</a:t>
            </a:r>
            <a:endParaRPr/>
          </a:p>
        </p:txBody>
      </p:sp>
      <p:pic>
        <p:nvPicPr>
          <p:cNvPr id="108" name="Google Shape;108;p18"/>
          <p:cNvPicPr preferRelativeResize="0"/>
          <p:nvPr/>
        </p:nvPicPr>
        <p:blipFill>
          <a:blip r:embed="rId3">
            <a:alphaModFix/>
          </a:blip>
          <a:stretch>
            <a:fillRect/>
          </a:stretch>
        </p:blipFill>
        <p:spPr>
          <a:xfrm>
            <a:off x="1105975" y="2227325"/>
            <a:ext cx="6736625" cy="637925"/>
          </a:xfrm>
          <a:prstGeom prst="rect">
            <a:avLst/>
          </a:prstGeom>
          <a:noFill/>
          <a:ln>
            <a:noFill/>
          </a:ln>
        </p:spPr>
      </p:pic>
      <p:sp>
        <p:nvSpPr>
          <p:cNvPr id="109" name="Google Shape;109;p18"/>
          <p:cNvSpPr/>
          <p:nvPr/>
        </p:nvSpPr>
        <p:spPr>
          <a:xfrm>
            <a:off x="2548525" y="2202050"/>
            <a:ext cx="1329900" cy="8199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4023125" y="2202125"/>
            <a:ext cx="723900" cy="8199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4861325" y="2202125"/>
            <a:ext cx="962100" cy="8199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5928125" y="2202125"/>
            <a:ext cx="600300" cy="7146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7223525" y="2202125"/>
            <a:ext cx="600300" cy="7146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8"/>
          <p:cNvCxnSpPr>
            <a:endCxn id="109" idx="3"/>
          </p:cNvCxnSpPr>
          <p:nvPr/>
        </p:nvCxnSpPr>
        <p:spPr>
          <a:xfrm flipH="1" rot="10800000">
            <a:off x="1186284" y="2901878"/>
            <a:ext cx="1557000" cy="226500"/>
          </a:xfrm>
          <a:prstGeom prst="straightConnector1">
            <a:avLst/>
          </a:prstGeom>
          <a:noFill/>
          <a:ln cap="flat" cmpd="sng" w="28575">
            <a:solidFill>
              <a:schemeClr val="accent4"/>
            </a:solidFill>
            <a:prstDash val="solid"/>
            <a:round/>
            <a:headEnd len="med" w="med" type="none"/>
            <a:tailEnd len="med" w="med" type="triangle"/>
          </a:ln>
        </p:spPr>
      </p:cxnSp>
      <p:cxnSp>
        <p:nvCxnSpPr>
          <p:cNvPr id="115" name="Google Shape;115;p18"/>
          <p:cNvCxnSpPr>
            <a:endCxn id="110" idx="3"/>
          </p:cNvCxnSpPr>
          <p:nvPr/>
        </p:nvCxnSpPr>
        <p:spPr>
          <a:xfrm flipH="1" rot="10800000">
            <a:off x="3368338" y="2901953"/>
            <a:ext cx="760800" cy="315300"/>
          </a:xfrm>
          <a:prstGeom prst="straightConnector1">
            <a:avLst/>
          </a:prstGeom>
          <a:noFill/>
          <a:ln cap="flat" cmpd="sng" w="28575">
            <a:solidFill>
              <a:schemeClr val="accent4"/>
            </a:solidFill>
            <a:prstDash val="solid"/>
            <a:round/>
            <a:headEnd len="med" w="med" type="none"/>
            <a:tailEnd len="med" w="med" type="triangle"/>
          </a:ln>
        </p:spPr>
      </p:cxnSp>
      <p:cxnSp>
        <p:nvCxnSpPr>
          <p:cNvPr id="116" name="Google Shape;116;p18"/>
          <p:cNvCxnSpPr>
            <a:endCxn id="111" idx="3"/>
          </p:cNvCxnSpPr>
          <p:nvPr/>
        </p:nvCxnSpPr>
        <p:spPr>
          <a:xfrm flipH="1" rot="10800000">
            <a:off x="4114221" y="2901953"/>
            <a:ext cx="888000" cy="527100"/>
          </a:xfrm>
          <a:prstGeom prst="straightConnector1">
            <a:avLst/>
          </a:prstGeom>
          <a:noFill/>
          <a:ln cap="flat" cmpd="sng" w="28575">
            <a:solidFill>
              <a:schemeClr val="accent4"/>
            </a:solidFill>
            <a:prstDash val="solid"/>
            <a:round/>
            <a:headEnd len="med" w="med" type="none"/>
            <a:tailEnd len="med" w="med" type="triangle"/>
          </a:ln>
        </p:spPr>
      </p:cxnSp>
      <p:cxnSp>
        <p:nvCxnSpPr>
          <p:cNvPr id="117" name="Google Shape;117;p18"/>
          <p:cNvCxnSpPr/>
          <p:nvPr/>
        </p:nvCxnSpPr>
        <p:spPr>
          <a:xfrm flipH="1" rot="10800000">
            <a:off x="5257300" y="2901900"/>
            <a:ext cx="888000" cy="527100"/>
          </a:xfrm>
          <a:prstGeom prst="straightConnector1">
            <a:avLst/>
          </a:prstGeom>
          <a:noFill/>
          <a:ln cap="flat" cmpd="sng" w="28575">
            <a:solidFill>
              <a:schemeClr val="accent4"/>
            </a:solidFill>
            <a:prstDash val="solid"/>
            <a:round/>
            <a:headEnd len="med" w="med" type="none"/>
            <a:tailEnd len="med" w="med" type="triangle"/>
          </a:ln>
        </p:spPr>
      </p:cxnSp>
      <p:cxnSp>
        <p:nvCxnSpPr>
          <p:cNvPr id="118" name="Google Shape;118;p18"/>
          <p:cNvCxnSpPr>
            <a:endCxn id="113" idx="4"/>
          </p:cNvCxnSpPr>
          <p:nvPr/>
        </p:nvCxnSpPr>
        <p:spPr>
          <a:xfrm rot="10800000">
            <a:off x="7523675" y="2916725"/>
            <a:ext cx="709800" cy="222900"/>
          </a:xfrm>
          <a:prstGeom prst="straightConnector1">
            <a:avLst/>
          </a:prstGeom>
          <a:noFill/>
          <a:ln cap="flat" cmpd="sng" w="28575">
            <a:solidFill>
              <a:schemeClr val="accent4"/>
            </a:solidFill>
            <a:prstDash val="solid"/>
            <a:round/>
            <a:headEnd len="med" w="med" type="none"/>
            <a:tailEnd len="med" w="med" type="triangle"/>
          </a:ln>
        </p:spPr>
      </p:cxnSp>
      <p:sp>
        <p:nvSpPr>
          <p:cNvPr id="119" name="Google Shape;119;p18"/>
          <p:cNvSpPr/>
          <p:nvPr/>
        </p:nvSpPr>
        <p:spPr>
          <a:xfrm>
            <a:off x="6452225" y="2126424"/>
            <a:ext cx="836730" cy="932958"/>
          </a:xfrm>
          <a:prstGeom prst="irregularSeal1">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a:off x="43050" y="3011125"/>
            <a:ext cx="1892700" cy="9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Minimize by choosing a good DEM and a small spatial baseline</a:t>
            </a:r>
            <a:endParaRPr>
              <a:solidFill>
                <a:schemeClr val="lt2"/>
              </a:solidFill>
              <a:latin typeface="Average"/>
              <a:ea typeface="Average"/>
              <a:cs typeface="Average"/>
              <a:sym typeface="Average"/>
            </a:endParaRPr>
          </a:p>
        </p:txBody>
      </p:sp>
      <p:sp>
        <p:nvSpPr>
          <p:cNvPr id="121" name="Google Shape;121;p18"/>
          <p:cNvSpPr txBox="1"/>
          <p:nvPr/>
        </p:nvSpPr>
        <p:spPr>
          <a:xfrm>
            <a:off x="1981200" y="2971800"/>
            <a:ext cx="16128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Minimize/remove by modeling glacier motion</a:t>
            </a:r>
            <a:endParaRPr>
              <a:solidFill>
                <a:schemeClr val="lt2"/>
              </a:solidFill>
              <a:latin typeface="Average"/>
              <a:ea typeface="Average"/>
              <a:cs typeface="Average"/>
              <a:sym typeface="Average"/>
            </a:endParaRPr>
          </a:p>
        </p:txBody>
      </p:sp>
      <p:sp>
        <p:nvSpPr>
          <p:cNvPr id="122" name="Google Shape;122;p18"/>
          <p:cNvSpPr txBox="1"/>
          <p:nvPr/>
        </p:nvSpPr>
        <p:spPr>
          <a:xfrm>
            <a:off x="3424050" y="3243200"/>
            <a:ext cx="16698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Remove via atmospheric model</a:t>
            </a:r>
            <a:endParaRPr>
              <a:solidFill>
                <a:schemeClr val="lt2"/>
              </a:solidFill>
              <a:latin typeface="Average"/>
              <a:ea typeface="Average"/>
              <a:cs typeface="Average"/>
              <a:sym typeface="Average"/>
            </a:endParaRPr>
          </a:p>
        </p:txBody>
      </p:sp>
      <p:sp>
        <p:nvSpPr>
          <p:cNvPr id="123" name="Google Shape;123;p18"/>
          <p:cNvSpPr txBox="1"/>
          <p:nvPr/>
        </p:nvSpPr>
        <p:spPr>
          <a:xfrm>
            <a:off x="5094025" y="3274875"/>
            <a:ext cx="13299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Negligible</a:t>
            </a:r>
            <a:endParaRPr>
              <a:solidFill>
                <a:schemeClr val="lt2"/>
              </a:solidFill>
              <a:latin typeface="Average"/>
              <a:ea typeface="Average"/>
              <a:cs typeface="Average"/>
              <a:sym typeface="Average"/>
            </a:endParaRPr>
          </a:p>
        </p:txBody>
      </p:sp>
      <p:sp>
        <p:nvSpPr>
          <p:cNvPr id="124" name="Google Shape;124;p18"/>
          <p:cNvSpPr txBox="1"/>
          <p:nvPr/>
        </p:nvSpPr>
        <p:spPr>
          <a:xfrm>
            <a:off x="8142025" y="2970075"/>
            <a:ext cx="13299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Negligible</a:t>
            </a:r>
            <a:endParaRPr>
              <a:solidFill>
                <a:schemeClr val="lt2"/>
              </a:solidFill>
              <a:latin typeface="Average"/>
              <a:ea typeface="Average"/>
              <a:cs typeface="Average"/>
              <a:sym typeface="Average"/>
            </a:endParaRPr>
          </a:p>
        </p:txBody>
      </p:sp>
      <p:cxnSp>
        <p:nvCxnSpPr>
          <p:cNvPr id="125" name="Google Shape;125;p18"/>
          <p:cNvCxnSpPr/>
          <p:nvPr/>
        </p:nvCxnSpPr>
        <p:spPr>
          <a:xfrm rot="10800000">
            <a:off x="6886500" y="2861300"/>
            <a:ext cx="207300" cy="482100"/>
          </a:xfrm>
          <a:prstGeom prst="straightConnector1">
            <a:avLst/>
          </a:prstGeom>
          <a:noFill/>
          <a:ln cap="flat" cmpd="sng" w="38100">
            <a:solidFill>
              <a:schemeClr val="accent5"/>
            </a:solidFill>
            <a:prstDash val="solid"/>
            <a:round/>
            <a:headEnd len="med" w="med" type="none"/>
            <a:tailEnd len="med" w="med" type="triangle"/>
          </a:ln>
        </p:spPr>
      </p:cxnSp>
      <p:sp>
        <p:nvSpPr>
          <p:cNvPr id="126" name="Google Shape;126;p18"/>
          <p:cNvSpPr txBox="1"/>
          <p:nvPr/>
        </p:nvSpPr>
        <p:spPr>
          <a:xfrm>
            <a:off x="6223650" y="3191000"/>
            <a:ext cx="18927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What we are looking to convert to SWE!</a:t>
            </a:r>
            <a:endParaRPr>
              <a:solidFill>
                <a:schemeClr val="lt2"/>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the Phase Contribution due to Glacier Motion</a:t>
            </a:r>
            <a:endParaRPr/>
          </a:p>
        </p:txBody>
      </p:sp>
      <p:sp>
        <p:nvSpPr>
          <p:cNvPr id="132" name="Google Shape;13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thought: Take two DEMs acquired at the same time as each image in the SAR image pair, difference the DEM, and convert this elevation difference to phase difference: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but it’s hard to find DEMs that were created at the same time as the SAR pair</a:t>
            </a:r>
            <a:endParaRPr/>
          </a:p>
          <a:p>
            <a:pPr indent="0" lvl="0" marL="0" rtl="0" algn="l">
              <a:spcBef>
                <a:spcPts val="1600"/>
              </a:spcBef>
              <a:spcAft>
                <a:spcPts val="0"/>
              </a:spcAft>
              <a:buNone/>
            </a:pPr>
            <a:r>
              <a:rPr lang="en"/>
              <a:t>Second thought: Why not use velocity directly?</a:t>
            </a:r>
            <a:endParaRPr/>
          </a:p>
          <a:p>
            <a:pPr indent="0" lvl="0" marL="0" rtl="0" algn="l">
              <a:spcBef>
                <a:spcPts val="1600"/>
              </a:spcBef>
              <a:spcAft>
                <a:spcPts val="1600"/>
              </a:spcAft>
              <a:buNone/>
            </a:pPr>
            <a:r>
              <a:rPr lang="en"/>
              <a:t>Settled on ITS_LIVE velocity data for prototyping</a:t>
            </a:r>
            <a:endParaRPr/>
          </a:p>
        </p:txBody>
      </p:sp>
      <p:pic>
        <p:nvPicPr>
          <p:cNvPr id="133" name="Google Shape;133;p19"/>
          <p:cNvPicPr preferRelativeResize="0"/>
          <p:nvPr/>
        </p:nvPicPr>
        <p:blipFill>
          <a:blip r:embed="rId3">
            <a:alphaModFix/>
          </a:blip>
          <a:stretch>
            <a:fillRect/>
          </a:stretch>
        </p:blipFill>
        <p:spPr>
          <a:xfrm>
            <a:off x="2209900" y="1865150"/>
            <a:ext cx="4514950" cy="96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Area</a:t>
            </a:r>
            <a:endParaRPr/>
          </a:p>
        </p:txBody>
      </p:sp>
      <p:sp>
        <p:nvSpPr>
          <p:cNvPr id="139" name="Google Shape;13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South Cascade Glacier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0" name="Google Shape;140;p20"/>
          <p:cNvPicPr preferRelativeResize="0"/>
          <p:nvPr/>
        </p:nvPicPr>
        <p:blipFill>
          <a:blip r:embed="rId3">
            <a:alphaModFix/>
          </a:blip>
          <a:stretch>
            <a:fillRect/>
          </a:stretch>
        </p:blipFill>
        <p:spPr>
          <a:xfrm>
            <a:off x="2787825" y="-13900"/>
            <a:ext cx="579760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Results</a:t>
            </a:r>
            <a:endParaRPr/>
          </a:p>
        </p:txBody>
      </p:sp>
      <p:pic>
        <p:nvPicPr>
          <p:cNvPr id="146" name="Google Shape;146;p21"/>
          <p:cNvPicPr preferRelativeResize="0"/>
          <p:nvPr/>
        </p:nvPicPr>
        <p:blipFill>
          <a:blip r:embed="rId3">
            <a:alphaModFix/>
          </a:blip>
          <a:stretch>
            <a:fillRect/>
          </a:stretch>
        </p:blipFill>
        <p:spPr>
          <a:xfrm>
            <a:off x="3113175" y="2414450"/>
            <a:ext cx="2055375" cy="2326449"/>
          </a:xfrm>
          <a:prstGeom prst="rect">
            <a:avLst/>
          </a:prstGeom>
          <a:noFill/>
          <a:ln>
            <a:noFill/>
          </a:ln>
        </p:spPr>
      </p:pic>
      <p:pic>
        <p:nvPicPr>
          <p:cNvPr id="147" name="Google Shape;147;p21"/>
          <p:cNvPicPr preferRelativeResize="0"/>
          <p:nvPr/>
        </p:nvPicPr>
        <p:blipFill>
          <a:blip r:embed="rId4">
            <a:alphaModFix/>
          </a:blip>
          <a:stretch>
            <a:fillRect/>
          </a:stretch>
        </p:blipFill>
        <p:spPr>
          <a:xfrm>
            <a:off x="159301" y="2385075"/>
            <a:ext cx="2105701" cy="2388751"/>
          </a:xfrm>
          <a:prstGeom prst="rect">
            <a:avLst/>
          </a:prstGeom>
          <a:noFill/>
          <a:ln>
            <a:noFill/>
          </a:ln>
        </p:spPr>
      </p:pic>
      <p:pic>
        <p:nvPicPr>
          <p:cNvPr id="148" name="Google Shape;148;p21"/>
          <p:cNvPicPr preferRelativeResize="0"/>
          <p:nvPr/>
        </p:nvPicPr>
        <p:blipFill>
          <a:blip r:embed="rId5">
            <a:alphaModFix/>
          </a:blip>
          <a:stretch>
            <a:fillRect/>
          </a:stretch>
        </p:blipFill>
        <p:spPr>
          <a:xfrm rot="-5400000">
            <a:off x="1264888" y="3521713"/>
            <a:ext cx="2326450" cy="143475"/>
          </a:xfrm>
          <a:prstGeom prst="rect">
            <a:avLst/>
          </a:prstGeom>
          <a:noFill/>
          <a:ln>
            <a:noFill/>
          </a:ln>
        </p:spPr>
      </p:pic>
      <p:sp>
        <p:nvSpPr>
          <p:cNvPr id="149" name="Google Shape;149;p21"/>
          <p:cNvSpPr txBox="1"/>
          <p:nvPr/>
        </p:nvSpPr>
        <p:spPr>
          <a:xfrm>
            <a:off x="2423650" y="2385075"/>
            <a:ext cx="1181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Average"/>
                <a:ea typeface="Average"/>
                <a:cs typeface="Average"/>
                <a:sym typeface="Average"/>
              </a:rPr>
              <a:t>1.6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rPr lang="en">
                <a:solidFill>
                  <a:srgbClr val="FFFF00"/>
                </a:solidFill>
                <a:latin typeface="Average"/>
                <a:ea typeface="Average"/>
                <a:cs typeface="Average"/>
                <a:sym typeface="Average"/>
              </a:rPr>
              <a:t>0.8</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rPr lang="en">
                <a:solidFill>
                  <a:srgbClr val="FFFF00"/>
                </a:solidFill>
                <a:latin typeface="Average"/>
                <a:ea typeface="Average"/>
                <a:cs typeface="Average"/>
                <a:sym typeface="Average"/>
              </a:rPr>
              <a:t>0</a:t>
            </a:r>
            <a:endParaRPr>
              <a:solidFill>
                <a:srgbClr val="FFFF00"/>
              </a:solidFill>
              <a:latin typeface="Average"/>
              <a:ea typeface="Average"/>
              <a:cs typeface="Average"/>
              <a:sym typeface="Average"/>
            </a:endParaRPr>
          </a:p>
        </p:txBody>
      </p:sp>
      <p:sp>
        <p:nvSpPr>
          <p:cNvPr id="150" name="Google Shape;150;p21"/>
          <p:cNvSpPr txBox="1"/>
          <p:nvPr/>
        </p:nvSpPr>
        <p:spPr>
          <a:xfrm>
            <a:off x="235500" y="1961475"/>
            <a:ext cx="2340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Average"/>
                <a:ea typeface="Average"/>
                <a:cs typeface="Average"/>
                <a:sym typeface="Average"/>
              </a:rPr>
              <a:t>Velocity magnitude (m/yr)</a:t>
            </a:r>
            <a:endParaRPr>
              <a:solidFill>
                <a:srgbClr val="FFFF00"/>
              </a:solidFill>
              <a:latin typeface="Average"/>
              <a:ea typeface="Average"/>
              <a:cs typeface="Average"/>
              <a:sym typeface="Average"/>
            </a:endParaRPr>
          </a:p>
        </p:txBody>
      </p:sp>
      <p:sp>
        <p:nvSpPr>
          <p:cNvPr id="151" name="Google Shape;151;p21"/>
          <p:cNvSpPr txBox="1"/>
          <p:nvPr/>
        </p:nvSpPr>
        <p:spPr>
          <a:xfrm>
            <a:off x="3088013" y="1793125"/>
            <a:ext cx="2105700" cy="42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FFFF00"/>
                </a:solidFill>
                <a:latin typeface="Average"/>
                <a:ea typeface="Average"/>
                <a:cs typeface="Average"/>
                <a:sym typeface="Average"/>
              </a:rPr>
              <a:t>Interferogram for 11/06/2014-12/24/2014</a:t>
            </a:r>
            <a:endParaRPr sz="1500">
              <a:solidFill>
                <a:srgbClr val="FFFF00"/>
              </a:solidFill>
              <a:latin typeface="Average"/>
              <a:ea typeface="Average"/>
              <a:cs typeface="Average"/>
              <a:sym typeface="Average"/>
            </a:endParaRPr>
          </a:p>
          <a:p>
            <a:pPr indent="0" lvl="0" marL="0" rtl="0" algn="l">
              <a:spcBef>
                <a:spcPts val="1600"/>
              </a:spcBef>
              <a:spcAft>
                <a:spcPts val="0"/>
              </a:spcAft>
              <a:buNone/>
            </a:pPr>
            <a:r>
              <a:t/>
            </a:r>
            <a:endParaRPr>
              <a:latin typeface="Average"/>
              <a:ea typeface="Average"/>
              <a:cs typeface="Average"/>
              <a:sym typeface="Average"/>
            </a:endParaRPr>
          </a:p>
        </p:txBody>
      </p:sp>
      <p:sp>
        <p:nvSpPr>
          <p:cNvPr id="152" name="Google Shape;152;p21"/>
          <p:cNvSpPr txBox="1"/>
          <p:nvPr/>
        </p:nvSpPr>
        <p:spPr>
          <a:xfrm>
            <a:off x="-47500" y="4773825"/>
            <a:ext cx="2756100" cy="10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2"/>
                </a:solidFill>
                <a:latin typeface="Average"/>
                <a:ea typeface="Average"/>
                <a:cs typeface="Average"/>
                <a:sym typeface="Average"/>
              </a:rPr>
              <a:t>ITS_LIVE velocity data averaged over a year, not accurate for our time window. For prototyping purposes only</a:t>
            </a:r>
            <a:endParaRPr sz="800">
              <a:solidFill>
                <a:schemeClr val="lt2"/>
              </a:solidFill>
              <a:latin typeface="Average"/>
              <a:ea typeface="Average"/>
              <a:cs typeface="Average"/>
              <a:sym typeface="Average"/>
            </a:endParaRPr>
          </a:p>
        </p:txBody>
      </p:sp>
      <p:pic>
        <p:nvPicPr>
          <p:cNvPr id="153" name="Google Shape;153;p21"/>
          <p:cNvPicPr preferRelativeResize="0"/>
          <p:nvPr/>
        </p:nvPicPr>
        <p:blipFill>
          <a:blip r:embed="rId6">
            <a:alphaModFix/>
          </a:blip>
          <a:stretch>
            <a:fillRect/>
          </a:stretch>
        </p:blipFill>
        <p:spPr>
          <a:xfrm>
            <a:off x="5459001" y="1384775"/>
            <a:ext cx="3028076" cy="3574000"/>
          </a:xfrm>
          <a:prstGeom prst="rect">
            <a:avLst/>
          </a:prstGeom>
          <a:noFill/>
          <a:ln>
            <a:noFill/>
          </a:ln>
        </p:spPr>
      </p:pic>
      <p:pic>
        <p:nvPicPr>
          <p:cNvPr id="154" name="Google Shape;154;p21"/>
          <p:cNvPicPr preferRelativeResize="0"/>
          <p:nvPr/>
        </p:nvPicPr>
        <p:blipFill>
          <a:blip r:embed="rId7">
            <a:alphaModFix/>
          </a:blip>
          <a:stretch>
            <a:fillRect/>
          </a:stretch>
        </p:blipFill>
        <p:spPr>
          <a:xfrm rot="-5400000">
            <a:off x="6788863" y="3084487"/>
            <a:ext cx="3528400" cy="140225"/>
          </a:xfrm>
          <a:prstGeom prst="rect">
            <a:avLst/>
          </a:prstGeom>
          <a:noFill/>
          <a:ln>
            <a:noFill/>
          </a:ln>
        </p:spPr>
      </p:pic>
      <p:sp>
        <p:nvSpPr>
          <p:cNvPr id="155" name="Google Shape;155;p21"/>
          <p:cNvSpPr txBox="1"/>
          <p:nvPr/>
        </p:nvSpPr>
        <p:spPr>
          <a:xfrm>
            <a:off x="8619050" y="1307850"/>
            <a:ext cx="1104300" cy="3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Average"/>
                <a:ea typeface="Average"/>
                <a:cs typeface="Average"/>
                <a:sym typeface="Average"/>
              </a:rPr>
              <a:t>0.10</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rPr lang="en">
                <a:solidFill>
                  <a:srgbClr val="FFFF00"/>
                </a:solidFill>
                <a:latin typeface="Average"/>
                <a:ea typeface="Average"/>
                <a:cs typeface="Average"/>
                <a:sym typeface="Average"/>
              </a:rPr>
              <a:t>0.05</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t/>
            </a:r>
            <a:endParaRPr>
              <a:solidFill>
                <a:srgbClr val="FFFF00"/>
              </a:solidFill>
              <a:latin typeface="Average"/>
              <a:ea typeface="Average"/>
              <a:cs typeface="Average"/>
              <a:sym typeface="Average"/>
            </a:endParaRPr>
          </a:p>
          <a:p>
            <a:pPr indent="0" lvl="0" marL="0" rtl="0" algn="l">
              <a:spcBef>
                <a:spcPts val="0"/>
              </a:spcBef>
              <a:spcAft>
                <a:spcPts val="0"/>
              </a:spcAft>
              <a:buNone/>
            </a:pPr>
            <a:r>
              <a:rPr lang="en">
                <a:solidFill>
                  <a:srgbClr val="FFFF00"/>
                </a:solidFill>
                <a:latin typeface="Average"/>
                <a:ea typeface="Average"/>
                <a:cs typeface="Average"/>
                <a:sym typeface="Average"/>
              </a:rPr>
              <a:t>-0.03</a:t>
            </a:r>
            <a:endParaRPr>
              <a:solidFill>
                <a:srgbClr val="FFFF00"/>
              </a:solidFill>
              <a:latin typeface="Average"/>
              <a:ea typeface="Average"/>
              <a:cs typeface="Average"/>
              <a:sym typeface="Average"/>
            </a:endParaRPr>
          </a:p>
        </p:txBody>
      </p:sp>
      <p:sp>
        <p:nvSpPr>
          <p:cNvPr id="156" name="Google Shape;156;p21"/>
          <p:cNvSpPr txBox="1"/>
          <p:nvPr/>
        </p:nvSpPr>
        <p:spPr>
          <a:xfrm>
            <a:off x="6059813" y="726325"/>
            <a:ext cx="2105700" cy="42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FFFF00"/>
                </a:solidFill>
                <a:latin typeface="Average"/>
                <a:ea typeface="Average"/>
                <a:cs typeface="Average"/>
                <a:sym typeface="Average"/>
              </a:rPr>
              <a:t>Change in SWE (m)</a:t>
            </a:r>
            <a:r>
              <a:rPr lang="en" sz="1500">
                <a:solidFill>
                  <a:srgbClr val="FFFF00"/>
                </a:solidFill>
                <a:latin typeface="Average"/>
                <a:ea typeface="Average"/>
                <a:cs typeface="Average"/>
                <a:sym typeface="Average"/>
              </a:rPr>
              <a:t> 11/06/2014-12/24/2014</a:t>
            </a:r>
            <a:endParaRPr sz="1500">
              <a:solidFill>
                <a:srgbClr val="FFFF00"/>
              </a:solidFill>
              <a:latin typeface="Average"/>
              <a:ea typeface="Average"/>
              <a:cs typeface="Average"/>
              <a:sym typeface="Average"/>
            </a:endParaRPr>
          </a:p>
          <a:p>
            <a:pPr indent="0" lvl="0" marL="0" rtl="0" algn="l">
              <a:spcBef>
                <a:spcPts val="1600"/>
              </a:spcBef>
              <a:spcAft>
                <a:spcPts val="0"/>
              </a:spcAft>
              <a:buNone/>
            </a:pPr>
            <a:r>
              <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