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mbria Math" panose="02040503050406030204" pitchFamily="18" charset="0"/>
      <p:regular r:id="rId21"/>
    </p:embeddedFont>
    <p:embeddedFont>
      <p:font typeface="Open Sans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02" y="13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734a1437c2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Google Shape;27;g734a1437c2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g734a1437c2_0_5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3058" y="1394786"/>
            <a:ext cx="8520416" cy="3195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300" algn="l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200"/>
              <a:buChar char="•"/>
              <a:defRPr i="0" u="none" strike="noStrike" cap="none">
                <a:solidFill>
                  <a:srgbClr val="000000"/>
                </a:solidFill>
              </a:defRPr>
            </a:lvl1pPr>
            <a:lvl2pPr marL="914400" marR="0" lvl="1" indent="-342900" algn="l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 sz="1800" i="0" u="none" strike="noStrike" cap="none">
                <a:solidFill>
                  <a:srgbClr val="000000"/>
                </a:solidFill>
              </a:defRPr>
            </a:lvl2pPr>
            <a:lvl3pPr marL="1371600" marR="0" lvl="2" indent="-3429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 sz="1800" i="0" u="none" strike="noStrike" cap="none">
                <a:solidFill>
                  <a:srgbClr val="000000"/>
                </a:solidFill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 sz="1800" i="0" u="none" strike="noStrike" cap="none">
                <a:solidFill>
                  <a:srgbClr val="000000"/>
                </a:solidFill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 sz="1800" i="0" u="none" strike="noStrike" cap="none">
                <a:solidFill>
                  <a:srgbClr val="000000"/>
                </a:solidFill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297295" y="553498"/>
            <a:ext cx="8536179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 i="0" u="none" strike="noStrike" cap="none">
                <a:solidFill>
                  <a:srgbClr val="0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/>
          <p:nvPr/>
        </p:nvSpPr>
        <p:spPr>
          <a:xfrm>
            <a:off x="8099442" y="4674063"/>
            <a:ext cx="774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r>
              <a:rPr lang="ru-RU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/</a:t>
            </a:r>
            <a:r>
              <a:rPr lang="ru-RU">
                <a:latin typeface="Open Sans"/>
                <a:ea typeface="Open Sans"/>
                <a:cs typeface="Open Sans"/>
                <a:sym typeface="Open Sans"/>
              </a:rPr>
              <a:t> 14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490455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  <a:defRPr sz="36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240002"/>
            <a:ext cx="8229600" cy="341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3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Open Sans"/>
              <a:buChar char="•"/>
              <a:defRPr sz="220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•"/>
              <a:defRPr sz="200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•"/>
              <a:defRPr sz="160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•"/>
              <a:defRPr sz="160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•"/>
              <a:defRPr sz="160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sz="20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sz="20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sz="20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sz="20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searchgate.net/publication/258248007_Vehicular_ad-Hoc_networks_VANETs-An_overview_and_challenge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3;p4">
            <a:extLst>
              <a:ext uri="{FF2B5EF4-FFF2-40B4-BE49-F238E27FC236}">
                <a16:creationId xmlns:a16="http://schemas.microsoft.com/office/drawing/2014/main" id="{CAF34C3E-6701-47D9-8F7C-CDE282980AA8}"/>
              </a:ext>
            </a:extLst>
          </p:cNvPr>
          <p:cNvSpPr txBox="1">
            <a:spLocks/>
          </p:cNvSpPr>
          <p:nvPr/>
        </p:nvSpPr>
        <p:spPr>
          <a:xfrm>
            <a:off x="1119400" y="2104550"/>
            <a:ext cx="6948000" cy="7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  <a:defRPr sz="36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/>
            <a:r>
              <a:rPr lang="ru-RU" sz="2400">
                <a:solidFill>
                  <a:schemeClr val="bg1"/>
                </a:solidFill>
              </a:rPr>
              <a:t>Протоколы множественного доступа на основе графовых кодов для применения в сетях связи автономных транспортных средств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" name="Google Shape;24;p4">
            <a:extLst>
              <a:ext uri="{FF2B5EF4-FFF2-40B4-BE49-F238E27FC236}">
                <a16:creationId xmlns:a16="http://schemas.microsoft.com/office/drawing/2014/main" id="{42E2BF64-3DD7-4A56-A4C5-E2FBCDB4F78D}"/>
              </a:ext>
            </a:extLst>
          </p:cNvPr>
          <p:cNvSpPr txBox="1">
            <a:spLocks/>
          </p:cNvSpPr>
          <p:nvPr/>
        </p:nvSpPr>
        <p:spPr>
          <a:xfrm>
            <a:off x="589000" y="3400925"/>
            <a:ext cx="8008800" cy="15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Open Sans"/>
              <a:buChar char="•"/>
              <a:defRPr sz="2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•"/>
              <a:defRPr sz="2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•"/>
              <a:defRPr sz="16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•"/>
              <a:defRPr sz="16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•"/>
              <a:defRPr sz="16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lt1"/>
              </a:buClr>
              <a:buSzPts val="1800"/>
              <a:buFont typeface="Calibri"/>
              <a:buNone/>
            </a:pPr>
            <a:r>
              <a:rPr lang="ru-RU" sz="1800">
                <a:solidFill>
                  <a:schemeClr val="lt1"/>
                </a:solidFill>
              </a:rPr>
              <a:t>Галкин Егор Георгиевич, M3435</a:t>
            </a:r>
            <a:endParaRPr lang="ru-RU">
              <a:solidFill>
                <a:schemeClr val="lt1"/>
              </a:solidFill>
            </a:endParaRPr>
          </a:p>
          <a:p>
            <a:pPr marL="0" indent="0" algn="ctr">
              <a:spcBef>
                <a:spcPts val="360"/>
              </a:spcBef>
              <a:buClr>
                <a:schemeClr val="lt1"/>
              </a:buClr>
              <a:buSzPts val="1800"/>
              <a:buFont typeface="Calibri"/>
              <a:buNone/>
            </a:pPr>
            <a:r>
              <a:rPr lang="ru-RU" sz="1800">
                <a:solidFill>
                  <a:schemeClr val="lt1"/>
                </a:solidFill>
              </a:rPr>
              <a:t>Научный руководитель: Бочарова И.Е., к.т.н, доцент ФИТиП</a:t>
            </a:r>
            <a:endParaRPr lang="ru-RU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Текст 1">
                <a:extLst>
                  <a:ext uri="{FF2B5EF4-FFF2-40B4-BE49-F238E27FC236}">
                    <a16:creationId xmlns:a16="http://schemas.microsoft.com/office/drawing/2014/main" id="{DF962066-38F3-4DD1-ABD9-6312A87C35A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3058" y="1394786"/>
                <a:ext cx="8520416" cy="3195216"/>
              </a:xfrm>
            </p:spPr>
            <p:txBody>
              <a:bodyPr/>
              <a:lstStyle/>
              <a:p>
                <a:pPr marL="88900" indent="0">
                  <a:buNone/>
                </a:pPr>
                <a:r>
                  <a:rPr lang="ru-RU" sz="1400" dirty="0"/>
                  <a:t>Декодирование в двоичном канале со стираниями сводится к решению системы линейных уравнений. В итоге мы получаем сложность алгоритма равную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400" dirty="0"/>
                  <a:t>, </a:t>
                </a:r>
                <a:r>
                  <a:rPr lang="ru-RU" sz="1400" dirty="0"/>
                  <a:t>что значительно лучше алгоритма </a:t>
                </a:r>
                <a:r>
                  <a:rPr lang="ru-RU" sz="1400" dirty="0" err="1"/>
                  <a:t>Витерби</a:t>
                </a:r>
                <a:r>
                  <a:rPr lang="ru-RU" sz="1400" dirty="0"/>
                  <a:t> для </a:t>
                </a:r>
                <a:r>
                  <a:rPr lang="ru-RU" sz="1400" dirty="0" err="1"/>
                  <a:t>сверточных</a:t>
                </a:r>
                <a:r>
                  <a:rPr lang="ru-RU" sz="1400" dirty="0"/>
                  <a:t> кодов. Для декодирования будет использоваться проверочная матрица .</a:t>
                </a:r>
              </a:p>
              <a:p>
                <a:pPr marL="88900" indent="0">
                  <a:buNone/>
                </a:pPr>
                <a:endParaRPr lang="ru-RU" sz="1400" dirty="0"/>
              </a:p>
              <a:p>
                <a:pPr marL="88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  <a:p>
                <a:pPr marL="88900" indent="0">
                  <a:buNone/>
                </a:pPr>
                <a:r>
                  <a:rPr lang="ru-RU" sz="1400" dirty="0"/>
                  <a:t>Разложив эту матрицу по степеням </a:t>
                </a:r>
                <a:r>
                  <a:rPr lang="en-US" sz="1400" dirty="0"/>
                  <a:t>D, </a:t>
                </a:r>
                <a:r>
                  <a:rPr lang="ru-RU" sz="1400" dirty="0"/>
                  <a:t>получим </a:t>
                </a:r>
                <a:r>
                  <a:rPr lang="ru-RU" sz="1400" dirty="0" err="1"/>
                  <a:t>получбесконечную</a:t>
                </a:r>
                <a:r>
                  <a:rPr lang="ru-RU" sz="1400" dirty="0"/>
                  <a:t> матрицу, из которой мы возьмем только определенную подматрицу, использующуюся в процессе декодирования.</a:t>
                </a:r>
                <a:endParaRPr lang="en-US" sz="1400" dirty="0"/>
              </a:p>
            </p:txBody>
          </p:sp>
        </mc:Choice>
        <mc:Fallback>
          <p:sp>
            <p:nvSpPr>
              <p:cNvPr id="4" name="Текст 1">
                <a:extLst>
                  <a:ext uri="{FF2B5EF4-FFF2-40B4-BE49-F238E27FC236}">
                    <a16:creationId xmlns:a16="http://schemas.microsoft.com/office/drawing/2014/main" id="{DF962066-38F3-4DD1-ABD9-6312A87C35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3058" y="1394786"/>
                <a:ext cx="8520416" cy="3195216"/>
              </a:xfrm>
              <a:blipFill>
                <a:blip r:embed="rId2"/>
                <a:stretch>
                  <a:fillRect r="-1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Заголовок 2">
            <a:extLst>
              <a:ext uri="{FF2B5EF4-FFF2-40B4-BE49-F238E27FC236}">
                <a16:creationId xmlns:a16="http://schemas.microsoft.com/office/drawing/2014/main" id="{CE210E7C-38C7-4F3A-B2D0-D385B978B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295" y="553498"/>
            <a:ext cx="8536179" cy="620483"/>
          </a:xfrm>
        </p:spPr>
        <p:txBody>
          <a:bodyPr/>
          <a:lstStyle/>
          <a:p>
            <a:r>
              <a:rPr lang="ru-RU" dirty="0"/>
              <a:t>Декодирование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3488243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Текст 1">
                <a:extLst>
                  <a:ext uri="{FF2B5EF4-FFF2-40B4-BE49-F238E27FC236}">
                    <a16:creationId xmlns:a16="http://schemas.microsoft.com/office/drawing/2014/main" id="{9349B38C-C70C-4CC0-9BEF-823332F0D8E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3058" y="1394786"/>
                <a:ext cx="8520416" cy="3195216"/>
              </a:xfrm>
            </p:spPr>
            <p:txBody>
              <a:bodyPr/>
              <a:lstStyle/>
              <a:p>
                <a:pPr marL="88900" indent="0">
                  <a:buNone/>
                </a:pPr>
                <a:r>
                  <a:rPr lang="ru-RU" sz="1400" dirty="0"/>
                  <a:t>Для нашего кода она имеет вид:</a:t>
                </a:r>
                <a:endParaRPr lang="en-US" sz="1400" dirty="0"/>
              </a:p>
              <a:p>
                <a:pPr marL="88900" indent="0">
                  <a:buNone/>
                </a:pPr>
                <a:endParaRPr lang="ru-RU" sz="1400" dirty="0"/>
              </a:p>
              <a:p>
                <a:pPr marL="88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𝑍𝑇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ru-RU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ru-RU" sz="1400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e>
                              <m:e>
                                <m:r>
                                  <a:rPr lang="ru-RU" sz="1400" b="0" i="1" smtClean="0">
                                    <a:latin typeface="Cambria Math" panose="02040503050406030204" pitchFamily="18" charset="0"/>
                                  </a:rPr>
                                  <m:t>1010</m:t>
                                </m:r>
                              </m:e>
                              <m:e>
                                <m:r>
                                  <a:rPr lang="ru-RU" sz="1400" b="0" i="1" smtClean="0">
                                    <a:latin typeface="Cambria Math" panose="02040503050406030204" pitchFamily="18" charset="0"/>
                                  </a:rPr>
                                  <m:t>1111</m:t>
                                </m:r>
                              </m:e>
                              <m:e/>
                              <m:e/>
                            </m:mr>
                            <m:mr>
                              <m:e/>
                              <m:e>
                                <m:r>
                                  <a:rPr lang="ru-RU" sz="1400" b="0" i="1" smtClean="0">
                                    <a:latin typeface="Cambria Math" panose="02040503050406030204" pitchFamily="18" charset="0"/>
                                  </a:rPr>
                                  <m:t>1100</m:t>
                                </m:r>
                              </m:e>
                              <m:e>
                                <m:r>
                                  <a:rPr lang="ru-RU" sz="1400" b="0" i="1" smtClean="0">
                                    <a:latin typeface="Cambria Math" panose="02040503050406030204" pitchFamily="18" charset="0"/>
                                  </a:rPr>
                                  <m:t>1010</m:t>
                                </m:r>
                              </m:e>
                              <m:e>
                                <m:r>
                                  <a:rPr lang="ru-RU" sz="1400" b="0" i="1" smtClean="0">
                                    <a:latin typeface="Cambria Math" panose="02040503050406030204" pitchFamily="18" charset="0"/>
                                  </a:rPr>
                                  <m:t>1111</m:t>
                                </m:r>
                              </m:e>
                              <m:e/>
                            </m:mr>
                            <m:mr>
                              <m:e/>
                              <m:e/>
                              <m:e>
                                <m:r>
                                  <a:rPr lang="ru-RU" sz="1400" b="0" i="1" smtClean="0">
                                    <a:latin typeface="Cambria Math" panose="02040503050406030204" pitchFamily="18" charset="0"/>
                                  </a:rPr>
                                  <m:t>1100</m:t>
                                </m:r>
                              </m:e>
                              <m:e>
                                <m:r>
                                  <a:rPr lang="ru-RU" sz="1400" b="0" i="1" smtClean="0">
                                    <a:latin typeface="Cambria Math" panose="02040503050406030204" pitchFamily="18" charset="0"/>
                                  </a:rPr>
                                  <m:t>1010</m:t>
                                </m:r>
                              </m:e>
                              <m:e>
                                <m:r>
                                  <a:rPr lang="ru-RU" sz="1400" b="0" i="1" smtClean="0">
                                    <a:latin typeface="Cambria Math" panose="02040503050406030204" pitchFamily="18" charset="0"/>
                                  </a:rPr>
                                  <m:t>1111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1400" dirty="0"/>
              </a:p>
              <a:p>
                <a:pPr marL="88900" indent="0">
                  <a:buNone/>
                </a:pPr>
                <a:endParaRPr lang="en-US" sz="1400" dirty="0"/>
              </a:p>
              <a:p>
                <a:pPr marL="88900" indent="0">
                  <a:buNone/>
                </a:pPr>
                <a:r>
                  <a:rPr lang="ru-RU" sz="1400" dirty="0"/>
                  <a:t>Далее по ней, с помощью оконного декодирования строим систему и декодируем по максимум правдоподобия.</a:t>
                </a:r>
                <a:r>
                  <a:rPr lang="en-US" sz="1400" dirty="0"/>
                  <a:t> </a:t>
                </a:r>
                <a:r>
                  <a:rPr lang="ru-RU" sz="1400" dirty="0"/>
                  <a:t>Размер окна определяется по формуле:</a:t>
                </a:r>
                <a:endParaRPr lang="en-US" sz="1400" dirty="0"/>
              </a:p>
              <a:p>
                <a:pPr marL="88900" indent="0">
                  <a:buNone/>
                </a:pPr>
                <a:endParaRPr lang="ru-RU" sz="1400" dirty="0"/>
              </a:p>
              <a:p>
                <a:pPr marL="88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ru-RU" sz="1400" dirty="0"/>
              </a:p>
            </p:txBody>
          </p:sp>
        </mc:Choice>
        <mc:Fallback>
          <p:sp>
            <p:nvSpPr>
              <p:cNvPr id="6" name="Текст 1">
                <a:extLst>
                  <a:ext uri="{FF2B5EF4-FFF2-40B4-BE49-F238E27FC236}">
                    <a16:creationId xmlns:a16="http://schemas.microsoft.com/office/drawing/2014/main" id="{9349B38C-C70C-4CC0-9BEF-823332F0D8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3058" y="1394786"/>
                <a:ext cx="8520416" cy="319521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Заголовок 2">
            <a:extLst>
              <a:ext uri="{FF2B5EF4-FFF2-40B4-BE49-F238E27FC236}">
                <a16:creationId xmlns:a16="http://schemas.microsoft.com/office/drawing/2014/main" id="{3FC9FBEC-BAD4-4B74-BDEC-82663D565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295" y="553498"/>
            <a:ext cx="8536179" cy="620483"/>
          </a:xfrm>
        </p:spPr>
        <p:txBody>
          <a:bodyPr/>
          <a:lstStyle/>
          <a:p>
            <a:r>
              <a:rPr lang="ru-RU" dirty="0"/>
              <a:t>Декодирование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1460343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1">
            <a:extLst>
              <a:ext uri="{FF2B5EF4-FFF2-40B4-BE49-F238E27FC236}">
                <a16:creationId xmlns:a16="http://schemas.microsoft.com/office/drawing/2014/main" id="{23A980AB-DC14-46B7-917F-16C9D54F6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3058" y="1394786"/>
            <a:ext cx="8520416" cy="3195216"/>
          </a:xfrm>
        </p:spPr>
        <p:txBody>
          <a:bodyPr/>
          <a:lstStyle/>
          <a:p>
            <a:pPr marL="88900" indent="0" algn="just">
              <a:buNone/>
            </a:pPr>
            <a:r>
              <a:rPr lang="ru-RU" sz="1400" dirty="0"/>
              <a:t>Особенностью декодера является то, что если стирания достаточно разнесены по полученному слов, то мы можем исправить значительно больше стираний чем </a:t>
            </a:r>
            <a:r>
              <a:rPr lang="en-US" sz="1400" dirty="0"/>
              <a:t>d-1 </a:t>
            </a:r>
            <a:r>
              <a:rPr lang="ru-RU" sz="1400" dirty="0"/>
              <a:t>для длинных слов.</a:t>
            </a:r>
          </a:p>
        </p:txBody>
      </p:sp>
      <p:sp>
        <p:nvSpPr>
          <p:cNvPr id="7" name="Заголовок 2">
            <a:extLst>
              <a:ext uri="{FF2B5EF4-FFF2-40B4-BE49-F238E27FC236}">
                <a16:creationId xmlns:a16="http://schemas.microsoft.com/office/drawing/2014/main" id="{00CD818B-920A-4B58-8D73-66CD60431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295" y="553498"/>
            <a:ext cx="8536179" cy="620483"/>
          </a:xfrm>
        </p:spPr>
        <p:txBody>
          <a:bodyPr/>
          <a:lstStyle/>
          <a:p>
            <a:r>
              <a:rPr lang="ru-RU" dirty="0"/>
              <a:t>Особенности</a:t>
            </a:r>
          </a:p>
        </p:txBody>
      </p:sp>
    </p:spTree>
    <p:extLst>
      <p:ext uri="{BB962C8B-B14F-4D97-AF65-F5344CB8AC3E}">
        <p14:creationId xmlns:p14="http://schemas.microsoft.com/office/powerpoint/2010/main" val="2157969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1">
            <a:extLst>
              <a:ext uri="{FF2B5EF4-FFF2-40B4-BE49-F238E27FC236}">
                <a16:creationId xmlns:a16="http://schemas.microsoft.com/office/drawing/2014/main" id="{73785F05-E348-4C48-B860-080D5EEC0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3058" y="1394786"/>
            <a:ext cx="8520416" cy="3195216"/>
          </a:xfrm>
        </p:spPr>
        <p:txBody>
          <a:bodyPr/>
          <a:lstStyle/>
          <a:p>
            <a:r>
              <a:rPr lang="ru-RU" sz="1400" dirty="0"/>
              <a:t>Был реализован эффективный код, способный исправлять стирания.</a:t>
            </a:r>
          </a:p>
          <a:p>
            <a:pPr marL="88900" indent="0">
              <a:buNone/>
            </a:pPr>
            <a:endParaRPr lang="ru-RU" dirty="0"/>
          </a:p>
        </p:txBody>
      </p:sp>
      <p:sp>
        <p:nvSpPr>
          <p:cNvPr id="7" name="Заголовок 2">
            <a:extLst>
              <a:ext uri="{FF2B5EF4-FFF2-40B4-BE49-F238E27FC236}">
                <a16:creationId xmlns:a16="http://schemas.microsoft.com/office/drawing/2014/main" id="{478EA2FA-D750-4344-B894-DE15E5138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295" y="553498"/>
            <a:ext cx="8536179" cy="620483"/>
          </a:xfrm>
        </p:spPr>
        <p:txBody>
          <a:bodyPr/>
          <a:lstStyle/>
          <a:p>
            <a:r>
              <a:rPr lang="ru-RU" dirty="0"/>
              <a:t>Результаты</a:t>
            </a:r>
          </a:p>
        </p:txBody>
      </p:sp>
    </p:spTree>
    <p:extLst>
      <p:ext uri="{BB962C8B-B14F-4D97-AF65-F5344CB8AC3E}">
        <p14:creationId xmlns:p14="http://schemas.microsoft.com/office/powerpoint/2010/main" val="3080730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1">
            <a:extLst>
              <a:ext uri="{FF2B5EF4-FFF2-40B4-BE49-F238E27FC236}">
                <a16:creationId xmlns:a16="http://schemas.microsoft.com/office/drawing/2014/main" id="{FF587CA9-E8F9-4E97-A60E-AF3813FB7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3058" y="1394786"/>
            <a:ext cx="8520416" cy="3195216"/>
          </a:xfrm>
        </p:spPr>
        <p:txBody>
          <a:bodyPr/>
          <a:lstStyle/>
          <a:p>
            <a:r>
              <a:rPr lang="ru-RU" sz="1400" dirty="0"/>
              <a:t>Генерация протокольных последовательностей определяющих поведение пользователя</a:t>
            </a:r>
          </a:p>
          <a:p>
            <a:r>
              <a:rPr lang="ru-RU" sz="1400"/>
              <a:t>Построение симуляции</a:t>
            </a:r>
          </a:p>
          <a:p>
            <a:pPr marL="88900" indent="0">
              <a:buNone/>
            </a:pPr>
            <a:endParaRPr lang="ru-RU" sz="1400" dirty="0"/>
          </a:p>
        </p:txBody>
      </p:sp>
      <p:sp>
        <p:nvSpPr>
          <p:cNvPr id="5" name="Заголовок 2">
            <a:extLst>
              <a:ext uri="{FF2B5EF4-FFF2-40B4-BE49-F238E27FC236}">
                <a16:creationId xmlns:a16="http://schemas.microsoft.com/office/drawing/2014/main" id="{0CE9580C-746B-4F94-BAF5-887B6D7C1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295" y="553498"/>
            <a:ext cx="8536179" cy="620483"/>
          </a:xfrm>
        </p:spPr>
        <p:txBody>
          <a:bodyPr/>
          <a:lstStyle/>
          <a:p>
            <a:r>
              <a:rPr lang="ru-RU" dirty="0"/>
              <a:t>Следующие шаги</a:t>
            </a:r>
          </a:p>
        </p:txBody>
      </p:sp>
    </p:spTree>
    <p:extLst>
      <p:ext uri="{BB962C8B-B14F-4D97-AF65-F5344CB8AC3E}">
        <p14:creationId xmlns:p14="http://schemas.microsoft.com/office/powerpoint/2010/main" val="652196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0;p5">
            <a:extLst>
              <a:ext uri="{FF2B5EF4-FFF2-40B4-BE49-F238E27FC236}">
                <a16:creationId xmlns:a16="http://schemas.microsoft.com/office/drawing/2014/main" id="{79E6A75E-05D0-485B-B7F2-229B1316B7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7295" y="553498"/>
            <a:ext cx="8536200" cy="6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Объект исследования</a:t>
            </a:r>
            <a:endParaRPr dirty="0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7F87DAA5-2263-4C4A-B41D-99F3C6C6863F}"/>
              </a:ext>
            </a:extLst>
          </p:cNvPr>
          <p:cNvGrpSpPr/>
          <p:nvPr/>
        </p:nvGrpSpPr>
        <p:grpSpPr>
          <a:xfrm>
            <a:off x="2349500" y="1366837"/>
            <a:ext cx="4572000" cy="3360281"/>
            <a:chOff x="2349500" y="1366837"/>
            <a:chExt cx="4572000" cy="3360281"/>
          </a:xfrm>
        </p:grpSpPr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0267B941-120E-42D1-A17B-F7CDB3FCD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49500" y="1366837"/>
              <a:ext cx="4572000" cy="31337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0527410-567A-4C7E-BCBD-67C8BE557F14}"/>
                </a:ext>
              </a:extLst>
            </p:cNvPr>
            <p:cNvSpPr txBox="1"/>
            <p:nvPr/>
          </p:nvSpPr>
          <p:spPr>
            <a:xfrm>
              <a:off x="2961003" y="4511674"/>
              <a:ext cx="334899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hlinkClick r:id="rId4"/>
                </a:rPr>
                <a:t>Vehicular ad-Hoc networks (VANETs)—An overview and challenges</a:t>
              </a:r>
              <a:endParaRPr lang="ru-RU" sz="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1">
            <a:extLst>
              <a:ext uri="{FF2B5EF4-FFF2-40B4-BE49-F238E27FC236}">
                <a16:creationId xmlns:a16="http://schemas.microsoft.com/office/drawing/2014/main" id="{3B63EC78-E92F-4BE3-8670-947FF4BC5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3058" y="1394786"/>
            <a:ext cx="8520416" cy="3195216"/>
          </a:xfrm>
        </p:spPr>
        <p:txBody>
          <a:bodyPr/>
          <a:lstStyle/>
          <a:p>
            <a:pPr marL="88900" indent="0" algn="just">
              <a:buNone/>
            </a:pPr>
            <a:r>
              <a:rPr lang="ru-RU" sz="1400" dirty="0"/>
              <a:t>В этой работе рассматривается  взаимодействие </a:t>
            </a:r>
            <a:r>
              <a:rPr lang="en-US" sz="1400" dirty="0"/>
              <a:t>V2V. </a:t>
            </a:r>
            <a:r>
              <a:rPr lang="ru-RU" sz="1400" dirty="0"/>
              <a:t>Такие сети очень чувствительны к задержке доставки пакетов, а также их потери. Мы не можем просто взять и использовать «просроченный» пакет, так как он способен спровоцировать на дороге аварийные ситуации. Также одной из проблем является появление коллизий в канале. Существующие основные алгоритмы пытаются их минимизировать, но восстановления пакетов не происходит. Цель моей работы заключается в применении </a:t>
            </a:r>
            <a:r>
              <a:rPr lang="ru-RU" sz="1400" dirty="0" err="1"/>
              <a:t>сверточных</a:t>
            </a:r>
            <a:r>
              <a:rPr lang="ru-RU" sz="1400" dirty="0"/>
              <a:t> кодов, для восстановления стираний в канале связи, а также генерация протокольных последовательностей, минимизирующих число коллизий.</a:t>
            </a:r>
          </a:p>
        </p:txBody>
      </p:sp>
      <p:sp>
        <p:nvSpPr>
          <p:cNvPr id="7" name="Заголовок 2">
            <a:extLst>
              <a:ext uri="{FF2B5EF4-FFF2-40B4-BE49-F238E27FC236}">
                <a16:creationId xmlns:a16="http://schemas.microsoft.com/office/drawing/2014/main" id="{6987A96F-EC4F-4B2C-999B-41A9A1877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295" y="553498"/>
            <a:ext cx="8536179" cy="620483"/>
          </a:xfrm>
        </p:spPr>
        <p:txBody>
          <a:bodyPr/>
          <a:lstStyle/>
          <a:p>
            <a:r>
              <a:rPr lang="ru-RU" dirty="0"/>
              <a:t>Формулировка проблемы</a:t>
            </a:r>
          </a:p>
        </p:txBody>
      </p:sp>
    </p:spTree>
    <p:extLst>
      <p:ext uri="{BB962C8B-B14F-4D97-AF65-F5344CB8AC3E}">
        <p14:creationId xmlns:p14="http://schemas.microsoft.com/office/powerpoint/2010/main" val="1762395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1">
            <a:extLst>
              <a:ext uri="{FF2B5EF4-FFF2-40B4-BE49-F238E27FC236}">
                <a16:creationId xmlns:a16="http://schemas.microsoft.com/office/drawing/2014/main" id="{2B4F86BF-0890-4294-8D2D-BB4BFC60B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3058" y="1394786"/>
            <a:ext cx="8520416" cy="3195216"/>
          </a:xfrm>
        </p:spPr>
        <p:txBody>
          <a:bodyPr/>
          <a:lstStyle/>
          <a:p>
            <a:pPr marL="88900" indent="0">
              <a:buNone/>
            </a:pPr>
            <a:r>
              <a:rPr lang="ru-RU" sz="1400" dirty="0"/>
              <a:t>С развитием сетей </a:t>
            </a:r>
            <a:r>
              <a:rPr lang="en-US" sz="1400" dirty="0"/>
              <a:t>VANET </a:t>
            </a:r>
            <a:r>
              <a:rPr lang="ru-RU" sz="1400" dirty="0"/>
              <a:t>в сценариях высоконагруженных шоссе, важно иметь маленькие задержки при передачи, а также минимизировать число потерянных данных.</a:t>
            </a:r>
          </a:p>
        </p:txBody>
      </p:sp>
      <p:sp>
        <p:nvSpPr>
          <p:cNvPr id="7" name="Заголовок 2">
            <a:extLst>
              <a:ext uri="{FF2B5EF4-FFF2-40B4-BE49-F238E27FC236}">
                <a16:creationId xmlns:a16="http://schemas.microsoft.com/office/drawing/2014/main" id="{AC977F7B-C938-4FCD-8D18-F4376CD41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295" y="553498"/>
            <a:ext cx="8536179" cy="620483"/>
          </a:xfrm>
        </p:spPr>
        <p:txBody>
          <a:bodyPr/>
          <a:lstStyle/>
          <a:p>
            <a:r>
              <a:rPr lang="ru-RU" dirty="0"/>
              <a:t>Актуальность работы</a:t>
            </a:r>
          </a:p>
        </p:txBody>
      </p:sp>
    </p:spTree>
    <p:extLst>
      <p:ext uri="{BB962C8B-B14F-4D97-AF65-F5344CB8AC3E}">
        <p14:creationId xmlns:p14="http://schemas.microsoft.com/office/powerpoint/2010/main" val="3897829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1">
            <a:extLst>
              <a:ext uri="{FF2B5EF4-FFF2-40B4-BE49-F238E27FC236}">
                <a16:creationId xmlns:a16="http://schemas.microsoft.com/office/drawing/2014/main" id="{E20FD960-21D0-4CED-BBA0-4E9AA2C8D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3058" y="1394786"/>
            <a:ext cx="8520416" cy="3195216"/>
          </a:xfrm>
        </p:spPr>
        <p:txBody>
          <a:bodyPr/>
          <a:lstStyle/>
          <a:p>
            <a:pPr marL="546100" indent="-457200">
              <a:buSzPct val="100000"/>
              <a:buAutoNum type="arabicPeriod"/>
            </a:pPr>
            <a:r>
              <a:rPr lang="ru-RU" sz="1400" dirty="0"/>
              <a:t>Реализация кодера и декодера </a:t>
            </a:r>
            <a:r>
              <a:rPr lang="ru-RU" sz="1400" dirty="0" err="1"/>
              <a:t>сверточного</a:t>
            </a:r>
            <a:r>
              <a:rPr lang="ru-RU" sz="1400" dirty="0"/>
              <a:t> кода, используемого для исправления стираний.</a:t>
            </a:r>
          </a:p>
          <a:p>
            <a:pPr marL="546100" indent="-457200">
              <a:buSzPct val="100000"/>
              <a:buAutoNum type="arabicPeriod"/>
            </a:pPr>
            <a:r>
              <a:rPr lang="ru-RU" sz="1400" dirty="0"/>
              <a:t>Генерация протокольных последовательностей, минимизирующих число коллизий.</a:t>
            </a:r>
          </a:p>
          <a:p>
            <a:pPr marL="546100" indent="-457200">
              <a:buSzPct val="100000"/>
              <a:buAutoNum type="arabicPeriod"/>
            </a:pPr>
            <a:r>
              <a:rPr lang="ru-RU" sz="1400" dirty="0"/>
              <a:t>Построение симуляции и анализ результатов.</a:t>
            </a:r>
          </a:p>
          <a:p>
            <a:pPr marL="546100" indent="-457200">
              <a:buSzPct val="100000"/>
              <a:buAutoNum type="arabicPeriod"/>
            </a:pPr>
            <a:endParaRPr lang="ru-RU" sz="1400" dirty="0"/>
          </a:p>
          <a:p>
            <a:pPr marL="88900" indent="0">
              <a:buNone/>
            </a:pPr>
            <a:endParaRPr lang="ru-RU" sz="1400" dirty="0"/>
          </a:p>
        </p:txBody>
      </p:sp>
      <p:sp>
        <p:nvSpPr>
          <p:cNvPr id="5" name="Заголовок 2">
            <a:extLst>
              <a:ext uri="{FF2B5EF4-FFF2-40B4-BE49-F238E27FC236}">
                <a16:creationId xmlns:a16="http://schemas.microsoft.com/office/drawing/2014/main" id="{EA273886-30EF-4878-AB3D-C378ED82F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295" y="553498"/>
            <a:ext cx="8536179" cy="620483"/>
          </a:xfrm>
        </p:spPr>
        <p:txBody>
          <a:bodyPr/>
          <a:lstStyle/>
          <a:p>
            <a:r>
              <a:rPr lang="ru-RU" dirty="0"/>
              <a:t>Задачи</a:t>
            </a:r>
          </a:p>
        </p:txBody>
      </p:sp>
    </p:spTree>
    <p:extLst>
      <p:ext uri="{BB962C8B-B14F-4D97-AF65-F5344CB8AC3E}">
        <p14:creationId xmlns:p14="http://schemas.microsoft.com/office/powerpoint/2010/main" val="34021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1">
            <a:extLst>
              <a:ext uri="{FF2B5EF4-FFF2-40B4-BE49-F238E27FC236}">
                <a16:creationId xmlns:a16="http://schemas.microsoft.com/office/drawing/2014/main" id="{3B22BF12-A355-443A-A45B-44BAC94D5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3058" y="1394786"/>
            <a:ext cx="8520416" cy="3195216"/>
          </a:xfrm>
        </p:spPr>
        <p:txBody>
          <a:bodyPr/>
          <a:lstStyle/>
          <a:p>
            <a:pPr marL="88900" indent="0" algn="just">
              <a:buNone/>
            </a:pPr>
            <a:r>
              <a:rPr lang="ru-RU" sz="1400" dirty="0"/>
              <a:t>Почему вообще мы можем исправлять коллизии с помощью </a:t>
            </a:r>
            <a:r>
              <a:rPr lang="ru-RU" sz="1400" dirty="0" err="1"/>
              <a:t>сверточного</a:t>
            </a:r>
            <a:r>
              <a:rPr lang="ru-RU" sz="1400" dirty="0"/>
              <a:t> кода?</a:t>
            </a:r>
          </a:p>
          <a:p>
            <a:pPr marL="88900" indent="0" algn="just">
              <a:buNone/>
            </a:pPr>
            <a:r>
              <a:rPr lang="ru-RU" sz="1400" dirty="0"/>
              <a:t>При возникновении коллизии в канале, все участвующие в коллизии пакеты стираются. Существуют решения такие как </a:t>
            </a:r>
            <a:r>
              <a:rPr lang="en-US" sz="1400" dirty="0"/>
              <a:t>Slotted-Aloha, CSMA, STDMA, </a:t>
            </a:r>
            <a:r>
              <a:rPr lang="ru-RU" sz="1400" dirty="0"/>
              <a:t>но в большинстве своем они лишь пытаются предотвратить коллизии. Мы же будем рассматривать стирание при коллизии, как стирания в </a:t>
            </a:r>
            <a:r>
              <a:rPr lang="en-US" sz="1400" dirty="0"/>
              <a:t>BEC</a:t>
            </a:r>
            <a:r>
              <a:rPr lang="ru-RU" sz="1400" dirty="0"/>
              <a:t>. А в таком случае мы можем попытаться их восстановить.</a:t>
            </a:r>
          </a:p>
        </p:txBody>
      </p:sp>
      <p:sp>
        <p:nvSpPr>
          <p:cNvPr id="7" name="Заголовок 2">
            <a:extLst>
              <a:ext uri="{FF2B5EF4-FFF2-40B4-BE49-F238E27FC236}">
                <a16:creationId xmlns:a16="http://schemas.microsoft.com/office/drawing/2014/main" id="{7242ED8A-E61B-414E-8FD6-AD557409C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295" y="553498"/>
            <a:ext cx="8536179" cy="620483"/>
          </a:xfrm>
        </p:spPr>
        <p:txBody>
          <a:bodyPr/>
          <a:lstStyle/>
          <a:p>
            <a:r>
              <a:rPr lang="ru-RU" dirty="0"/>
              <a:t>Исправление стираний</a:t>
            </a:r>
          </a:p>
        </p:txBody>
      </p:sp>
    </p:spTree>
    <p:extLst>
      <p:ext uri="{BB962C8B-B14F-4D97-AF65-F5344CB8AC3E}">
        <p14:creationId xmlns:p14="http://schemas.microsoft.com/office/powerpoint/2010/main" val="4274940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Текст 1">
                <a:extLst>
                  <a:ext uri="{FF2B5EF4-FFF2-40B4-BE49-F238E27FC236}">
                    <a16:creationId xmlns:a16="http://schemas.microsoft.com/office/drawing/2014/main" id="{6FC01B30-65A4-4C60-84F8-7997FF08059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3058" y="1394786"/>
                <a:ext cx="8520416" cy="3195216"/>
              </a:xfrm>
            </p:spPr>
            <p:txBody>
              <a:bodyPr/>
              <a:lstStyle/>
              <a:p>
                <a:pPr marL="88900" indent="0" algn="just">
                  <a:buNone/>
                </a:pPr>
                <a:r>
                  <a:rPr lang="ru-RU" sz="1400" dirty="0"/>
                  <a:t>Первым делом при выполнение работы необходимо было выбрать код, который будет использоваться для исправления стираний. Проанализировав работы из смежных областей, выбор пал на код, с порождающей матрицей</a:t>
                </a:r>
                <a:r>
                  <a:rPr lang="en-US" sz="1400" dirty="0"/>
                  <a:t>.</a:t>
                </a:r>
              </a:p>
              <a:p>
                <a:pPr marL="88900" indent="0">
                  <a:buNone/>
                </a:pPr>
                <a:endParaRPr lang="ru-RU" sz="1400" dirty="0"/>
              </a:p>
              <a:p>
                <a:pPr marL="88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i="1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  <a:p>
                <a:pPr marL="88900" indent="0">
                  <a:buNone/>
                </a:pPr>
                <a:r>
                  <a:rPr lang="ru-RU" sz="1400" dirty="0"/>
                  <a:t>Наш код обладает следующими характеристиками: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=3,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=4,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𝑓𝑟𝑒𝑒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=3,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=2,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=2.</m:t>
                    </m:r>
                  </m:oMath>
                </a14:m>
                <a:endParaRPr lang="en-US" sz="1400" b="0" dirty="0"/>
              </a:p>
              <a:p>
                <a:pPr marL="88900" indent="0">
                  <a:buNone/>
                </a:pPr>
                <a:endParaRPr lang="ru-RU" sz="1400" dirty="0"/>
              </a:p>
            </p:txBody>
          </p:sp>
        </mc:Choice>
        <mc:Fallback>
          <p:sp>
            <p:nvSpPr>
              <p:cNvPr id="4" name="Текст 1">
                <a:extLst>
                  <a:ext uri="{FF2B5EF4-FFF2-40B4-BE49-F238E27FC236}">
                    <a16:creationId xmlns:a16="http://schemas.microsoft.com/office/drawing/2014/main" id="{6FC01B30-65A4-4C60-84F8-7997FF0805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3058" y="1394786"/>
                <a:ext cx="8520416" cy="3195216"/>
              </a:xfrm>
              <a:blipFill>
                <a:blip r:embed="rId2"/>
                <a:stretch>
                  <a:fillRect r="-2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Заголовок 2">
            <a:extLst>
              <a:ext uri="{FF2B5EF4-FFF2-40B4-BE49-F238E27FC236}">
                <a16:creationId xmlns:a16="http://schemas.microsoft.com/office/drawing/2014/main" id="{FBA9CB23-2E83-4DF9-AB71-D367FCB49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295" y="553498"/>
            <a:ext cx="8536179" cy="620483"/>
          </a:xfrm>
        </p:spPr>
        <p:txBody>
          <a:bodyPr/>
          <a:lstStyle/>
          <a:p>
            <a:r>
              <a:rPr lang="ru-RU" dirty="0"/>
              <a:t>Выбор кода</a:t>
            </a:r>
          </a:p>
        </p:txBody>
      </p:sp>
    </p:spTree>
    <p:extLst>
      <p:ext uri="{BB962C8B-B14F-4D97-AF65-F5344CB8AC3E}">
        <p14:creationId xmlns:p14="http://schemas.microsoft.com/office/powerpoint/2010/main" val="349387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1">
            <a:extLst>
              <a:ext uri="{FF2B5EF4-FFF2-40B4-BE49-F238E27FC236}">
                <a16:creationId xmlns:a16="http://schemas.microsoft.com/office/drawing/2014/main" id="{58D9E16F-AB92-489F-9F1B-636FEA914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3058" y="1394786"/>
            <a:ext cx="8520416" cy="3195216"/>
          </a:xfrm>
        </p:spPr>
        <p:txBody>
          <a:bodyPr/>
          <a:lstStyle/>
          <a:p>
            <a:pPr marL="88900" indent="0">
              <a:buNone/>
            </a:pPr>
            <a:r>
              <a:rPr lang="ru-RU" sz="1400" dirty="0"/>
              <a:t>Я использовал два подхода к кодированию, один стандартный</a:t>
            </a:r>
            <a:r>
              <a:rPr lang="en-US" sz="1400" dirty="0"/>
              <a:t>, </a:t>
            </a:r>
            <a:r>
              <a:rPr lang="ru-RU" sz="1400" dirty="0"/>
              <a:t>в котором, мы строим схему и второй  «</a:t>
            </a:r>
            <a:r>
              <a:rPr lang="ru-RU" sz="1400" dirty="0" err="1"/>
              <a:t>экспереминтальный</a:t>
            </a:r>
            <a:r>
              <a:rPr lang="ru-RU" sz="1400" dirty="0"/>
              <a:t>» применяемый для недвоичных кодов. Попробовав оба, я остановился на первом варианте, так как он оказался более стабильным и надежным.</a:t>
            </a:r>
          </a:p>
        </p:txBody>
      </p:sp>
      <p:sp>
        <p:nvSpPr>
          <p:cNvPr id="5" name="Заголовок 2">
            <a:extLst>
              <a:ext uri="{FF2B5EF4-FFF2-40B4-BE49-F238E27FC236}">
                <a16:creationId xmlns:a16="http://schemas.microsoft.com/office/drawing/2014/main" id="{1E8EF904-5C40-4D56-85FE-F9009A2B6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295" y="553498"/>
            <a:ext cx="8536179" cy="620483"/>
          </a:xfrm>
        </p:spPr>
        <p:txBody>
          <a:bodyPr/>
          <a:lstStyle/>
          <a:p>
            <a:r>
              <a:rPr lang="ru-RU" dirty="0"/>
              <a:t>Кодирование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3089231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5669225-229C-4DC4-9FE2-B27917140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5000" y="1173981"/>
            <a:ext cx="5334000" cy="3345274"/>
          </a:xfrm>
          <a:prstGeom prst="rect">
            <a:avLst/>
          </a:prstGeom>
        </p:spPr>
      </p:pic>
      <p:sp>
        <p:nvSpPr>
          <p:cNvPr id="5" name="Заголовок 2">
            <a:extLst>
              <a:ext uri="{FF2B5EF4-FFF2-40B4-BE49-F238E27FC236}">
                <a16:creationId xmlns:a16="http://schemas.microsoft.com/office/drawing/2014/main" id="{C0273B75-2C7E-4858-831C-4BE1CEB3C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295" y="553498"/>
            <a:ext cx="8536179" cy="620483"/>
          </a:xfrm>
        </p:spPr>
        <p:txBody>
          <a:bodyPr/>
          <a:lstStyle/>
          <a:p>
            <a:r>
              <a:rPr lang="ru-RU" dirty="0"/>
              <a:t>Схема кодера</a:t>
            </a:r>
          </a:p>
        </p:txBody>
      </p:sp>
    </p:spTree>
    <p:extLst>
      <p:ext uri="{BB962C8B-B14F-4D97-AF65-F5344CB8AC3E}">
        <p14:creationId xmlns:p14="http://schemas.microsoft.com/office/powerpoint/2010/main" val="398444831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533</Words>
  <Application>Microsoft Office PowerPoint</Application>
  <PresentationFormat>Экран (16:9)</PresentationFormat>
  <Paragraphs>45</Paragraphs>
  <Slides>14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Open Sans</vt:lpstr>
      <vt:lpstr>Cambria Math</vt:lpstr>
      <vt:lpstr>Cover</vt:lpstr>
      <vt:lpstr>Презентация PowerPoint</vt:lpstr>
      <vt:lpstr>Объект исследования</vt:lpstr>
      <vt:lpstr>Формулировка проблемы</vt:lpstr>
      <vt:lpstr>Актуальность работы</vt:lpstr>
      <vt:lpstr>Задачи</vt:lpstr>
      <vt:lpstr>Исправление стираний</vt:lpstr>
      <vt:lpstr>Выбор кода</vt:lpstr>
      <vt:lpstr>Кодирование</vt:lpstr>
      <vt:lpstr>Схема кодера</vt:lpstr>
      <vt:lpstr>Декодирование</vt:lpstr>
      <vt:lpstr>Декодирование</vt:lpstr>
      <vt:lpstr>Особенности</vt:lpstr>
      <vt:lpstr>Результаты</vt:lpstr>
      <vt:lpstr>Следующие шаги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Egor</cp:lastModifiedBy>
  <cp:revision>1</cp:revision>
  <dcterms:modified xsi:type="dcterms:W3CDTF">2020-04-29T19:37:12Z</dcterms:modified>
</cp:coreProperties>
</file>