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4" r:id="rId13"/>
    <p:sldId id="271" r:id="rId14"/>
    <p:sldId id="272" r:id="rId15"/>
    <p:sldId id="273" r:id="rId16"/>
    <p:sldId id="268" r:id="rId17"/>
    <p:sldId id="275" r:id="rId18"/>
    <p:sldId id="2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34a1437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734a1437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734a1437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  <a:defRPr i="0" u="none" strike="noStrike" cap="none">
                <a:solidFill>
                  <a:srgbClr val="000000"/>
                </a:solidFill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i="0" u="none" strike="noStrike" cap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C26507C7-7E83-4535-8552-9E90CFD403E0}"/>
              </a:ext>
            </a:extLst>
          </p:cNvPr>
          <p:cNvSpPr txBox="1"/>
          <p:nvPr userDrawn="1"/>
        </p:nvSpPr>
        <p:spPr>
          <a:xfrm>
            <a:off x="8099442" y="4674063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ru-RU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ru-RU" dirty="0">
                <a:latin typeface="Open Sans"/>
                <a:ea typeface="Open Sans"/>
                <a:cs typeface="Open Sans"/>
                <a:sym typeface="Open Sans"/>
              </a:rPr>
              <a:t> 1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58248007_Vehicular_ad-Hoc_networks_VANETs-An_overview_and_challen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4">
            <a:extLst>
              <a:ext uri="{FF2B5EF4-FFF2-40B4-BE49-F238E27FC236}">
                <a16:creationId xmlns:a16="http://schemas.microsoft.com/office/drawing/2014/main" id="{89EAC3E1-137D-412B-A14D-3680C0C0B26A}"/>
              </a:ext>
            </a:extLst>
          </p:cNvPr>
          <p:cNvSpPr txBox="1">
            <a:spLocks/>
          </p:cNvSpPr>
          <p:nvPr/>
        </p:nvSpPr>
        <p:spPr>
          <a:xfrm>
            <a:off x="1119400" y="2104550"/>
            <a:ext cx="694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400" dirty="0">
                <a:solidFill>
                  <a:schemeClr val="bg1"/>
                </a:solidFill>
              </a:rPr>
              <a:t>Протоколы множественного доступа на основе </a:t>
            </a:r>
            <a:r>
              <a:rPr lang="ru-RU" sz="2400" dirty="0" err="1">
                <a:solidFill>
                  <a:schemeClr val="bg1"/>
                </a:solidFill>
              </a:rPr>
              <a:t>графовых</a:t>
            </a:r>
            <a:r>
              <a:rPr lang="ru-RU" sz="2400" dirty="0">
                <a:solidFill>
                  <a:schemeClr val="bg1"/>
                </a:solidFill>
              </a:rPr>
              <a:t> кодов для применения в сетях связи автономных транспортных средств</a:t>
            </a:r>
          </a:p>
        </p:txBody>
      </p:sp>
      <p:sp>
        <p:nvSpPr>
          <p:cNvPr id="5" name="Google Shape;24;p4">
            <a:extLst>
              <a:ext uri="{FF2B5EF4-FFF2-40B4-BE49-F238E27FC236}">
                <a16:creationId xmlns:a16="http://schemas.microsoft.com/office/drawing/2014/main" id="{CB89C682-F585-45FD-94D9-696A7E87128F}"/>
              </a:ext>
            </a:extLst>
          </p:cNvPr>
          <p:cNvSpPr txBox="1">
            <a:spLocks/>
          </p:cNvSpPr>
          <p:nvPr/>
        </p:nvSpPr>
        <p:spPr>
          <a:xfrm>
            <a:off x="589000" y="3400925"/>
            <a:ext cx="800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Галкин Егор Георгиевич, M3435</a:t>
            </a:r>
            <a:endParaRPr lang="ru-RU" dirty="0">
              <a:solidFill>
                <a:schemeClr val="lt1"/>
              </a:solidFill>
            </a:endParaRPr>
          </a:p>
          <a:p>
            <a:pPr marL="0" indent="0" algn="ctr">
              <a:spcBef>
                <a:spcPts val="36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Научный руководитель: </a:t>
            </a:r>
            <a:r>
              <a:rPr lang="ru-RU" sz="1800" dirty="0" err="1">
                <a:solidFill>
                  <a:schemeClr val="lt1"/>
                </a:solidFill>
              </a:rPr>
              <a:t>Бочарова</a:t>
            </a:r>
            <a:r>
              <a:rPr lang="ru-RU" sz="1800" dirty="0">
                <a:solidFill>
                  <a:schemeClr val="lt1"/>
                </a:solidFill>
              </a:rPr>
              <a:t> И.Е., </a:t>
            </a:r>
            <a:r>
              <a:rPr lang="ru-RU" sz="1800" dirty="0" err="1">
                <a:solidFill>
                  <a:schemeClr val="lt1"/>
                </a:solidFill>
              </a:rPr>
              <a:t>к.т.н</a:t>
            </a:r>
            <a:r>
              <a:rPr lang="ru-RU" sz="1800" dirty="0">
                <a:solidFill>
                  <a:schemeClr val="lt1"/>
                </a:solidFill>
              </a:rPr>
              <a:t>, доцент </a:t>
            </a:r>
            <a:r>
              <a:rPr lang="ru-RU" sz="1800" dirty="0" err="1">
                <a:solidFill>
                  <a:schemeClr val="lt1"/>
                </a:solidFill>
              </a:rPr>
              <a:t>ФИТиП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F2004-399C-4874-B19A-FCA20083909F}"/>
              </a:ext>
            </a:extLst>
          </p:cNvPr>
          <p:cNvSpPr txBox="1"/>
          <p:nvPr/>
        </p:nvSpPr>
        <p:spPr>
          <a:xfrm>
            <a:off x="3174822" y="1206298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Бакалаврская работа на тему: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F63A0E-AF68-42AB-A1F4-F992DB0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Для нашего кода она имеет вид: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Далее по ней, с помощью оконного декодирования строим систему и декодируем по максимум правдоподобия.</a:t>
                </a:r>
                <a:r>
                  <a:rPr lang="en-US" sz="1400" dirty="0"/>
                  <a:t> </a:t>
                </a:r>
                <a:r>
                  <a:rPr lang="ru-RU" sz="1400" dirty="0"/>
                  <a:t>Размер окна определяется по формуле: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83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FAFBAB-C11A-4897-8512-550745EA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CA6E3-1D44-4625-9EB3-6FA8B601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409697"/>
            <a:ext cx="3098802" cy="2324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/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3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/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7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5E171-E084-4119-A8E4-CE59F873D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100" y="1409697"/>
            <a:ext cx="3098801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E65993-07E5-4843-A83A-58572077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доступа в канал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5A3F9-A74F-4143-813D-E06978A3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9" y="1303955"/>
            <a:ext cx="2755902" cy="3221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1BB87-2F47-4831-8E49-11A8F7060A00}"/>
              </a:ext>
            </a:extLst>
          </p:cNvPr>
          <p:cNvSpPr txBox="1"/>
          <p:nvPr/>
        </p:nvSpPr>
        <p:spPr>
          <a:xfrm>
            <a:off x="3508043" y="465531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доступа в канал</a:t>
            </a:r>
          </a:p>
        </p:txBody>
      </p:sp>
    </p:spTree>
    <p:extLst>
      <p:ext uri="{BB962C8B-B14F-4D97-AF65-F5344CB8AC3E}">
        <p14:creationId xmlns:p14="http://schemas.microsoft.com/office/powerpoint/2010/main" val="15916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9880103-70D4-4B1C-B6FB-68E083303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ru-RU" sz="1400" dirty="0"/>
              <a:t>В качестве источника протокольных последовательностей используем </a:t>
            </a:r>
            <a:r>
              <a:rPr lang="ru-RU" sz="1400" dirty="0" err="1"/>
              <a:t>графовый</a:t>
            </a:r>
            <a:r>
              <a:rPr lang="ru-RU" sz="1400" dirty="0"/>
              <a:t> МППЧ-код. </a:t>
            </a:r>
            <a:r>
              <a:rPr lang="ru-RU" sz="1400" dirty="0" err="1"/>
              <a:t>Графовым</a:t>
            </a:r>
            <a:r>
              <a:rPr lang="ru-RU" sz="1400" dirty="0"/>
              <a:t> он называется, потому что этот класс кодов, удобно представлять в виде графа </a:t>
            </a:r>
            <a:r>
              <a:rPr lang="ru-RU" sz="1400" dirty="0" err="1"/>
              <a:t>Таннера</a:t>
            </a:r>
            <a:r>
              <a:rPr lang="ru-RU" sz="1400" dirty="0"/>
              <a:t>. </a:t>
            </a:r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B02E6BB-9789-47DC-9A77-8B21FBEC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протокольных последовательностей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5A242B-B795-4976-ACB7-DABBCFF0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96" y="2455862"/>
            <a:ext cx="3686175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53BE2-66CB-4C9E-AD5F-02DADB9C43B0}"/>
              </a:ext>
            </a:extLst>
          </p:cNvPr>
          <p:cNvSpPr txBox="1"/>
          <p:nvPr/>
        </p:nvSpPr>
        <p:spPr>
          <a:xfrm>
            <a:off x="3495423" y="4282225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графа </a:t>
            </a:r>
            <a:r>
              <a:rPr lang="ru-RU" dirty="0" err="1"/>
              <a:t>Таннера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2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>
                    <a:latin typeface="Cambria Math" panose="02040503050406030204" pitchFamily="18" charset="0"/>
                  </a:rPr>
                  <a:t>В качестве источника последовательностей был выбран </a:t>
                </a:r>
                <a:r>
                  <a:rPr lang="en-US" sz="1400" dirty="0">
                    <a:latin typeface="Cambria Math" panose="02040503050406030204" pitchFamily="18" charset="0"/>
                  </a:rPr>
                  <a:t>(2,4) </a:t>
                </a:r>
                <a:r>
                  <a:rPr lang="ru-RU" sz="1400" dirty="0">
                    <a:latin typeface="Cambria Math" panose="02040503050406030204" pitchFamily="18" charset="0"/>
                  </a:rPr>
                  <a:t>регулярный МППЧ-код. </a:t>
                </a: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(2,4)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(9,35)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(3,29)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(6,15)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(10,26)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r>
                  <a:rPr lang="ru-RU" sz="1400" dirty="0"/>
                  <a:t>Проведя его усечение, получим набор последовательностей, в качестве которого будут выступать строки из проверочной матрицы.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DF3616-8337-4F09-82CC-24506BC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протокольных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03623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4CB18B-7004-4686-A765-DF14D84C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протокольных последовательностей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4788C-13D9-422A-B756-3D7ECD31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16044"/>
            <a:ext cx="3403600" cy="2552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F9CCC2-2A0C-4995-A590-5329A49D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716044"/>
            <a:ext cx="3403601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27F84-9318-4AC8-8785-4B25D3ABEBD4}"/>
              </a:ext>
            </a:extLst>
          </p:cNvPr>
          <p:cNvSpPr txBox="1"/>
          <p:nvPr/>
        </p:nvSpPr>
        <p:spPr>
          <a:xfrm>
            <a:off x="865703" y="426874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59EB7-26FB-4149-97C9-0432BA02FF3E}"/>
              </a:ext>
            </a:extLst>
          </p:cNvPr>
          <p:cNvSpPr txBox="1"/>
          <p:nvPr/>
        </p:nvSpPr>
        <p:spPr>
          <a:xfrm>
            <a:off x="5175248" y="4161022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r>
              <a:rPr lang="ru-RU" dirty="0"/>
              <a:t> </a:t>
            </a:r>
          </a:p>
          <a:p>
            <a:pPr algn="ctr"/>
            <a:r>
              <a:rPr lang="ru-RU" dirty="0"/>
              <a:t>(уникальные последовательности)</a:t>
            </a:r>
          </a:p>
        </p:txBody>
      </p:sp>
    </p:spTree>
    <p:extLst>
      <p:ext uri="{BB962C8B-B14F-4D97-AF65-F5344CB8AC3E}">
        <p14:creationId xmlns:p14="http://schemas.microsoft.com/office/powerpoint/2010/main" val="183423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0A401-9427-4FF8-B2C9-3D5D1A1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оценка вероятности потери пакета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..,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∩(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…∪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400" b="0" dirty="0"/>
              </a:p>
              <a:p>
                <a:pPr marL="8890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— </a:t>
                </a:r>
                <a:r>
                  <a:rPr lang="en-US" sz="1400" dirty="0"/>
                  <a:t> </a:t>
                </a:r>
                <a:r>
                  <a:rPr lang="ru-RU" sz="1400" dirty="0"/>
                  <a:t>вероятность того, что </a:t>
                </a:r>
                <a:r>
                  <a:rPr lang="en-US" sz="1400" dirty="0"/>
                  <a:t>k </a:t>
                </a:r>
                <a:r>
                  <a:rPr lang="ru-RU" sz="1400" dirty="0"/>
                  <a:t>пользователей одновременно выйдут в канал.</a:t>
                </a:r>
                <a:endParaRPr lang="en-US" sz="1400" dirty="0"/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i="1" dirty="0"/>
                  <a:t> </a:t>
                </a:r>
                <a:r>
                  <a:rPr lang="ru-RU" sz="1400" dirty="0"/>
                  <a:t>— </a:t>
                </a:r>
                <a:r>
                  <a:rPr lang="en-US" sz="1400" i="1" dirty="0"/>
                  <a:t> </a:t>
                </a:r>
                <a:r>
                  <a:rPr lang="ru-RU" sz="1400" dirty="0"/>
                  <a:t>это вес одного кадра.</a:t>
                </a:r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d>
                  </m:oMath>
                </a14:m>
                <a:r>
                  <a:rPr lang="en-US" sz="1400" i="1" dirty="0"/>
                  <a:t> </a:t>
                </a:r>
                <a:r>
                  <a:rPr lang="ru-RU" sz="1400" dirty="0"/>
                  <a:t>— число конфликтов.</a:t>
                </a:r>
                <a:endParaRPr lang="en-US" sz="1400" i="1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6B2F7C-4A6F-4901-8085-36FBCEB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157D3A-0A92-45AB-A831-7DC220C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18" y="1320601"/>
            <a:ext cx="4623332" cy="3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94D3E0-A377-4839-A55A-81F5FF83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EAC0BB8B-1661-4D10-801E-8E2318A2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r>
              <a:rPr lang="ru-RU" sz="1400" dirty="0"/>
              <a:t>Был разработан протокол взаимодействия в сети с возможностью исправления стираний</a:t>
            </a:r>
          </a:p>
          <a:p>
            <a:r>
              <a:rPr lang="ru-RU" sz="1400" dirty="0"/>
              <a:t>Даны оценки на вероятность потери пакетов в зависимости</a:t>
            </a:r>
            <a:r>
              <a:rPr lang="en-US" sz="1400" dirty="0"/>
              <a:t> </a:t>
            </a:r>
            <a:r>
              <a:rPr lang="ru-RU" sz="1400" dirty="0"/>
              <a:t>от числа пользователей</a:t>
            </a:r>
          </a:p>
          <a:p>
            <a:r>
              <a:rPr lang="ru-RU" sz="1400" dirty="0"/>
              <a:t>Проведено моделирование</a:t>
            </a:r>
          </a:p>
          <a:p>
            <a:endParaRPr lang="ru-RU" sz="1400" dirty="0"/>
          </a:p>
          <a:p>
            <a:endParaRPr lang="ru-RU" sz="1400" dirty="0"/>
          </a:p>
          <a:p>
            <a:pPr marL="88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2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Объект исследования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A5C8C2-1F6D-4384-9003-EBC334B20C51}"/>
              </a:ext>
            </a:extLst>
          </p:cNvPr>
          <p:cNvGrpSpPr/>
          <p:nvPr/>
        </p:nvGrpSpPr>
        <p:grpSpPr>
          <a:xfrm>
            <a:off x="2349500" y="1366837"/>
            <a:ext cx="4572000" cy="3360281"/>
            <a:chOff x="2349500" y="1366837"/>
            <a:chExt cx="4572000" cy="336028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8B8E274-1B31-436C-B05F-C5718126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500" y="1366837"/>
              <a:ext cx="4572000" cy="31337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6D5B04-F7E4-4B35-9220-C6D4E9A5C2B4}"/>
                </a:ext>
              </a:extLst>
            </p:cNvPr>
            <p:cNvSpPr txBox="1"/>
            <p:nvPr/>
          </p:nvSpPr>
          <p:spPr>
            <a:xfrm>
              <a:off x="2961003" y="4511674"/>
              <a:ext cx="3348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hlinkClick r:id="rId4"/>
                </a:rPr>
                <a:t>Vehicular ad-Hoc networks (VANETs)—An overview and challenges</a:t>
              </a:r>
              <a:endParaRPr lang="ru-RU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DE4FB7-9BEA-4D91-8297-C52A246C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9CBC2749-2C76-4350-955D-031C3F13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этой работе рассматривается  взаимодействие </a:t>
            </a:r>
            <a:r>
              <a:rPr lang="en-US" sz="1400" dirty="0"/>
              <a:t>V2V. </a:t>
            </a:r>
            <a:r>
              <a:rPr lang="ru-RU" sz="1400" dirty="0"/>
              <a:t>Такие сети очень чувствительны к задержке доставки пакетов, а также их потери. Мы не можем просто взять и использовать «просроченный» пакет, так как он способен спровоцировать на дороге аварийные ситуации. Также одной из проблем является появление коллизий в канале. Существующие основные алгоритмы пытаются их минимизировать, но восстановления пакетов не происходит. Цель моей работы заключается в применении </a:t>
            </a:r>
            <a:r>
              <a:rPr lang="ru-RU" sz="1400" dirty="0" err="1"/>
              <a:t>сверточных</a:t>
            </a:r>
            <a:r>
              <a:rPr lang="ru-RU" sz="1400" dirty="0"/>
              <a:t> кодов, для восстановления стираний в канале связи, а также генерация протокольных последовательностей, минимизирующих число коллизий</a:t>
            </a:r>
            <a:r>
              <a:rPr lang="en-US" sz="1400" dirty="0"/>
              <a:t>, </a:t>
            </a:r>
            <a:r>
              <a:rPr lang="ru-RU" sz="1400" dirty="0"/>
              <a:t>на основе </a:t>
            </a:r>
            <a:r>
              <a:rPr lang="ru-RU" sz="1400" dirty="0" err="1"/>
              <a:t>графовых</a:t>
            </a:r>
            <a:r>
              <a:rPr lang="ru-RU" sz="1400" dirty="0"/>
              <a:t> кодов.</a:t>
            </a:r>
          </a:p>
        </p:txBody>
      </p:sp>
    </p:spTree>
    <p:extLst>
      <p:ext uri="{BB962C8B-B14F-4D97-AF65-F5344CB8AC3E}">
        <p14:creationId xmlns:p14="http://schemas.microsoft.com/office/powerpoint/2010/main" val="86032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2AFBF8-EB11-4951-8D0C-6946BD12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2392D68F-1584-4862-92DD-A2307200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>
              <a:buNone/>
            </a:pPr>
            <a:r>
              <a:rPr lang="ru-RU" sz="1400" dirty="0"/>
              <a:t>В данный момент существующие стандарты не предоставляют подходящих решений для V2V взаимодействия в сетях VANET. От протоколов требуется маленькая задержка при передаче, а также высокая надежность. Проводятся разные исследования в этой области и одно из направления это применение кодов для реализации протокола.</a:t>
            </a:r>
          </a:p>
        </p:txBody>
      </p:sp>
    </p:spTree>
    <p:extLst>
      <p:ext uri="{BB962C8B-B14F-4D97-AF65-F5344CB8AC3E}">
        <p14:creationId xmlns:p14="http://schemas.microsoft.com/office/powerpoint/2010/main" val="27976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C7D9A53-81B4-4E38-B9BF-C27391F4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ECAF6E7-5C1A-49B5-9C4F-0AD8AE0B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546100" indent="-457200">
              <a:buSzPct val="100000"/>
              <a:buAutoNum type="arabicPeriod"/>
            </a:pPr>
            <a:r>
              <a:rPr lang="ru-RU" sz="1400" dirty="0"/>
              <a:t>Реализация кодера и декодера </a:t>
            </a:r>
            <a:r>
              <a:rPr lang="ru-RU" sz="1400" dirty="0" err="1"/>
              <a:t>сверточного</a:t>
            </a:r>
            <a:r>
              <a:rPr lang="ru-RU" sz="1400" dirty="0"/>
              <a:t> кода, используемого для исправления стираний.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Генерация протокольных последовательностей, минимизирующих число коллизий.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Оценка вероятности потери пакета с заданным набором протокольных последовательностей.</a:t>
            </a:r>
          </a:p>
          <a:p>
            <a:pPr marL="546100" indent="-457200">
              <a:buSzPct val="100000"/>
              <a:buFont typeface="Open Sans"/>
              <a:buAutoNum type="arabicPeriod"/>
            </a:pPr>
            <a:r>
              <a:rPr lang="ru-RU" sz="1400" dirty="0"/>
              <a:t>Моделирование доступа в канал и анализ результатов.</a:t>
            </a:r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8890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6611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5BB6D02-E0EF-47EC-A670-AEB1363E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стираний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1DE754C2-1A28-4066-992E-82F35863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Почему вообще мы можем исправлять коллизии с помощью </a:t>
            </a:r>
            <a:r>
              <a:rPr lang="ru-RU" sz="1400" dirty="0" err="1"/>
              <a:t>сверточного</a:t>
            </a:r>
            <a:r>
              <a:rPr lang="ru-RU" sz="1400" dirty="0"/>
              <a:t> кода?</a:t>
            </a:r>
          </a:p>
          <a:p>
            <a:pPr marL="88900" indent="0" algn="just">
              <a:buNone/>
            </a:pPr>
            <a:r>
              <a:rPr lang="ru-RU" sz="1400" dirty="0"/>
              <a:t>При возникновении коллизии в канале, все участвующие в коллизии пакеты стираются. Существуют решения такие как </a:t>
            </a:r>
            <a:r>
              <a:rPr lang="en-US" sz="1400" dirty="0"/>
              <a:t>Slotted-Aloha, CSMA, STDMA, </a:t>
            </a:r>
            <a:r>
              <a:rPr lang="ru-RU" sz="1400" dirty="0"/>
              <a:t>но в большинстве своем они лишь пытаются предотвратить коллизии. Мы же будем рассматривать стирание при коллизии, как стирания в </a:t>
            </a:r>
            <a:r>
              <a:rPr lang="en-US" sz="1400" dirty="0"/>
              <a:t>BEC</a:t>
            </a:r>
            <a:r>
              <a:rPr lang="ru-RU" sz="1400" dirty="0"/>
              <a:t>. А в таком случае мы можем попытаться их восстановить.</a:t>
            </a:r>
          </a:p>
        </p:txBody>
      </p:sp>
    </p:spTree>
    <p:extLst>
      <p:ext uri="{BB962C8B-B14F-4D97-AF65-F5344CB8AC3E}">
        <p14:creationId xmlns:p14="http://schemas.microsoft.com/office/powerpoint/2010/main" val="348510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258BED-0822-453F-9FAC-730E595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Первым делом при выполнение работы необходимо было выбрать код, который будет использоваться для исправления стираний. Был рассмотрен класс кодов </a:t>
                </a:r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/>
                  <a:t>. </a:t>
                </a:r>
                <a:r>
                  <a:rPr lang="ru-RU" sz="1400" dirty="0"/>
                  <a:t>Проанализировав работы из смежных областей, выбор пал на код, с порождающей матрицей</a:t>
                </a:r>
                <a:r>
                  <a:rPr lang="en-US" sz="1400" dirty="0"/>
                  <a:t>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Наш код обладает следующими характеристиками: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ru-RU" sz="1400" b="0" dirty="0"/>
                  <a:t> На примере этого кода, покажем алгоритмы кодирования и декодирования.</a:t>
                </a:r>
                <a:endParaRPr lang="en-US" sz="1400" b="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8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70517AD-73B9-4EBF-A714-57D79CC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2DE9F-B832-4BDB-80F0-F5271522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73981"/>
            <a:ext cx="5334000" cy="33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A2F471-E40C-44F2-BC0A-E5C9303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Декодирование в двоичном канале со стираниями сводится к решению системы линейных уравнений. В итоге мы получаем сложность алгоритма равную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/>
                  <a:t>, </a:t>
                </a:r>
                <a:r>
                  <a:rPr lang="ru-RU" sz="1400" dirty="0"/>
                  <a:t>что значительно лучше алгоритма </a:t>
                </a:r>
                <a:r>
                  <a:rPr lang="ru-RU" sz="1400" dirty="0" err="1"/>
                  <a:t>Витерби</a:t>
                </a:r>
                <a:r>
                  <a:rPr lang="ru-RU" sz="1400" dirty="0"/>
                  <a:t> для </a:t>
                </a:r>
                <a:r>
                  <a:rPr lang="ru-RU" sz="1400" dirty="0" err="1"/>
                  <a:t>сверточных</a:t>
                </a:r>
                <a:r>
                  <a:rPr lang="ru-RU" sz="1400" dirty="0"/>
                  <a:t> кодов. Для декодирования будет использоваться проверочная матрица 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Разложив эту матрицу по степеням </a:t>
                </a:r>
                <a:r>
                  <a:rPr lang="en-US" sz="1400" dirty="0"/>
                  <a:t>D, </a:t>
                </a:r>
                <a:r>
                  <a:rPr lang="ru-RU" sz="1400" dirty="0"/>
                  <a:t>получим </a:t>
                </a:r>
                <a:r>
                  <a:rPr lang="ru-RU" sz="1400" dirty="0" err="1"/>
                  <a:t>полубесконечную</a:t>
                </a:r>
                <a:r>
                  <a:rPr lang="ru-RU" sz="1400" dirty="0"/>
                  <a:t> матрицу, из которой мы возьмем только определенную подматрицу, использующуюся в процессе декодирования.</a:t>
                </a:r>
                <a:endParaRPr lang="en-US" sz="1400" dirty="0"/>
              </a:p>
            </p:txBody>
          </p:sp>
        </mc:Choice>
        <mc:Fallback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129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683</Words>
  <Application>Microsoft Office PowerPoint</Application>
  <PresentationFormat>Экран (16:9)</PresentationFormat>
  <Paragraphs>68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Open Sans</vt:lpstr>
      <vt:lpstr>Arial</vt:lpstr>
      <vt:lpstr>Cover</vt:lpstr>
      <vt:lpstr>Презентация PowerPoint</vt:lpstr>
      <vt:lpstr>Объект исследования</vt:lpstr>
      <vt:lpstr>Формулировка проблемы</vt:lpstr>
      <vt:lpstr>Актуальность работы</vt:lpstr>
      <vt:lpstr>Задачи</vt:lpstr>
      <vt:lpstr>Исправление стираний</vt:lpstr>
      <vt:lpstr>Выбор кода</vt:lpstr>
      <vt:lpstr>Схема кодера</vt:lpstr>
      <vt:lpstr>Декодирование</vt:lpstr>
      <vt:lpstr>Декодирование</vt:lpstr>
      <vt:lpstr>Тестирование</vt:lpstr>
      <vt:lpstr>Схема доступа в канал</vt:lpstr>
      <vt:lpstr>Построение протокольных последовательностей</vt:lpstr>
      <vt:lpstr>Источник протокольных последовательностей</vt:lpstr>
      <vt:lpstr>Тестирование протокольных последовательностей</vt:lpstr>
      <vt:lpstr>Математическая оценка вероятности потери пакета</vt:lpstr>
      <vt:lpstr>Моделирование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Галкин Егор Георгиевич</cp:lastModifiedBy>
  <cp:revision>15</cp:revision>
  <dcterms:modified xsi:type="dcterms:W3CDTF">2020-05-28T21:09:35Z</dcterms:modified>
</cp:coreProperties>
</file>