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" initials="E" lastIdx="1" clrIdx="0">
    <p:extLst>
      <p:ext uri="{19B8F6BF-5375-455C-9EA6-DF929625EA0E}">
        <p15:presenceInfo xmlns:p15="http://schemas.microsoft.com/office/powerpoint/2012/main" userId="Eg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9T14:43:16.067" idx="1">
    <p:pos x="4360" y="84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4a1437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734a1437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734a1437c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  <a:defRPr i="0" u="none" strike="noStrike" cap="none">
                <a:solidFill>
                  <a:srgbClr val="000000"/>
                </a:solidFill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i="0" u="none" strike="noStrike" cap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8099442" y="4674063"/>
            <a:ext cx="7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r>
              <a:rPr lang="ru-RU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</a:t>
            </a:r>
            <a:r>
              <a:rPr lang="ru-RU">
                <a:latin typeface="Open Sans"/>
                <a:ea typeface="Open Sans"/>
                <a:cs typeface="Open Sans"/>
                <a:sym typeface="Open Sans"/>
              </a:rPr>
              <a:t> 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0455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40002"/>
            <a:ext cx="8229600" cy="34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researchgate.net/publication/258248007_Vehicular_ad-Hoc_networks_VANETs-An_overview_and_challeng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 idx="4294967295"/>
          </p:nvPr>
        </p:nvSpPr>
        <p:spPr>
          <a:xfrm>
            <a:off x="1119400" y="2104550"/>
            <a:ext cx="6948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2400" dirty="0">
                <a:solidFill>
                  <a:schemeClr val="bg1"/>
                </a:solidFill>
              </a:rPr>
              <a:t>Протоколы множественного доступа на основе </a:t>
            </a:r>
            <a:r>
              <a:rPr lang="ru-RU" sz="2400" dirty="0" err="1">
                <a:solidFill>
                  <a:schemeClr val="bg1"/>
                </a:solidFill>
              </a:rPr>
              <a:t>графовых</a:t>
            </a:r>
            <a:r>
              <a:rPr lang="ru-RU" sz="2400" dirty="0">
                <a:solidFill>
                  <a:schemeClr val="bg1"/>
                </a:solidFill>
              </a:rPr>
              <a:t> кодов для применения в сетях связи автономных транспортных средств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294967295"/>
          </p:nvPr>
        </p:nvSpPr>
        <p:spPr>
          <a:xfrm>
            <a:off x="589000" y="3400925"/>
            <a:ext cx="8008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Галкин Егор Георгиевич, </a:t>
            </a:r>
            <a:r>
              <a:rPr lang="en-US" sz="1800" dirty="0">
                <a:solidFill>
                  <a:schemeClr val="lt1"/>
                </a:solidFill>
              </a:rPr>
              <a:t>M3435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Научный руководитель: </a:t>
            </a:r>
            <a:r>
              <a:rPr lang="ru-RU" sz="1800" dirty="0" err="1">
                <a:solidFill>
                  <a:schemeClr val="lt1"/>
                </a:solidFill>
              </a:rPr>
              <a:t>Бочарова</a:t>
            </a:r>
            <a:r>
              <a:rPr lang="ru-RU" sz="1800" dirty="0">
                <a:solidFill>
                  <a:schemeClr val="lt1"/>
                </a:solidFill>
              </a:rPr>
              <a:t> И.Е., </a:t>
            </a:r>
            <a:r>
              <a:rPr lang="ru-RU" sz="1800" dirty="0" err="1">
                <a:solidFill>
                  <a:schemeClr val="lt1"/>
                </a:solidFill>
              </a:rPr>
              <a:t>к.т.н</a:t>
            </a:r>
            <a:r>
              <a:rPr lang="ru-RU" sz="1800" dirty="0">
                <a:solidFill>
                  <a:schemeClr val="lt1"/>
                </a:solidFill>
              </a:rPr>
              <a:t>, доцент </a:t>
            </a:r>
            <a:r>
              <a:rPr lang="ru-RU" sz="1800" dirty="0" err="1">
                <a:solidFill>
                  <a:schemeClr val="lt1"/>
                </a:solidFill>
              </a:rPr>
              <a:t>ФИТиП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0E38293-A552-44BA-BFF0-3ACB0B4A70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Декодирование в двоичном канале со стираниями сводится к решению системы линейных уравнений. В итоге мы получаем сложность алгоритма равную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/>
                  <a:t>, </a:t>
                </a:r>
                <a:r>
                  <a:rPr lang="ru-RU" sz="1400" dirty="0"/>
                  <a:t>что значительно лучше алгоритма </a:t>
                </a:r>
                <a:r>
                  <a:rPr lang="ru-RU" sz="1400" dirty="0" err="1"/>
                  <a:t>Витерби</a:t>
                </a:r>
                <a:r>
                  <a:rPr lang="ru-RU" sz="1400" dirty="0"/>
                  <a:t> для </a:t>
                </a:r>
                <a:r>
                  <a:rPr lang="ru-RU" sz="1400" dirty="0" err="1"/>
                  <a:t>сверточных</a:t>
                </a:r>
                <a:r>
                  <a:rPr lang="ru-RU" sz="1400" dirty="0"/>
                  <a:t> кодов. Для декодирования будет использоваться проверочная матрица 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Разложив эту матрицу по степеням </a:t>
                </a:r>
                <a:r>
                  <a:rPr lang="en-US" sz="1400" dirty="0"/>
                  <a:t>D, </a:t>
                </a:r>
                <a:r>
                  <a:rPr lang="ru-RU" sz="1400" dirty="0"/>
                  <a:t>получим </a:t>
                </a:r>
                <a:r>
                  <a:rPr lang="ru-RU" sz="1400" dirty="0" err="1"/>
                  <a:t>получбесконечную</a:t>
                </a:r>
                <a:r>
                  <a:rPr lang="ru-RU" sz="1400" dirty="0"/>
                  <a:t> матрицу, из которой мы возьмем только определенную подматрицу, использующуюся в процессе декодирования.</a:t>
                </a:r>
                <a:endParaRPr lang="en-US" sz="1400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0E38293-A552-44BA-BFF0-3ACB0B4A7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6427C64-EDED-449D-943F-5A1C8E19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12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97E9334-1069-4446-B708-C27AC8E7C9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Для нашего кода она имеет вид: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>
                  <a:buNone/>
                </a:pPr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Далее по ней, с помощью оконного декодирования строим систему и декодируем по максимум правдоподобия.</a:t>
                </a:r>
                <a:r>
                  <a:rPr lang="en-US" sz="1400" dirty="0"/>
                  <a:t> </a:t>
                </a:r>
                <a:r>
                  <a:rPr lang="ru-RU" sz="1400" dirty="0"/>
                  <a:t>Размер окна определяется по формуле: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97E9334-1069-4446-B708-C27AC8E7C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DC27507-0BB9-44FC-A8BB-0DE97CDF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8362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68BA393-9F33-4DEF-97D0-93CF7738B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Особенностью декодера является то, что если стирания достаточно разнесены по полученному слов, то мы можем исправить значительно больше стираний чем </a:t>
            </a:r>
            <a:r>
              <a:rPr lang="en-US" sz="1400" dirty="0"/>
              <a:t>d-1 </a:t>
            </a:r>
            <a:r>
              <a:rPr lang="ru-RU" sz="1400" dirty="0"/>
              <a:t>для длинных слов.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702879-F22C-49D1-9F31-3455592A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299877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E1C7F55-7836-464F-BD3D-A3975D322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Был реализован эффективный код, способный исправлять стирания.</a:t>
            </a:r>
          </a:p>
          <a:p>
            <a:pPr marL="88900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E84C79-874E-4DB9-A11F-435F147D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62252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34F971F-7822-443E-B093-EAD59F34F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Генерация протокольных последовательностей определяющих поведение пользователя</a:t>
            </a:r>
          </a:p>
          <a:p>
            <a:r>
              <a:rPr lang="ru-RU" sz="1400"/>
              <a:t>Построение симуляции</a:t>
            </a:r>
          </a:p>
          <a:p>
            <a:pPr marL="88900" indent="0">
              <a:buNone/>
            </a:pPr>
            <a:endParaRPr lang="ru-RU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FAF94D-0C47-42B4-8812-DF06BE88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</a:p>
        </p:txBody>
      </p:sp>
    </p:spTree>
    <p:extLst>
      <p:ext uri="{BB962C8B-B14F-4D97-AF65-F5344CB8AC3E}">
        <p14:creationId xmlns:p14="http://schemas.microsoft.com/office/powerpoint/2010/main" val="306463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2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 исследования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5DDE845-538E-4570-BD50-02AABDD13F47}"/>
              </a:ext>
            </a:extLst>
          </p:cNvPr>
          <p:cNvGrpSpPr/>
          <p:nvPr/>
        </p:nvGrpSpPr>
        <p:grpSpPr>
          <a:xfrm>
            <a:off x="2349500" y="1366837"/>
            <a:ext cx="4572000" cy="3360281"/>
            <a:chOff x="2349500" y="1366837"/>
            <a:chExt cx="4572000" cy="3360281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5488325-AEB3-4304-B32F-5D9F972B8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500" y="1366837"/>
              <a:ext cx="4572000" cy="31337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816806-874F-453C-8FC8-380DF519E222}"/>
                </a:ext>
              </a:extLst>
            </p:cNvPr>
            <p:cNvSpPr txBox="1"/>
            <p:nvPr/>
          </p:nvSpPr>
          <p:spPr>
            <a:xfrm>
              <a:off x="2961003" y="4511674"/>
              <a:ext cx="3348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hlinkClick r:id="rId4"/>
                </a:rPr>
                <a:t>Vehicular ad-Hoc networks (VANETs)—An overview and challenges</a:t>
              </a:r>
              <a:endParaRPr lang="ru-RU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8CC27F-08BF-41B9-A2AD-E7BCD3F3B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В этой работе рассматривается  взаимодействие </a:t>
            </a:r>
            <a:r>
              <a:rPr lang="en-US" sz="1400" dirty="0"/>
              <a:t>V2V. </a:t>
            </a:r>
            <a:r>
              <a:rPr lang="ru-RU" sz="1400" dirty="0"/>
              <a:t>Такие сети очень чувствительны к задержке доставки пакетов, а также их потери. Мы не можем просто взять и использовать «просроченный» пакет, так как он способен спровоцировать на дорогое аварийные ситуации. Так же одной из проблем является появление коллизий в канале. Существующие основные алгоритмы пытаются их минимизировать, но восстановления пакетов не происходит. Цель моей работы заключается в применении </a:t>
            </a:r>
            <a:r>
              <a:rPr lang="ru-RU" sz="1400" dirty="0" err="1"/>
              <a:t>сверточных</a:t>
            </a:r>
            <a:r>
              <a:rPr lang="ru-RU" sz="1400" dirty="0"/>
              <a:t> кодов, для восстановления стираний в канале связи, а так же генерация протокольных последовательностей, минимизирующих число коллизий.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536AC4-C5E8-4C0D-BF2F-C37C23F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4021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ABFDF67-D4BA-46E3-A135-6FE1A0AFD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ru-RU" sz="1400" dirty="0"/>
              <a:t>С развитием сетей </a:t>
            </a:r>
            <a:r>
              <a:rPr lang="en-US" sz="1400" dirty="0"/>
              <a:t>VANET </a:t>
            </a:r>
            <a:r>
              <a:rPr lang="ru-RU" sz="1400" dirty="0"/>
              <a:t>в сценариях высоконагруженных шоссе, важно иметь маленькие задержки при передачи, а также минимизировать число потерянных данных.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491296-226E-4556-B870-07D12D01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1242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EB52C4C-8E32-4102-BA8F-94D2CB9A4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457200">
              <a:buSzPct val="100000"/>
              <a:buAutoNum type="arabicPeriod"/>
            </a:pPr>
            <a:r>
              <a:rPr lang="ru-RU" sz="1400" dirty="0"/>
              <a:t>Реализация кодера и декодера </a:t>
            </a:r>
            <a:r>
              <a:rPr lang="ru-RU" sz="1400" dirty="0" err="1"/>
              <a:t>сверточного</a:t>
            </a:r>
            <a:r>
              <a:rPr lang="ru-RU" sz="1400" dirty="0"/>
              <a:t> кода, используемого для исправления стираний.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Генерация протокольных последовательностей, минимизирующих число коллизий.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Построение симуляции и анализ результатов.</a:t>
            </a:r>
          </a:p>
          <a:p>
            <a:pPr marL="546100" indent="-457200">
              <a:buSzPct val="100000"/>
              <a:buAutoNum type="arabicPeriod"/>
            </a:pPr>
            <a:endParaRPr lang="ru-RU" sz="1400" dirty="0"/>
          </a:p>
          <a:p>
            <a:pPr marL="88900" indent="0">
              <a:buNone/>
            </a:pPr>
            <a:endParaRPr lang="ru-RU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87F809-3BCA-44E0-9B15-F85B6901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3933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CC0270B-B174-41BC-ABD9-46A5D2B7C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Почему вообще мы можем исправлять коллизии с помощью </a:t>
            </a:r>
            <a:r>
              <a:rPr lang="ru-RU" sz="1400" dirty="0" err="1"/>
              <a:t>сверточного</a:t>
            </a:r>
            <a:r>
              <a:rPr lang="ru-RU" sz="1400" dirty="0"/>
              <a:t> кода?</a:t>
            </a:r>
          </a:p>
          <a:p>
            <a:pPr marL="88900" indent="0" algn="just">
              <a:buNone/>
            </a:pPr>
            <a:r>
              <a:rPr lang="ru-RU" sz="1400" dirty="0"/>
              <a:t>При возникновении коллизии в канале, все участвующие в коллизии пакеты стираются. Существуют решения такие как </a:t>
            </a:r>
            <a:r>
              <a:rPr lang="en-US" sz="1400" dirty="0"/>
              <a:t>Slotted-Aloha, CSMA, STDMA, </a:t>
            </a:r>
            <a:r>
              <a:rPr lang="ru-RU" sz="1400" dirty="0"/>
              <a:t>но в большинстве своем они лишь пытаются предотвратить коллизии. Мы же будем рассматривать стирание при коллизии, как стирания в </a:t>
            </a:r>
            <a:r>
              <a:rPr lang="en-US" sz="1400" dirty="0"/>
              <a:t>BEC</a:t>
            </a:r>
            <a:r>
              <a:rPr lang="ru-RU" sz="1400" dirty="0"/>
              <a:t>. А в таком случае мы можем попытаться их восстановить.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A32CADF-6EBD-4841-BF27-2F224648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Исправление стираний</a:t>
            </a:r>
          </a:p>
        </p:txBody>
      </p:sp>
    </p:spTree>
    <p:extLst>
      <p:ext uri="{BB962C8B-B14F-4D97-AF65-F5344CB8AC3E}">
        <p14:creationId xmlns:p14="http://schemas.microsoft.com/office/powerpoint/2010/main" val="188902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57D7A16-FA69-4D07-B4BC-C627E468EE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Первым делом при выполнение работы необходимо было выбрать код, который будет использоваться для исправления стираний. Проанализировав работы из смежных областей, выбор пал на код, с порождающей матрицей</a:t>
                </a:r>
                <a:r>
                  <a:rPr lang="en-US" sz="1400" dirty="0"/>
                  <a:t>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Наш код обладает следующими характеристиками: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endParaRPr lang="en-US" sz="1400" b="0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57D7A16-FA69-4D07-B4BC-C627E468E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87CFB8-9555-4D48-80A2-3A88808E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кода</a:t>
            </a:r>
          </a:p>
        </p:txBody>
      </p:sp>
    </p:spTree>
    <p:extLst>
      <p:ext uri="{BB962C8B-B14F-4D97-AF65-F5344CB8AC3E}">
        <p14:creationId xmlns:p14="http://schemas.microsoft.com/office/powerpoint/2010/main" val="289429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E66CEA4-0373-4755-AEC6-017567BDC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ru-RU" sz="1400" dirty="0"/>
              <a:t>Я использовал два подхода к кодированию, один стандартный</a:t>
            </a:r>
            <a:r>
              <a:rPr lang="en-US" sz="1400" dirty="0"/>
              <a:t>, </a:t>
            </a:r>
            <a:r>
              <a:rPr lang="ru-RU" sz="1400" dirty="0"/>
              <a:t>в котором, мы строим схему и второй  «</a:t>
            </a:r>
            <a:r>
              <a:rPr lang="ru-RU" sz="1400" dirty="0" err="1"/>
              <a:t>экспереминтальный</a:t>
            </a:r>
            <a:r>
              <a:rPr lang="ru-RU" sz="1400" dirty="0"/>
              <a:t>» применяемы для недвоичных кодов. Попробовав оба, я остановился на первом варианте, так как он оказался более стабильным и надежным.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C6BC1A-EA0C-4ECD-B9BF-365D5C55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99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C5CD00-A9B6-4495-8542-C23603EC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73981"/>
            <a:ext cx="5334000" cy="3345274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1C5EB0-8721-458F-8499-3B529B72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кодера</a:t>
            </a:r>
          </a:p>
        </p:txBody>
      </p:sp>
    </p:spTree>
    <p:extLst>
      <p:ext uri="{BB962C8B-B14F-4D97-AF65-F5344CB8AC3E}">
        <p14:creationId xmlns:p14="http://schemas.microsoft.com/office/powerpoint/2010/main" val="1514371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535</Words>
  <Application>Microsoft Office PowerPoint</Application>
  <PresentationFormat>Экран (16:9)</PresentationFormat>
  <Paragraphs>45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Open Sans</vt:lpstr>
      <vt:lpstr>Cover</vt:lpstr>
      <vt:lpstr>Протоколы множественного доступа на основе графовых кодов для применения в сетях связи автономных транспортных средств</vt:lpstr>
      <vt:lpstr>Объект исследования</vt:lpstr>
      <vt:lpstr>Формулировка проблемы</vt:lpstr>
      <vt:lpstr>Актуальность работы</vt:lpstr>
      <vt:lpstr>Задачи</vt:lpstr>
      <vt:lpstr>Исправление стираний</vt:lpstr>
      <vt:lpstr>Выбор кода</vt:lpstr>
      <vt:lpstr>Кодирование</vt:lpstr>
      <vt:lpstr>Схема кодера</vt:lpstr>
      <vt:lpstr>Декодирование</vt:lpstr>
      <vt:lpstr>Декодирование</vt:lpstr>
      <vt:lpstr>Особенности</vt:lpstr>
      <vt:lpstr>Результаты</vt:lpstr>
      <vt:lpstr>Следующие шаги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множественного доступа на основе графовых кодов для применения в сетях связи автономных транспортных средств</dc:title>
  <cp:lastModifiedBy>Egor</cp:lastModifiedBy>
  <cp:revision>16</cp:revision>
  <dcterms:modified xsi:type="dcterms:W3CDTF">2020-04-29T14:38:00Z</dcterms:modified>
</cp:coreProperties>
</file>