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4" r:id="rId10"/>
    <p:sldId id="265" r:id="rId11"/>
    <p:sldId id="266" r:id="rId12"/>
    <p:sldId id="284" r:id="rId13"/>
    <p:sldId id="270" r:id="rId14"/>
    <p:sldId id="274" r:id="rId15"/>
    <p:sldId id="271" r:id="rId16"/>
    <p:sldId id="272" r:id="rId17"/>
    <p:sldId id="273" r:id="rId18"/>
    <p:sldId id="268" r:id="rId19"/>
    <p:sldId id="278" r:id="rId20"/>
    <p:sldId id="275" r:id="rId21"/>
    <p:sldId id="279" r:id="rId22"/>
    <p:sldId id="280" r:id="rId23"/>
    <p:sldId id="281" r:id="rId24"/>
    <p:sldId id="282" r:id="rId25"/>
    <p:sldId id="276" r:id="rId26"/>
    <p:sldId id="283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31" autoAdjust="0"/>
  </p:normalViewPr>
  <p:slideViewPr>
    <p:cSldViewPr snapToGrid="0">
      <p:cViewPr varScale="1">
        <p:scale>
          <a:sx n="150" d="100"/>
          <a:sy n="150" d="100"/>
        </p:scale>
        <p:origin x="27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11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34a1437c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734a1437c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734a1437c2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  <a:defRPr i="0" u="none" strike="noStrike" cap="none">
                <a:solidFill>
                  <a:srgbClr val="000000"/>
                </a:solidFill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i="0" u="none" strike="noStrike" cap="none">
                <a:solidFill>
                  <a:srgbClr val="000000"/>
                </a:solidFill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97295" y="553498"/>
            <a:ext cx="8536179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 i="0" u="none" strike="noStrike" cap="none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C26507C7-7E83-4535-8552-9E90CFD403E0}"/>
              </a:ext>
            </a:extLst>
          </p:cNvPr>
          <p:cNvSpPr txBox="1"/>
          <p:nvPr userDrawn="1"/>
        </p:nvSpPr>
        <p:spPr>
          <a:xfrm>
            <a:off x="8099442" y="4674063"/>
            <a:ext cx="7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r>
              <a:rPr lang="ru-RU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</a:t>
            </a:r>
            <a:r>
              <a:rPr lang="ru-RU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ru-RU" dirty="0"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490455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  <a:defRPr sz="3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40002"/>
            <a:ext cx="8229600" cy="34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  <a:defRPr sz="22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58248007_Vehicular_ad-Hoc_networks_VANETs-An_overview_and_challenge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;p4">
            <a:extLst>
              <a:ext uri="{FF2B5EF4-FFF2-40B4-BE49-F238E27FC236}">
                <a16:creationId xmlns:a16="http://schemas.microsoft.com/office/drawing/2014/main" id="{89EAC3E1-137D-412B-A14D-3680C0C0B26A}"/>
              </a:ext>
            </a:extLst>
          </p:cNvPr>
          <p:cNvSpPr txBox="1">
            <a:spLocks/>
          </p:cNvSpPr>
          <p:nvPr/>
        </p:nvSpPr>
        <p:spPr>
          <a:xfrm>
            <a:off x="1119400" y="2104550"/>
            <a:ext cx="69480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"/>
              <a:buNone/>
              <a:defRPr sz="3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ru-RU" sz="2400" dirty="0">
                <a:solidFill>
                  <a:schemeClr val="bg1"/>
                </a:solidFill>
              </a:rPr>
              <a:t>Протоколы множественного доступа на основе </a:t>
            </a:r>
            <a:r>
              <a:rPr lang="ru-RU" sz="2400" dirty="0" err="1">
                <a:solidFill>
                  <a:schemeClr val="bg1"/>
                </a:solidFill>
              </a:rPr>
              <a:t>графовых</a:t>
            </a:r>
            <a:r>
              <a:rPr lang="ru-RU" sz="2400" dirty="0">
                <a:solidFill>
                  <a:schemeClr val="bg1"/>
                </a:solidFill>
              </a:rPr>
              <a:t> кодов для применения в сетях связи автономных транспортных средств</a:t>
            </a:r>
          </a:p>
        </p:txBody>
      </p:sp>
      <p:sp>
        <p:nvSpPr>
          <p:cNvPr id="5" name="Google Shape;24;p4">
            <a:extLst>
              <a:ext uri="{FF2B5EF4-FFF2-40B4-BE49-F238E27FC236}">
                <a16:creationId xmlns:a16="http://schemas.microsoft.com/office/drawing/2014/main" id="{CB89C682-F585-45FD-94D9-696A7E87128F}"/>
              </a:ext>
            </a:extLst>
          </p:cNvPr>
          <p:cNvSpPr txBox="1">
            <a:spLocks/>
          </p:cNvSpPr>
          <p:nvPr/>
        </p:nvSpPr>
        <p:spPr>
          <a:xfrm>
            <a:off x="589000" y="3400925"/>
            <a:ext cx="8008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  <a:defRPr sz="2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•"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 dirty="0">
                <a:solidFill>
                  <a:schemeClr val="lt1"/>
                </a:solidFill>
              </a:rPr>
              <a:t>Галкин Егор Георгиевич, M3435</a:t>
            </a:r>
            <a:endParaRPr lang="ru-RU" dirty="0">
              <a:solidFill>
                <a:schemeClr val="lt1"/>
              </a:solidFill>
            </a:endParaRPr>
          </a:p>
          <a:p>
            <a:pPr marL="0" indent="0" algn="ctr">
              <a:spcBef>
                <a:spcPts val="360"/>
              </a:spcBef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 dirty="0">
                <a:solidFill>
                  <a:schemeClr val="lt1"/>
                </a:solidFill>
              </a:rPr>
              <a:t>Научный руководитель: </a:t>
            </a:r>
            <a:r>
              <a:rPr lang="ru-RU" sz="1800" dirty="0" err="1">
                <a:solidFill>
                  <a:schemeClr val="lt1"/>
                </a:solidFill>
              </a:rPr>
              <a:t>Бочарова</a:t>
            </a:r>
            <a:r>
              <a:rPr lang="ru-RU" sz="1800" dirty="0">
                <a:solidFill>
                  <a:schemeClr val="lt1"/>
                </a:solidFill>
              </a:rPr>
              <a:t> И.Е., </a:t>
            </a:r>
            <a:r>
              <a:rPr lang="ru-RU" sz="1800" dirty="0" err="1">
                <a:solidFill>
                  <a:schemeClr val="lt1"/>
                </a:solidFill>
              </a:rPr>
              <a:t>к.т.н</a:t>
            </a:r>
            <a:r>
              <a:rPr lang="ru-RU" sz="1800" dirty="0">
                <a:solidFill>
                  <a:schemeClr val="lt1"/>
                </a:solidFill>
              </a:rPr>
              <a:t>, доцент </a:t>
            </a:r>
            <a:r>
              <a:rPr lang="ru-RU" sz="1800" dirty="0" err="1">
                <a:solidFill>
                  <a:schemeClr val="lt1"/>
                </a:solidFill>
              </a:rPr>
              <a:t>ФИТиП</a:t>
            </a:r>
            <a:endParaRPr lang="ru-RU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F2004-399C-4874-B19A-FCA20083909F}"/>
              </a:ext>
            </a:extLst>
          </p:cNvPr>
          <p:cNvSpPr txBox="1"/>
          <p:nvPr/>
        </p:nvSpPr>
        <p:spPr>
          <a:xfrm>
            <a:off x="3174822" y="1206298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Бакалаврская работа на тему: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EA2F471-E40C-44F2-BC0A-E5C93034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1">
                <a:extLst>
                  <a:ext uri="{FF2B5EF4-FFF2-40B4-BE49-F238E27FC236}">
                    <a16:creationId xmlns:a16="http://schemas.microsoft.com/office/drawing/2014/main" id="{9642E377-5160-4F47-9FE8-3CB3FE08838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 algn="just">
                  <a:buNone/>
                </a:pPr>
                <a:r>
                  <a:rPr lang="ru-RU" sz="1400" dirty="0"/>
                  <a:t>Декодирование в двоичном канале со стираниями сводится к решению системы линейных уравнений. Используя оконное декодирование, мы получаем сложность алгоритма линейную по длине последовательности, так как сложность декодирования в окне равна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ru-RU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1400" dirty="0"/>
                  <a:t>, где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– число стираний в окне, т.е. константе по длине кода. Для декодирования будет использоваться проверочная матрица.</a:t>
                </a:r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8900" indent="0" algn="just">
                  <a:buNone/>
                </a:pPr>
                <a:r>
                  <a:rPr lang="ru-RU" sz="1400" dirty="0"/>
                  <a:t>Разложив эту матрицу по степеням </a:t>
                </a:r>
                <a:r>
                  <a:rPr lang="en-US" sz="1400" dirty="0"/>
                  <a:t>D, </a:t>
                </a:r>
                <a:r>
                  <a:rPr lang="ru-RU" sz="1400" dirty="0"/>
                  <a:t>получим </a:t>
                </a:r>
                <a:r>
                  <a:rPr lang="ru-RU" sz="1400" dirty="0" err="1"/>
                  <a:t>полубесконечную</a:t>
                </a:r>
                <a:r>
                  <a:rPr lang="ru-RU" sz="1400" dirty="0"/>
                  <a:t> матрицу, из которой мы возьмем только определенную подматрицу, использующуюся в процессе декодирования.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Текст 1">
                <a:extLst>
                  <a:ext uri="{FF2B5EF4-FFF2-40B4-BE49-F238E27FC236}">
                    <a16:creationId xmlns:a16="http://schemas.microsoft.com/office/drawing/2014/main" id="{9642E377-5160-4F47-9FE8-3CB3FE088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31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F63A0E-AF68-42AB-A1F4-F992DB0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604BFE34-3014-44D2-AD3C-C84FCBC14C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 algn="just">
                  <a:buNone/>
                </a:pPr>
                <a:r>
                  <a:rPr lang="ru-RU" sz="1400" dirty="0"/>
                  <a:t>Для нашего кода она имеет вид:</a:t>
                </a:r>
                <a:endParaRPr lang="en-US" sz="1400" dirty="0"/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1111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  <a:p>
                <a:pPr marL="88900" indent="0">
                  <a:buNone/>
                </a:pPr>
                <a:endParaRPr lang="en-US" sz="1400" dirty="0"/>
              </a:p>
              <a:p>
                <a:pPr marL="88900" indent="0" algn="just">
                  <a:buNone/>
                </a:pPr>
                <a:r>
                  <a:rPr lang="ru-RU" sz="1400" dirty="0"/>
                  <a:t>Далее по ней, с помощью оконного декодирования строим систему и декодируем по максимум правдоподобия.</a:t>
                </a:r>
                <a:r>
                  <a:rPr lang="en-US" sz="1400" dirty="0"/>
                  <a:t> </a:t>
                </a:r>
                <a:r>
                  <a:rPr lang="ru-RU" sz="1400" dirty="0"/>
                  <a:t>Размер окна определяется по формуле:</a:t>
                </a:r>
                <a:endParaRPr lang="en-US" sz="1400" dirty="0"/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400" dirty="0"/>
              </a:p>
              <a:p>
                <a:pPr marL="88900" indent="0" algn="just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/>
                  <a:t> – </a:t>
                </a:r>
                <a:r>
                  <a:rPr lang="ru-RU" sz="1400" dirty="0"/>
                  <a:t>параметр окна. В нашем примере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/>
                  <a:t> = 2.</a:t>
                </a:r>
                <a:endParaRPr lang="ru-RU" sz="1400" dirty="0"/>
              </a:p>
            </p:txBody>
          </p:sp>
        </mc:Choice>
        <mc:Fallback xmlns=""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604BFE34-3014-44D2-AD3C-C84FCBC14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83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2B978F3-9095-49C4-BDB0-AFFCF82E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EAD45-BCD9-4474-87BE-1358C3DE1ADF}"/>
              </a:ext>
            </a:extLst>
          </p:cNvPr>
          <p:cNvSpPr txBox="1"/>
          <p:nvPr/>
        </p:nvSpPr>
        <p:spPr>
          <a:xfrm>
            <a:off x="2801119" y="3386050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оконного декодирования</a:t>
            </a:r>
            <a:r>
              <a:rPr lang="en-US" dirty="0"/>
              <a:t>, L = 2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4A638F-9B93-4D4B-B806-ED8FD86A4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18" y="1782850"/>
            <a:ext cx="6578600" cy="14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1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FAFBAB-C11A-4897-8512-550745EA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D333F5-0CAC-49AA-BC0D-5928632D8291}"/>
                  </a:ext>
                </a:extLst>
              </p:cNvPr>
              <p:cNvSpPr txBox="1"/>
              <p:nvPr/>
            </p:nvSpPr>
            <p:spPr>
              <a:xfrm>
                <a:off x="1512617" y="3733799"/>
                <a:ext cx="1927771" cy="26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Вероятность ошибки на бит,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𝑅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=</m:t>
                    </m:r>
                    <m:f>
                      <m:fPr>
                        <m:ctrlP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3</m:t>
                        </m:r>
                      </m:num>
                      <m:den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D333F5-0CAC-49AA-BC0D-5928632D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17" y="3733799"/>
                <a:ext cx="1927771" cy="266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15830-F718-436F-90C0-4E27953F331F}"/>
                  </a:ext>
                </a:extLst>
              </p:cNvPr>
              <p:cNvSpPr txBox="1"/>
              <p:nvPr/>
            </p:nvSpPr>
            <p:spPr>
              <a:xfrm>
                <a:off x="5703615" y="3733798"/>
                <a:ext cx="1927772" cy="265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Вероятность ошибки на бит,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𝑅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</a:rPr>
                      <m:t>=</m:t>
                    </m:r>
                    <m:f>
                      <m:fPr>
                        <m:ctrlP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</m:ctrlPr>
                      </m:fPr>
                      <m:num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7</m:t>
                        </m:r>
                      </m:num>
                      <m:den>
                        <m:r>
                          <a:rPr lang="en-US" sz="800" b="0" i="1" smtClean="0">
                            <a:latin typeface="Cambria Math" panose="02040503050406030204" pitchFamily="18" charset="0"/>
                            <a:ea typeface="Open Sans" panose="020B0604020202020204" charset="0"/>
                            <a:cs typeface="Open Sans" panose="020B0604020202020204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15830-F718-436F-90C0-4E27953F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615" y="3733798"/>
                <a:ext cx="1927772" cy="265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77D739-DB38-4140-B2CD-53EC842F3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1" y="1409697"/>
            <a:ext cx="3098801" cy="23241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765AFC-833C-4271-8369-D1086684C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099" y="1409697"/>
            <a:ext cx="3098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E65993-07E5-4843-A83A-58572077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доступа в канал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5A3F9-A74F-4143-813D-E06978A3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49" y="1303955"/>
            <a:ext cx="2755902" cy="3221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1BB87-2F47-4831-8E49-11A8F7060A00}"/>
              </a:ext>
            </a:extLst>
          </p:cNvPr>
          <p:cNvSpPr txBox="1"/>
          <p:nvPr/>
        </p:nvSpPr>
        <p:spPr>
          <a:xfrm>
            <a:off x="3508043" y="4655319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доступа в канал</a:t>
            </a:r>
          </a:p>
        </p:txBody>
      </p:sp>
    </p:spTree>
    <p:extLst>
      <p:ext uri="{BB962C8B-B14F-4D97-AF65-F5344CB8AC3E}">
        <p14:creationId xmlns:p14="http://schemas.microsoft.com/office/powerpoint/2010/main" val="159164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9880103-70D4-4B1C-B6FB-68E083303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В качестве источника протокольных последовательностей используем </a:t>
            </a:r>
            <a:r>
              <a:rPr lang="ru-RU" sz="1400" dirty="0" err="1"/>
              <a:t>графовый</a:t>
            </a:r>
            <a:r>
              <a:rPr lang="ru-RU" sz="1400" dirty="0"/>
              <a:t> МППЧ-код. </a:t>
            </a:r>
            <a:r>
              <a:rPr lang="ru-RU" sz="1400" dirty="0" err="1"/>
              <a:t>Графовый</a:t>
            </a:r>
            <a:r>
              <a:rPr lang="ru-RU" sz="1400" dirty="0"/>
              <a:t> код так называется потому, что его проверочная матрица – это матрица инцидентности некоторого графа. Его особенность в том, что каждый столбец проверочной матрицы содержит только 2 единицы. Его также можно представить с помощью графа </a:t>
            </a:r>
            <a:r>
              <a:rPr lang="ru-RU" sz="1400" dirty="0" err="1"/>
              <a:t>Таннера</a:t>
            </a:r>
            <a:endParaRPr lang="ru-RU" sz="1400" dirty="0"/>
          </a:p>
          <a:p>
            <a:pPr marL="88900" indent="0">
              <a:buNone/>
            </a:pPr>
            <a:endParaRPr lang="ru-RU" sz="1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B02E6BB-9789-47DC-9A77-8B21FBEC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протокольных последовательностей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5A242B-B795-4976-ACB7-DABBCFF0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96" y="2656427"/>
            <a:ext cx="3686175" cy="1933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53BE2-66CB-4C9E-AD5F-02DADB9C43B0}"/>
              </a:ext>
            </a:extLst>
          </p:cNvPr>
          <p:cNvSpPr txBox="1"/>
          <p:nvPr/>
        </p:nvSpPr>
        <p:spPr>
          <a:xfrm>
            <a:off x="3488806" y="4436113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графа </a:t>
            </a:r>
            <a:r>
              <a:rPr lang="ru-RU" dirty="0" err="1"/>
              <a:t>Таннера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12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EC18A83F-CE33-4A06-8231-1735BAA4F1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8900" indent="0" algn="just">
                  <a:buNone/>
                </a:pPr>
                <a:r>
                  <a:rPr lang="ru-RU" sz="1400" dirty="0">
                    <a:latin typeface="Cambria Math" panose="02040503050406030204" pitchFamily="18" charset="0"/>
                  </a:rPr>
                  <a:t>В качестве источника последовательностей был выбран </a:t>
                </a:r>
                <a:r>
                  <a:rPr lang="en-US" sz="1400" dirty="0">
                    <a:latin typeface="Cambria Math" panose="02040503050406030204" pitchFamily="18" charset="0"/>
                  </a:rPr>
                  <a:t>(2,4) </a:t>
                </a:r>
                <a:r>
                  <a:rPr lang="ru-RU" sz="1400" dirty="0">
                    <a:latin typeface="Cambria Math" panose="02040503050406030204" pitchFamily="18" charset="0"/>
                  </a:rPr>
                  <a:t>регулярный МППЧ-код. </a:t>
                </a:r>
                <a:endParaRPr lang="ru-RU" sz="1400" i="1" dirty="0">
                  <a:latin typeface="Cambria Math" panose="02040503050406030204" pitchFamily="18" charset="0"/>
                </a:endParaRPr>
              </a:p>
              <a:p>
                <a:pPr marL="88900" indent="0">
                  <a:buNone/>
                </a:pPr>
                <a:endParaRPr lang="ru-RU" sz="1400" i="1" dirty="0">
                  <a:latin typeface="Cambria Math" panose="02040503050406030204" pitchFamily="18" charset="0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1,0)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(2,0)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(3,0)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(4,0)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(1,1)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(5,0)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(6,0)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(7,0)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(2,4)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(5,0)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(8,0)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(9,35)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(3,29)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(6,15)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(8,0)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(10,0)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(4,0)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(7,0)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(9,0)</m:t>
                                </m:r>
                              </m:e>
                              <m:e>
                                <m:r>
                                  <a:rPr lang="ru-RU" sz="1400" b="0" i="1" smtClean="0">
                                    <a:latin typeface="Cambria Math" panose="02040503050406030204" pitchFamily="18" charset="0"/>
                                  </a:rPr>
                                  <m:t>(10,26)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  <a:p>
                <a:pPr marL="88900" indent="0" algn="just">
                  <a:buNone/>
                </a:pPr>
                <a:r>
                  <a:rPr lang="ru-RU" sz="1400" dirty="0"/>
                  <a:t>Проведя его усечение, получим набор последовательностей, в качестве которого будут выступать строки из проверочной матрицы.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EC18A83F-CE33-4A06-8231-1735BAA4F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DF3616-8337-4F09-82CC-24506BCA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 протокольных 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403623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4CB18B-7004-4686-A765-DF14D84C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протокольных последовательностей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27F84-9318-4AC8-8785-4B25D3ABEBD4}"/>
              </a:ext>
            </a:extLst>
          </p:cNvPr>
          <p:cNvSpPr txBox="1"/>
          <p:nvPr/>
        </p:nvSpPr>
        <p:spPr>
          <a:xfrm>
            <a:off x="865703" y="4268744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Число конфликтов на </a:t>
            </a:r>
            <a:r>
              <a:rPr lang="ru-RU" dirty="0" err="1"/>
              <a:t>подкадре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59EB7-26FB-4149-97C9-0432BA02FF3E}"/>
              </a:ext>
            </a:extLst>
          </p:cNvPr>
          <p:cNvSpPr txBox="1"/>
          <p:nvPr/>
        </p:nvSpPr>
        <p:spPr>
          <a:xfrm>
            <a:off x="5327651" y="4161022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Число конфликтов на </a:t>
            </a:r>
            <a:r>
              <a:rPr lang="ru-RU" dirty="0" err="1"/>
              <a:t>подкадре</a:t>
            </a:r>
            <a:r>
              <a:rPr lang="ru-RU" dirty="0"/>
              <a:t> </a:t>
            </a:r>
          </a:p>
          <a:p>
            <a:pPr algn="ctr"/>
            <a:r>
              <a:rPr lang="ru-RU" dirty="0"/>
              <a:t>(уникальные последовательности)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F69271-2E59-42D0-8CDE-18DC53FE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4" y="1716044"/>
            <a:ext cx="3244852" cy="25526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65B085-A2B6-4479-9270-54801F4B2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6" y="1716044"/>
            <a:ext cx="3244852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0A401-9427-4FF8-B2C9-3D5D1A12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оценка вероятности потери пакета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C1EECF80-4F72-495D-8F8E-869F5AB55F2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..,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∩(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</m:e>
                      </m:nary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…∪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400" b="0" dirty="0"/>
              </a:p>
              <a:p>
                <a:pPr marL="88900" indent="0">
                  <a:buNone/>
                </a:pP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8890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— </a:t>
                </a:r>
                <a:r>
                  <a:rPr lang="en-US" sz="1400" dirty="0"/>
                  <a:t> </a:t>
                </a:r>
                <a:r>
                  <a:rPr lang="ru-RU" sz="1400" dirty="0"/>
                  <a:t>вероятность того, что </a:t>
                </a:r>
                <a:r>
                  <a:rPr lang="en-US" sz="1400" dirty="0"/>
                  <a:t>k </a:t>
                </a:r>
                <a:r>
                  <a:rPr lang="ru-RU" sz="1400" dirty="0"/>
                  <a:t>пользователей одновременно выйдут в канал.</a:t>
                </a:r>
              </a:p>
              <a:p>
                <a:pPr marL="88900" indent="0" algn="just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i="1" dirty="0"/>
                  <a:t> </a:t>
                </a:r>
                <a:r>
                  <a:rPr lang="ru-RU" sz="1400" dirty="0"/>
                  <a:t>—</a:t>
                </a:r>
                <a:r>
                  <a:rPr lang="en-US" sz="1400" dirty="0"/>
                  <a:t> </a:t>
                </a:r>
                <a:r>
                  <a:rPr lang="ru-RU" sz="1400" dirty="0"/>
                  <a:t>число протокольных последовательностей.</a:t>
                </a:r>
                <a:endParaRPr lang="en-US" sz="1400" dirty="0"/>
              </a:p>
              <a:p>
                <a:pPr marL="88900" indent="0" algn="just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i="1" dirty="0"/>
                  <a:t> </a:t>
                </a:r>
                <a:r>
                  <a:rPr lang="ru-RU" sz="1400" dirty="0"/>
                  <a:t>— </a:t>
                </a:r>
                <a:r>
                  <a:rPr lang="en-US" sz="1400" i="1" dirty="0"/>
                  <a:t> </a:t>
                </a:r>
                <a:r>
                  <a:rPr lang="ru-RU" sz="1400" dirty="0"/>
                  <a:t>длина протокольной последовательности.</a:t>
                </a:r>
                <a:endParaRPr lang="en-US" sz="1400" dirty="0"/>
              </a:p>
              <a:p>
                <a:pPr marL="88900" indent="0" algn="just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e>
                    </m:d>
                  </m:oMath>
                </a14:m>
                <a:r>
                  <a:rPr lang="en-US" sz="1400" i="1" dirty="0"/>
                  <a:t> </a:t>
                </a:r>
                <a:r>
                  <a:rPr lang="ru-RU" sz="1400" dirty="0"/>
                  <a:t>— число конфликтов.</a:t>
                </a:r>
                <a:endParaRPr lang="en-US" sz="1400" i="1" dirty="0"/>
              </a:p>
              <a:p>
                <a:pPr marL="88900" indent="0">
                  <a:buNone/>
                </a:pPr>
                <a:endParaRPr lang="ru-RU" sz="1400" dirty="0"/>
              </a:p>
            </p:txBody>
          </p:sp>
        </mc:Choice>
        <mc:Fallback xmlns="">
          <p:sp>
            <p:nvSpPr>
              <p:cNvPr id="4" name="Текст 1">
                <a:extLst>
                  <a:ext uri="{FF2B5EF4-FFF2-40B4-BE49-F238E27FC236}">
                    <a16:creationId xmlns:a16="http://schemas.microsoft.com/office/drawing/2014/main" id="{C1EECF80-4F72-495D-8F8E-869F5AB55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85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2C115B7-6422-4B77-8E4E-18BC618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оценка вероятности потери пакета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E5629D-F9CD-4FA4-9C31-B06F5E1A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08901"/>
            <a:ext cx="3810000" cy="2857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7D678-5664-464A-8014-8A57E9E5A96C}"/>
              </a:ext>
            </a:extLst>
          </p:cNvPr>
          <p:cNvSpPr txBox="1"/>
          <p:nvPr/>
        </p:nvSpPr>
        <p:spPr>
          <a:xfrm>
            <a:off x="2773270" y="4220670"/>
            <a:ext cx="35974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Зависимость вероятности потери пакета</a:t>
            </a:r>
          </a:p>
          <a:p>
            <a:pPr algn="ctr"/>
            <a:r>
              <a:rPr lang="ru-RU" dirty="0"/>
              <a:t> от числа активных пользователей.</a:t>
            </a:r>
          </a:p>
          <a:p>
            <a:pPr algn="ctr"/>
            <a:r>
              <a:rPr lang="ru-RU" dirty="0"/>
              <a:t> (2, 3)-регулярный МППЧ-код.</a:t>
            </a:r>
          </a:p>
        </p:txBody>
      </p:sp>
    </p:spTree>
    <p:extLst>
      <p:ext uri="{BB962C8B-B14F-4D97-AF65-F5344CB8AC3E}">
        <p14:creationId xmlns:p14="http://schemas.microsoft.com/office/powerpoint/2010/main" val="312814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97295" y="553498"/>
            <a:ext cx="85362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Объект исследования</a:t>
            </a:r>
            <a:endParaRPr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A5C8C2-1F6D-4384-9003-EBC334B20C51}"/>
              </a:ext>
            </a:extLst>
          </p:cNvPr>
          <p:cNvGrpSpPr/>
          <p:nvPr/>
        </p:nvGrpSpPr>
        <p:grpSpPr>
          <a:xfrm>
            <a:off x="2349500" y="1366837"/>
            <a:ext cx="4572000" cy="3360281"/>
            <a:chOff x="2349500" y="1366837"/>
            <a:chExt cx="4572000" cy="336028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8B8E274-1B31-436C-B05F-C57181261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9500" y="1366837"/>
              <a:ext cx="4572000" cy="31337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6D5B04-F7E4-4B35-9220-C6D4E9A5C2B4}"/>
                </a:ext>
              </a:extLst>
            </p:cNvPr>
            <p:cNvSpPr txBox="1"/>
            <p:nvPr/>
          </p:nvSpPr>
          <p:spPr>
            <a:xfrm>
              <a:off x="2961003" y="4511674"/>
              <a:ext cx="3348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hlinkClick r:id="rId4"/>
                </a:rPr>
                <a:t>Vehicular ad-Hoc networks (VANETs)—An overview and challenges</a:t>
              </a:r>
              <a:endParaRPr lang="ru-RU" sz="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26B2F7C-4A6F-4901-8085-36FBCEB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7300EC-85CD-4FA5-B104-BD978AA3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83" y="1263649"/>
            <a:ext cx="3708402" cy="2781302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4F2979-BA23-4099-BA81-0C5BE31B9EDF}"/>
              </a:ext>
            </a:extLst>
          </p:cNvPr>
          <p:cNvSpPr/>
          <p:nvPr/>
        </p:nvSpPr>
        <p:spPr>
          <a:xfrm>
            <a:off x="2462885" y="4134619"/>
            <a:ext cx="42546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Вероятность потери пакета при моделировании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(</a:t>
            </a:r>
            <a:r>
              <a:rPr lang="ru-RU" dirty="0"/>
              <a:t>2</a:t>
            </a:r>
            <a:r>
              <a:rPr lang="en-US" dirty="0"/>
              <a:t>, 4)-</a:t>
            </a:r>
            <a:r>
              <a:rPr lang="ru-RU" dirty="0"/>
              <a:t>регулярный МППЧ-код.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928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F46603BC-EEF1-46A4-8482-2AF5711620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8900" indent="0" algn="just">
                  <a:buNone/>
                </a:pPr>
                <a:r>
                  <a:rPr lang="ru-RU" sz="1400" dirty="0"/>
                  <a:t>Без потери общности, мы считаем, что алгоритмы, использующие разделение по времени, эквивалентны использованию ортогональных протокольных последовательностей. Проведем сравнение на максимальном рассматриваемом нами при моделировании числе пользователей. В таком случае вероятность потери пакета равняется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b="0" dirty="0"/>
              </a:p>
              <a:p>
                <a:pPr marL="88900" indent="0" algn="just">
                  <a:buNone/>
                </a:pPr>
                <a:r>
                  <a:rPr lang="ru-RU" sz="1400" dirty="0"/>
                  <a:t>Пусть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—</a:t>
                </a:r>
                <a:r>
                  <a:rPr lang="en-US" sz="1400" dirty="0"/>
                  <a:t> </a:t>
                </a:r>
                <a:r>
                  <a:rPr lang="ru-RU" sz="1400" dirty="0"/>
                  <a:t>число кадров в течение которых мы передаем данные.  Тогда число пакетов, которые мы можем передать, используя ортогональные последовательности равняется:</a:t>
                </a:r>
              </a:p>
              <a:p>
                <a:pPr marL="889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/>
              </a:p>
              <a:p>
                <a:pPr marL="88900" indent="0" algn="just">
                  <a:buNone/>
                </a:pPr>
                <a:r>
                  <a:rPr lang="ru-RU" sz="1400" dirty="0"/>
                  <a:t>Число же пакетов, которые мы можем передать, используя наш протокол, равняется:</a:t>
                </a:r>
              </a:p>
              <a:p>
                <a:pPr marL="889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/>
              </a:p>
              <a:p>
                <a:pPr marL="88900" indent="0" algn="just">
                  <a:buNone/>
                </a:pPr>
                <a:endParaRPr lang="en-US" sz="1400" dirty="0"/>
              </a:p>
              <a:p>
                <a:pPr marL="88900" indent="0" algn="just">
                  <a:buNone/>
                </a:pPr>
                <a:endParaRPr lang="ru-RU" sz="1400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F46603BC-EEF1-46A4-8482-2AF571162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B6EB80-9F5E-4E47-9289-66D640E5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785976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D75E7166-60BE-47BD-97C6-14507EDFB11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8900" indent="0" algn="just">
                  <a:buNone/>
                </a:pPr>
                <a:r>
                  <a:rPr lang="ru-RU" sz="1400" dirty="0"/>
                  <a:t>В нашем протоколе мы передаем избыточные пакеты. Их число можно посчитать как.</a:t>
                </a: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𝑃𝑃𝐹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×(1 −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88900" indent="0" algn="just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𝐹𝑁</m:t>
                    </m:r>
                  </m:oMath>
                </a14:m>
                <a:r>
                  <a:rPr lang="en-US" sz="1400" dirty="0"/>
                  <a:t>   </a:t>
                </a:r>
                <a:r>
                  <a:rPr lang="ru-RU" sz="1400" dirty="0"/>
                  <a:t>—</a:t>
                </a:r>
                <a:r>
                  <a:rPr lang="en-US" sz="1400" dirty="0"/>
                  <a:t> </a:t>
                </a:r>
                <a:r>
                  <a:rPr lang="ru-RU" sz="1400" dirty="0"/>
                  <a:t>число кадров, на которых передавались данные</a:t>
                </a:r>
              </a:p>
              <a:p>
                <a:pPr marL="88900" indent="0" algn="just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𝑃𝑃𝐹</m:t>
                    </m:r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—</a:t>
                </a:r>
                <a:r>
                  <a:rPr lang="en-US" sz="1400" dirty="0"/>
                  <a:t> </a:t>
                </a:r>
                <a:r>
                  <a:rPr lang="ru-RU" sz="1400" dirty="0"/>
                  <a:t>число пакетов, которые можно передать за один кадр</a:t>
                </a:r>
                <a:endParaRPr lang="en-US" sz="1400" dirty="0"/>
              </a:p>
              <a:p>
                <a:pPr marL="88900" indent="0" algn="just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400" dirty="0"/>
                  <a:t>      </a:t>
                </a:r>
                <a:r>
                  <a:rPr lang="ru-RU" sz="1400" dirty="0"/>
                  <a:t>— скорость кода</a:t>
                </a:r>
                <a:endParaRPr lang="en-US" sz="1400" dirty="0"/>
              </a:p>
              <a:p>
                <a:pPr marL="88900" indent="0">
                  <a:buNone/>
                </a:pPr>
                <a:endParaRPr lang="ru-RU" sz="1400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D75E7166-60BE-47BD-97C6-14507EDFB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24FC8CA-B6A5-4463-9A9B-10FB7AB1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228822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6BC93DBE-1928-4145-8158-A8DA052EFA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8900" indent="0" algn="just">
                  <a:buNone/>
                </a:pPr>
                <a:r>
                  <a:rPr lang="ru-RU" sz="1400" dirty="0"/>
                  <a:t>Посмотрим какой выигрыш мы в итоге получим:</a:t>
                </a:r>
              </a:p>
              <a:p>
                <a:pPr marL="889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4×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−(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×4×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))×(1 −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×0.9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=1.35</m:t>
                      </m:r>
                    </m:oMath>
                  </m:oMathPara>
                </a14:m>
                <a:endParaRPr lang="en-US" sz="1400" b="0" dirty="0"/>
              </a:p>
              <a:p>
                <a:pPr marL="88900" indent="0" algn="ctr">
                  <a:buNone/>
                </a:pPr>
                <a:endParaRPr lang="en-US" sz="1400" dirty="0"/>
              </a:p>
              <a:p>
                <a:pPr marL="88900" indent="0" algn="ctr">
                  <a:buNone/>
                </a:pPr>
                <a:r>
                  <a:rPr lang="en-US" sz="1400" dirty="0"/>
                  <a:t> </a:t>
                </a:r>
                <a:endParaRPr lang="ru-RU" sz="1400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6BC93DBE-1928-4145-8158-A8DA052EF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27A2499-EA40-4B55-B911-23D7C0FF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281211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C322151-B4E5-4E30-A68D-02A696E2D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Наш метод является эффективным вплоть до вероятности потери пакета равной 0.3. Такая вероятность потери пакета превосходит значения типичные для практических сценариев связи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DB1223-F63C-40AC-B2AB-A887759E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295951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94D3E0-A377-4839-A55A-81F5FF83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9" name="Текст 1">
            <a:extLst>
              <a:ext uri="{FF2B5EF4-FFF2-40B4-BE49-F238E27FC236}">
                <a16:creationId xmlns:a16="http://schemas.microsoft.com/office/drawing/2014/main" id="{EAC0BB8B-1661-4D10-801E-8E2318A2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algn="just"/>
            <a:r>
              <a:rPr lang="ru-RU" sz="1400" dirty="0"/>
              <a:t>Был разработан протокол взаимодействия в сети с возможностью исправления стираний</a:t>
            </a:r>
            <a:r>
              <a:rPr lang="en-US" sz="1400" dirty="0"/>
              <a:t>.</a:t>
            </a:r>
            <a:endParaRPr lang="ru-RU" sz="1400" dirty="0"/>
          </a:p>
          <a:p>
            <a:pPr algn="just"/>
            <a:r>
              <a:rPr lang="ru-RU" sz="1400" dirty="0"/>
              <a:t>Даны оценки на вероятность потери пакетов в зависимости</a:t>
            </a:r>
            <a:r>
              <a:rPr lang="en-US" sz="1400" dirty="0"/>
              <a:t> </a:t>
            </a:r>
            <a:r>
              <a:rPr lang="ru-RU" sz="1400" dirty="0"/>
              <a:t>от числа пользователей</a:t>
            </a:r>
            <a:r>
              <a:rPr lang="en-US" sz="1400" dirty="0"/>
              <a:t>.</a:t>
            </a:r>
            <a:endParaRPr lang="ru-RU" sz="1400" dirty="0"/>
          </a:p>
          <a:p>
            <a:pPr algn="just"/>
            <a:r>
              <a:rPr lang="ru-RU" sz="1400" dirty="0"/>
              <a:t>Проведено моделирование и сравнение</a:t>
            </a:r>
            <a:r>
              <a:rPr lang="en-US" sz="1400" dirty="0"/>
              <a:t>.</a:t>
            </a:r>
            <a:endParaRPr lang="ru-RU" sz="1400" dirty="0"/>
          </a:p>
          <a:p>
            <a:pPr marL="88900" indent="0">
              <a:buNone/>
            </a:pPr>
            <a:endParaRPr lang="ru-RU" sz="1400" dirty="0"/>
          </a:p>
          <a:p>
            <a:endParaRPr lang="ru-RU" sz="1400" dirty="0"/>
          </a:p>
          <a:p>
            <a:pPr marL="88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49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55A7D68-7262-41E9-9FEB-90CC7421C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r>
              <a:rPr lang="en-US" sz="1400" dirty="0"/>
              <a:t>1. </a:t>
            </a:r>
            <a:r>
              <a:rPr lang="ru-RU" sz="1400" dirty="0"/>
              <a:t>Рассмотрение для исправлений других классов кодов, например коды Рида-Соломона.</a:t>
            </a:r>
            <a:endParaRPr lang="en-US" sz="1400" dirty="0"/>
          </a:p>
          <a:p>
            <a:pPr marL="88900" indent="0" algn="just">
              <a:buNone/>
            </a:pPr>
            <a:r>
              <a:rPr lang="en-US" sz="1400" dirty="0"/>
              <a:t>2. </a:t>
            </a:r>
            <a:r>
              <a:rPr lang="ru-RU" sz="1400" dirty="0"/>
              <a:t>Учет потери пакетов на физическом уровне и их дальнейшее исправление</a:t>
            </a:r>
            <a:r>
              <a:rPr lang="en-US" sz="1400" dirty="0"/>
              <a:t>.</a:t>
            </a:r>
          </a:p>
          <a:p>
            <a:pPr marL="88900" indent="0" algn="just">
              <a:buNone/>
            </a:pPr>
            <a:r>
              <a:rPr lang="en-US" sz="1400" dirty="0"/>
              <a:t>3. </a:t>
            </a:r>
            <a:r>
              <a:rPr lang="ru-RU" sz="1400" dirty="0"/>
              <a:t>Более детальное сравнение и возможное испытание в реальной среде.</a:t>
            </a:r>
            <a:endParaRPr lang="en-US" sz="1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BD8ED7-B17A-48E9-A226-BFB57DA2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61874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DE4FB7-9BEA-4D91-8297-C52A246C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проблемы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9CBC2749-2C76-4350-955D-031C3F13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Взаимодействие </a:t>
            </a:r>
            <a:r>
              <a:rPr lang="en-US" sz="1400" dirty="0"/>
              <a:t>V</a:t>
            </a:r>
            <a:r>
              <a:rPr lang="ru-RU" sz="1400" dirty="0"/>
              <a:t>2</a:t>
            </a:r>
            <a:r>
              <a:rPr lang="en-US" sz="1400" dirty="0"/>
              <a:t>V</a:t>
            </a:r>
            <a:r>
              <a:rPr lang="ru-RU" sz="1400" dirty="0"/>
              <a:t> очень чувствительно к задержке доставки пакетов, а также их потере. Одной из главных проблем является появление коллизий в канале. Существующие алгоритмы пытаются минимизировать число коллизий и/или  используют обратную связь для их разрешения. Вопрос восстановления потерянных пакетов с использованием корректирующих кодов является предметом изучения данной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86032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B2AFBF8-EB11-4951-8D0C-6946BD12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2392D68F-1584-4862-92DD-A2307200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В данный момент существующие стандарты не предоставляют подходящих решений для V2V взаимодействия в сетях VANET. От протоколов требуется маленькая задержка при передаче, а также высокая надежность. Проводятся разные исследования в этой области и одно из направлений исследования - это применение кодов для реализации протокола.</a:t>
            </a:r>
          </a:p>
        </p:txBody>
      </p:sp>
    </p:spTree>
    <p:extLst>
      <p:ext uri="{BB962C8B-B14F-4D97-AF65-F5344CB8AC3E}">
        <p14:creationId xmlns:p14="http://schemas.microsoft.com/office/powerpoint/2010/main" val="279760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9B691DE-4FDC-4E7E-AA8D-B059AF30C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buNone/>
            </a:pPr>
            <a:r>
              <a:rPr lang="ru-RU" sz="1400" dirty="0"/>
              <a:t>Разработка протокола множественного доступа для сетей V2V, использующего протокольные последовательности, построенные на основе </a:t>
            </a:r>
            <a:r>
              <a:rPr lang="ru-RU" sz="1400" dirty="0" err="1"/>
              <a:t>графовых</a:t>
            </a:r>
            <a:r>
              <a:rPr lang="ru-RU" sz="1400" dirty="0"/>
              <a:t> кодов. Разрешение коллизий с применением корректирующих кодов для исправления стираний. Оценка вероятности потери пакета, при использовании протокола.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D7C8243-4825-45F4-84E9-DA551449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428902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C7D9A53-81B4-4E38-B9BF-C27391F4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3ECAF6E7-5C1A-49B5-9C4F-0AD8AE0B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546100" indent="-457200" algn="just">
              <a:buSzPct val="100000"/>
              <a:buAutoNum type="arabicPeriod"/>
            </a:pPr>
            <a:r>
              <a:rPr lang="ru-RU" sz="1400" dirty="0"/>
              <a:t>Реализация кодера и декодера </a:t>
            </a:r>
            <a:r>
              <a:rPr lang="ru-RU" sz="1400" dirty="0" err="1"/>
              <a:t>сверточного</a:t>
            </a:r>
            <a:r>
              <a:rPr lang="ru-RU" sz="1400" dirty="0"/>
              <a:t> кода, используемого для исправления стираний.</a:t>
            </a:r>
          </a:p>
          <a:p>
            <a:pPr marL="546100" indent="-457200" algn="just">
              <a:buSzPct val="100000"/>
              <a:buAutoNum type="arabicPeriod"/>
            </a:pPr>
            <a:r>
              <a:rPr lang="ru-RU" sz="1400" dirty="0"/>
              <a:t>Генерация протокольных последовательностей, минимизирующих число коллизий.</a:t>
            </a:r>
          </a:p>
          <a:p>
            <a:pPr marL="546100" indent="-457200" algn="just">
              <a:buSzPct val="100000"/>
              <a:buAutoNum type="arabicPeriod"/>
            </a:pPr>
            <a:r>
              <a:rPr lang="ru-RU" sz="1400" dirty="0"/>
              <a:t>Оценка вероятности потери пакета с заданным набором протокольных последовательностей.</a:t>
            </a:r>
          </a:p>
          <a:p>
            <a:pPr marL="546100" indent="-457200" algn="just">
              <a:buSzPct val="100000"/>
              <a:buFont typeface="Open Sans"/>
              <a:buAutoNum type="arabicPeriod"/>
            </a:pPr>
            <a:r>
              <a:rPr lang="ru-RU" sz="1400" dirty="0"/>
              <a:t>Моделирование доступа в канал и анализ результатов.</a:t>
            </a:r>
          </a:p>
          <a:p>
            <a:pPr marL="546100" indent="-457200" algn="just">
              <a:buSzPct val="100000"/>
              <a:buAutoNum type="arabicPeriod"/>
            </a:pPr>
            <a:endParaRPr lang="ru-RU" sz="1400" dirty="0"/>
          </a:p>
          <a:p>
            <a:pPr marL="546100" indent="-457200" algn="just">
              <a:buSzPct val="100000"/>
              <a:buAutoNum type="arabicPeriod"/>
            </a:pPr>
            <a:endParaRPr lang="ru-RU" sz="1400" dirty="0"/>
          </a:p>
          <a:p>
            <a:pPr marL="88900" indent="0" algn="just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6611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5BB6D02-E0EF-47EC-A670-AEB1363E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Исправление стираний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1DE754C2-1A28-4066-992E-82F35863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058" y="1394786"/>
            <a:ext cx="8520416" cy="3195216"/>
          </a:xfrm>
        </p:spPr>
        <p:txBody>
          <a:bodyPr/>
          <a:lstStyle/>
          <a:p>
            <a:pPr marL="88900" indent="0" algn="just">
              <a:buNone/>
            </a:pPr>
            <a:r>
              <a:rPr lang="ru-RU" sz="1400" dirty="0"/>
              <a:t>Почему вообще мы можем исправлять коллизии с помощью </a:t>
            </a:r>
            <a:r>
              <a:rPr lang="ru-RU" sz="1400" dirty="0" err="1"/>
              <a:t>сверточного</a:t>
            </a:r>
            <a:r>
              <a:rPr lang="ru-RU" sz="1400" dirty="0"/>
              <a:t> кода?</a:t>
            </a:r>
          </a:p>
          <a:p>
            <a:pPr marL="88900" indent="0" algn="just">
              <a:buNone/>
            </a:pPr>
            <a:r>
              <a:rPr lang="ru-RU" sz="1400" dirty="0"/>
              <a:t>При возникновении коллизии в канале, все участвующие в коллизии пакеты стираются. Существуют решения такие как </a:t>
            </a:r>
            <a:r>
              <a:rPr lang="en-US" sz="1400" dirty="0"/>
              <a:t>Slotted-Aloha, CSMA, STDMA, </a:t>
            </a:r>
            <a:r>
              <a:rPr lang="ru-RU" sz="1400" dirty="0"/>
              <a:t>но в большинстве своем они лишь пытаются предотвратить коллизии. Мы же будем рассматривать стирание при коллизии, как стирания в двоичном канале со стираниями. А в таком случае мы можем попытаться их восстановить.</a:t>
            </a:r>
          </a:p>
        </p:txBody>
      </p:sp>
    </p:spTree>
    <p:extLst>
      <p:ext uri="{BB962C8B-B14F-4D97-AF65-F5344CB8AC3E}">
        <p14:creationId xmlns:p14="http://schemas.microsoft.com/office/powerpoint/2010/main" val="348510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4258BED-0822-453F-9FAC-730E5958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C5D16340-A6DD-4714-9F44-2851749916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</p:spPr>
            <p:txBody>
              <a:bodyPr/>
              <a:lstStyle/>
              <a:p>
                <a:pPr marL="88900" indent="0" algn="just">
                  <a:buNone/>
                </a:pPr>
                <a:r>
                  <a:rPr lang="ru-RU" sz="1400" dirty="0"/>
                  <a:t>Сначала выберем код для исправления стираний. Был рассмотрен класс кодов </a:t>
                </a:r>
                <a:r>
                  <a:rPr lang="en-US" sz="1400" dirty="0"/>
                  <a:t>c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400" dirty="0"/>
                  <a:t>.</a:t>
                </a:r>
                <a:r>
                  <a:rPr lang="ru-RU" sz="1400" dirty="0"/>
                  <a:t> С учетом высоких требований к задержке и сложности декодирования был выбран код с порождающей матрицей</a:t>
                </a:r>
                <a:r>
                  <a:rPr lang="en-US" sz="1400" dirty="0"/>
                  <a:t>.</a:t>
                </a:r>
              </a:p>
              <a:p>
                <a:pPr marL="88900" indent="0">
                  <a:buNone/>
                </a:pPr>
                <a:endParaRPr lang="ru-RU" sz="1400" dirty="0"/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88900" indent="0" algn="just">
                  <a:buNone/>
                </a:pPr>
                <a:r>
                  <a:rPr lang="ru-RU" sz="1400" dirty="0"/>
                  <a:t>Наш код обладает следующими характеристиками: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r>
                  <a:rPr lang="ru-RU" sz="1400" b="0" dirty="0"/>
                  <a:t> На примере этого кода, покажем алгоритмы кодирования и декодирования.</a:t>
                </a:r>
                <a:endParaRPr lang="en-US" sz="1400" b="0" dirty="0"/>
              </a:p>
              <a:p>
                <a:pPr marL="88900" indent="0">
                  <a:buNone/>
                </a:pPr>
                <a:endParaRPr lang="ru-RU" sz="1400" dirty="0"/>
              </a:p>
            </p:txBody>
          </p:sp>
        </mc:Choice>
        <mc:Fallback xmlns=""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C5D16340-A6DD-4714-9F44-285174991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058" y="1394786"/>
                <a:ext cx="8520416" cy="3195216"/>
              </a:xfrm>
              <a:blipFill>
                <a:blip r:embed="rId2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8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70517AD-73B9-4EBF-A714-57D79CCE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кодера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A2DE9F-B832-4BDB-80F0-F5271522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1173981"/>
            <a:ext cx="5334000" cy="33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068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1003</Words>
  <Application>Microsoft Office PowerPoint</Application>
  <PresentationFormat>Экран (16:9)</PresentationFormat>
  <Paragraphs>103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Cambria Math</vt:lpstr>
      <vt:lpstr>Open Sans</vt:lpstr>
      <vt:lpstr>Calibri</vt:lpstr>
      <vt:lpstr>Arial</vt:lpstr>
      <vt:lpstr>Cover</vt:lpstr>
      <vt:lpstr>Презентация PowerPoint</vt:lpstr>
      <vt:lpstr>Объект исследования</vt:lpstr>
      <vt:lpstr>Формулировка проблемы</vt:lpstr>
      <vt:lpstr>Актуальность работы</vt:lpstr>
      <vt:lpstr>Цель</vt:lpstr>
      <vt:lpstr>Задачи</vt:lpstr>
      <vt:lpstr>Исправление стираний</vt:lpstr>
      <vt:lpstr>Выбор кода</vt:lpstr>
      <vt:lpstr>Схема кодера</vt:lpstr>
      <vt:lpstr>Декодирование</vt:lpstr>
      <vt:lpstr>Декодирование</vt:lpstr>
      <vt:lpstr>Декодирование</vt:lpstr>
      <vt:lpstr>Тестирование</vt:lpstr>
      <vt:lpstr>Схема доступа в канал</vt:lpstr>
      <vt:lpstr>Построение протокольных последовательностей</vt:lpstr>
      <vt:lpstr>Источник протокольных последовательностей</vt:lpstr>
      <vt:lpstr>Тестирование протокольных последовательностей</vt:lpstr>
      <vt:lpstr>Математическая оценка вероятности потери пакета</vt:lpstr>
      <vt:lpstr>Математическая оценка вероятности потери пакета</vt:lpstr>
      <vt:lpstr>Моделирование</vt:lpstr>
      <vt:lpstr>Сравнение</vt:lpstr>
      <vt:lpstr>Сравнение</vt:lpstr>
      <vt:lpstr>Сравнение</vt:lpstr>
      <vt:lpstr>Сравнение</vt:lpstr>
      <vt:lpstr>Результаты</vt:lpstr>
      <vt:lpstr>Направления дальнейшего исследования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Egor</cp:lastModifiedBy>
  <cp:revision>36</cp:revision>
  <dcterms:modified xsi:type="dcterms:W3CDTF">2020-06-22T18:21:26Z</dcterms:modified>
</cp:coreProperties>
</file>