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wmf" ContentType="image/x-wmf"/>
  <Override PartName="/ppt/media/image12.png" ContentType="image/png"/>
  <Override PartName="/ppt/media/image10.png" ContentType="image/png"/>
  <Override PartName="/ppt/media/image9.wmf" ContentType="image/x-wmf"/>
  <Override PartName="/ppt/media/image8.wmf" ContentType="image/x-wmf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7.wmf" ContentType="image/x-wmf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F59D72-9C02-490B-9532-8AD48525C34E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576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4402080" y="9553680"/>
            <a:ext cx="336780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trike="noStrike">
                <a:solidFill>
                  <a:srgbClr val="000000"/>
                </a:solidFill>
                <a:latin typeface="Calibri"/>
                <a:ea typeface="DejaVu Sans"/>
              </a:rPr>
              <a:t>Output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434440" cy="19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A dashboard displaying the measurements in near real time for Adjustment Records belonging to SDP, AIR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5" name="Econ2011" descr=""/>
          <p:cNvPicPr/>
          <p:nvPr/>
        </p:nvPicPr>
        <p:blipFill>
          <a:blip r:embed="rId1"/>
          <a:stretch/>
        </p:blipFill>
        <p:spPr>
          <a:xfrm>
            <a:off x="8172360" y="332640"/>
            <a:ext cx="443880" cy="58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trike="noStrike">
                <a:solidFill>
                  <a:srgbClr val="000000"/>
                </a:solidFill>
                <a:latin typeface="Calibri"/>
                <a:ea typeface="DejaVu Sans"/>
              </a:rPr>
              <a:t>Dashboard / Reporting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160" cy="49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New reports to be developed  for</a:t>
            </a:r>
            <a:endParaRPr/>
          </a:p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1. Subscriber Adjustment  </a:t>
            </a:r>
            <a:endParaRPr/>
          </a:p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2.Subscriber Adjustment  DA</a:t>
            </a:r>
            <a:endParaRPr/>
          </a:p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3. Subscriber Adjustment Offer </a:t>
            </a:r>
            <a:endParaRPr/>
          </a:p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8" name="Econ2011" descr=""/>
          <p:cNvPicPr/>
          <p:nvPr/>
        </p:nvPicPr>
        <p:blipFill>
          <a:blip r:embed="rId1"/>
          <a:stretch/>
        </p:blipFill>
        <p:spPr>
          <a:xfrm>
            <a:off x="8172360" y="332640"/>
            <a:ext cx="443880" cy="58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2880" y="4239000"/>
            <a:ext cx="8793720" cy="25135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207720" y="1446480"/>
            <a:ext cx="1121040" cy="16092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 strike="noStrike">
                <a:solidFill>
                  <a:srgbClr val="ffffff"/>
                </a:solidFill>
                <a:latin typeface="Arial"/>
                <a:ea typeface="DejaVu Sans"/>
              </a:rPr>
              <a:t>CDR (AIR, SDP,MINNSAT)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1807920" y="2287440"/>
            <a:ext cx="1065600" cy="98964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 strike="noStrike">
                <a:solidFill>
                  <a:srgbClr val="ffffff"/>
                </a:solidFill>
                <a:latin typeface="Arial"/>
                <a:ea typeface="DejaVu Sans"/>
              </a:rPr>
              <a:t>Data in file system (ASCII)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1330200" y="2287440"/>
            <a:ext cx="477000" cy="494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 rot="5400000">
            <a:off x="989280" y="2742840"/>
            <a:ext cx="2036160" cy="3466800"/>
          </a:xfrm>
          <a:prstGeom prst="bentConnector4">
            <a:avLst>
              <a:gd name="adj1" fmla="val 19141"/>
              <a:gd name="adj2" fmla="val 106592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3131280" y="2287440"/>
            <a:ext cx="1218240" cy="1170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 strike="noStrike">
                <a:solidFill>
                  <a:srgbClr val="ffffff"/>
                </a:solidFill>
                <a:latin typeface="Arial"/>
                <a:ea typeface="DejaVu Sans"/>
              </a:rPr>
              <a:t>Poll &amp; copy files to HDFS</a:t>
            </a:r>
            <a:endParaRPr/>
          </a:p>
        </p:txBody>
      </p:sp>
      <p:sp>
        <p:nvSpPr>
          <p:cNvPr id="125" name="CustomShape 7"/>
          <p:cNvSpPr/>
          <p:nvPr/>
        </p:nvSpPr>
        <p:spPr>
          <a:xfrm flipH="1" rot="16200000">
            <a:off x="2478600" y="2223360"/>
            <a:ext cx="584640" cy="715320"/>
          </a:xfrm>
          <a:prstGeom prst="bentConnector4">
            <a:avLst>
              <a:gd name="adj1" fmla="val -39024"/>
              <a:gd name="adj2" fmla="val 82109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8"/>
          <p:cNvSpPr/>
          <p:nvPr/>
        </p:nvSpPr>
        <p:spPr>
          <a:xfrm>
            <a:off x="1173240" y="3906720"/>
            <a:ext cx="0" cy="30481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7" name="CustomShape 9"/>
          <p:cNvSpPr/>
          <p:nvPr/>
        </p:nvSpPr>
        <p:spPr>
          <a:xfrm>
            <a:off x="355320" y="4391280"/>
            <a:ext cx="699840" cy="68472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200" strike="noStrike">
                <a:solidFill>
                  <a:srgbClr val="ffffff"/>
                </a:solidFill>
                <a:latin typeface="Arial"/>
                <a:ea typeface="DejaVu Sans"/>
              </a:rPr>
              <a:t>CDR</a:t>
            </a:r>
            <a:endParaRPr/>
          </a:p>
        </p:txBody>
      </p:sp>
      <p:sp>
        <p:nvSpPr>
          <p:cNvPr id="128" name="Line 10"/>
          <p:cNvSpPr/>
          <p:nvPr/>
        </p:nvSpPr>
        <p:spPr>
          <a:xfrm>
            <a:off x="4704840" y="3906720"/>
            <a:ext cx="0" cy="30481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9" name="CustomShape 11"/>
          <p:cNvSpPr/>
          <p:nvPr/>
        </p:nvSpPr>
        <p:spPr>
          <a:xfrm>
            <a:off x="3641040" y="4998240"/>
            <a:ext cx="932400" cy="9201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800" strike="noStrike">
                <a:solidFill>
                  <a:srgbClr val="ffffff"/>
                </a:solidFill>
                <a:latin typeface="Arial"/>
                <a:ea typeface="DejaVu Sans"/>
              </a:rPr>
              <a:t>Process B</a:t>
            </a:r>
            <a:endParaRPr/>
          </a:p>
        </p:txBody>
      </p:sp>
      <p:sp>
        <p:nvSpPr>
          <p:cNvPr id="130" name="CustomShape 12"/>
          <p:cNvSpPr/>
          <p:nvPr/>
        </p:nvSpPr>
        <p:spPr>
          <a:xfrm>
            <a:off x="2484000" y="5119560"/>
            <a:ext cx="874440" cy="7606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200" strike="noStrike">
                <a:solidFill>
                  <a:srgbClr val="ffffff"/>
                </a:solidFill>
                <a:latin typeface="Arial"/>
                <a:ea typeface="DejaVu Sans"/>
              </a:rPr>
              <a:t>Schema</a:t>
            </a:r>
            <a:endParaRPr/>
          </a:p>
        </p:txBody>
      </p:sp>
      <p:sp>
        <p:nvSpPr>
          <p:cNvPr id="131" name="CustomShape 13"/>
          <p:cNvSpPr/>
          <p:nvPr/>
        </p:nvSpPr>
        <p:spPr>
          <a:xfrm>
            <a:off x="5029200" y="5028480"/>
            <a:ext cx="975600" cy="864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200" strike="noStrike">
                <a:solidFill>
                  <a:srgbClr val="ffffff"/>
                </a:solidFill>
                <a:latin typeface="Arial"/>
                <a:ea typeface="DejaVu Sans"/>
              </a:rPr>
              <a:t>Correlated Data Objects</a:t>
            </a:r>
            <a:endParaRPr/>
          </a:p>
        </p:txBody>
      </p:sp>
      <p:sp>
        <p:nvSpPr>
          <p:cNvPr id="132" name="CustomShape 14"/>
          <p:cNvSpPr/>
          <p:nvPr/>
        </p:nvSpPr>
        <p:spPr>
          <a:xfrm>
            <a:off x="7543800" y="4998240"/>
            <a:ext cx="975600" cy="864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200" strike="noStrike">
                <a:solidFill>
                  <a:srgbClr val="ffffff"/>
                </a:solidFill>
                <a:latin typeface="Arial"/>
                <a:ea typeface="DejaVu Sans"/>
              </a:rPr>
              <a:t>Aggregated Data Objects</a:t>
            </a:r>
            <a:endParaRPr/>
          </a:p>
        </p:txBody>
      </p:sp>
      <p:sp>
        <p:nvSpPr>
          <p:cNvPr id="133" name="CustomShape 15"/>
          <p:cNvSpPr/>
          <p:nvPr/>
        </p:nvSpPr>
        <p:spPr>
          <a:xfrm>
            <a:off x="1331640" y="5042880"/>
            <a:ext cx="932400" cy="9201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800" strike="noStrike">
                <a:solidFill>
                  <a:srgbClr val="ffffff"/>
                </a:solidFill>
                <a:latin typeface="Arial"/>
                <a:ea typeface="DejaVu Sans"/>
              </a:rPr>
              <a:t>Process A</a:t>
            </a:r>
            <a:endParaRPr/>
          </a:p>
        </p:txBody>
      </p:sp>
      <p:sp>
        <p:nvSpPr>
          <p:cNvPr id="134" name="CustomShape 16"/>
          <p:cNvSpPr/>
          <p:nvPr/>
        </p:nvSpPr>
        <p:spPr>
          <a:xfrm>
            <a:off x="6324480" y="5042880"/>
            <a:ext cx="932400" cy="9201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800" strike="noStrike">
                <a:solidFill>
                  <a:srgbClr val="ffffff"/>
                </a:solidFill>
                <a:latin typeface="Arial"/>
                <a:ea typeface="DejaVu Sans"/>
              </a:rPr>
              <a:t>Process C</a:t>
            </a:r>
            <a:endParaRPr/>
          </a:p>
        </p:txBody>
      </p:sp>
      <p:sp>
        <p:nvSpPr>
          <p:cNvPr id="135" name="CustomShape 17"/>
          <p:cNvSpPr/>
          <p:nvPr/>
        </p:nvSpPr>
        <p:spPr>
          <a:xfrm>
            <a:off x="1056240" y="4734360"/>
            <a:ext cx="740880" cy="30744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8"/>
          <p:cNvSpPr/>
          <p:nvPr/>
        </p:nvSpPr>
        <p:spPr>
          <a:xfrm flipV="1">
            <a:off x="2265120" y="5118120"/>
            <a:ext cx="655560" cy="382680"/>
          </a:xfrm>
          <a:prstGeom prst="bentConnector4">
            <a:avLst>
              <a:gd name="adj1" fmla="val 16670"/>
              <a:gd name="adj2" fmla="val 179538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9"/>
          <p:cNvSpPr/>
          <p:nvPr/>
        </p:nvSpPr>
        <p:spPr>
          <a:xfrm>
            <a:off x="2921760" y="5894280"/>
            <a:ext cx="1184760" cy="24120"/>
          </a:xfrm>
          <a:prstGeom prst="bentConnector4">
            <a:avLst>
              <a:gd name="adj1" fmla="val -1219"/>
              <a:gd name="adj2" fmla="val 1007251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0"/>
          <p:cNvSpPr/>
          <p:nvPr/>
        </p:nvSpPr>
        <p:spPr>
          <a:xfrm flipH="1" rot="16200000">
            <a:off x="4796280" y="4309560"/>
            <a:ext cx="29160" cy="1408680"/>
          </a:xfrm>
          <a:prstGeom prst="bentConnector3">
            <a:avLst>
              <a:gd name="adj1" fmla="val -751677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1"/>
          <p:cNvSpPr/>
          <p:nvPr/>
        </p:nvSpPr>
        <p:spPr>
          <a:xfrm flipH="1" rot="16200000">
            <a:off x="6118200" y="5293440"/>
            <a:ext cx="68760" cy="1272600"/>
          </a:xfrm>
          <a:prstGeom prst="bentConnector3">
            <a:avLst>
              <a:gd name="adj1" fmla="val 427390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2"/>
          <p:cNvSpPr/>
          <p:nvPr/>
        </p:nvSpPr>
        <p:spPr>
          <a:xfrm flipH="1" flipV="1" rot="5400000">
            <a:off x="7389720" y="4398480"/>
            <a:ext cx="43560" cy="1239840"/>
          </a:xfrm>
          <a:prstGeom prst="bentConnector3">
            <a:avLst>
              <a:gd name="adj1" fmla="val 612234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3"/>
          <p:cNvSpPr/>
          <p:nvPr/>
        </p:nvSpPr>
        <p:spPr>
          <a:xfrm>
            <a:off x="7308360" y="3065760"/>
            <a:ext cx="1446840" cy="922680"/>
          </a:xfrm>
          <a:prstGeom prst="parallelogram">
            <a:avLst>
              <a:gd name="adj" fmla="val 14299"/>
            </a:avLst>
          </a:prstGeom>
          <a:solidFill>
            <a:schemeClr val="accent4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100" strike="noStrike">
                <a:solidFill>
                  <a:srgbClr val="ffffff"/>
                </a:solidFill>
                <a:latin typeface="Arial"/>
                <a:ea typeface="DejaVu Sans"/>
              </a:rPr>
              <a:t>Dashboards/Reports</a:t>
            </a:r>
            <a:endParaRPr/>
          </a:p>
        </p:txBody>
      </p:sp>
      <p:sp>
        <p:nvSpPr>
          <p:cNvPr id="142" name="CustomShape 24"/>
          <p:cNvSpPr/>
          <p:nvPr/>
        </p:nvSpPr>
        <p:spPr>
          <a:xfrm flipV="1">
            <a:off x="8520480" y="3526920"/>
            <a:ext cx="118800" cy="1902240"/>
          </a:xfrm>
          <a:prstGeom prst="bentConnector3">
            <a:avLst>
              <a:gd name="adj1" fmla="val 386683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5"/>
          <p:cNvSpPr/>
          <p:nvPr/>
        </p:nvSpPr>
        <p:spPr>
          <a:xfrm>
            <a:off x="3131280" y="4293000"/>
            <a:ext cx="258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Reporting Server</a:t>
            </a:r>
            <a:endParaRPr/>
          </a:p>
        </p:txBody>
      </p:sp>
      <p:sp>
        <p:nvSpPr>
          <p:cNvPr id="144" name="CustomShape 26"/>
          <p:cNvSpPr/>
          <p:nvPr/>
        </p:nvSpPr>
        <p:spPr>
          <a:xfrm>
            <a:off x="7003440" y="1818360"/>
            <a:ext cx="105480" cy="135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7"/>
          <p:cNvSpPr/>
          <p:nvPr/>
        </p:nvSpPr>
        <p:spPr>
          <a:xfrm>
            <a:off x="7003440" y="2266920"/>
            <a:ext cx="105480" cy="135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8"/>
          <p:cNvSpPr/>
          <p:nvPr/>
        </p:nvSpPr>
        <p:spPr>
          <a:xfrm>
            <a:off x="7003440" y="2703960"/>
            <a:ext cx="105480" cy="1357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9"/>
          <p:cNvSpPr/>
          <p:nvPr/>
        </p:nvSpPr>
        <p:spPr>
          <a:xfrm>
            <a:off x="7238160" y="1735200"/>
            <a:ext cx="18057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000000"/>
                </a:solidFill>
                <a:latin typeface="Arial"/>
                <a:ea typeface="DejaVu Sans"/>
              </a:rPr>
              <a:t>Load data</a:t>
            </a:r>
            <a:endParaRPr/>
          </a:p>
        </p:txBody>
      </p:sp>
      <p:sp>
        <p:nvSpPr>
          <p:cNvPr id="148" name="CustomShape 30"/>
          <p:cNvSpPr/>
          <p:nvPr/>
        </p:nvSpPr>
        <p:spPr>
          <a:xfrm>
            <a:off x="7226280" y="2139480"/>
            <a:ext cx="18057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000000"/>
                </a:solidFill>
                <a:latin typeface="Arial"/>
                <a:ea typeface="DejaVu Sans"/>
              </a:rPr>
              <a:t>Correlate CDR/Product/Customer Data</a:t>
            </a:r>
            <a:endParaRPr/>
          </a:p>
        </p:txBody>
      </p:sp>
      <p:sp>
        <p:nvSpPr>
          <p:cNvPr id="149" name="CustomShape 31"/>
          <p:cNvSpPr/>
          <p:nvPr/>
        </p:nvSpPr>
        <p:spPr>
          <a:xfrm>
            <a:off x="7254000" y="2596320"/>
            <a:ext cx="18057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000000"/>
                </a:solidFill>
                <a:latin typeface="Arial"/>
                <a:ea typeface="DejaVu Sans"/>
              </a:rPr>
              <a:t>Aggregate</a:t>
            </a:r>
            <a:endParaRPr/>
          </a:p>
        </p:txBody>
      </p:sp>
      <p:sp>
        <p:nvSpPr>
          <p:cNvPr id="150" name="CustomShape 32"/>
          <p:cNvSpPr/>
          <p:nvPr/>
        </p:nvSpPr>
        <p:spPr>
          <a:xfrm>
            <a:off x="411480" y="1425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trike="noStrike">
                <a:solidFill>
                  <a:srgbClr val="000000"/>
                </a:solidFill>
                <a:latin typeface="Calibri"/>
                <a:ea typeface="DejaVu Sans"/>
              </a:rPr>
              <a:t>Logical Flow Diagram</a:t>
            </a:r>
            <a:endParaRPr/>
          </a:p>
        </p:txBody>
      </p:sp>
      <p:pic>
        <p:nvPicPr>
          <p:cNvPr id="151" name="Econ2011" descr=""/>
          <p:cNvPicPr/>
          <p:nvPr/>
        </p:nvPicPr>
        <p:blipFill>
          <a:blip r:embed="rId1"/>
          <a:stretch/>
        </p:blipFill>
        <p:spPr>
          <a:xfrm>
            <a:off x="8172360" y="332640"/>
            <a:ext cx="443880" cy="58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905120" y="2431440"/>
            <a:ext cx="4341960" cy="3808440"/>
          </a:xfrm>
          <a:prstGeom prst="rect">
            <a:avLst/>
          </a:prstGeom>
          <a:solidFill>
            <a:schemeClr val="bg2">
              <a:lumMod val="75000"/>
            </a:schemeClr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3200400" y="2964960"/>
            <a:ext cx="2970360" cy="3198960"/>
          </a:xfrm>
          <a:prstGeom prst="rect">
            <a:avLst/>
          </a:prstGeom>
          <a:noFill/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3"/>
          <p:cNvSpPr/>
          <p:nvPr/>
        </p:nvSpPr>
        <p:spPr>
          <a:xfrm>
            <a:off x="3124080" y="2077920"/>
            <a:ext cx="0" cy="45720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55" name="CustomShape 4"/>
          <p:cNvSpPr/>
          <p:nvPr/>
        </p:nvSpPr>
        <p:spPr>
          <a:xfrm>
            <a:off x="2057400" y="1517040"/>
            <a:ext cx="3732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HDFS</a:t>
            </a:r>
            <a:endParaRPr/>
          </a:p>
        </p:txBody>
      </p:sp>
      <p:sp>
        <p:nvSpPr>
          <p:cNvPr id="156" name="Line 5"/>
          <p:cNvSpPr/>
          <p:nvPr/>
        </p:nvSpPr>
        <p:spPr>
          <a:xfrm>
            <a:off x="1828800" y="969480"/>
            <a:ext cx="0" cy="59436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300000" sp="100000"/>
            </a:custDash>
            <a:round/>
          </a:ln>
        </p:spPr>
      </p:sp>
      <p:sp>
        <p:nvSpPr>
          <p:cNvPr id="157" name="Line 6"/>
          <p:cNvSpPr/>
          <p:nvPr/>
        </p:nvSpPr>
        <p:spPr>
          <a:xfrm>
            <a:off x="6324480" y="962640"/>
            <a:ext cx="0" cy="59436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300000" sp="100000"/>
            </a:custDash>
            <a:round/>
          </a:ln>
        </p:spPr>
      </p:sp>
      <p:sp>
        <p:nvSpPr>
          <p:cNvPr id="158" name="CustomShape 7"/>
          <p:cNvSpPr/>
          <p:nvPr/>
        </p:nvSpPr>
        <p:spPr>
          <a:xfrm>
            <a:off x="1905120" y="2064600"/>
            <a:ext cx="146016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  <a:ea typeface="DejaVu Sans"/>
              </a:rPr>
              <a:t>Landing Area</a:t>
            </a:r>
            <a:endParaRPr/>
          </a:p>
        </p:txBody>
      </p:sp>
      <p:sp>
        <p:nvSpPr>
          <p:cNvPr id="159" name="CustomShape 8"/>
          <p:cNvSpPr/>
          <p:nvPr/>
        </p:nvSpPr>
        <p:spPr>
          <a:xfrm>
            <a:off x="3435840" y="2095920"/>
            <a:ext cx="28458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  <a:ea typeface="DejaVu Sans"/>
              </a:rPr>
              <a:t>Transformation/Integration Area</a:t>
            </a:r>
            <a:endParaRPr/>
          </a:p>
        </p:txBody>
      </p:sp>
      <p:sp>
        <p:nvSpPr>
          <p:cNvPr id="160" name="CustomShape 9"/>
          <p:cNvSpPr/>
          <p:nvPr/>
        </p:nvSpPr>
        <p:spPr>
          <a:xfrm>
            <a:off x="6629400" y="1517040"/>
            <a:ext cx="2284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Visualization Layer</a:t>
            </a:r>
            <a:endParaRPr/>
          </a:p>
        </p:txBody>
      </p:sp>
      <p:sp>
        <p:nvSpPr>
          <p:cNvPr id="161" name="CustomShape 10"/>
          <p:cNvSpPr/>
          <p:nvPr/>
        </p:nvSpPr>
        <p:spPr>
          <a:xfrm>
            <a:off x="-228600" y="1517040"/>
            <a:ext cx="2284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Source Layer</a:t>
            </a:r>
            <a:endParaRPr/>
          </a:p>
        </p:txBody>
      </p:sp>
      <p:sp>
        <p:nvSpPr>
          <p:cNvPr id="162" name="CustomShape 11"/>
          <p:cNvSpPr/>
          <p:nvPr/>
        </p:nvSpPr>
        <p:spPr>
          <a:xfrm>
            <a:off x="5105520" y="4932360"/>
            <a:ext cx="853920" cy="650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  <a:ea typeface="DejaVu Sans"/>
              </a:rPr>
              <a:t>Aggregated Data (Impala  Tables)</a:t>
            </a:r>
            <a:endParaRPr/>
          </a:p>
        </p:txBody>
      </p:sp>
      <p:sp>
        <p:nvSpPr>
          <p:cNvPr id="163" name="CustomShape 12"/>
          <p:cNvSpPr/>
          <p:nvPr/>
        </p:nvSpPr>
        <p:spPr>
          <a:xfrm>
            <a:off x="3886200" y="2507760"/>
            <a:ext cx="2284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Hive/Impala</a:t>
            </a:r>
            <a:endParaRPr/>
          </a:p>
        </p:txBody>
      </p:sp>
      <p:sp>
        <p:nvSpPr>
          <p:cNvPr id="164" name="CustomShape 13"/>
          <p:cNvSpPr/>
          <p:nvPr/>
        </p:nvSpPr>
        <p:spPr>
          <a:xfrm>
            <a:off x="2000880" y="3416760"/>
            <a:ext cx="989280" cy="946080"/>
          </a:xfrm>
          <a:prstGeom prst="flowChartMultidocument">
            <a:avLst/>
          </a:prstGeom>
          <a:gradFill>
            <a:gsLst>
              <a:gs pos="0">
                <a:srgbClr val="ffefd1"/>
              </a:gs>
              <a:gs pos="13000">
                <a:srgbClr val="f7edd3"/>
              </a:gs>
              <a:gs pos="32000">
                <a:srgbClr val="f0ebd5"/>
              </a:gs>
              <a:gs pos="100000">
                <a:srgbClr val="d1c39f"/>
              </a:gs>
            </a:gsLst>
            <a:lin ang="5400000"/>
          </a:gra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100" strike="noStrike">
                <a:solidFill>
                  <a:srgbClr val="000000"/>
                </a:solidFill>
                <a:latin typeface="Calibri"/>
                <a:ea typeface="DejaVu Sans"/>
              </a:rPr>
              <a:t>CDR Files(ASCII)</a:t>
            </a:r>
            <a:endParaRPr/>
          </a:p>
        </p:txBody>
      </p:sp>
      <p:sp>
        <p:nvSpPr>
          <p:cNvPr id="165" name="CustomShape 14"/>
          <p:cNvSpPr/>
          <p:nvPr/>
        </p:nvSpPr>
        <p:spPr>
          <a:xfrm>
            <a:off x="199800" y="2095920"/>
            <a:ext cx="1293840" cy="1104120"/>
          </a:xfrm>
          <a:prstGeom prst="flowChartMultidocument">
            <a:avLst/>
          </a:prstGeom>
          <a:gradFill>
            <a:gsLst>
              <a:gs pos="0">
                <a:srgbClr val="ffefd1"/>
              </a:gs>
              <a:gs pos="13000">
                <a:srgbClr val="f7edd3"/>
              </a:gs>
              <a:gs pos="32000">
                <a:srgbClr val="f0ebd5"/>
              </a:gs>
              <a:gs pos="100000">
                <a:srgbClr val="d1c39f"/>
              </a:gs>
            </a:gsLst>
            <a:lin ang="5400000"/>
          </a:gradFill>
          <a:ln>
            <a:solidFill>
              <a:schemeClr val="tx1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Calibri"/>
                <a:ea typeface="DejaVu Sans"/>
              </a:rPr>
              <a:t>CDR Files(ASN) for SDP, AIT, MINNSAT</a:t>
            </a:r>
            <a:endParaRPr/>
          </a:p>
        </p:txBody>
      </p:sp>
      <p:pic>
        <p:nvPicPr>
          <p:cNvPr id="166" name="Picture 5" descr=""/>
          <p:cNvPicPr/>
          <p:nvPr/>
        </p:nvPicPr>
        <p:blipFill>
          <a:blip r:embed="rId1"/>
          <a:stretch/>
        </p:blipFill>
        <p:spPr>
          <a:xfrm>
            <a:off x="7191360" y="4932360"/>
            <a:ext cx="1160640" cy="1551240"/>
          </a:xfrm>
          <a:prstGeom prst="rect">
            <a:avLst/>
          </a:prstGeom>
          <a:ln>
            <a:noFill/>
          </a:ln>
        </p:spPr>
      </p:pic>
      <p:pic>
        <p:nvPicPr>
          <p:cNvPr id="167" name="Picture 6" descr=""/>
          <p:cNvPicPr/>
          <p:nvPr/>
        </p:nvPicPr>
        <p:blipFill>
          <a:blip r:embed="rId2"/>
          <a:stretch/>
        </p:blipFill>
        <p:spPr>
          <a:xfrm>
            <a:off x="7153200" y="3261600"/>
            <a:ext cx="998640" cy="1513080"/>
          </a:xfrm>
          <a:prstGeom prst="rect">
            <a:avLst/>
          </a:prstGeom>
          <a:ln>
            <a:noFill/>
          </a:ln>
        </p:spPr>
      </p:pic>
      <p:pic>
        <p:nvPicPr>
          <p:cNvPr id="168" name="Picture 9" descr=""/>
          <p:cNvPicPr/>
          <p:nvPr/>
        </p:nvPicPr>
        <p:blipFill>
          <a:blip r:embed="rId3"/>
          <a:stretch/>
        </p:blipFill>
        <p:spPr>
          <a:xfrm>
            <a:off x="7959600" y="1974240"/>
            <a:ext cx="649440" cy="657720"/>
          </a:xfrm>
          <a:prstGeom prst="rect">
            <a:avLst/>
          </a:prstGeom>
          <a:ln>
            <a:noFill/>
          </a:ln>
        </p:spPr>
      </p:pic>
      <p:sp>
        <p:nvSpPr>
          <p:cNvPr id="169" name="CustomShape 15"/>
          <p:cNvSpPr/>
          <p:nvPr/>
        </p:nvSpPr>
        <p:spPr>
          <a:xfrm>
            <a:off x="5960520" y="5258520"/>
            <a:ext cx="1810440" cy="1225080"/>
          </a:xfrm>
          <a:prstGeom prst="bentConnector4">
            <a:avLst>
              <a:gd name="adj1" fmla="val 33965"/>
              <a:gd name="adj2" fmla="val 118638"/>
            </a:avLst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6"/>
          <p:cNvSpPr/>
          <p:nvPr/>
        </p:nvSpPr>
        <p:spPr>
          <a:xfrm flipH="1" flipV="1">
            <a:off x="8151840" y="4017600"/>
            <a:ext cx="198720" cy="1688400"/>
          </a:xfrm>
          <a:prstGeom prst="bentConnector3">
            <a:avLst>
              <a:gd name="adj1" fmla="val -114285"/>
            </a:avLst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7"/>
          <p:cNvSpPr/>
          <p:nvPr/>
        </p:nvSpPr>
        <p:spPr>
          <a:xfrm rot="17193600">
            <a:off x="7921440" y="2911320"/>
            <a:ext cx="462240" cy="6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8"/>
          <p:cNvSpPr/>
          <p:nvPr/>
        </p:nvSpPr>
        <p:spPr>
          <a:xfrm>
            <a:off x="3390840" y="3479760"/>
            <a:ext cx="1065240" cy="824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Calibri"/>
                <a:ea typeface="DejaVu Sans"/>
              </a:rPr>
              <a:t>Usage Data (Partitioned Hive External Table)</a:t>
            </a:r>
            <a:endParaRPr/>
          </a:p>
        </p:txBody>
      </p:sp>
      <p:sp>
        <p:nvSpPr>
          <p:cNvPr id="173" name="CustomShape 19"/>
          <p:cNvSpPr/>
          <p:nvPr/>
        </p:nvSpPr>
        <p:spPr>
          <a:xfrm flipH="1" rot="16200000">
            <a:off x="2798640" y="3182040"/>
            <a:ext cx="887040" cy="1358640"/>
          </a:xfrm>
          <a:prstGeom prst="bentConnector5">
            <a:avLst>
              <a:gd name="adj1" fmla="val -25731"/>
              <a:gd name="adj2" fmla="val 53565"/>
              <a:gd name="adj3" fmla="val 125731"/>
            </a:avLst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0"/>
          <p:cNvSpPr/>
          <p:nvPr/>
        </p:nvSpPr>
        <p:spPr>
          <a:xfrm>
            <a:off x="4775040" y="3448080"/>
            <a:ext cx="1065240" cy="824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Calibri"/>
                <a:ea typeface="DejaVu Sans"/>
              </a:rPr>
              <a:t>Correlated Usage Data (Partitioned Hive  Internal Table)</a:t>
            </a:r>
            <a:endParaRPr/>
          </a:p>
        </p:txBody>
      </p:sp>
      <p:sp>
        <p:nvSpPr>
          <p:cNvPr id="175" name="CustomShape 21"/>
          <p:cNvSpPr/>
          <p:nvPr/>
        </p:nvSpPr>
        <p:spPr>
          <a:xfrm flipH="1" flipV="1" rot="5400000">
            <a:off x="4600440" y="2770200"/>
            <a:ext cx="30240" cy="1382760"/>
          </a:xfrm>
          <a:prstGeom prst="bentConnector3">
            <a:avLst>
              <a:gd name="adj1" fmla="val 825024"/>
            </a:avLst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2"/>
          <p:cNvSpPr/>
          <p:nvPr/>
        </p:nvSpPr>
        <p:spPr>
          <a:xfrm flipH="1" rot="16200000">
            <a:off x="5089680" y="4492080"/>
            <a:ext cx="657360" cy="22284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3"/>
          <p:cNvSpPr/>
          <p:nvPr/>
        </p:nvSpPr>
        <p:spPr>
          <a:xfrm>
            <a:off x="411480" y="1425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trike="noStrike">
                <a:solidFill>
                  <a:srgbClr val="000000"/>
                </a:solidFill>
                <a:latin typeface="Calibri"/>
                <a:ea typeface="DejaVu Sans"/>
              </a:rPr>
              <a:t>Component Diagram</a:t>
            </a:r>
            <a:endParaRPr/>
          </a:p>
        </p:txBody>
      </p:sp>
      <p:pic>
        <p:nvPicPr>
          <p:cNvPr id="178" name="Econ2011" descr=""/>
          <p:cNvPicPr/>
          <p:nvPr/>
        </p:nvPicPr>
        <p:blipFill>
          <a:blip r:embed="rId4"/>
          <a:stretch/>
        </p:blipFill>
        <p:spPr>
          <a:xfrm>
            <a:off x="8172360" y="332640"/>
            <a:ext cx="443880" cy="586440"/>
          </a:xfrm>
          <a:prstGeom prst="rect">
            <a:avLst/>
          </a:prstGeom>
          <a:ln>
            <a:noFill/>
          </a:ln>
        </p:spPr>
      </p:pic>
      <p:sp>
        <p:nvSpPr>
          <p:cNvPr id="179" name="CustomShape 24"/>
          <p:cNvSpPr/>
          <p:nvPr/>
        </p:nvSpPr>
        <p:spPr>
          <a:xfrm>
            <a:off x="203400" y="3628440"/>
            <a:ext cx="1065240" cy="8240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d1c39f"/>
              </a:gs>
            </a:gsLst>
            <a:lin ang="5400000"/>
          </a:gra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Arial"/>
                <a:ea typeface="DejaVu Sans"/>
              </a:rPr>
              <a:t>ASN to ASCII Decoder</a:t>
            </a:r>
            <a:endParaRPr/>
          </a:p>
        </p:txBody>
      </p:sp>
      <p:sp>
        <p:nvSpPr>
          <p:cNvPr id="180" name="CustomShape 25"/>
          <p:cNvSpPr/>
          <p:nvPr/>
        </p:nvSpPr>
        <p:spPr>
          <a:xfrm>
            <a:off x="548640" y="3200400"/>
            <a:ext cx="91080" cy="45684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6"/>
          <p:cNvSpPr/>
          <p:nvPr/>
        </p:nvSpPr>
        <p:spPr>
          <a:xfrm flipV="1">
            <a:off x="1269000" y="3839760"/>
            <a:ext cx="731520" cy="18252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