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11E3A1F-433F-4DCA-81C5-B491FAAB7E5E}" type="datetimeFigureOut">
              <a:rPr lang="en-US" smtClean="0"/>
              <a:t>02-Sep-21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F6837E-A372-4BEE-8897-FB8D9A64314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4757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1E3A1F-433F-4DCA-81C5-B491FAAB7E5E}" type="datetimeFigureOut">
              <a:rPr lang="en-US" smtClean="0"/>
              <a:t>02-Sep-21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F6837E-A372-4BEE-8897-FB8D9A643145}" type="slidenum">
              <a:rPr lang="en-US" smtClean="0"/>
              <a:t>‹#›</a:t>
            </a:fld>
            <a:endParaRPr lang="en-US"/>
          </a:p>
        </p:txBody>
      </p:sp>
    </p:spTree>
    <p:extLst>
      <p:ext uri="{BB962C8B-B14F-4D97-AF65-F5344CB8AC3E}">
        <p14:creationId xmlns:p14="http://schemas.microsoft.com/office/powerpoint/2010/main" val="560997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1E3A1F-433F-4DCA-81C5-B491FAAB7E5E}" type="datetimeFigureOut">
              <a:rPr lang="en-US" smtClean="0"/>
              <a:t>02-Sep-21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F6837E-A372-4BEE-8897-FB8D9A643145}" type="slidenum">
              <a:rPr lang="en-US" smtClean="0"/>
              <a:t>‹#›</a:t>
            </a:fld>
            <a:endParaRPr lang="en-US"/>
          </a:p>
        </p:txBody>
      </p:sp>
    </p:spTree>
    <p:extLst>
      <p:ext uri="{BB962C8B-B14F-4D97-AF65-F5344CB8AC3E}">
        <p14:creationId xmlns:p14="http://schemas.microsoft.com/office/powerpoint/2010/main" val="497175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1E3A1F-433F-4DCA-81C5-B491FAAB7E5E}" type="datetimeFigureOut">
              <a:rPr lang="en-US" smtClean="0"/>
              <a:t>02-Sep-21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F6837E-A372-4BEE-8897-FB8D9A643145}" type="slidenum">
              <a:rPr lang="en-US" smtClean="0"/>
              <a:t>‹#›</a:t>
            </a:fld>
            <a:endParaRPr lang="en-US"/>
          </a:p>
        </p:txBody>
      </p:sp>
    </p:spTree>
    <p:extLst>
      <p:ext uri="{BB962C8B-B14F-4D97-AF65-F5344CB8AC3E}">
        <p14:creationId xmlns:p14="http://schemas.microsoft.com/office/powerpoint/2010/main" val="2107082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1E3A1F-433F-4DCA-81C5-B491FAAB7E5E}" type="datetimeFigureOut">
              <a:rPr lang="en-US" smtClean="0"/>
              <a:t>02-Sep-21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F6837E-A372-4BEE-8897-FB8D9A64314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8372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1E3A1F-433F-4DCA-81C5-B491FAAB7E5E}" type="datetimeFigureOut">
              <a:rPr lang="en-US" smtClean="0"/>
              <a:t>02-Sep-21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F6837E-A372-4BEE-8897-FB8D9A643145}" type="slidenum">
              <a:rPr lang="en-US" smtClean="0"/>
              <a:t>‹#›</a:t>
            </a:fld>
            <a:endParaRPr lang="en-US"/>
          </a:p>
        </p:txBody>
      </p:sp>
    </p:spTree>
    <p:extLst>
      <p:ext uri="{BB962C8B-B14F-4D97-AF65-F5344CB8AC3E}">
        <p14:creationId xmlns:p14="http://schemas.microsoft.com/office/powerpoint/2010/main" val="3508675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1E3A1F-433F-4DCA-81C5-B491FAAB7E5E}" type="datetimeFigureOut">
              <a:rPr lang="en-US" smtClean="0"/>
              <a:t>02-Sep-21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F6837E-A372-4BEE-8897-FB8D9A643145}" type="slidenum">
              <a:rPr lang="en-US" smtClean="0"/>
              <a:t>‹#›</a:t>
            </a:fld>
            <a:endParaRPr lang="en-US"/>
          </a:p>
        </p:txBody>
      </p:sp>
    </p:spTree>
    <p:extLst>
      <p:ext uri="{BB962C8B-B14F-4D97-AF65-F5344CB8AC3E}">
        <p14:creationId xmlns:p14="http://schemas.microsoft.com/office/powerpoint/2010/main" val="2861975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1E3A1F-433F-4DCA-81C5-B491FAAB7E5E}" type="datetimeFigureOut">
              <a:rPr lang="en-US" smtClean="0"/>
              <a:t>02-Sep-21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F6837E-A372-4BEE-8897-FB8D9A643145}" type="slidenum">
              <a:rPr lang="en-US" smtClean="0"/>
              <a:t>‹#›</a:t>
            </a:fld>
            <a:endParaRPr lang="en-US"/>
          </a:p>
        </p:txBody>
      </p:sp>
    </p:spTree>
    <p:extLst>
      <p:ext uri="{BB962C8B-B14F-4D97-AF65-F5344CB8AC3E}">
        <p14:creationId xmlns:p14="http://schemas.microsoft.com/office/powerpoint/2010/main" val="1358797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11E3A1F-433F-4DCA-81C5-B491FAAB7E5E}" type="datetimeFigureOut">
              <a:rPr lang="en-US" smtClean="0"/>
              <a:t>02-Sep-21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EF6837E-A372-4BEE-8897-FB8D9A643145}" type="slidenum">
              <a:rPr lang="en-US" smtClean="0"/>
              <a:t>‹#›</a:t>
            </a:fld>
            <a:endParaRPr lang="en-US"/>
          </a:p>
        </p:txBody>
      </p:sp>
    </p:spTree>
    <p:extLst>
      <p:ext uri="{BB962C8B-B14F-4D97-AF65-F5344CB8AC3E}">
        <p14:creationId xmlns:p14="http://schemas.microsoft.com/office/powerpoint/2010/main" val="3832898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11E3A1F-433F-4DCA-81C5-B491FAAB7E5E}" type="datetimeFigureOut">
              <a:rPr lang="en-US" smtClean="0"/>
              <a:t>02-Sep-21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EF6837E-A372-4BEE-8897-FB8D9A643145}" type="slidenum">
              <a:rPr lang="en-US" smtClean="0"/>
              <a:t>‹#›</a:t>
            </a:fld>
            <a:endParaRPr lang="en-US"/>
          </a:p>
        </p:txBody>
      </p:sp>
    </p:spTree>
    <p:extLst>
      <p:ext uri="{BB962C8B-B14F-4D97-AF65-F5344CB8AC3E}">
        <p14:creationId xmlns:p14="http://schemas.microsoft.com/office/powerpoint/2010/main" val="2084362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1E3A1F-433F-4DCA-81C5-B491FAAB7E5E}" type="datetimeFigureOut">
              <a:rPr lang="en-US" smtClean="0"/>
              <a:t>02-Sep-21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F6837E-A372-4BEE-8897-FB8D9A643145}" type="slidenum">
              <a:rPr lang="en-US" smtClean="0"/>
              <a:t>‹#›</a:t>
            </a:fld>
            <a:endParaRPr lang="en-US"/>
          </a:p>
        </p:txBody>
      </p:sp>
    </p:spTree>
    <p:extLst>
      <p:ext uri="{BB962C8B-B14F-4D97-AF65-F5344CB8AC3E}">
        <p14:creationId xmlns:p14="http://schemas.microsoft.com/office/powerpoint/2010/main" val="1059686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11E3A1F-433F-4DCA-81C5-B491FAAB7E5E}" type="datetimeFigureOut">
              <a:rPr lang="en-US" smtClean="0"/>
              <a:t>02-Sep-21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EF6837E-A372-4BEE-8897-FB8D9A64314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46292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F13F6-836C-4EDD-9D93-1AAC85B62EE0}"/>
              </a:ext>
            </a:extLst>
          </p:cNvPr>
          <p:cNvSpPr>
            <a:spLocks noGrp="1"/>
          </p:cNvSpPr>
          <p:nvPr>
            <p:ph type="ctrTitle" idx="4294967295"/>
          </p:nvPr>
        </p:nvSpPr>
        <p:spPr>
          <a:xfrm>
            <a:off x="769143" y="957262"/>
            <a:ext cx="10653713" cy="2163763"/>
          </a:xfrm>
        </p:spPr>
        <p:txBody>
          <a:bodyPr>
            <a:normAutofit/>
          </a:bodyPr>
          <a:lstStyle/>
          <a:p>
            <a:pPr algn="ctr"/>
            <a:r>
              <a:rPr lang="en-US" b="1" dirty="0">
                <a:latin typeface="Book Antiqua" panose="02040602050305030304" pitchFamily="18" charset="0"/>
              </a:rPr>
              <a:t>SYNOPSIS</a:t>
            </a:r>
            <a:br>
              <a:rPr lang="en-US" b="1" dirty="0">
                <a:latin typeface="Book Antiqua" panose="02040602050305030304" pitchFamily="18" charset="0"/>
              </a:rPr>
            </a:br>
            <a:r>
              <a:rPr lang="en-US" b="1" dirty="0">
                <a:latin typeface="Book Antiqua" panose="02040602050305030304" pitchFamily="18" charset="0"/>
              </a:rPr>
              <a:t>On </a:t>
            </a:r>
            <a:br>
              <a:rPr lang="en-US" b="1" dirty="0">
                <a:latin typeface="Book Antiqua" panose="02040602050305030304" pitchFamily="18" charset="0"/>
              </a:rPr>
            </a:br>
            <a:r>
              <a:rPr lang="en-US" b="1" dirty="0">
                <a:latin typeface="Book Antiqua" panose="02040602050305030304" pitchFamily="18" charset="0"/>
              </a:rPr>
              <a:t>EASE TRAVELS</a:t>
            </a:r>
          </a:p>
        </p:txBody>
      </p:sp>
      <p:sp>
        <p:nvSpPr>
          <p:cNvPr id="3" name="Subtitle 2">
            <a:extLst>
              <a:ext uri="{FF2B5EF4-FFF2-40B4-BE49-F238E27FC236}">
                <a16:creationId xmlns:a16="http://schemas.microsoft.com/office/drawing/2014/main" id="{3AF35C1D-B9BA-40F3-8452-33343C3F4ED2}"/>
              </a:ext>
            </a:extLst>
          </p:cNvPr>
          <p:cNvSpPr>
            <a:spLocks noGrp="1"/>
          </p:cNvSpPr>
          <p:nvPr>
            <p:ph type="subTitle" idx="4294967295"/>
          </p:nvPr>
        </p:nvSpPr>
        <p:spPr>
          <a:xfrm>
            <a:off x="6927273" y="3972936"/>
            <a:ext cx="4807527" cy="1595437"/>
          </a:xfrm>
        </p:spPr>
        <p:txBody>
          <a:bodyPr>
            <a:normAutofit/>
          </a:bodyPr>
          <a:lstStyle/>
          <a:p>
            <a:pPr marL="6350" marR="57150" indent="-6350" algn="ctr">
              <a:lnSpc>
                <a:spcPct val="103000"/>
              </a:lnSpc>
              <a:spcBef>
                <a:spcPts val="0"/>
              </a:spcBef>
              <a:spcAft>
                <a:spcPts val="0"/>
              </a:spcAft>
            </a:pPr>
            <a:r>
              <a:rPr lang="en-IN" sz="2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Mayank Gupta (05715002718)</a:t>
            </a:r>
          </a:p>
          <a:p>
            <a:pPr marL="6350" marR="57150" indent="-6350" algn="ctr">
              <a:lnSpc>
                <a:spcPct val="103000"/>
              </a:lnSpc>
              <a:spcBef>
                <a:spcPts val="0"/>
              </a:spcBef>
              <a:spcAft>
                <a:spcPts val="0"/>
              </a:spcAft>
            </a:pPr>
            <a:r>
              <a:rPr lang="en-IN" sz="2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Rahul Garg       (08315002718)</a:t>
            </a:r>
            <a:endParaRPr lang="en-US" sz="2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6350" marR="57150" indent="-6350" algn="ctr">
              <a:lnSpc>
                <a:spcPct val="103000"/>
              </a:lnSpc>
              <a:spcBef>
                <a:spcPts val="0"/>
              </a:spcBef>
              <a:spcAft>
                <a:spcPts val="0"/>
              </a:spcAft>
            </a:pPr>
            <a:r>
              <a:rPr lang="en-IN" sz="2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Vivek Cheema  (75115002718)</a:t>
            </a:r>
            <a:endParaRPr lang="en-US" sz="2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endParaRPr lang="en-US" dirty="0"/>
          </a:p>
        </p:txBody>
      </p:sp>
    </p:spTree>
    <p:extLst>
      <p:ext uri="{BB962C8B-B14F-4D97-AF65-F5344CB8AC3E}">
        <p14:creationId xmlns:p14="http://schemas.microsoft.com/office/powerpoint/2010/main" val="194639561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DF2031-FFC3-491F-B9E1-DBBFF7956ECC}"/>
              </a:ext>
            </a:extLst>
          </p:cNvPr>
          <p:cNvSpPr txBox="1"/>
          <p:nvPr/>
        </p:nvSpPr>
        <p:spPr>
          <a:xfrm>
            <a:off x="471056" y="313435"/>
            <a:ext cx="10986654" cy="6248442"/>
          </a:xfrm>
          <a:prstGeom prst="rect">
            <a:avLst/>
          </a:prstGeom>
          <a:noFill/>
        </p:spPr>
        <p:txBody>
          <a:bodyPr wrap="square" rtlCol="0">
            <a:spAutoFit/>
          </a:bodyPr>
          <a:lstStyle/>
          <a:p>
            <a:pPr marL="5715" marR="0" indent="-6350" algn="just">
              <a:lnSpc>
                <a:spcPct val="107000"/>
              </a:lnSpc>
              <a:spcBef>
                <a:spcPts val="0"/>
              </a:spcBef>
              <a:spcAft>
                <a:spcPts val="0"/>
              </a:spcAft>
            </a:pPr>
            <a:r>
              <a:rPr lang="en-IN" sz="3600" b="1" u="sng" kern="0" dirty="0">
                <a:solidFill>
                  <a:srgbClr val="000000"/>
                </a:solidFill>
                <a:effectLst/>
                <a:latin typeface="Times New Roman" panose="02020603050405020304" pitchFamily="18" charset="0"/>
                <a:ea typeface="Times New Roman" panose="02020603050405020304" pitchFamily="18" charset="0"/>
              </a:rPr>
              <a:t>Introduction</a:t>
            </a:r>
            <a:r>
              <a:rPr lang="en-IN" sz="1800" b="1" u="sng" kern="0" dirty="0">
                <a:solidFill>
                  <a:srgbClr val="000000"/>
                </a:solidFill>
                <a:effectLst/>
                <a:latin typeface="Times New Roman" panose="02020603050405020304" pitchFamily="18" charset="0"/>
                <a:ea typeface="Times New Roman" panose="02020603050405020304" pitchFamily="18" charset="0"/>
              </a:rPr>
              <a:t>  </a:t>
            </a:r>
            <a:endParaRPr lang="en-US" sz="1800" b="1" u="sng" kern="0" dirty="0">
              <a:solidFill>
                <a:srgbClr val="000000"/>
              </a:solidFill>
              <a:effectLst/>
              <a:latin typeface="Times New Roman" panose="02020603050405020304" pitchFamily="18" charset="0"/>
              <a:ea typeface="Times New Roman" panose="02020603050405020304" pitchFamily="18" charset="0"/>
            </a:endParaRPr>
          </a:p>
          <a:p>
            <a:pPr marL="8890" marR="0" indent="0" algn="just">
              <a:lnSpc>
                <a:spcPct val="107000"/>
              </a:lnSpc>
              <a:spcBef>
                <a:spcPts val="0"/>
              </a:spcBef>
              <a:spcAft>
                <a:spcPts val="0"/>
              </a:spcAft>
            </a:pPr>
            <a:r>
              <a:rPr lang="en-IN" sz="1800" b="1" dirty="0">
                <a:solidFill>
                  <a:srgbClr val="000000"/>
                </a:solidFill>
                <a:effectLst/>
                <a:latin typeface="Times New Roman" panose="02020603050405020304" pitchFamily="18" charset="0"/>
                <a:ea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rPr>
              <a:t> </a:t>
            </a:r>
            <a:endParaRPr lang="en-US" sz="1800" dirty="0">
              <a:solidFill>
                <a:srgbClr val="000000"/>
              </a:solidFill>
              <a:effectLst/>
              <a:latin typeface="Times New Roman" panose="02020603050405020304" pitchFamily="18" charset="0"/>
              <a:ea typeface="Times New Roman" panose="02020603050405020304" pitchFamily="18" charset="0"/>
            </a:endParaRPr>
          </a:p>
          <a:p>
            <a:pPr marL="8890" marR="0" indent="0" algn="just">
              <a:lnSpc>
                <a:spcPct val="107000"/>
              </a:lnSpc>
              <a:spcBef>
                <a:spcPts val="0"/>
              </a:spcBef>
              <a:spcAft>
                <a:spcPts val="335"/>
              </a:spcAft>
            </a:pPr>
            <a:r>
              <a:rPr lang="en-IN" sz="17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Nowadays, tourists spend a lot of time planning their trips and places to visit because they need to make the most of every moment. In this context, this application aims to identifies and lists the names of places to visit and shows the estimated expenses and promotes easy travelling, by the means of an easy-to-use mobile application proposal. </a:t>
            </a:r>
            <a:endParaRPr lang="en-US" sz="17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8890" marR="0" indent="0" algn="just">
              <a:lnSpc>
                <a:spcPct val="107000"/>
              </a:lnSpc>
              <a:spcBef>
                <a:spcPts val="0"/>
              </a:spcBef>
              <a:spcAft>
                <a:spcPts val="335"/>
              </a:spcAft>
            </a:pPr>
            <a:r>
              <a:rPr lang="en-IN" sz="17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endParaRPr lang="en-US" sz="17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8890" marR="0" indent="0" algn="just">
              <a:lnSpc>
                <a:spcPct val="107000"/>
              </a:lnSpc>
              <a:spcBef>
                <a:spcPts val="0"/>
              </a:spcBef>
              <a:spcAft>
                <a:spcPts val="335"/>
              </a:spcAft>
            </a:pPr>
            <a:r>
              <a:rPr lang="en-IN" sz="17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Normally, most travellers like to visit the famous sightseeing spots and local charms unique to that place. To achieve this, we propose a system that can show a list of places. </a:t>
            </a:r>
            <a:endParaRPr lang="en-US" sz="17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8890" marR="0" indent="0" algn="just">
              <a:lnSpc>
                <a:spcPct val="107000"/>
              </a:lnSpc>
              <a:spcBef>
                <a:spcPts val="0"/>
              </a:spcBef>
              <a:spcAft>
                <a:spcPts val="335"/>
              </a:spcAft>
            </a:pPr>
            <a:r>
              <a:rPr lang="en-IN" sz="17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endParaRPr lang="en-US" sz="17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8890" marR="0" indent="0" algn="just">
              <a:lnSpc>
                <a:spcPct val="107000"/>
              </a:lnSpc>
              <a:spcBef>
                <a:spcPts val="0"/>
              </a:spcBef>
              <a:spcAft>
                <a:spcPts val="335"/>
              </a:spcAft>
            </a:pPr>
            <a:r>
              <a:rPr lang="en-IN" sz="17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This system will calculate the estimated expenses depending upon the no. of days user going to stay in the visiting city and explore the sightseeing spots. This system is basically used to help a traveller new to the city or anyone who wants to explore a city within a specific time period. Ease Travels as the name indicates, easily estimate the expenses and lists the best tourist spots around the selected location so that user can have best time travelling by themselves. This system also has a feature in which user can hire a guide located near him/her(user). Now either user can choose to travel by themselves or can choose a guide. </a:t>
            </a:r>
            <a:endParaRPr lang="en-US" sz="17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8890" marR="0" indent="0" algn="just">
              <a:lnSpc>
                <a:spcPct val="107000"/>
              </a:lnSpc>
              <a:spcBef>
                <a:spcPts val="0"/>
              </a:spcBef>
              <a:spcAft>
                <a:spcPts val="335"/>
              </a:spcAft>
            </a:pPr>
            <a:r>
              <a:rPr lang="en-IN" sz="17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 system makes use of the Google Maps API to get all the places around the selected location with all their information. Then, these locations are sorted based on ratings, distance, and various other constraints to place it before the user.  </a:t>
            </a:r>
            <a:endParaRPr lang="en-US" sz="17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endParaRPr lang="en-US" dirty="0"/>
          </a:p>
        </p:txBody>
      </p:sp>
    </p:spTree>
    <p:extLst>
      <p:ext uri="{BB962C8B-B14F-4D97-AF65-F5344CB8AC3E}">
        <p14:creationId xmlns:p14="http://schemas.microsoft.com/office/powerpoint/2010/main" val="1435521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D9F2E7-472C-4AFD-A5F8-42CA72B898C2}"/>
              </a:ext>
            </a:extLst>
          </p:cNvPr>
          <p:cNvSpPr txBox="1"/>
          <p:nvPr/>
        </p:nvSpPr>
        <p:spPr>
          <a:xfrm>
            <a:off x="665018" y="498764"/>
            <a:ext cx="10861964" cy="4958217"/>
          </a:xfrm>
          <a:prstGeom prst="rect">
            <a:avLst/>
          </a:prstGeom>
          <a:noFill/>
        </p:spPr>
        <p:txBody>
          <a:bodyPr wrap="square" rtlCol="0">
            <a:spAutoFit/>
          </a:bodyPr>
          <a:lstStyle/>
          <a:p>
            <a:pPr marL="5715" marR="0" indent="-6350" algn="just">
              <a:lnSpc>
                <a:spcPct val="107000"/>
              </a:lnSpc>
              <a:spcBef>
                <a:spcPts val="0"/>
              </a:spcBef>
              <a:spcAft>
                <a:spcPts val="0"/>
              </a:spcAft>
            </a:pPr>
            <a:r>
              <a:rPr lang="en-IN" sz="3600" b="1" u="sng" kern="0" dirty="0">
                <a:solidFill>
                  <a:srgbClr val="000000"/>
                </a:solidFill>
                <a:effectLst/>
                <a:latin typeface="Times New Roman" panose="02020603050405020304" pitchFamily="18" charset="0"/>
                <a:ea typeface="Times New Roman" panose="02020603050405020304" pitchFamily="18" charset="0"/>
              </a:rPr>
              <a:t>Objective</a:t>
            </a:r>
            <a:r>
              <a:rPr lang="en-IN" sz="1800" b="1" u="sng" kern="0" dirty="0">
                <a:solidFill>
                  <a:srgbClr val="000000"/>
                </a:solidFill>
                <a:effectLst/>
                <a:latin typeface="Times New Roman" panose="02020603050405020304" pitchFamily="18" charset="0"/>
                <a:ea typeface="Times New Roman" panose="02020603050405020304" pitchFamily="18" charset="0"/>
              </a:rPr>
              <a:t>  </a:t>
            </a:r>
            <a:endParaRPr lang="en-US" sz="1800" b="1" u="sng" kern="0" dirty="0">
              <a:solidFill>
                <a:srgbClr val="000000"/>
              </a:solidFill>
              <a:effectLst/>
              <a:latin typeface="Times New Roman" panose="02020603050405020304" pitchFamily="18" charset="0"/>
              <a:ea typeface="Times New Roman" panose="02020603050405020304" pitchFamily="18" charset="0"/>
            </a:endParaRPr>
          </a:p>
          <a:p>
            <a:pPr marL="8890" marR="0" indent="0" algn="just">
              <a:lnSpc>
                <a:spcPct val="107000"/>
              </a:lnSpc>
              <a:spcBef>
                <a:spcPts val="0"/>
              </a:spcBef>
              <a:spcAft>
                <a:spcPts val="0"/>
              </a:spcAft>
            </a:pPr>
            <a:r>
              <a:rPr lang="en-IN" sz="1800" dirty="0">
                <a:solidFill>
                  <a:srgbClr val="000000"/>
                </a:solidFill>
                <a:effectLst/>
                <a:latin typeface="Times New Roman" panose="02020603050405020304" pitchFamily="18" charset="0"/>
                <a:ea typeface="Times New Roman" panose="02020603050405020304" pitchFamily="18" charset="0"/>
              </a:rPr>
              <a:t>  </a:t>
            </a:r>
            <a:endParaRPr lang="en-US" sz="1800" dirty="0">
              <a:solidFill>
                <a:srgbClr val="000000"/>
              </a:solidFill>
              <a:effectLst/>
              <a:latin typeface="Times New Roman" panose="02020603050405020304" pitchFamily="18" charset="0"/>
              <a:ea typeface="Times New Roman" panose="02020603050405020304" pitchFamily="18" charset="0"/>
            </a:endParaRPr>
          </a:p>
          <a:p>
            <a:pPr marL="5715" marR="0" indent="-6350" algn="just">
              <a:lnSpc>
                <a:spcPct val="105000"/>
              </a:lnSpc>
              <a:spcBef>
                <a:spcPts val="0"/>
              </a:spcBef>
              <a:spcAft>
                <a:spcPts val="160"/>
              </a:spcAft>
            </a:pPr>
            <a:r>
              <a:rPr lang="en-IN"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 main objective of our project is to design an android application which aims to let the user travels with Ease by identifying and lists the names of places to visit and shows the estimated expenses and promotes easy travelling by also providing a guide feature. </a:t>
            </a:r>
          </a:p>
          <a:p>
            <a:pPr marL="5715" marR="0" indent="-6350" algn="just">
              <a:lnSpc>
                <a:spcPct val="105000"/>
              </a:lnSpc>
              <a:spcBef>
                <a:spcPts val="0"/>
              </a:spcBef>
              <a:spcAft>
                <a:spcPts val="160"/>
              </a:spcAft>
            </a:pPr>
            <a:endParaRPr lang="en-US"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5715" marR="0" indent="-6350" algn="just">
              <a:lnSpc>
                <a:spcPct val="105000"/>
              </a:lnSpc>
              <a:spcBef>
                <a:spcPts val="0"/>
              </a:spcBef>
              <a:spcAft>
                <a:spcPts val="160"/>
              </a:spcAft>
            </a:pPr>
            <a:r>
              <a:rPr lang="en-IN"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We approach this problem in the following steps: </a:t>
            </a:r>
            <a:endParaRPr lang="en-US"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342900" marR="0" lvl="0" indent="-342900" algn="just">
              <a:lnSpc>
                <a:spcPct val="200000"/>
              </a:lnSpc>
              <a:spcBef>
                <a:spcPts val="0"/>
              </a:spcBef>
              <a:spcAft>
                <a:spcPts val="120"/>
              </a:spcAft>
              <a:buFont typeface="+mj-lt"/>
              <a:buAutoNum type="arabicPeriod"/>
            </a:pPr>
            <a:r>
              <a:rPr lang="en-IN"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To design the user login and registration screen.</a:t>
            </a:r>
            <a:endParaRPr lang="en-US"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342900" marR="0" lvl="0" indent="-342900" algn="just">
              <a:lnSpc>
                <a:spcPct val="150000"/>
              </a:lnSpc>
              <a:spcBef>
                <a:spcPts val="0"/>
              </a:spcBef>
              <a:spcAft>
                <a:spcPts val="120"/>
              </a:spcAft>
              <a:buFont typeface="+mj-lt"/>
              <a:buAutoNum type="arabicPeriod"/>
            </a:pPr>
            <a:r>
              <a:rPr lang="en-IN"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To display the estimated expenses for visiting a particular city/place by the user depending upon the no. of days and other aspects.</a:t>
            </a:r>
            <a:endParaRPr lang="en-US"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342900" marR="0" lvl="0" indent="-342900" algn="just">
              <a:lnSpc>
                <a:spcPct val="200000"/>
              </a:lnSpc>
              <a:spcBef>
                <a:spcPts val="0"/>
              </a:spcBef>
              <a:spcAft>
                <a:spcPts val="120"/>
              </a:spcAft>
              <a:buFont typeface="+mj-lt"/>
              <a:buAutoNum type="arabicPeriod"/>
            </a:pPr>
            <a:r>
              <a:rPr lang="en-IN"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To display the list of sightseeing spots in a city with description and also the GPS location. </a:t>
            </a:r>
            <a:endParaRPr lang="en-US"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342900" marR="0" lvl="0" indent="-342900" algn="just">
              <a:lnSpc>
                <a:spcPct val="200000"/>
              </a:lnSpc>
              <a:spcBef>
                <a:spcPts val="0"/>
              </a:spcBef>
              <a:spcAft>
                <a:spcPts val="120"/>
              </a:spcAft>
              <a:buFont typeface="+mj-lt"/>
              <a:buAutoNum type="arabicPeriod"/>
            </a:pPr>
            <a:r>
              <a:rPr lang="en-IN"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To add a guide feature.</a:t>
            </a:r>
            <a:endParaRPr lang="en-US"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579252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EE066E-4AA2-4522-992D-D942D197BF21}"/>
              </a:ext>
            </a:extLst>
          </p:cNvPr>
          <p:cNvSpPr txBox="1"/>
          <p:nvPr/>
        </p:nvSpPr>
        <p:spPr>
          <a:xfrm>
            <a:off x="595745" y="595745"/>
            <a:ext cx="10529455" cy="5943678"/>
          </a:xfrm>
          <a:prstGeom prst="rect">
            <a:avLst/>
          </a:prstGeom>
          <a:noFill/>
        </p:spPr>
        <p:txBody>
          <a:bodyPr wrap="square" rtlCol="0">
            <a:spAutoFit/>
          </a:bodyPr>
          <a:lstStyle/>
          <a:p>
            <a:pPr marL="15240" marR="521970" indent="-6350" algn="just">
              <a:lnSpc>
                <a:spcPct val="110000"/>
              </a:lnSpc>
              <a:spcBef>
                <a:spcPts val="0"/>
              </a:spcBef>
              <a:spcAft>
                <a:spcPts val="80"/>
              </a:spcAft>
            </a:pPr>
            <a:r>
              <a:rPr lang="en-IN" sz="3600" b="1" u="sng" dirty="0">
                <a:solidFill>
                  <a:srgbClr val="000000"/>
                </a:solidFill>
                <a:effectLst/>
                <a:latin typeface="Times New Roman" panose="02020603050405020304" pitchFamily="18" charset="0"/>
                <a:ea typeface="Times New Roman" panose="02020603050405020304" pitchFamily="18" charset="0"/>
              </a:rPr>
              <a:t>Implementation</a:t>
            </a:r>
            <a:endParaRPr lang="en-US" sz="3600" u="sng" dirty="0">
              <a:solidFill>
                <a:srgbClr val="000000"/>
              </a:solidFill>
              <a:effectLst/>
              <a:latin typeface="Times New Roman" panose="02020603050405020304" pitchFamily="18" charset="0"/>
              <a:ea typeface="Times New Roman" panose="02020603050405020304" pitchFamily="18" charset="0"/>
            </a:endParaRPr>
          </a:p>
          <a:p>
            <a:pPr marL="15240" marR="521970" indent="-6350" algn="just">
              <a:lnSpc>
                <a:spcPct val="110000"/>
              </a:lnSpc>
              <a:spcBef>
                <a:spcPts val="0"/>
              </a:spcBef>
              <a:spcAft>
                <a:spcPts val="80"/>
              </a:spcAft>
            </a:pPr>
            <a:r>
              <a:rPr lang="en-IN" sz="1800" dirty="0">
                <a:solidFill>
                  <a:srgbClr val="000000"/>
                </a:solidFill>
                <a:effectLst/>
                <a:latin typeface="Times New Roman" panose="02020603050405020304" pitchFamily="18" charset="0"/>
                <a:ea typeface="Times New Roman" panose="02020603050405020304" pitchFamily="18" charset="0"/>
              </a:rPr>
              <a:t> </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5240" marR="3175" indent="-6350" algn="just">
              <a:lnSpc>
                <a:spcPct val="110000"/>
              </a:lnSpc>
              <a:spcBef>
                <a:spcPts val="0"/>
              </a:spcBef>
              <a:spcAft>
                <a:spcPts val="80"/>
              </a:spcAft>
            </a:pPr>
            <a:r>
              <a:rPr lang="en-IN"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 Android Studio</a:t>
            </a:r>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Android Studio is a software for android application development. It provides all the API required to create and application. It is a Gradle-based build Support which easily supports features of performance, compatibility and usability. Android Studio brings incremental changes to an existing app code or resource is now easier and faster. It accommodates a built-in Android Emulator to debug and run developing apps in Android Studio. </a:t>
            </a:r>
            <a:endPar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15240" marR="3175" indent="-6350" algn="just">
              <a:lnSpc>
                <a:spcPct val="110000"/>
              </a:lnSpc>
              <a:spcBef>
                <a:spcPts val="0"/>
              </a:spcBef>
              <a:spcAft>
                <a:spcPts val="80"/>
              </a:spcAft>
            </a:pPr>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endPar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15240" marR="3175" indent="-6350" algn="just">
              <a:lnSpc>
                <a:spcPct val="110000"/>
              </a:lnSpc>
              <a:spcBef>
                <a:spcPts val="0"/>
              </a:spcBef>
              <a:spcAft>
                <a:spcPts val="80"/>
              </a:spcAft>
            </a:pPr>
            <a:r>
              <a:rPr lang="en-IN"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B. Google Maps API</a:t>
            </a:r>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Google Maps API automatically handles the access to Google Map Servers. It allows maps data to be added to the application. It can be used to add route designs, custom icons and markers to a basic map and change the perspective of a particular map area. User Interactions can be easily made efficient with the help of the API. </a:t>
            </a:r>
            <a:endPar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15240" marR="3175" indent="-6350" algn="just">
              <a:lnSpc>
                <a:spcPct val="110000"/>
              </a:lnSpc>
              <a:spcBef>
                <a:spcPts val="0"/>
              </a:spcBef>
              <a:spcAft>
                <a:spcPts val="80"/>
              </a:spcAft>
            </a:pPr>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endPar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15240" marR="3175" indent="-6350" algn="just">
              <a:lnSpc>
                <a:spcPct val="110000"/>
              </a:lnSpc>
              <a:spcBef>
                <a:spcPts val="0"/>
              </a:spcBef>
              <a:spcAft>
                <a:spcPts val="80"/>
              </a:spcAft>
            </a:pPr>
            <a:r>
              <a:rPr lang="en-IN"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 Firebase</a:t>
            </a:r>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Firebase is a platform that provides a Cloud </a:t>
            </a:r>
            <a:r>
              <a:rPr lang="en-IN" dirty="0" err="1">
                <a:solidFill>
                  <a:srgbClr val="000000"/>
                </a:solidFill>
                <a:latin typeface="Arial" panose="020B0604020202020204" pitchFamily="34" charset="0"/>
                <a:ea typeface="Times New Roman" panose="02020603050405020304" pitchFamily="18" charset="0"/>
                <a:cs typeface="Arial" panose="020B0604020202020204" pitchFamily="34" charset="0"/>
              </a:rPr>
              <a:t>F</a:t>
            </a:r>
            <a:r>
              <a:rPr lang="en-IN" sz="18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irestore</a:t>
            </a:r>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database. The Firebase API allows to store the data in the Firebase cloud and provides backend services. It features a NoSQL format, that indicates it do not require tables or queries and therefore providing an additional advantage over any other traditional relational database. </a:t>
            </a:r>
            <a:endPar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endParaRPr lang="en-US" dirty="0"/>
          </a:p>
        </p:txBody>
      </p:sp>
    </p:spTree>
    <p:extLst>
      <p:ext uri="{BB962C8B-B14F-4D97-AF65-F5344CB8AC3E}">
        <p14:creationId xmlns:p14="http://schemas.microsoft.com/office/powerpoint/2010/main" val="291636358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39</TotalTime>
  <Words>620</Words>
  <Application>Microsoft Office PowerPoint</Application>
  <PresentationFormat>Widescreen</PresentationFormat>
  <Paragraphs>28</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Book Antiqua</vt:lpstr>
      <vt:lpstr>Calibri</vt:lpstr>
      <vt:lpstr>Calibri Light</vt:lpstr>
      <vt:lpstr>Times New Roman</vt:lpstr>
      <vt:lpstr>Retrospect</vt:lpstr>
      <vt:lpstr>SYNOPSIS On  EASE TRAVELS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SYNOPSIS On  EASE TRAVELS</dc:title>
  <dc:creator>Mayank Gupta</dc:creator>
  <cp:lastModifiedBy>Mayank Gupta</cp:lastModifiedBy>
  <cp:revision>2</cp:revision>
  <dcterms:created xsi:type="dcterms:W3CDTF">2021-09-01T21:18:20Z</dcterms:created>
  <dcterms:modified xsi:type="dcterms:W3CDTF">2021-09-01T21:57:26Z</dcterms:modified>
</cp:coreProperties>
</file>