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Lst>
  <p:sldSz cx="27432000" cy="3657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 d="100"/>
          <a:sy n="16" d="100"/>
        </p:scale>
        <p:origin x="248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2404-D916-A259-3658-4F6BC69736F4}"/>
              </a:ext>
            </a:extLst>
          </p:cNvPr>
          <p:cNvSpPr>
            <a:spLocks noGrp="1"/>
          </p:cNvSpPr>
          <p:nvPr>
            <p:ph type="ctrTitle"/>
          </p:nvPr>
        </p:nvSpPr>
        <p:spPr>
          <a:xfrm>
            <a:off x="3429000" y="5985936"/>
            <a:ext cx="20574000" cy="12733867"/>
          </a:xfrm>
        </p:spPr>
        <p:txBody>
          <a:bodyPr anchor="b"/>
          <a:lstStyle>
            <a:lvl1pPr algn="ctr">
              <a:defRPr sz="13500"/>
            </a:lvl1pPr>
          </a:lstStyle>
          <a:p>
            <a:r>
              <a:rPr lang="en-US"/>
              <a:t>Click to edit Master title style</a:t>
            </a:r>
          </a:p>
        </p:txBody>
      </p:sp>
      <p:sp>
        <p:nvSpPr>
          <p:cNvPr id="3" name="Subtitle 2">
            <a:extLst>
              <a:ext uri="{FF2B5EF4-FFF2-40B4-BE49-F238E27FC236}">
                <a16:creationId xmlns:a16="http://schemas.microsoft.com/office/drawing/2014/main" id="{68952EDA-19E9-A986-79E1-12BD77414F69}"/>
              </a:ext>
            </a:extLst>
          </p:cNvPr>
          <p:cNvSpPr>
            <a:spLocks noGrp="1"/>
          </p:cNvSpPr>
          <p:nvPr>
            <p:ph type="subTitle" idx="1"/>
          </p:nvPr>
        </p:nvSpPr>
        <p:spPr>
          <a:xfrm>
            <a:off x="3429000" y="19210869"/>
            <a:ext cx="20574000" cy="8830731"/>
          </a:xfrm>
        </p:spPr>
        <p:txBody>
          <a:bodyPr/>
          <a:lstStyle>
            <a:lvl1pPr marL="0" indent="0" algn="ctr">
              <a:buNone/>
              <a:defRPr sz="5400"/>
            </a:lvl1pPr>
            <a:lvl2pPr marL="1028700" indent="0" algn="ctr">
              <a:buNone/>
              <a:defRPr sz="4500"/>
            </a:lvl2pPr>
            <a:lvl3pPr marL="2057400" indent="0" algn="ctr">
              <a:buNone/>
              <a:defRPr sz="4050"/>
            </a:lvl3pPr>
            <a:lvl4pPr marL="3086100" indent="0" algn="ctr">
              <a:buNone/>
              <a:defRPr sz="3600"/>
            </a:lvl4pPr>
            <a:lvl5pPr marL="4114800" indent="0" algn="ctr">
              <a:buNone/>
              <a:defRPr sz="3600"/>
            </a:lvl5pPr>
            <a:lvl6pPr marL="5143500" indent="0" algn="ctr">
              <a:buNone/>
              <a:defRPr sz="3600"/>
            </a:lvl6pPr>
            <a:lvl7pPr marL="6172200" indent="0" algn="ctr">
              <a:buNone/>
              <a:defRPr sz="3600"/>
            </a:lvl7pPr>
            <a:lvl8pPr marL="7200900" indent="0" algn="ctr">
              <a:buNone/>
              <a:defRPr sz="3600"/>
            </a:lvl8pPr>
            <a:lvl9pPr marL="8229600" indent="0" algn="ctr">
              <a:buNone/>
              <a:defRPr sz="3600"/>
            </a:lvl9pPr>
          </a:lstStyle>
          <a:p>
            <a:r>
              <a:rPr lang="en-US"/>
              <a:t>Click to edit Master subtitle style</a:t>
            </a:r>
          </a:p>
        </p:txBody>
      </p:sp>
      <p:sp>
        <p:nvSpPr>
          <p:cNvPr id="4" name="Date Placeholder 3">
            <a:extLst>
              <a:ext uri="{FF2B5EF4-FFF2-40B4-BE49-F238E27FC236}">
                <a16:creationId xmlns:a16="http://schemas.microsoft.com/office/drawing/2014/main" id="{82B9346C-54C7-6B62-3E22-E22F373688CF}"/>
              </a:ext>
            </a:extLst>
          </p:cNvPr>
          <p:cNvSpPr>
            <a:spLocks noGrp="1"/>
          </p:cNvSpPr>
          <p:nvPr>
            <p:ph type="dt" sz="half" idx="10"/>
          </p:nvPr>
        </p:nvSpPr>
        <p:spPr/>
        <p:txBody>
          <a:bodyPr/>
          <a:lstStyle/>
          <a:p>
            <a:fld id="{56EC04D0-5385-488B-9ABE-ACD1E43529C5}" type="datetimeFigureOut">
              <a:rPr lang="en-US" smtClean="0"/>
              <a:t>4/18/2023</a:t>
            </a:fld>
            <a:endParaRPr lang="en-US"/>
          </a:p>
        </p:txBody>
      </p:sp>
      <p:sp>
        <p:nvSpPr>
          <p:cNvPr id="5" name="Footer Placeholder 4">
            <a:extLst>
              <a:ext uri="{FF2B5EF4-FFF2-40B4-BE49-F238E27FC236}">
                <a16:creationId xmlns:a16="http://schemas.microsoft.com/office/drawing/2014/main" id="{AD1FC566-43D9-B77B-A7FB-984B7FF0A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A7A62-A61A-8F7D-428C-D5ED9CF5733C}"/>
              </a:ext>
            </a:extLst>
          </p:cNvPr>
          <p:cNvSpPr>
            <a:spLocks noGrp="1"/>
          </p:cNvSpPr>
          <p:nvPr>
            <p:ph type="sldNum" sz="quarter" idx="12"/>
          </p:nvPr>
        </p:nvSpPr>
        <p:spPr/>
        <p:txBody>
          <a:bodyPr/>
          <a:lstStyle/>
          <a:p>
            <a:fld id="{D7417D4C-441F-460B-9BF5-B424CB556FE4}" type="slidenum">
              <a:rPr lang="en-US" smtClean="0"/>
              <a:t>‹#›</a:t>
            </a:fld>
            <a:endParaRPr lang="en-US"/>
          </a:p>
        </p:txBody>
      </p:sp>
    </p:spTree>
    <p:extLst>
      <p:ext uri="{BB962C8B-B14F-4D97-AF65-F5344CB8AC3E}">
        <p14:creationId xmlns:p14="http://schemas.microsoft.com/office/powerpoint/2010/main" val="379137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FDDC-8DE8-3909-F0BE-FF91FB57C8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B978DF-ED27-CA43-D438-2B8DB7FE8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FE11C-6FB6-E3A2-3F6B-A4215723BFC0}"/>
              </a:ext>
            </a:extLst>
          </p:cNvPr>
          <p:cNvSpPr>
            <a:spLocks noGrp="1"/>
          </p:cNvSpPr>
          <p:nvPr>
            <p:ph type="dt" sz="half" idx="10"/>
          </p:nvPr>
        </p:nvSpPr>
        <p:spPr/>
        <p:txBody>
          <a:bodyPr/>
          <a:lstStyle/>
          <a:p>
            <a:fld id="{56EC04D0-5385-488B-9ABE-ACD1E43529C5}" type="datetimeFigureOut">
              <a:rPr lang="en-US" smtClean="0"/>
              <a:t>4/18/2023</a:t>
            </a:fld>
            <a:endParaRPr lang="en-US"/>
          </a:p>
        </p:txBody>
      </p:sp>
      <p:sp>
        <p:nvSpPr>
          <p:cNvPr id="5" name="Footer Placeholder 4">
            <a:extLst>
              <a:ext uri="{FF2B5EF4-FFF2-40B4-BE49-F238E27FC236}">
                <a16:creationId xmlns:a16="http://schemas.microsoft.com/office/drawing/2014/main" id="{07399AD2-7823-6164-FE11-887C2E5A7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C7FFB-FC25-25A7-5142-06AD8E33591D}"/>
              </a:ext>
            </a:extLst>
          </p:cNvPr>
          <p:cNvSpPr>
            <a:spLocks noGrp="1"/>
          </p:cNvSpPr>
          <p:nvPr>
            <p:ph type="sldNum" sz="quarter" idx="12"/>
          </p:nvPr>
        </p:nvSpPr>
        <p:spPr/>
        <p:txBody>
          <a:bodyPr/>
          <a:lstStyle/>
          <a:p>
            <a:fld id="{D7417D4C-441F-460B-9BF5-B424CB556FE4}" type="slidenum">
              <a:rPr lang="en-US" smtClean="0"/>
              <a:t>‹#›</a:t>
            </a:fld>
            <a:endParaRPr lang="en-US"/>
          </a:p>
        </p:txBody>
      </p:sp>
    </p:spTree>
    <p:extLst>
      <p:ext uri="{BB962C8B-B14F-4D97-AF65-F5344CB8AC3E}">
        <p14:creationId xmlns:p14="http://schemas.microsoft.com/office/powerpoint/2010/main" val="141203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CABB0F-21A8-1234-00E4-DB67C3AB9352}"/>
              </a:ext>
            </a:extLst>
          </p:cNvPr>
          <p:cNvSpPr>
            <a:spLocks noGrp="1"/>
          </p:cNvSpPr>
          <p:nvPr>
            <p:ph type="title" orient="vert"/>
          </p:nvPr>
        </p:nvSpPr>
        <p:spPr>
          <a:xfrm>
            <a:off x="19631025" y="1947334"/>
            <a:ext cx="5915025" cy="309964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F0DFE2-4E7F-D5A9-0876-4795399C7533}"/>
              </a:ext>
            </a:extLst>
          </p:cNvPr>
          <p:cNvSpPr>
            <a:spLocks noGrp="1"/>
          </p:cNvSpPr>
          <p:nvPr>
            <p:ph type="body" orient="vert" idx="1"/>
          </p:nvPr>
        </p:nvSpPr>
        <p:spPr>
          <a:xfrm>
            <a:off x="1885950"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A1B65-A3C2-D5C9-369A-3C3FD6D87F8A}"/>
              </a:ext>
            </a:extLst>
          </p:cNvPr>
          <p:cNvSpPr>
            <a:spLocks noGrp="1"/>
          </p:cNvSpPr>
          <p:nvPr>
            <p:ph type="dt" sz="half" idx="10"/>
          </p:nvPr>
        </p:nvSpPr>
        <p:spPr/>
        <p:txBody>
          <a:bodyPr/>
          <a:lstStyle/>
          <a:p>
            <a:fld id="{56EC04D0-5385-488B-9ABE-ACD1E43529C5}" type="datetimeFigureOut">
              <a:rPr lang="en-US" smtClean="0"/>
              <a:t>4/18/2023</a:t>
            </a:fld>
            <a:endParaRPr lang="en-US"/>
          </a:p>
        </p:txBody>
      </p:sp>
      <p:sp>
        <p:nvSpPr>
          <p:cNvPr id="5" name="Footer Placeholder 4">
            <a:extLst>
              <a:ext uri="{FF2B5EF4-FFF2-40B4-BE49-F238E27FC236}">
                <a16:creationId xmlns:a16="http://schemas.microsoft.com/office/drawing/2014/main" id="{2C1C0780-AFCA-D115-4D1C-FF52BD0E0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C0F3E-1246-62F8-8672-FF9B3CE42124}"/>
              </a:ext>
            </a:extLst>
          </p:cNvPr>
          <p:cNvSpPr>
            <a:spLocks noGrp="1"/>
          </p:cNvSpPr>
          <p:nvPr>
            <p:ph type="sldNum" sz="quarter" idx="12"/>
          </p:nvPr>
        </p:nvSpPr>
        <p:spPr/>
        <p:txBody>
          <a:bodyPr/>
          <a:lstStyle/>
          <a:p>
            <a:fld id="{D7417D4C-441F-460B-9BF5-B424CB556FE4}" type="slidenum">
              <a:rPr lang="en-US" smtClean="0"/>
              <a:t>‹#›</a:t>
            </a:fld>
            <a:endParaRPr lang="en-US"/>
          </a:p>
        </p:txBody>
      </p:sp>
    </p:spTree>
    <p:extLst>
      <p:ext uri="{BB962C8B-B14F-4D97-AF65-F5344CB8AC3E}">
        <p14:creationId xmlns:p14="http://schemas.microsoft.com/office/powerpoint/2010/main" val="409653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C640-5151-B068-8455-AFE1B15109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8E9E0-B970-D632-03FF-4DA1CA9630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3E9CC-EDDE-032F-12AC-5732D4290877}"/>
              </a:ext>
            </a:extLst>
          </p:cNvPr>
          <p:cNvSpPr>
            <a:spLocks noGrp="1"/>
          </p:cNvSpPr>
          <p:nvPr>
            <p:ph type="dt" sz="half" idx="10"/>
          </p:nvPr>
        </p:nvSpPr>
        <p:spPr/>
        <p:txBody>
          <a:bodyPr/>
          <a:lstStyle/>
          <a:p>
            <a:fld id="{56EC04D0-5385-488B-9ABE-ACD1E43529C5}" type="datetimeFigureOut">
              <a:rPr lang="en-US" smtClean="0"/>
              <a:t>4/18/2023</a:t>
            </a:fld>
            <a:endParaRPr lang="en-US"/>
          </a:p>
        </p:txBody>
      </p:sp>
      <p:sp>
        <p:nvSpPr>
          <p:cNvPr id="5" name="Footer Placeholder 4">
            <a:extLst>
              <a:ext uri="{FF2B5EF4-FFF2-40B4-BE49-F238E27FC236}">
                <a16:creationId xmlns:a16="http://schemas.microsoft.com/office/drawing/2014/main" id="{835B5766-806E-4796-70BB-288B993F6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8DC79-3461-B7B8-FE7D-45E94DB8F9DC}"/>
              </a:ext>
            </a:extLst>
          </p:cNvPr>
          <p:cNvSpPr>
            <a:spLocks noGrp="1"/>
          </p:cNvSpPr>
          <p:nvPr>
            <p:ph type="sldNum" sz="quarter" idx="12"/>
          </p:nvPr>
        </p:nvSpPr>
        <p:spPr/>
        <p:txBody>
          <a:bodyPr/>
          <a:lstStyle/>
          <a:p>
            <a:fld id="{D7417D4C-441F-460B-9BF5-B424CB556FE4}" type="slidenum">
              <a:rPr lang="en-US" smtClean="0"/>
              <a:t>‹#›</a:t>
            </a:fld>
            <a:endParaRPr lang="en-US"/>
          </a:p>
        </p:txBody>
      </p:sp>
    </p:spTree>
    <p:extLst>
      <p:ext uri="{BB962C8B-B14F-4D97-AF65-F5344CB8AC3E}">
        <p14:creationId xmlns:p14="http://schemas.microsoft.com/office/powerpoint/2010/main" val="100402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635E-E79D-1802-31F5-93024E14C02D}"/>
              </a:ext>
            </a:extLst>
          </p:cNvPr>
          <p:cNvSpPr>
            <a:spLocks noGrp="1"/>
          </p:cNvSpPr>
          <p:nvPr>
            <p:ph type="title"/>
          </p:nvPr>
        </p:nvSpPr>
        <p:spPr>
          <a:xfrm>
            <a:off x="1871663" y="9118606"/>
            <a:ext cx="23660100" cy="15214597"/>
          </a:xfrm>
        </p:spPr>
        <p:txBody>
          <a:bodyPr anchor="b"/>
          <a:lstStyle>
            <a:lvl1pPr>
              <a:defRPr sz="13500"/>
            </a:lvl1pPr>
          </a:lstStyle>
          <a:p>
            <a:r>
              <a:rPr lang="en-US"/>
              <a:t>Click to edit Master title style</a:t>
            </a:r>
          </a:p>
        </p:txBody>
      </p:sp>
      <p:sp>
        <p:nvSpPr>
          <p:cNvPr id="3" name="Text Placeholder 2">
            <a:extLst>
              <a:ext uri="{FF2B5EF4-FFF2-40B4-BE49-F238E27FC236}">
                <a16:creationId xmlns:a16="http://schemas.microsoft.com/office/drawing/2014/main" id="{8C4DD787-9BBC-56B3-E550-B3422AF92CD6}"/>
              </a:ext>
            </a:extLst>
          </p:cNvPr>
          <p:cNvSpPr>
            <a:spLocks noGrp="1"/>
          </p:cNvSpPr>
          <p:nvPr>
            <p:ph type="body" idx="1"/>
          </p:nvPr>
        </p:nvSpPr>
        <p:spPr>
          <a:xfrm>
            <a:off x="1871663" y="24477139"/>
            <a:ext cx="23660100" cy="8000997"/>
          </a:xfrm>
        </p:spPr>
        <p:txBody>
          <a:bodyPr/>
          <a:lstStyle>
            <a:lvl1pPr marL="0" indent="0">
              <a:buNone/>
              <a:defRPr sz="5400">
                <a:solidFill>
                  <a:schemeClr val="tx1">
                    <a:tint val="75000"/>
                  </a:schemeClr>
                </a:solidFill>
              </a:defRPr>
            </a:lvl1pPr>
            <a:lvl2pPr marL="1028700" indent="0">
              <a:buNone/>
              <a:defRPr sz="4500">
                <a:solidFill>
                  <a:schemeClr val="tx1">
                    <a:tint val="75000"/>
                  </a:schemeClr>
                </a:solidFill>
              </a:defRPr>
            </a:lvl2pPr>
            <a:lvl3pPr marL="2057400" indent="0">
              <a:buNone/>
              <a:defRPr sz="4050">
                <a:solidFill>
                  <a:schemeClr val="tx1">
                    <a:tint val="75000"/>
                  </a:schemeClr>
                </a:solidFill>
              </a:defRPr>
            </a:lvl3pPr>
            <a:lvl4pPr marL="3086100" indent="0">
              <a:buNone/>
              <a:defRPr sz="3600">
                <a:solidFill>
                  <a:schemeClr val="tx1">
                    <a:tint val="75000"/>
                  </a:schemeClr>
                </a:solidFill>
              </a:defRPr>
            </a:lvl4pPr>
            <a:lvl5pPr marL="4114800" indent="0">
              <a:buNone/>
              <a:defRPr sz="3600">
                <a:solidFill>
                  <a:schemeClr val="tx1">
                    <a:tint val="75000"/>
                  </a:schemeClr>
                </a:solidFill>
              </a:defRPr>
            </a:lvl5pPr>
            <a:lvl6pPr marL="5143500" indent="0">
              <a:buNone/>
              <a:defRPr sz="3600">
                <a:solidFill>
                  <a:schemeClr val="tx1">
                    <a:tint val="75000"/>
                  </a:schemeClr>
                </a:solidFill>
              </a:defRPr>
            </a:lvl6pPr>
            <a:lvl7pPr marL="6172200" indent="0">
              <a:buNone/>
              <a:defRPr sz="3600">
                <a:solidFill>
                  <a:schemeClr val="tx1">
                    <a:tint val="75000"/>
                  </a:schemeClr>
                </a:solidFill>
              </a:defRPr>
            </a:lvl7pPr>
            <a:lvl8pPr marL="7200900" indent="0">
              <a:buNone/>
              <a:defRPr sz="3600">
                <a:solidFill>
                  <a:schemeClr val="tx1">
                    <a:tint val="75000"/>
                  </a:schemeClr>
                </a:solidFill>
              </a:defRPr>
            </a:lvl8pPr>
            <a:lvl9pPr marL="8229600" indent="0">
              <a:buNone/>
              <a:defRPr sz="3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A9600B-906A-7E68-60F2-00EFFA2DD41A}"/>
              </a:ext>
            </a:extLst>
          </p:cNvPr>
          <p:cNvSpPr>
            <a:spLocks noGrp="1"/>
          </p:cNvSpPr>
          <p:nvPr>
            <p:ph type="dt" sz="half" idx="10"/>
          </p:nvPr>
        </p:nvSpPr>
        <p:spPr/>
        <p:txBody>
          <a:bodyPr/>
          <a:lstStyle/>
          <a:p>
            <a:fld id="{56EC04D0-5385-488B-9ABE-ACD1E43529C5}" type="datetimeFigureOut">
              <a:rPr lang="en-US" smtClean="0"/>
              <a:t>4/18/2023</a:t>
            </a:fld>
            <a:endParaRPr lang="en-US"/>
          </a:p>
        </p:txBody>
      </p:sp>
      <p:sp>
        <p:nvSpPr>
          <p:cNvPr id="5" name="Footer Placeholder 4">
            <a:extLst>
              <a:ext uri="{FF2B5EF4-FFF2-40B4-BE49-F238E27FC236}">
                <a16:creationId xmlns:a16="http://schemas.microsoft.com/office/drawing/2014/main" id="{57C1EE5A-3DCE-DCDD-B4D5-78CB75DA5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89D68-C543-7643-DD2C-AE1D6DA7CD13}"/>
              </a:ext>
            </a:extLst>
          </p:cNvPr>
          <p:cNvSpPr>
            <a:spLocks noGrp="1"/>
          </p:cNvSpPr>
          <p:nvPr>
            <p:ph type="sldNum" sz="quarter" idx="12"/>
          </p:nvPr>
        </p:nvSpPr>
        <p:spPr/>
        <p:txBody>
          <a:bodyPr/>
          <a:lstStyle/>
          <a:p>
            <a:fld id="{D7417D4C-441F-460B-9BF5-B424CB556FE4}" type="slidenum">
              <a:rPr lang="en-US" smtClean="0"/>
              <a:t>‹#›</a:t>
            </a:fld>
            <a:endParaRPr lang="en-US"/>
          </a:p>
        </p:txBody>
      </p:sp>
    </p:spTree>
    <p:extLst>
      <p:ext uri="{BB962C8B-B14F-4D97-AF65-F5344CB8AC3E}">
        <p14:creationId xmlns:p14="http://schemas.microsoft.com/office/powerpoint/2010/main" val="130648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CB6E-CB34-4377-9A77-AD3ED2F681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2C93C-E568-4FCF-C675-4EF504279B83}"/>
              </a:ext>
            </a:extLst>
          </p:cNvPr>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15F462-B9A9-2F80-4416-1721A91104A1}"/>
              </a:ext>
            </a:extLst>
          </p:cNvPr>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51000A-E902-8779-AFB6-2582BAAB0435}"/>
              </a:ext>
            </a:extLst>
          </p:cNvPr>
          <p:cNvSpPr>
            <a:spLocks noGrp="1"/>
          </p:cNvSpPr>
          <p:nvPr>
            <p:ph type="dt" sz="half" idx="10"/>
          </p:nvPr>
        </p:nvSpPr>
        <p:spPr/>
        <p:txBody>
          <a:bodyPr/>
          <a:lstStyle/>
          <a:p>
            <a:fld id="{56EC04D0-5385-488B-9ABE-ACD1E43529C5}" type="datetimeFigureOut">
              <a:rPr lang="en-US" smtClean="0"/>
              <a:t>4/18/2023</a:t>
            </a:fld>
            <a:endParaRPr lang="en-US"/>
          </a:p>
        </p:txBody>
      </p:sp>
      <p:sp>
        <p:nvSpPr>
          <p:cNvPr id="6" name="Footer Placeholder 5">
            <a:extLst>
              <a:ext uri="{FF2B5EF4-FFF2-40B4-BE49-F238E27FC236}">
                <a16:creationId xmlns:a16="http://schemas.microsoft.com/office/drawing/2014/main" id="{D1AD63C6-1EB9-EC4F-B2F2-EF5272EC7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2F1373-E05F-D7B4-EFB1-A0DC29142D70}"/>
              </a:ext>
            </a:extLst>
          </p:cNvPr>
          <p:cNvSpPr>
            <a:spLocks noGrp="1"/>
          </p:cNvSpPr>
          <p:nvPr>
            <p:ph type="sldNum" sz="quarter" idx="12"/>
          </p:nvPr>
        </p:nvSpPr>
        <p:spPr/>
        <p:txBody>
          <a:bodyPr/>
          <a:lstStyle/>
          <a:p>
            <a:fld id="{D7417D4C-441F-460B-9BF5-B424CB556FE4}" type="slidenum">
              <a:rPr lang="en-US" smtClean="0"/>
              <a:t>‹#›</a:t>
            </a:fld>
            <a:endParaRPr lang="en-US"/>
          </a:p>
        </p:txBody>
      </p:sp>
    </p:spTree>
    <p:extLst>
      <p:ext uri="{BB962C8B-B14F-4D97-AF65-F5344CB8AC3E}">
        <p14:creationId xmlns:p14="http://schemas.microsoft.com/office/powerpoint/2010/main" val="335363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FC6F-126D-E815-547F-D2D1EB1D17E2}"/>
              </a:ext>
            </a:extLst>
          </p:cNvPr>
          <p:cNvSpPr>
            <a:spLocks noGrp="1"/>
          </p:cNvSpPr>
          <p:nvPr>
            <p:ph type="title"/>
          </p:nvPr>
        </p:nvSpPr>
        <p:spPr>
          <a:xfrm>
            <a:off x="1889523" y="1947336"/>
            <a:ext cx="23660100" cy="7069669"/>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AA315C-DF06-4CD8-01B3-AF5FAEAB13E0}"/>
              </a:ext>
            </a:extLst>
          </p:cNvPr>
          <p:cNvSpPr>
            <a:spLocks noGrp="1"/>
          </p:cNvSpPr>
          <p:nvPr>
            <p:ph type="body" idx="1"/>
          </p:nvPr>
        </p:nvSpPr>
        <p:spPr>
          <a:xfrm>
            <a:off x="1889524" y="8966203"/>
            <a:ext cx="11605021" cy="439419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B41085-6A6A-5111-12B3-08812B9FF836}"/>
              </a:ext>
            </a:extLst>
          </p:cNvPr>
          <p:cNvSpPr>
            <a:spLocks noGrp="1"/>
          </p:cNvSpPr>
          <p:nvPr>
            <p:ph sz="half" idx="2"/>
          </p:nvPr>
        </p:nvSpPr>
        <p:spPr>
          <a:xfrm>
            <a:off x="1889524" y="13360400"/>
            <a:ext cx="11605021"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9F777A-51FF-8BB4-4EB3-34459293DAE5}"/>
              </a:ext>
            </a:extLst>
          </p:cNvPr>
          <p:cNvSpPr>
            <a:spLocks noGrp="1"/>
          </p:cNvSpPr>
          <p:nvPr>
            <p:ph type="body" sz="quarter" idx="3"/>
          </p:nvPr>
        </p:nvSpPr>
        <p:spPr>
          <a:xfrm>
            <a:off x="13887450" y="8966203"/>
            <a:ext cx="11662173" cy="439419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E6993D-6F5E-67F3-759D-7A782DA85CE9}"/>
              </a:ext>
            </a:extLst>
          </p:cNvPr>
          <p:cNvSpPr>
            <a:spLocks noGrp="1"/>
          </p:cNvSpPr>
          <p:nvPr>
            <p:ph sz="quarter" idx="4"/>
          </p:nvPr>
        </p:nvSpPr>
        <p:spPr>
          <a:xfrm>
            <a:off x="13887450"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580FBB-818F-20A0-278A-C5F2BED02D30}"/>
              </a:ext>
            </a:extLst>
          </p:cNvPr>
          <p:cNvSpPr>
            <a:spLocks noGrp="1"/>
          </p:cNvSpPr>
          <p:nvPr>
            <p:ph type="dt" sz="half" idx="10"/>
          </p:nvPr>
        </p:nvSpPr>
        <p:spPr/>
        <p:txBody>
          <a:bodyPr/>
          <a:lstStyle/>
          <a:p>
            <a:fld id="{56EC04D0-5385-488B-9ABE-ACD1E43529C5}" type="datetimeFigureOut">
              <a:rPr lang="en-US" smtClean="0"/>
              <a:t>4/18/2023</a:t>
            </a:fld>
            <a:endParaRPr lang="en-US"/>
          </a:p>
        </p:txBody>
      </p:sp>
      <p:sp>
        <p:nvSpPr>
          <p:cNvPr id="8" name="Footer Placeholder 7">
            <a:extLst>
              <a:ext uri="{FF2B5EF4-FFF2-40B4-BE49-F238E27FC236}">
                <a16:creationId xmlns:a16="http://schemas.microsoft.com/office/drawing/2014/main" id="{34B53DC7-A8D7-6127-5EFF-52ABE298CB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A6425D-2BFD-6603-25EE-03B4B12F4DBC}"/>
              </a:ext>
            </a:extLst>
          </p:cNvPr>
          <p:cNvSpPr>
            <a:spLocks noGrp="1"/>
          </p:cNvSpPr>
          <p:nvPr>
            <p:ph type="sldNum" sz="quarter" idx="12"/>
          </p:nvPr>
        </p:nvSpPr>
        <p:spPr/>
        <p:txBody>
          <a:bodyPr/>
          <a:lstStyle/>
          <a:p>
            <a:fld id="{D7417D4C-441F-460B-9BF5-B424CB556FE4}" type="slidenum">
              <a:rPr lang="en-US" smtClean="0"/>
              <a:t>‹#›</a:t>
            </a:fld>
            <a:endParaRPr lang="en-US"/>
          </a:p>
        </p:txBody>
      </p:sp>
    </p:spTree>
    <p:extLst>
      <p:ext uri="{BB962C8B-B14F-4D97-AF65-F5344CB8AC3E}">
        <p14:creationId xmlns:p14="http://schemas.microsoft.com/office/powerpoint/2010/main" val="216862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6FD7-751D-37C4-2DD2-0B9981E5BA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158016-B803-2EBC-39F8-55FCF9B9B1B1}"/>
              </a:ext>
            </a:extLst>
          </p:cNvPr>
          <p:cNvSpPr>
            <a:spLocks noGrp="1"/>
          </p:cNvSpPr>
          <p:nvPr>
            <p:ph type="dt" sz="half" idx="10"/>
          </p:nvPr>
        </p:nvSpPr>
        <p:spPr/>
        <p:txBody>
          <a:bodyPr/>
          <a:lstStyle/>
          <a:p>
            <a:fld id="{56EC04D0-5385-488B-9ABE-ACD1E43529C5}" type="datetimeFigureOut">
              <a:rPr lang="en-US" smtClean="0"/>
              <a:t>4/18/2023</a:t>
            </a:fld>
            <a:endParaRPr lang="en-US"/>
          </a:p>
        </p:txBody>
      </p:sp>
      <p:sp>
        <p:nvSpPr>
          <p:cNvPr id="4" name="Footer Placeholder 3">
            <a:extLst>
              <a:ext uri="{FF2B5EF4-FFF2-40B4-BE49-F238E27FC236}">
                <a16:creationId xmlns:a16="http://schemas.microsoft.com/office/drawing/2014/main" id="{CEC45B6E-76F6-1D35-5B45-372F116681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A4B7E-160A-CD23-B2CA-7F0679F4A345}"/>
              </a:ext>
            </a:extLst>
          </p:cNvPr>
          <p:cNvSpPr>
            <a:spLocks noGrp="1"/>
          </p:cNvSpPr>
          <p:nvPr>
            <p:ph type="sldNum" sz="quarter" idx="12"/>
          </p:nvPr>
        </p:nvSpPr>
        <p:spPr/>
        <p:txBody>
          <a:bodyPr/>
          <a:lstStyle/>
          <a:p>
            <a:fld id="{D7417D4C-441F-460B-9BF5-B424CB556FE4}" type="slidenum">
              <a:rPr lang="en-US" smtClean="0"/>
              <a:t>‹#›</a:t>
            </a:fld>
            <a:endParaRPr lang="en-US"/>
          </a:p>
        </p:txBody>
      </p:sp>
    </p:spTree>
    <p:extLst>
      <p:ext uri="{BB962C8B-B14F-4D97-AF65-F5344CB8AC3E}">
        <p14:creationId xmlns:p14="http://schemas.microsoft.com/office/powerpoint/2010/main" val="39355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469B5B-933A-2873-A4C8-CAE191B4C147}"/>
              </a:ext>
            </a:extLst>
          </p:cNvPr>
          <p:cNvSpPr>
            <a:spLocks noGrp="1"/>
          </p:cNvSpPr>
          <p:nvPr>
            <p:ph type="dt" sz="half" idx="10"/>
          </p:nvPr>
        </p:nvSpPr>
        <p:spPr/>
        <p:txBody>
          <a:bodyPr/>
          <a:lstStyle/>
          <a:p>
            <a:fld id="{56EC04D0-5385-488B-9ABE-ACD1E43529C5}" type="datetimeFigureOut">
              <a:rPr lang="en-US" smtClean="0"/>
              <a:t>4/18/2023</a:t>
            </a:fld>
            <a:endParaRPr lang="en-US"/>
          </a:p>
        </p:txBody>
      </p:sp>
      <p:sp>
        <p:nvSpPr>
          <p:cNvPr id="3" name="Footer Placeholder 2">
            <a:extLst>
              <a:ext uri="{FF2B5EF4-FFF2-40B4-BE49-F238E27FC236}">
                <a16:creationId xmlns:a16="http://schemas.microsoft.com/office/drawing/2014/main" id="{2654941C-271E-2A08-3539-1878F19FAA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3BE30E-213E-4E9F-D3B0-F098F4B30373}"/>
              </a:ext>
            </a:extLst>
          </p:cNvPr>
          <p:cNvSpPr>
            <a:spLocks noGrp="1"/>
          </p:cNvSpPr>
          <p:nvPr>
            <p:ph type="sldNum" sz="quarter" idx="12"/>
          </p:nvPr>
        </p:nvSpPr>
        <p:spPr/>
        <p:txBody>
          <a:bodyPr/>
          <a:lstStyle/>
          <a:p>
            <a:fld id="{D7417D4C-441F-460B-9BF5-B424CB556FE4}" type="slidenum">
              <a:rPr lang="en-US" smtClean="0"/>
              <a:t>‹#›</a:t>
            </a:fld>
            <a:endParaRPr lang="en-US"/>
          </a:p>
        </p:txBody>
      </p:sp>
    </p:spTree>
    <p:extLst>
      <p:ext uri="{BB962C8B-B14F-4D97-AF65-F5344CB8AC3E}">
        <p14:creationId xmlns:p14="http://schemas.microsoft.com/office/powerpoint/2010/main" val="364157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91E1-A419-C448-B181-81647590D77B}"/>
              </a:ext>
            </a:extLst>
          </p:cNvPr>
          <p:cNvSpPr>
            <a:spLocks noGrp="1"/>
          </p:cNvSpPr>
          <p:nvPr>
            <p:ph type="title"/>
          </p:nvPr>
        </p:nvSpPr>
        <p:spPr>
          <a:xfrm>
            <a:off x="1889524" y="2438400"/>
            <a:ext cx="8847533" cy="853440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97A5E12E-8E63-8218-066E-B4D781E6542E}"/>
              </a:ext>
            </a:extLst>
          </p:cNvPr>
          <p:cNvSpPr>
            <a:spLocks noGrp="1"/>
          </p:cNvSpPr>
          <p:nvPr>
            <p:ph idx="1"/>
          </p:nvPr>
        </p:nvSpPr>
        <p:spPr>
          <a:xfrm>
            <a:off x="11662173" y="5266269"/>
            <a:ext cx="13887450" cy="25992667"/>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B2EB7-6DE6-F1B7-3CB7-53415366A789}"/>
              </a:ext>
            </a:extLst>
          </p:cNvPr>
          <p:cNvSpPr>
            <a:spLocks noGrp="1"/>
          </p:cNvSpPr>
          <p:nvPr>
            <p:ph type="body" sz="half" idx="2"/>
          </p:nvPr>
        </p:nvSpPr>
        <p:spPr>
          <a:xfrm>
            <a:off x="1889524" y="10972800"/>
            <a:ext cx="8847533" cy="20328469"/>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Click to edit Master text styles</a:t>
            </a:r>
          </a:p>
        </p:txBody>
      </p:sp>
      <p:sp>
        <p:nvSpPr>
          <p:cNvPr id="5" name="Date Placeholder 4">
            <a:extLst>
              <a:ext uri="{FF2B5EF4-FFF2-40B4-BE49-F238E27FC236}">
                <a16:creationId xmlns:a16="http://schemas.microsoft.com/office/drawing/2014/main" id="{85AE2B61-008D-FFC8-1685-21269A414682}"/>
              </a:ext>
            </a:extLst>
          </p:cNvPr>
          <p:cNvSpPr>
            <a:spLocks noGrp="1"/>
          </p:cNvSpPr>
          <p:nvPr>
            <p:ph type="dt" sz="half" idx="10"/>
          </p:nvPr>
        </p:nvSpPr>
        <p:spPr/>
        <p:txBody>
          <a:bodyPr/>
          <a:lstStyle/>
          <a:p>
            <a:fld id="{56EC04D0-5385-488B-9ABE-ACD1E43529C5}" type="datetimeFigureOut">
              <a:rPr lang="en-US" smtClean="0"/>
              <a:t>4/18/2023</a:t>
            </a:fld>
            <a:endParaRPr lang="en-US"/>
          </a:p>
        </p:txBody>
      </p:sp>
      <p:sp>
        <p:nvSpPr>
          <p:cNvPr id="6" name="Footer Placeholder 5">
            <a:extLst>
              <a:ext uri="{FF2B5EF4-FFF2-40B4-BE49-F238E27FC236}">
                <a16:creationId xmlns:a16="http://schemas.microsoft.com/office/drawing/2014/main" id="{2C98A7FC-766F-600F-3A94-6C820852B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1236D-2F8E-9D7D-ACE2-A3CD0ADE5F2C}"/>
              </a:ext>
            </a:extLst>
          </p:cNvPr>
          <p:cNvSpPr>
            <a:spLocks noGrp="1"/>
          </p:cNvSpPr>
          <p:nvPr>
            <p:ph type="sldNum" sz="quarter" idx="12"/>
          </p:nvPr>
        </p:nvSpPr>
        <p:spPr/>
        <p:txBody>
          <a:bodyPr/>
          <a:lstStyle/>
          <a:p>
            <a:fld id="{D7417D4C-441F-460B-9BF5-B424CB556FE4}" type="slidenum">
              <a:rPr lang="en-US" smtClean="0"/>
              <a:t>‹#›</a:t>
            </a:fld>
            <a:endParaRPr lang="en-US"/>
          </a:p>
        </p:txBody>
      </p:sp>
    </p:spTree>
    <p:extLst>
      <p:ext uri="{BB962C8B-B14F-4D97-AF65-F5344CB8AC3E}">
        <p14:creationId xmlns:p14="http://schemas.microsoft.com/office/powerpoint/2010/main" val="213825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82E3-F597-DF60-FA29-E00A80DFD406}"/>
              </a:ext>
            </a:extLst>
          </p:cNvPr>
          <p:cNvSpPr>
            <a:spLocks noGrp="1"/>
          </p:cNvSpPr>
          <p:nvPr>
            <p:ph type="title"/>
          </p:nvPr>
        </p:nvSpPr>
        <p:spPr>
          <a:xfrm>
            <a:off x="1889524" y="2438400"/>
            <a:ext cx="8847533" cy="853440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C1DAEFB7-96F6-AD70-F330-94D255730CFE}"/>
              </a:ext>
            </a:extLst>
          </p:cNvPr>
          <p:cNvSpPr>
            <a:spLocks noGrp="1"/>
          </p:cNvSpPr>
          <p:nvPr>
            <p:ph type="pic" idx="1"/>
          </p:nvPr>
        </p:nvSpPr>
        <p:spPr>
          <a:xfrm>
            <a:off x="11662173" y="5266269"/>
            <a:ext cx="13887450" cy="25992667"/>
          </a:xfrm>
        </p:spPr>
        <p:txBody>
          <a:bodyPr/>
          <a:lstStyle>
            <a:lvl1pPr marL="0" indent="0">
              <a:buNone/>
              <a:defRPr sz="7200"/>
            </a:lvl1pPr>
            <a:lvl2pPr marL="1028700" indent="0">
              <a:buNone/>
              <a:defRPr sz="6300"/>
            </a:lvl2pPr>
            <a:lvl3pPr marL="2057400" indent="0">
              <a:buNone/>
              <a:defRPr sz="5400"/>
            </a:lvl3pPr>
            <a:lvl4pPr marL="3086100" indent="0">
              <a:buNone/>
              <a:defRPr sz="4500"/>
            </a:lvl4pPr>
            <a:lvl5pPr marL="4114800" indent="0">
              <a:buNone/>
              <a:defRPr sz="4500"/>
            </a:lvl5pPr>
            <a:lvl6pPr marL="5143500" indent="0">
              <a:buNone/>
              <a:defRPr sz="4500"/>
            </a:lvl6pPr>
            <a:lvl7pPr marL="6172200" indent="0">
              <a:buNone/>
              <a:defRPr sz="4500"/>
            </a:lvl7pPr>
            <a:lvl8pPr marL="7200900" indent="0">
              <a:buNone/>
              <a:defRPr sz="4500"/>
            </a:lvl8pPr>
            <a:lvl9pPr marL="8229600" indent="0">
              <a:buNone/>
              <a:defRPr sz="4500"/>
            </a:lvl9pPr>
          </a:lstStyle>
          <a:p>
            <a:endParaRPr lang="en-US"/>
          </a:p>
        </p:txBody>
      </p:sp>
      <p:sp>
        <p:nvSpPr>
          <p:cNvPr id="4" name="Text Placeholder 3">
            <a:extLst>
              <a:ext uri="{FF2B5EF4-FFF2-40B4-BE49-F238E27FC236}">
                <a16:creationId xmlns:a16="http://schemas.microsoft.com/office/drawing/2014/main" id="{F3F35016-8FDB-12C5-6E3D-FE957287D6E6}"/>
              </a:ext>
            </a:extLst>
          </p:cNvPr>
          <p:cNvSpPr>
            <a:spLocks noGrp="1"/>
          </p:cNvSpPr>
          <p:nvPr>
            <p:ph type="body" sz="half" idx="2"/>
          </p:nvPr>
        </p:nvSpPr>
        <p:spPr>
          <a:xfrm>
            <a:off x="1889524" y="10972800"/>
            <a:ext cx="8847533" cy="20328469"/>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Click to edit Master text styles</a:t>
            </a:r>
          </a:p>
        </p:txBody>
      </p:sp>
      <p:sp>
        <p:nvSpPr>
          <p:cNvPr id="5" name="Date Placeholder 4">
            <a:extLst>
              <a:ext uri="{FF2B5EF4-FFF2-40B4-BE49-F238E27FC236}">
                <a16:creationId xmlns:a16="http://schemas.microsoft.com/office/drawing/2014/main" id="{8C21F0C7-457C-DA1D-2B30-4EF0DB301EF5}"/>
              </a:ext>
            </a:extLst>
          </p:cNvPr>
          <p:cNvSpPr>
            <a:spLocks noGrp="1"/>
          </p:cNvSpPr>
          <p:nvPr>
            <p:ph type="dt" sz="half" idx="10"/>
          </p:nvPr>
        </p:nvSpPr>
        <p:spPr/>
        <p:txBody>
          <a:bodyPr/>
          <a:lstStyle/>
          <a:p>
            <a:fld id="{56EC04D0-5385-488B-9ABE-ACD1E43529C5}" type="datetimeFigureOut">
              <a:rPr lang="en-US" smtClean="0"/>
              <a:t>4/18/2023</a:t>
            </a:fld>
            <a:endParaRPr lang="en-US"/>
          </a:p>
        </p:txBody>
      </p:sp>
      <p:sp>
        <p:nvSpPr>
          <p:cNvPr id="6" name="Footer Placeholder 5">
            <a:extLst>
              <a:ext uri="{FF2B5EF4-FFF2-40B4-BE49-F238E27FC236}">
                <a16:creationId xmlns:a16="http://schemas.microsoft.com/office/drawing/2014/main" id="{23A3A8DC-2B2A-C27E-C8C9-B2B663C87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94A1D-0F59-416F-EAB4-36521EA110DF}"/>
              </a:ext>
            </a:extLst>
          </p:cNvPr>
          <p:cNvSpPr>
            <a:spLocks noGrp="1"/>
          </p:cNvSpPr>
          <p:nvPr>
            <p:ph type="sldNum" sz="quarter" idx="12"/>
          </p:nvPr>
        </p:nvSpPr>
        <p:spPr/>
        <p:txBody>
          <a:bodyPr/>
          <a:lstStyle/>
          <a:p>
            <a:fld id="{D7417D4C-441F-460B-9BF5-B424CB556FE4}" type="slidenum">
              <a:rPr lang="en-US" smtClean="0"/>
              <a:t>‹#›</a:t>
            </a:fld>
            <a:endParaRPr lang="en-US"/>
          </a:p>
        </p:txBody>
      </p:sp>
    </p:spTree>
    <p:extLst>
      <p:ext uri="{BB962C8B-B14F-4D97-AF65-F5344CB8AC3E}">
        <p14:creationId xmlns:p14="http://schemas.microsoft.com/office/powerpoint/2010/main" val="1795342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2B0A21-5C16-B0E7-4515-08DF466D41BD}"/>
              </a:ext>
            </a:extLst>
          </p:cNvPr>
          <p:cNvSpPr>
            <a:spLocks noGrp="1"/>
          </p:cNvSpPr>
          <p:nvPr>
            <p:ph type="title"/>
          </p:nvPr>
        </p:nvSpPr>
        <p:spPr>
          <a:xfrm>
            <a:off x="1885950" y="1947336"/>
            <a:ext cx="2366010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5D8C24-19BF-6745-B34B-A5E707DE59F9}"/>
              </a:ext>
            </a:extLst>
          </p:cNvPr>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4E77A-97E1-3979-AE80-3554C9DB1524}"/>
              </a:ext>
            </a:extLst>
          </p:cNvPr>
          <p:cNvSpPr>
            <a:spLocks noGrp="1"/>
          </p:cNvSpPr>
          <p:nvPr>
            <p:ph type="dt" sz="half" idx="2"/>
          </p:nvPr>
        </p:nvSpPr>
        <p:spPr>
          <a:xfrm>
            <a:off x="1885950" y="33900536"/>
            <a:ext cx="6172200" cy="1947333"/>
          </a:xfrm>
          <a:prstGeom prst="rect">
            <a:avLst/>
          </a:prstGeom>
        </p:spPr>
        <p:txBody>
          <a:bodyPr vert="horz" lIns="91440" tIns="45720" rIns="91440" bIns="45720" rtlCol="0" anchor="ctr"/>
          <a:lstStyle>
            <a:lvl1pPr algn="l">
              <a:defRPr sz="2700">
                <a:solidFill>
                  <a:schemeClr val="tx1">
                    <a:tint val="75000"/>
                  </a:schemeClr>
                </a:solidFill>
              </a:defRPr>
            </a:lvl1pPr>
          </a:lstStyle>
          <a:p>
            <a:fld id="{56EC04D0-5385-488B-9ABE-ACD1E43529C5}" type="datetimeFigureOut">
              <a:rPr lang="en-US" smtClean="0"/>
              <a:t>4/18/2023</a:t>
            </a:fld>
            <a:endParaRPr lang="en-US"/>
          </a:p>
        </p:txBody>
      </p:sp>
      <p:sp>
        <p:nvSpPr>
          <p:cNvPr id="5" name="Footer Placeholder 4">
            <a:extLst>
              <a:ext uri="{FF2B5EF4-FFF2-40B4-BE49-F238E27FC236}">
                <a16:creationId xmlns:a16="http://schemas.microsoft.com/office/drawing/2014/main" id="{618241D3-2726-6E9B-E7EE-8BB5CD7A9B46}"/>
              </a:ext>
            </a:extLst>
          </p:cNvPr>
          <p:cNvSpPr>
            <a:spLocks noGrp="1"/>
          </p:cNvSpPr>
          <p:nvPr>
            <p:ph type="ftr" sz="quarter" idx="3"/>
          </p:nvPr>
        </p:nvSpPr>
        <p:spPr>
          <a:xfrm>
            <a:off x="9086850" y="33900536"/>
            <a:ext cx="9258300" cy="1947333"/>
          </a:xfrm>
          <a:prstGeom prst="rect">
            <a:avLst/>
          </a:prstGeom>
        </p:spPr>
        <p:txBody>
          <a:bodyPr vert="horz" lIns="91440" tIns="45720" rIns="91440" bIns="45720" rtlCol="0" anchor="ctr"/>
          <a:lstStyle>
            <a:lvl1pPr algn="ctr">
              <a:defRPr sz="27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2425C-CB13-527B-1F1A-ED28D0A15E43}"/>
              </a:ext>
            </a:extLst>
          </p:cNvPr>
          <p:cNvSpPr>
            <a:spLocks noGrp="1"/>
          </p:cNvSpPr>
          <p:nvPr>
            <p:ph type="sldNum" sz="quarter" idx="4"/>
          </p:nvPr>
        </p:nvSpPr>
        <p:spPr>
          <a:xfrm>
            <a:off x="19373850" y="33900536"/>
            <a:ext cx="6172200" cy="1947333"/>
          </a:xfrm>
          <a:prstGeom prst="rect">
            <a:avLst/>
          </a:prstGeom>
        </p:spPr>
        <p:txBody>
          <a:bodyPr vert="horz" lIns="91440" tIns="45720" rIns="91440" bIns="45720" rtlCol="0" anchor="ctr"/>
          <a:lstStyle>
            <a:lvl1pPr algn="r">
              <a:defRPr sz="2700">
                <a:solidFill>
                  <a:schemeClr val="tx1">
                    <a:tint val="75000"/>
                  </a:schemeClr>
                </a:solidFill>
              </a:defRPr>
            </a:lvl1pPr>
          </a:lstStyle>
          <a:p>
            <a:fld id="{D7417D4C-441F-460B-9BF5-B424CB556FE4}" type="slidenum">
              <a:rPr lang="en-US" smtClean="0"/>
              <a:t>‹#›</a:t>
            </a:fld>
            <a:endParaRPr lang="en-US"/>
          </a:p>
        </p:txBody>
      </p:sp>
    </p:spTree>
    <p:extLst>
      <p:ext uri="{BB962C8B-B14F-4D97-AF65-F5344CB8AC3E}">
        <p14:creationId xmlns:p14="http://schemas.microsoft.com/office/powerpoint/2010/main" val="250014272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2057400" rtl="0" eaLnBrk="1" latinLnBrk="0" hangingPunct="1">
        <a:lnSpc>
          <a:spcPct val="90000"/>
        </a:lnSpc>
        <a:spcBef>
          <a:spcPct val="0"/>
        </a:spcBef>
        <a:buNone/>
        <a:defRPr sz="9900" kern="1200">
          <a:solidFill>
            <a:schemeClr val="tx1"/>
          </a:solidFill>
          <a:latin typeface="+mj-lt"/>
          <a:ea typeface="+mj-ea"/>
          <a:cs typeface="+mj-cs"/>
        </a:defRPr>
      </a:lvl1pPr>
    </p:titleStyle>
    <p:bodyStyle>
      <a:lvl1pPr marL="514350" indent="-514350" algn="l" defTabSz="2057400" rtl="0" eaLnBrk="1" latinLnBrk="0" hangingPunct="1">
        <a:lnSpc>
          <a:spcPct val="90000"/>
        </a:lnSpc>
        <a:spcBef>
          <a:spcPts val="2250"/>
        </a:spcBef>
        <a:buFont typeface="Arial" panose="020B0604020202020204" pitchFamily="34" charset="0"/>
        <a:buChar char="•"/>
        <a:defRPr sz="6300" kern="1200">
          <a:solidFill>
            <a:schemeClr val="tx1"/>
          </a:solidFill>
          <a:latin typeface="+mn-lt"/>
          <a:ea typeface="+mn-ea"/>
          <a:cs typeface="+mn-cs"/>
        </a:defRPr>
      </a:lvl1pPr>
      <a:lvl2pPr marL="1543050" indent="-514350" algn="l" defTabSz="2057400"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750" indent="-514350" algn="l" defTabSz="2057400"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4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1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78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5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2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9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400" rtl="0" eaLnBrk="1" latinLnBrk="0" hangingPunct="1">
        <a:defRPr sz="4050" kern="1200">
          <a:solidFill>
            <a:schemeClr val="tx1"/>
          </a:solidFill>
          <a:latin typeface="+mn-lt"/>
          <a:ea typeface="+mn-ea"/>
          <a:cs typeface="+mn-cs"/>
        </a:defRPr>
      </a:lvl1pPr>
      <a:lvl2pPr marL="1028700" algn="l" defTabSz="2057400" rtl="0" eaLnBrk="1" latinLnBrk="0" hangingPunct="1">
        <a:defRPr sz="4050" kern="1200">
          <a:solidFill>
            <a:schemeClr val="tx1"/>
          </a:solidFill>
          <a:latin typeface="+mn-lt"/>
          <a:ea typeface="+mn-ea"/>
          <a:cs typeface="+mn-cs"/>
        </a:defRPr>
      </a:lvl2pPr>
      <a:lvl3pPr marL="2057400" algn="l" defTabSz="2057400" rtl="0" eaLnBrk="1" latinLnBrk="0" hangingPunct="1">
        <a:defRPr sz="4050" kern="1200">
          <a:solidFill>
            <a:schemeClr val="tx1"/>
          </a:solidFill>
          <a:latin typeface="+mn-lt"/>
          <a:ea typeface="+mn-ea"/>
          <a:cs typeface="+mn-cs"/>
        </a:defRPr>
      </a:lvl3pPr>
      <a:lvl4pPr marL="3086100" algn="l" defTabSz="2057400" rtl="0" eaLnBrk="1" latinLnBrk="0" hangingPunct="1">
        <a:defRPr sz="4050" kern="1200">
          <a:solidFill>
            <a:schemeClr val="tx1"/>
          </a:solidFill>
          <a:latin typeface="+mn-lt"/>
          <a:ea typeface="+mn-ea"/>
          <a:cs typeface="+mn-cs"/>
        </a:defRPr>
      </a:lvl4pPr>
      <a:lvl5pPr marL="4114800" algn="l" defTabSz="2057400" rtl="0" eaLnBrk="1" latinLnBrk="0" hangingPunct="1">
        <a:defRPr sz="4050" kern="1200">
          <a:solidFill>
            <a:schemeClr val="tx1"/>
          </a:solidFill>
          <a:latin typeface="+mn-lt"/>
          <a:ea typeface="+mn-ea"/>
          <a:cs typeface="+mn-cs"/>
        </a:defRPr>
      </a:lvl5pPr>
      <a:lvl6pPr marL="5143500" algn="l" defTabSz="2057400" rtl="0" eaLnBrk="1" latinLnBrk="0" hangingPunct="1">
        <a:defRPr sz="4050" kern="1200">
          <a:solidFill>
            <a:schemeClr val="tx1"/>
          </a:solidFill>
          <a:latin typeface="+mn-lt"/>
          <a:ea typeface="+mn-ea"/>
          <a:cs typeface="+mn-cs"/>
        </a:defRPr>
      </a:lvl6pPr>
      <a:lvl7pPr marL="6172200" algn="l" defTabSz="2057400" rtl="0" eaLnBrk="1" latinLnBrk="0" hangingPunct="1">
        <a:defRPr sz="4050" kern="1200">
          <a:solidFill>
            <a:schemeClr val="tx1"/>
          </a:solidFill>
          <a:latin typeface="+mn-lt"/>
          <a:ea typeface="+mn-ea"/>
          <a:cs typeface="+mn-cs"/>
        </a:defRPr>
      </a:lvl7pPr>
      <a:lvl8pPr marL="7200900" algn="l" defTabSz="2057400" rtl="0" eaLnBrk="1" latinLnBrk="0" hangingPunct="1">
        <a:defRPr sz="4050" kern="1200">
          <a:solidFill>
            <a:schemeClr val="tx1"/>
          </a:solidFill>
          <a:latin typeface="+mn-lt"/>
          <a:ea typeface="+mn-ea"/>
          <a:cs typeface="+mn-cs"/>
        </a:defRPr>
      </a:lvl8pPr>
      <a:lvl9pPr marL="8229600" algn="l" defTabSz="2057400" rtl="0" eaLnBrk="1" latinLnBrk="0" hangingPunct="1">
        <a:defRPr sz="4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680310-AF7D-8AB9-B544-0B5DD3B71FDE}"/>
              </a:ext>
            </a:extLst>
          </p:cNvPr>
          <p:cNvSpPr txBox="1"/>
          <p:nvPr/>
        </p:nvSpPr>
        <p:spPr>
          <a:xfrm>
            <a:off x="-6721" y="-115118"/>
            <a:ext cx="27487146" cy="2400657"/>
          </a:xfrm>
          <a:prstGeom prst="rect">
            <a:avLst/>
          </a:prstGeom>
          <a:solidFill>
            <a:schemeClr val="accent1">
              <a:lumMod val="60000"/>
              <a:lumOff val="40000"/>
            </a:schemeClr>
          </a:solidFill>
        </p:spPr>
        <p:txBody>
          <a:bodyPr wrap="square" rtlCol="0">
            <a:spAutoFit/>
          </a:bodyPr>
          <a:lstStyle/>
          <a:p>
            <a:pPr algn="ctr"/>
            <a:r>
              <a:rPr lang="en-US" sz="9600" dirty="0"/>
              <a:t>     NBA Game Match-up Prediction Tool</a:t>
            </a:r>
          </a:p>
          <a:p>
            <a:pPr algn="ctr"/>
            <a:endParaRPr lang="en-US" sz="5400" dirty="0"/>
          </a:p>
        </p:txBody>
      </p:sp>
      <p:sp>
        <p:nvSpPr>
          <p:cNvPr id="7" name="TextBox 6">
            <a:extLst>
              <a:ext uri="{FF2B5EF4-FFF2-40B4-BE49-F238E27FC236}">
                <a16:creationId xmlns:a16="http://schemas.microsoft.com/office/drawing/2014/main" id="{20A146A3-8E83-0434-1376-18163683ECC5}"/>
              </a:ext>
            </a:extLst>
          </p:cNvPr>
          <p:cNvSpPr txBox="1"/>
          <p:nvPr/>
        </p:nvSpPr>
        <p:spPr>
          <a:xfrm>
            <a:off x="0" y="2355527"/>
            <a:ext cx="12990840" cy="707886"/>
          </a:xfrm>
          <a:prstGeom prst="rect">
            <a:avLst/>
          </a:prstGeom>
          <a:solidFill>
            <a:schemeClr val="accent2">
              <a:lumMod val="40000"/>
              <a:lumOff val="60000"/>
            </a:schemeClr>
          </a:solidFill>
        </p:spPr>
        <p:txBody>
          <a:bodyPr wrap="square">
            <a:spAutoFit/>
          </a:bodyPr>
          <a:lstStyle/>
          <a:p>
            <a:pPr algn="ctr"/>
            <a:r>
              <a:rPr lang="en-US" sz="4000" b="1" dirty="0"/>
              <a:t>INTRODUCTION</a:t>
            </a:r>
          </a:p>
        </p:txBody>
      </p:sp>
      <p:sp>
        <p:nvSpPr>
          <p:cNvPr id="8" name="TextBox 7">
            <a:extLst>
              <a:ext uri="{FF2B5EF4-FFF2-40B4-BE49-F238E27FC236}">
                <a16:creationId xmlns:a16="http://schemas.microsoft.com/office/drawing/2014/main" id="{0BA2454D-1B52-2DC7-34B8-2A57EDE0CCA3}"/>
              </a:ext>
            </a:extLst>
          </p:cNvPr>
          <p:cNvSpPr txBox="1"/>
          <p:nvPr/>
        </p:nvSpPr>
        <p:spPr>
          <a:xfrm>
            <a:off x="161924" y="3100869"/>
            <a:ext cx="12826323" cy="4031873"/>
          </a:xfrm>
          <a:prstGeom prst="rect">
            <a:avLst/>
          </a:prstGeom>
          <a:noFill/>
        </p:spPr>
        <p:txBody>
          <a:bodyPr wrap="square">
            <a:spAutoFit/>
          </a:bodyPr>
          <a:lstStyle/>
          <a:p>
            <a:r>
              <a:rPr lang="en-US" sz="3200" b="0" i="0" u="none" strike="noStrike" dirty="0">
                <a:solidFill>
                  <a:srgbClr val="000000"/>
                </a:solidFill>
                <a:effectLst/>
              </a:rPr>
              <a:t>According to ESPN, NBA teams and the sports betting industry spend well in excess of $3.1 billion in researching surrounding player stats and predictions in order to gain a competitive advantage in the respective fields.</a:t>
            </a:r>
          </a:p>
          <a:p>
            <a:r>
              <a:rPr lang="en-US" sz="3200" b="0" i="0" u="none" strike="noStrike" dirty="0">
                <a:solidFill>
                  <a:srgbClr val="000000"/>
                </a:solidFill>
                <a:effectLst/>
              </a:rPr>
              <a:t>We will be developing a visual tool that evaluates the head-to-head NBA match-up of a game to predict a winner.</a:t>
            </a:r>
          </a:p>
          <a:p>
            <a:r>
              <a:rPr lang="en-US" sz="3200" b="0" i="0" u="none" strike="noStrike" dirty="0">
                <a:solidFill>
                  <a:srgbClr val="333333"/>
                </a:solidFill>
                <a:effectLst/>
              </a:rPr>
              <a:t>NBA teams and coaches can use this to identify match-up benefits or issues. Also, for sports betting seeking to find betting advantages  it can be used to improve sports betting lines or predict winners which has a financial impact</a:t>
            </a:r>
            <a:endParaRPr lang="en-US" sz="3200" dirty="0"/>
          </a:p>
        </p:txBody>
      </p:sp>
      <p:sp>
        <p:nvSpPr>
          <p:cNvPr id="13" name="TextBox 12">
            <a:extLst>
              <a:ext uri="{FF2B5EF4-FFF2-40B4-BE49-F238E27FC236}">
                <a16:creationId xmlns:a16="http://schemas.microsoft.com/office/drawing/2014/main" id="{A320C6D9-CEB7-F902-5B15-1A7C60829A37}"/>
              </a:ext>
            </a:extLst>
          </p:cNvPr>
          <p:cNvSpPr txBox="1"/>
          <p:nvPr/>
        </p:nvSpPr>
        <p:spPr>
          <a:xfrm>
            <a:off x="54702" y="8236782"/>
            <a:ext cx="12933545" cy="10033516"/>
          </a:xfrm>
          <a:prstGeom prst="rect">
            <a:avLst/>
          </a:prstGeom>
          <a:noFill/>
        </p:spPr>
        <p:txBody>
          <a:bodyPr wrap="square">
            <a:spAutoFit/>
          </a:bodyPr>
          <a:lstStyle/>
          <a:p>
            <a:pPr algn="just" rtl="0" fontAlgn="base">
              <a:spcBef>
                <a:spcPts val="0"/>
              </a:spcBef>
              <a:spcAft>
                <a:spcPts val="0"/>
              </a:spcAft>
            </a:pPr>
            <a:r>
              <a:rPr lang="en-US" sz="3400" dirty="0">
                <a:solidFill>
                  <a:srgbClr val="000000"/>
                </a:solidFill>
              </a:rPr>
              <a:t>The algorithm involves running</a:t>
            </a:r>
            <a:r>
              <a:rPr lang="en-US" sz="3400" b="0" i="0" u="none" strike="noStrike" dirty="0">
                <a:solidFill>
                  <a:srgbClr val="000000"/>
                </a:solidFill>
                <a:effectLst/>
              </a:rPr>
              <a:t> a multiple linear regression model looking at historical game performance to determine baseline projections of points per game, assists, rebounds, etc.  We then  took past 7-days of social sentiment via Twitter and created a sentiment score which was incorporated into the model to estimate potential changes to impact per game. And then run a multiple linear regression with the players’ points per game as dependent variable and all teams and all players as categorical variables.</a:t>
            </a:r>
          </a:p>
          <a:p>
            <a:pPr algn="just" rtl="0" fontAlgn="base">
              <a:spcBef>
                <a:spcPts val="0"/>
              </a:spcBef>
              <a:spcAft>
                <a:spcPts val="0"/>
              </a:spcAft>
            </a:pPr>
            <a:r>
              <a:rPr lang="en-US" sz="3400" b="0" i="0" u="none" strike="noStrike" dirty="0">
                <a:solidFill>
                  <a:srgbClr val="000000"/>
                </a:solidFill>
                <a:effectLst/>
              </a:rPr>
              <a:t>Using combination of baseline and team/player models, we  estimated points per game for each player. For an upcoming game, we will aggregate the players points for each team to determine the winner</a:t>
            </a:r>
          </a:p>
          <a:p>
            <a:pPr algn="just" rtl="0" fontAlgn="base">
              <a:spcBef>
                <a:spcPts val="0"/>
              </a:spcBef>
              <a:spcAft>
                <a:spcPts val="0"/>
              </a:spcAft>
            </a:pPr>
            <a:r>
              <a:rPr lang="en-US" sz="3400" b="0" i="0" u="none" strike="noStrike" dirty="0">
                <a:solidFill>
                  <a:srgbClr val="000000"/>
                </a:solidFill>
                <a:effectLst/>
              </a:rPr>
              <a:t>We are placing value on the individual team member and seeking to understand how individual performance is impacted based on match-ups. Each final predicted score is the aggregate of many models each customized to the individual player. </a:t>
            </a:r>
          </a:p>
          <a:p>
            <a:r>
              <a:rPr lang="en-US" sz="3400" b="0" i="0" u="none" strike="noStrike" dirty="0">
                <a:solidFill>
                  <a:srgbClr val="000000"/>
                </a:solidFill>
                <a:effectLst/>
              </a:rPr>
              <a:t>Current prediction tools only show which team will play against which other team and show numbers to predict the most likely</a:t>
            </a:r>
            <a:r>
              <a:rPr lang="en-US" sz="3400" dirty="0"/>
              <a:t>. We also have  </a:t>
            </a:r>
            <a:r>
              <a:rPr lang="en-US" sz="3400" dirty="0">
                <a:solidFill>
                  <a:srgbClr val="000000"/>
                </a:solidFill>
              </a:rPr>
              <a:t>g</a:t>
            </a:r>
            <a:r>
              <a:rPr lang="en-US" sz="3400" b="0" i="0" u="none" strike="noStrike" dirty="0">
                <a:solidFill>
                  <a:srgbClr val="000000"/>
                </a:solidFill>
                <a:effectLst/>
              </a:rPr>
              <a:t>one extra mile of creating an interactive display using D3 that  allows users to explore and compare different players, teams, and attributes. </a:t>
            </a:r>
            <a:endParaRPr lang="en-US" sz="3400" dirty="0"/>
          </a:p>
        </p:txBody>
      </p:sp>
      <p:sp>
        <p:nvSpPr>
          <p:cNvPr id="14" name="TextBox 13">
            <a:extLst>
              <a:ext uri="{FF2B5EF4-FFF2-40B4-BE49-F238E27FC236}">
                <a16:creationId xmlns:a16="http://schemas.microsoft.com/office/drawing/2014/main" id="{B63990C5-764D-E441-3853-54438A978E22}"/>
              </a:ext>
            </a:extLst>
          </p:cNvPr>
          <p:cNvSpPr txBox="1"/>
          <p:nvPr/>
        </p:nvSpPr>
        <p:spPr>
          <a:xfrm>
            <a:off x="-40134" y="7484828"/>
            <a:ext cx="13029886" cy="707886"/>
          </a:xfrm>
          <a:prstGeom prst="rect">
            <a:avLst/>
          </a:prstGeom>
          <a:solidFill>
            <a:schemeClr val="accent2">
              <a:lumMod val="40000"/>
              <a:lumOff val="60000"/>
            </a:schemeClr>
          </a:solidFill>
        </p:spPr>
        <p:txBody>
          <a:bodyPr wrap="square">
            <a:spAutoFit/>
          </a:bodyPr>
          <a:lstStyle/>
          <a:p>
            <a:pPr algn="ctr" rtl="0">
              <a:spcBef>
                <a:spcPts val="0"/>
              </a:spcBef>
              <a:spcAft>
                <a:spcPts val="0"/>
              </a:spcAft>
            </a:pPr>
            <a:r>
              <a:rPr lang="en-US" sz="4000" b="1" i="0" u="none" strike="noStrike" dirty="0">
                <a:effectLst/>
              </a:rPr>
              <a:t>THE APPROACH</a:t>
            </a:r>
            <a:endParaRPr lang="en-US" sz="4000" b="1" dirty="0">
              <a:effectLst/>
            </a:endParaRPr>
          </a:p>
        </p:txBody>
      </p:sp>
      <p:sp>
        <p:nvSpPr>
          <p:cNvPr id="17" name="TextBox 16">
            <a:extLst>
              <a:ext uri="{FF2B5EF4-FFF2-40B4-BE49-F238E27FC236}">
                <a16:creationId xmlns:a16="http://schemas.microsoft.com/office/drawing/2014/main" id="{34CE4EDA-FFC0-84E8-B46B-BC3C3EF3CF60}"/>
              </a:ext>
            </a:extLst>
          </p:cNvPr>
          <p:cNvSpPr txBox="1"/>
          <p:nvPr/>
        </p:nvSpPr>
        <p:spPr>
          <a:xfrm>
            <a:off x="-10666" y="27453938"/>
            <a:ext cx="13028381" cy="8987076"/>
          </a:xfrm>
          <a:prstGeom prst="rect">
            <a:avLst/>
          </a:prstGeom>
          <a:noFill/>
        </p:spPr>
        <p:txBody>
          <a:bodyPr wrap="square">
            <a:spAutoFit/>
          </a:bodyPr>
          <a:lstStyle/>
          <a:p>
            <a:r>
              <a:rPr lang="en-US" sz="3400" dirty="0"/>
              <a:t>Data used to train the model was gotten from </a:t>
            </a:r>
          </a:p>
          <a:p>
            <a:pPr marL="571500" indent="-571500">
              <a:buFont typeface="Arial" panose="020B0604020202020204" pitchFamily="34" charset="0"/>
              <a:buChar char="•"/>
            </a:pPr>
            <a:r>
              <a:rPr lang="en-US" sz="3400" b="0" i="0" u="none" strike="noStrike" dirty="0">
                <a:solidFill>
                  <a:srgbClr val="3C4043"/>
                </a:solidFill>
                <a:effectLst/>
              </a:rPr>
              <a:t>Social discussion data was captured from Twitter firehouse via the Tweepy Python</a:t>
            </a:r>
            <a:r>
              <a:rPr lang="en-US" sz="3400" dirty="0"/>
              <a:t> </a:t>
            </a:r>
            <a:r>
              <a:rPr lang="en-US" sz="3400" b="0" i="0" u="none" strike="noStrike" dirty="0">
                <a:solidFill>
                  <a:srgbClr val="3C4043"/>
                </a:solidFill>
                <a:effectLst/>
              </a:rPr>
              <a:t>Library</a:t>
            </a:r>
          </a:p>
          <a:p>
            <a:pPr marL="571500" indent="-571500">
              <a:buFont typeface="Arial" panose="020B0604020202020204" pitchFamily="34" charset="0"/>
              <a:buChar char="•"/>
            </a:pPr>
            <a:r>
              <a:rPr lang="en-US" sz="3400" b="0" i="0" u="none" strike="noStrike" dirty="0">
                <a:solidFill>
                  <a:srgbClr val="3C4043"/>
                </a:solidFill>
                <a:effectLst/>
              </a:rPr>
              <a:t> </a:t>
            </a:r>
            <a:r>
              <a:rPr lang="en-US" sz="3400" dirty="0"/>
              <a:t>NBA datasets from KAGGLE and NBA api. </a:t>
            </a:r>
            <a:r>
              <a:rPr lang="en-US" sz="3400" b="0" i="0" u="none" strike="noStrike" dirty="0">
                <a:solidFill>
                  <a:srgbClr val="3C4043"/>
                </a:solidFill>
                <a:effectLst/>
              </a:rPr>
              <a:t>All games from 2004 season to end of 2023 season (April 2023)</a:t>
            </a:r>
            <a:r>
              <a:rPr lang="en-US" sz="3400" dirty="0"/>
              <a:t> from api was pulled using python code against exposed end points</a:t>
            </a:r>
          </a:p>
          <a:p>
            <a:r>
              <a:rPr lang="en-US" sz="3400" dirty="0"/>
              <a:t>D</a:t>
            </a:r>
            <a:r>
              <a:rPr lang="en-US" sz="3400" b="0" i="0" u="none" strike="noStrike" dirty="0">
                <a:solidFill>
                  <a:srgbClr val="3C4043"/>
                </a:solidFill>
                <a:effectLst/>
              </a:rPr>
              <a:t>ata  after collection was stored in GitHub and contains below characteristics</a:t>
            </a:r>
          </a:p>
          <a:p>
            <a:pPr marL="571500" indent="-571500">
              <a:buFont typeface="Arial" panose="020B0604020202020204" pitchFamily="34" charset="0"/>
              <a:buChar char="•"/>
            </a:pPr>
            <a:r>
              <a:rPr lang="en-US" sz="3400" dirty="0">
                <a:solidFill>
                  <a:srgbClr val="3C4043"/>
                </a:solidFill>
              </a:rPr>
              <a:t>G</a:t>
            </a:r>
            <a:r>
              <a:rPr lang="en-US" sz="3400" b="0" i="0" u="none" strike="noStrike" dirty="0">
                <a:solidFill>
                  <a:srgbClr val="3C4043"/>
                </a:solidFill>
                <a:effectLst/>
              </a:rPr>
              <a:t>ames Data containing total number of 21 variables of both continuous and categorical including game date, game id, home and away team ids, aggregate game stats for each team. </a:t>
            </a:r>
          </a:p>
          <a:p>
            <a:pPr marL="571500" indent="-571500">
              <a:buFont typeface="Arial" panose="020B0604020202020204" pitchFamily="34" charset="0"/>
              <a:buChar char="•"/>
            </a:pPr>
            <a:r>
              <a:rPr lang="en-US" sz="3400" dirty="0">
                <a:solidFill>
                  <a:srgbClr val="3C4043"/>
                </a:solidFill>
              </a:rPr>
              <a:t>G</a:t>
            </a:r>
            <a:r>
              <a:rPr lang="en-US" sz="3400" b="0" i="0" u="none" strike="noStrike" dirty="0">
                <a:solidFill>
                  <a:srgbClr val="3C4043"/>
                </a:solidFill>
                <a:effectLst/>
              </a:rPr>
              <a:t>ame </a:t>
            </a:r>
            <a:r>
              <a:rPr lang="en-US" sz="3400" dirty="0">
                <a:solidFill>
                  <a:srgbClr val="3C4043"/>
                </a:solidFill>
              </a:rPr>
              <a:t>D</a:t>
            </a:r>
            <a:r>
              <a:rPr lang="en-US" sz="3400" b="0" i="0" u="none" strike="noStrike" dirty="0">
                <a:solidFill>
                  <a:srgbClr val="3C4043"/>
                </a:solidFill>
                <a:effectLst/>
              </a:rPr>
              <a:t>etails data with 29 variables including Game ID, player ID, Team Abbreviation, Player Name, Game Statistics (Minutes played, field goal attempted and made, points, rebounds, assists etc.)</a:t>
            </a:r>
          </a:p>
          <a:p>
            <a:pPr marL="571500" indent="-571500">
              <a:buFont typeface="Arial" panose="020B0604020202020204" pitchFamily="34" charset="0"/>
              <a:buChar char="•"/>
            </a:pPr>
            <a:r>
              <a:rPr lang="en-US" sz="3400" b="0" i="0" u="none" strike="noStrike" dirty="0">
                <a:solidFill>
                  <a:srgbClr val="3C4043"/>
                </a:solidFill>
                <a:effectLst/>
              </a:rPr>
              <a:t>For each player we took a sample of fifty tweets that had the following breakdown of fields like  Tweet Text, Username,user_followers,attribute_score</a:t>
            </a:r>
            <a:r>
              <a:rPr lang="en-US" sz="3400" dirty="0">
                <a:solidFill>
                  <a:srgbClr val="3C4043"/>
                </a:solidFill>
              </a:rPr>
              <a:t> etc.</a:t>
            </a:r>
            <a:endParaRPr lang="en-US" sz="3400" dirty="0"/>
          </a:p>
        </p:txBody>
      </p:sp>
      <p:sp>
        <p:nvSpPr>
          <p:cNvPr id="18" name="TextBox 17">
            <a:extLst>
              <a:ext uri="{FF2B5EF4-FFF2-40B4-BE49-F238E27FC236}">
                <a16:creationId xmlns:a16="http://schemas.microsoft.com/office/drawing/2014/main" id="{9EE7CF9F-2249-C33D-5428-B257697AD018}"/>
              </a:ext>
            </a:extLst>
          </p:cNvPr>
          <p:cNvSpPr txBox="1"/>
          <p:nvPr/>
        </p:nvSpPr>
        <p:spPr>
          <a:xfrm>
            <a:off x="-40134" y="26714564"/>
            <a:ext cx="13028381" cy="707886"/>
          </a:xfrm>
          <a:prstGeom prst="rect">
            <a:avLst/>
          </a:prstGeom>
          <a:solidFill>
            <a:schemeClr val="accent2">
              <a:lumMod val="40000"/>
              <a:lumOff val="60000"/>
            </a:schemeClr>
          </a:solidFill>
        </p:spPr>
        <p:txBody>
          <a:bodyPr wrap="square">
            <a:spAutoFit/>
          </a:bodyPr>
          <a:lstStyle/>
          <a:p>
            <a:pPr algn="ctr" rtl="0">
              <a:spcBef>
                <a:spcPts val="0"/>
              </a:spcBef>
              <a:spcAft>
                <a:spcPts val="0"/>
              </a:spcAft>
            </a:pPr>
            <a:r>
              <a:rPr lang="en-US" sz="4000" b="1" dirty="0"/>
              <a:t>THE DATA</a:t>
            </a:r>
            <a:endParaRPr lang="en-US" sz="4000" b="1" dirty="0">
              <a:effectLst/>
            </a:endParaRPr>
          </a:p>
        </p:txBody>
      </p:sp>
      <p:sp>
        <p:nvSpPr>
          <p:cNvPr id="22" name="TextBox 21">
            <a:extLst>
              <a:ext uri="{FF2B5EF4-FFF2-40B4-BE49-F238E27FC236}">
                <a16:creationId xmlns:a16="http://schemas.microsoft.com/office/drawing/2014/main" id="{4F28D5D9-B42E-54C9-6734-93453C403BC5}"/>
              </a:ext>
            </a:extLst>
          </p:cNvPr>
          <p:cNvSpPr txBox="1"/>
          <p:nvPr/>
        </p:nvSpPr>
        <p:spPr>
          <a:xfrm>
            <a:off x="13736714" y="3094226"/>
            <a:ext cx="13667577" cy="7417415"/>
          </a:xfrm>
          <a:prstGeom prst="rect">
            <a:avLst/>
          </a:prstGeom>
          <a:noFill/>
        </p:spPr>
        <p:txBody>
          <a:bodyPr wrap="square">
            <a:spAutoFit/>
          </a:bodyPr>
          <a:lstStyle/>
          <a:p>
            <a:r>
              <a:rPr lang="en-US" sz="3400" b="0" i="0" u="none" strike="noStrike" dirty="0">
                <a:solidFill>
                  <a:srgbClr val="333333"/>
                </a:solidFill>
                <a:effectLst/>
              </a:rPr>
              <a:t>As part of the data exploratory, we performed a correlation matrix for each basketball stat in order to identify and visualize any pattern in the data. Figure below presents the correlation matrix plot. Most variables related to the act of shooting such as: FGA, FG3A, FT, among others, are highly related to the variable of interest, points per game. Similarly, the heat map presents clearly those findings as well as the different clusters based on the correlations results. We can see that there are about 4 clusters, confirming the results of the player cluster analysis on the progress report. The 4 clusters consist of: defensive stats such as blocks and rebounds, 3-pointers, possession and shooting stats.   </a:t>
            </a:r>
          </a:p>
          <a:p>
            <a:r>
              <a:rPr lang="en-US" sz="3400" b="0" i="0" u="none" strike="noStrike" dirty="0">
                <a:solidFill>
                  <a:srgbClr val="333333"/>
                </a:solidFill>
                <a:effectLst/>
              </a:rPr>
              <a:t>Since teams combine player clusters to build balanced lineups, players' performance could vary throughout season matchups. These findings helped to support using non-traditional metrics to predict output such as the team matchup.</a:t>
            </a:r>
          </a:p>
        </p:txBody>
      </p:sp>
      <p:sp>
        <p:nvSpPr>
          <p:cNvPr id="23" name="TextBox 22">
            <a:extLst>
              <a:ext uri="{FF2B5EF4-FFF2-40B4-BE49-F238E27FC236}">
                <a16:creationId xmlns:a16="http://schemas.microsoft.com/office/drawing/2014/main" id="{BD57EED6-A807-5FE5-43AA-42ED529F1E32}"/>
              </a:ext>
            </a:extLst>
          </p:cNvPr>
          <p:cNvSpPr txBox="1"/>
          <p:nvPr/>
        </p:nvSpPr>
        <p:spPr>
          <a:xfrm>
            <a:off x="13736714" y="2365055"/>
            <a:ext cx="13667577" cy="707886"/>
          </a:xfrm>
          <a:prstGeom prst="rect">
            <a:avLst/>
          </a:prstGeom>
          <a:solidFill>
            <a:schemeClr val="accent2">
              <a:lumMod val="40000"/>
              <a:lumOff val="60000"/>
            </a:schemeClr>
          </a:solidFill>
        </p:spPr>
        <p:txBody>
          <a:bodyPr wrap="square">
            <a:spAutoFit/>
          </a:bodyPr>
          <a:lstStyle/>
          <a:p>
            <a:pPr algn="ctr"/>
            <a:r>
              <a:rPr lang="en-US" sz="4000" b="1" dirty="0"/>
              <a:t>EXPERIMENT/RESULTS</a:t>
            </a:r>
          </a:p>
        </p:txBody>
      </p:sp>
      <p:pic>
        <p:nvPicPr>
          <p:cNvPr id="27" name="Picture 26" descr="A basketball on a white background&#10;&#10;Description automatically generated with medium confidence">
            <a:extLst>
              <a:ext uri="{FF2B5EF4-FFF2-40B4-BE49-F238E27FC236}">
                <a16:creationId xmlns:a16="http://schemas.microsoft.com/office/drawing/2014/main" id="{0E4C6107-4E48-AB5A-D7F2-47CB1C04F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50"/>
            <a:ext cx="3740727" cy="2400657"/>
          </a:xfrm>
          <a:prstGeom prst="rect">
            <a:avLst/>
          </a:prstGeom>
        </p:spPr>
      </p:pic>
      <p:sp>
        <p:nvSpPr>
          <p:cNvPr id="16" name="TextBox 15">
            <a:extLst>
              <a:ext uri="{FF2B5EF4-FFF2-40B4-BE49-F238E27FC236}">
                <a16:creationId xmlns:a16="http://schemas.microsoft.com/office/drawing/2014/main" id="{41F2E9D8-95DA-7D00-F369-3DC2FDC0DD2C}"/>
              </a:ext>
            </a:extLst>
          </p:cNvPr>
          <p:cNvSpPr txBox="1"/>
          <p:nvPr/>
        </p:nvSpPr>
        <p:spPr>
          <a:xfrm>
            <a:off x="13279587" y="31126698"/>
            <a:ext cx="13868400" cy="5324535"/>
          </a:xfrm>
          <a:prstGeom prst="rect">
            <a:avLst/>
          </a:prstGeom>
          <a:noFill/>
        </p:spPr>
        <p:txBody>
          <a:bodyPr wrap="square">
            <a:spAutoFit/>
          </a:bodyPr>
          <a:lstStyle/>
          <a:p>
            <a:r>
              <a:rPr lang="en-US" sz="3400" b="0" i="0" u="none" strike="noStrike" dirty="0">
                <a:solidFill>
                  <a:srgbClr val="333333"/>
                </a:solidFill>
                <a:effectLst/>
                <a:cs typeface="Arial" panose="020B0604020202020204" pitchFamily="34" charset="0"/>
              </a:rPr>
              <a:t>We tested 10 players to predict their points per game using the model for the games occurring after January 1, 2023. Our per game points prediction for each of the 10 players tested yields an Mean Squared Error (Prediction - Actual)</a:t>
            </a:r>
            <a:r>
              <a:rPr lang="en-US" sz="3400" b="0" i="0" u="none" strike="noStrike" baseline="30000" dirty="0">
                <a:solidFill>
                  <a:srgbClr val="333333"/>
                </a:solidFill>
                <a:effectLst/>
                <a:cs typeface="Arial" panose="020B0604020202020204" pitchFamily="34" charset="0"/>
              </a:rPr>
              <a:t>2</a:t>
            </a:r>
            <a:r>
              <a:rPr lang="en-US" sz="3400" b="0" i="0" u="none" strike="noStrike" dirty="0">
                <a:solidFill>
                  <a:srgbClr val="333333"/>
                </a:solidFill>
                <a:effectLst/>
                <a:cs typeface="Arial" panose="020B0604020202020204" pitchFamily="34" charset="0"/>
              </a:rPr>
              <a:t>  in the range of 33-300 (average - 97.62). </a:t>
            </a:r>
          </a:p>
          <a:p>
            <a:r>
              <a:rPr lang="en-US" sz="3400" b="0" i="0" u="none" strike="noStrike" dirty="0">
                <a:solidFill>
                  <a:srgbClr val="333333"/>
                </a:solidFill>
                <a:effectLst/>
              </a:rPr>
              <a:t>Many NBA game prediction models have been created but focus on team results and statistics. Team</a:t>
            </a:r>
            <a:r>
              <a:rPr lang="en-US" sz="3400" b="0" i="0" u="none" strike="noStrike" dirty="0">
                <a:solidFill>
                  <a:srgbClr val="000000"/>
                </a:solidFill>
                <a:effectLst/>
              </a:rPr>
              <a:t>-based outcome models largely ignore player performance and contributions. </a:t>
            </a:r>
            <a:r>
              <a:rPr lang="en-US" sz="3400" dirty="0">
                <a:solidFill>
                  <a:srgbClr val="000000"/>
                </a:solidFill>
              </a:rPr>
              <a:t>P</a:t>
            </a:r>
            <a:r>
              <a:rPr lang="en-US" sz="3400" b="0" i="0" u="none" strike="noStrike" dirty="0">
                <a:solidFill>
                  <a:srgbClr val="000000"/>
                </a:solidFill>
                <a:effectLst/>
              </a:rPr>
              <a:t>layer-based models largely ignore the impact of a specific matchups.</a:t>
            </a:r>
          </a:p>
          <a:p>
            <a:r>
              <a:rPr lang="en-US" sz="3400" b="0" i="0" u="none" strike="noStrike" dirty="0">
                <a:solidFill>
                  <a:srgbClr val="333333"/>
                </a:solidFill>
                <a:effectLst/>
              </a:rPr>
              <a:t>Our model successful by focuses on player performance accounting for factors that are critical in today’s NBA.</a:t>
            </a:r>
            <a:endParaRPr lang="en-US" sz="3400" b="0" i="0" u="none" strike="noStrike" dirty="0">
              <a:solidFill>
                <a:srgbClr val="333333"/>
              </a:solidFill>
              <a:effectLst/>
              <a:cs typeface="Arial" panose="020B0604020202020204" pitchFamily="34" charset="0"/>
            </a:endParaRPr>
          </a:p>
        </p:txBody>
      </p:sp>
      <p:sp>
        <p:nvSpPr>
          <p:cNvPr id="26" name="TextBox 25">
            <a:extLst>
              <a:ext uri="{FF2B5EF4-FFF2-40B4-BE49-F238E27FC236}">
                <a16:creationId xmlns:a16="http://schemas.microsoft.com/office/drawing/2014/main" id="{BE37BB08-2A1A-5614-AD24-70190D175906}"/>
              </a:ext>
            </a:extLst>
          </p:cNvPr>
          <p:cNvSpPr txBox="1"/>
          <p:nvPr/>
        </p:nvSpPr>
        <p:spPr>
          <a:xfrm>
            <a:off x="13716000" y="16884224"/>
            <a:ext cx="13598235" cy="2708434"/>
          </a:xfrm>
          <a:prstGeom prst="rect">
            <a:avLst/>
          </a:prstGeom>
          <a:noFill/>
        </p:spPr>
        <p:txBody>
          <a:bodyPr wrap="square">
            <a:spAutoFit/>
          </a:bodyPr>
          <a:lstStyle/>
          <a:p>
            <a:r>
              <a:rPr lang="en-US" sz="3400" dirty="0"/>
              <a:t>Our modeling process was used to predict the winner of games on specific date (April 2nd). This does represent a small sample but however  gives a promising outcome. We focused on the starting five players of each team and aggregated the predicted points. The teams with the highest points were predicted to be the winner. The model prediction accuracy was 83%</a:t>
            </a:r>
          </a:p>
        </p:txBody>
      </p:sp>
      <p:pic>
        <p:nvPicPr>
          <p:cNvPr id="1030" name="Picture 6">
            <a:extLst>
              <a:ext uri="{FF2B5EF4-FFF2-40B4-BE49-F238E27FC236}">
                <a16:creationId xmlns:a16="http://schemas.microsoft.com/office/drawing/2014/main" id="{BBC8FD6B-B60E-CF7D-B26A-1A44C36930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34" r="13021"/>
          <a:stretch/>
        </p:blipFill>
        <p:spPr bwMode="auto">
          <a:xfrm>
            <a:off x="13735210" y="10567058"/>
            <a:ext cx="6613614" cy="60264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F6377E0-AD2D-5B57-F85C-3300AE479C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746" r="17615"/>
          <a:stretch/>
        </p:blipFill>
        <p:spPr bwMode="auto">
          <a:xfrm>
            <a:off x="19958394" y="10717927"/>
            <a:ext cx="7028475" cy="608187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1028">
            <a:extLst>
              <a:ext uri="{FF2B5EF4-FFF2-40B4-BE49-F238E27FC236}">
                <a16:creationId xmlns:a16="http://schemas.microsoft.com/office/drawing/2014/main" id="{878B8344-0746-5EEC-1C39-67BAA1F04616}"/>
              </a:ext>
            </a:extLst>
          </p:cNvPr>
          <p:cNvPicPr>
            <a:picLocks noChangeAspect="1"/>
          </p:cNvPicPr>
          <p:nvPr/>
        </p:nvPicPr>
        <p:blipFill>
          <a:blip r:embed="rId5"/>
          <a:stretch>
            <a:fillRect/>
          </a:stretch>
        </p:blipFill>
        <p:spPr>
          <a:xfrm>
            <a:off x="13735210" y="19617175"/>
            <a:ext cx="13412777" cy="4470459"/>
          </a:xfrm>
          <a:prstGeom prst="rect">
            <a:avLst/>
          </a:prstGeom>
        </p:spPr>
      </p:pic>
      <p:sp>
        <p:nvSpPr>
          <p:cNvPr id="1031" name="TextBox 1030">
            <a:extLst>
              <a:ext uri="{FF2B5EF4-FFF2-40B4-BE49-F238E27FC236}">
                <a16:creationId xmlns:a16="http://schemas.microsoft.com/office/drawing/2014/main" id="{C35ADF06-7E92-4D6E-A03F-2A680155E743}"/>
              </a:ext>
            </a:extLst>
          </p:cNvPr>
          <p:cNvSpPr txBox="1"/>
          <p:nvPr/>
        </p:nvSpPr>
        <p:spPr>
          <a:xfrm>
            <a:off x="4037892" y="1511145"/>
            <a:ext cx="20290691" cy="646331"/>
          </a:xfrm>
          <a:prstGeom prst="rect">
            <a:avLst/>
          </a:prstGeom>
          <a:noFill/>
        </p:spPr>
        <p:txBody>
          <a:bodyPr wrap="square" rtlCol="0">
            <a:spAutoFit/>
          </a:bodyPr>
          <a:lstStyle/>
          <a:p>
            <a:r>
              <a:rPr lang="en-US" sz="3600" dirty="0"/>
              <a:t>Yotan Demi-Ejegi, Diego </a:t>
            </a:r>
            <a:r>
              <a:rPr lang="en-US" sz="3600" dirty="0" err="1"/>
              <a:t>Escalera</a:t>
            </a:r>
            <a:r>
              <a:rPr lang="en-US" sz="3600" dirty="0"/>
              <a:t>, Ethan </a:t>
            </a:r>
            <a:r>
              <a:rPr lang="en-US" sz="3600" dirty="0" err="1"/>
              <a:t>Garbow</a:t>
            </a:r>
            <a:r>
              <a:rPr lang="en-US" sz="3600" dirty="0"/>
              <a:t>, Dan Goldin, Sebastián de la </a:t>
            </a:r>
            <a:r>
              <a:rPr lang="en-US" sz="3600" dirty="0" err="1"/>
              <a:t>Hoz</a:t>
            </a:r>
            <a:r>
              <a:rPr lang="en-US" sz="3600" dirty="0"/>
              <a:t> and  Michael Lamontagne</a:t>
            </a:r>
          </a:p>
        </p:txBody>
      </p:sp>
      <p:pic>
        <p:nvPicPr>
          <p:cNvPr id="1033" name="Picture 1032" descr="A basketball on a white background&#10;&#10;Description automatically generated with medium confidence">
            <a:extLst>
              <a:ext uri="{FF2B5EF4-FFF2-40B4-BE49-F238E27FC236}">
                <a16:creationId xmlns:a16="http://schemas.microsoft.com/office/drawing/2014/main" id="{1D4732D9-C9EE-3523-724D-8CF25CFA8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8583" y="28201"/>
            <a:ext cx="3103418" cy="2077108"/>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C88D05F2-7C28-61AD-F7BF-68EE61D39E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472" y="18314366"/>
            <a:ext cx="12145127" cy="80796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29B5FACC-43B4-508D-B995-F3855F0E91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16000" y="24322924"/>
            <a:ext cx="13412778" cy="6803774"/>
          </a:xfrm>
          <a:prstGeom prst="rect">
            <a:avLst/>
          </a:prstGeom>
        </p:spPr>
      </p:pic>
    </p:spTree>
    <p:extLst>
      <p:ext uri="{BB962C8B-B14F-4D97-AF65-F5344CB8AC3E}">
        <p14:creationId xmlns:p14="http://schemas.microsoft.com/office/powerpoint/2010/main" val="3198061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8731</TotalTime>
  <Words>863</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Yotan Demi-ejegi</dc:creator>
  <cp:lastModifiedBy>Yotan Demi-ejegi</cp:lastModifiedBy>
  <cp:revision>15</cp:revision>
  <dcterms:created xsi:type="dcterms:W3CDTF">2023-04-10T01:00:26Z</dcterms:created>
  <dcterms:modified xsi:type="dcterms:W3CDTF">2023-04-19T23:14:09Z</dcterms:modified>
</cp:coreProperties>
</file>