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8" r:id="rId1"/>
  </p:sldMasterIdLst>
  <p:sldIdLst>
    <p:sldId id="256" r:id="rId2"/>
    <p:sldId id="258" r:id="rId3"/>
    <p:sldId id="269" r:id="rId4"/>
    <p:sldId id="270" r:id="rId5"/>
    <p:sldId id="268" r:id="rId6"/>
    <p:sldId id="267" r:id="rId7"/>
    <p:sldId id="264" r:id="rId8"/>
    <p:sldId id="266" r:id="rId9"/>
    <p:sldId id="265" r:id="rId10"/>
    <p:sldId id="263" r:id="rId11"/>
    <p:sldId id="259" r:id="rId12"/>
    <p:sldId id="271" r:id="rId13"/>
    <p:sldId id="261" r:id="rId14"/>
    <p:sldId id="272" r:id="rId15"/>
    <p:sldId id="277" r:id="rId16"/>
    <p:sldId id="279" r:id="rId17"/>
    <p:sldId id="276" r:id="rId18"/>
    <p:sldId id="280"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é Manuel Ojeda Melgar" initials="JMOM" lastIdx="2" clrIdx="0">
    <p:extLst>
      <p:ext uri="{19B8F6BF-5375-455C-9EA6-DF929625EA0E}">
        <p15:presenceInfo xmlns:p15="http://schemas.microsoft.com/office/powerpoint/2012/main" userId="4b78fd1d0c0662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BE81D-06A1-4004-8B28-76DACC5729EE}" v="164" dt="2020-06-01T03:53:11.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803408B-86FE-4D4A-BB44-637FB52BFD69}" type="datetimeFigureOut">
              <a:rPr lang="en-US" smtClean="0"/>
              <a:t>4/21/2021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29137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20229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137152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32234DE-FF67-414B-A88D-3CF8E99922D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37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166812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03408B-86FE-4D4A-BB44-637FB52BFD69}"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08320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03408B-86FE-4D4A-BB44-637FB52BFD69}"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279259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3408B-86FE-4D4A-BB44-637FB52BFD69}"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713484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803408B-86FE-4D4A-BB44-637FB52BFD69}" type="datetimeFigureOut">
              <a:rPr lang="en-US" smtClean="0"/>
              <a:t>4/21/2021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74514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3408B-86FE-4D4A-BB44-637FB52BFD69}"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50827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03408B-86FE-4D4A-BB44-637FB52BFD69}" type="datetimeFigureOut">
              <a:rPr lang="en-US" smtClean="0"/>
              <a:t>4/21/2021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4008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214413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3408B-86FE-4D4A-BB44-637FB52BFD69}"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120423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3408B-86FE-4D4A-BB44-637FB52BFD69}"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374401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3408B-86FE-4D4A-BB44-637FB52BFD69}"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370284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368729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3408B-86FE-4D4A-BB44-637FB52BFD69}"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234DE-FF67-414B-A88D-3CF8E99922DB}" type="slidenum">
              <a:rPr lang="en-US" smtClean="0"/>
              <a:t>‹#›</a:t>
            </a:fld>
            <a:endParaRPr lang="en-US"/>
          </a:p>
        </p:txBody>
      </p:sp>
    </p:spTree>
    <p:extLst>
      <p:ext uri="{BB962C8B-B14F-4D97-AF65-F5344CB8AC3E}">
        <p14:creationId xmlns:p14="http://schemas.microsoft.com/office/powerpoint/2010/main" val="396956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03408B-86FE-4D4A-BB44-637FB52BFD69}" type="datetimeFigureOut">
              <a:rPr lang="en-US" smtClean="0"/>
              <a:t>4/21/2021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2234DE-FF67-414B-A88D-3CF8E99922DB}" type="slidenum">
              <a:rPr lang="en-US" smtClean="0"/>
              <a:t>‹#›</a:t>
            </a:fld>
            <a:endParaRPr lang="en-US"/>
          </a:p>
        </p:txBody>
      </p:sp>
    </p:spTree>
    <p:extLst>
      <p:ext uri="{BB962C8B-B14F-4D97-AF65-F5344CB8AC3E}">
        <p14:creationId xmlns:p14="http://schemas.microsoft.com/office/powerpoint/2010/main" val="495185979"/>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52" r:id="rId14"/>
    <p:sldLayoutId id="2147484253" r:id="rId15"/>
    <p:sldLayoutId id="2147484254" r:id="rId16"/>
    <p:sldLayoutId id="21474842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evexpress.com/XPO/DevExpress.Xpo.OptimisticLockingBehavior" TargetMode="External"/><Relationship Id="rId2" Type="http://schemas.openxmlformats.org/officeDocument/2006/relationships/hyperlink" Target="https://docs.devexpress.com/XPO/DevExpress.Xpo.OptimisticLockingAttribute" TargetMode="External"/><Relationship Id="rId1" Type="http://schemas.openxmlformats.org/officeDocument/2006/relationships/slideLayout" Target="../slideLayouts/slideLayout2.xml"/><Relationship Id="rId5" Type="http://schemas.openxmlformats.org/officeDocument/2006/relationships/hyperlink" Target="https://docs.devexpress.com/XPO/DevExpress.Xpo.OptimisticLockingReadMergeBehavior" TargetMode="External"/><Relationship Id="rId4" Type="http://schemas.openxmlformats.org/officeDocument/2006/relationships/hyperlink" Target="https://docs.devexpress.com/XPO/DevExpress.Xpo.OptimisticLockingReadBehavio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docs.devexpress.com/XPO/DevExpress.Xpo.OptimisticLockingAttribu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hyperlink" Target="https://docs.devexpress.com/CoreLibraries/DevExpress.Xpo.DB.Exceptions.ConstraintViolationExcep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evexpress.com/XPO/DevExpress.Xpo.LockingOption" TargetMode="External"/><Relationship Id="rId2" Type="http://schemas.openxmlformats.org/officeDocument/2006/relationships/hyperlink" Target="https://docs.devexpress.com/XPO/2028/query-and-shape-data/optimistic-concurrenc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8967-32F8-44DF-A94B-55019E6B1FE8}"/>
              </a:ext>
            </a:extLst>
          </p:cNvPr>
          <p:cNvSpPr>
            <a:spLocks noGrp="1"/>
          </p:cNvSpPr>
          <p:nvPr>
            <p:ph type="ctrTitle"/>
          </p:nvPr>
        </p:nvSpPr>
        <p:spPr/>
        <p:txBody>
          <a:bodyPr>
            <a:normAutofit fontScale="90000"/>
          </a:bodyPr>
          <a:lstStyle/>
          <a:p>
            <a:r>
              <a:rPr lang="en-US" dirty="0">
                <a:solidFill>
                  <a:schemeClr val="bg1"/>
                </a:solidFill>
              </a:rPr>
              <a:t>Database synchronization with XPO</a:t>
            </a:r>
          </a:p>
        </p:txBody>
      </p:sp>
      <p:sp>
        <p:nvSpPr>
          <p:cNvPr id="3" name="Subtitle 2">
            <a:extLst>
              <a:ext uri="{FF2B5EF4-FFF2-40B4-BE49-F238E27FC236}">
                <a16:creationId xmlns:a16="http://schemas.microsoft.com/office/drawing/2014/main" id="{4E01B8A3-8F22-41CE-A7C1-AA79F210CE7A}"/>
              </a:ext>
            </a:extLst>
          </p:cNvPr>
          <p:cNvSpPr>
            <a:spLocks noGrp="1"/>
          </p:cNvSpPr>
          <p:nvPr>
            <p:ph type="subTitle" idx="1"/>
          </p:nvPr>
        </p:nvSpPr>
        <p:spPr>
          <a:xfrm>
            <a:off x="1371600" y="3632201"/>
            <a:ext cx="9448800" cy="847520"/>
          </a:xfrm>
        </p:spPr>
        <p:txBody>
          <a:bodyPr>
            <a:normAutofit fontScale="70000" lnSpcReduction="20000"/>
          </a:bodyPr>
          <a:lstStyle/>
          <a:p>
            <a:r>
              <a:rPr lang="en-US" dirty="0">
                <a:solidFill>
                  <a:schemeClr val="bg1"/>
                </a:solidFill>
              </a:rPr>
              <a:t>By: Joche Ojeda</a:t>
            </a:r>
          </a:p>
          <a:p>
            <a:r>
              <a:rPr lang="en-US" dirty="0">
                <a:solidFill>
                  <a:schemeClr val="bg1"/>
                </a:solidFill>
              </a:rPr>
              <a:t>Email: joche.ojeda@bitframeworks.com</a:t>
            </a:r>
          </a:p>
          <a:p>
            <a:r>
              <a:rPr lang="en-US" dirty="0">
                <a:solidFill>
                  <a:schemeClr val="bg1"/>
                </a:solidFill>
              </a:rPr>
              <a:t>Company: </a:t>
            </a:r>
            <a:r>
              <a:rPr lang="en-US" dirty="0" err="1">
                <a:solidFill>
                  <a:schemeClr val="bg1"/>
                </a:solidFill>
              </a:rPr>
              <a:t>BitFrameworks</a:t>
            </a:r>
            <a:r>
              <a:rPr lang="en-US" dirty="0">
                <a:solidFill>
                  <a:schemeClr val="bg1"/>
                </a:solidFill>
              </a:rPr>
              <a:t> and XARI</a:t>
            </a:r>
          </a:p>
        </p:txBody>
      </p:sp>
    </p:spTree>
    <p:extLst>
      <p:ext uri="{BB962C8B-B14F-4D97-AF65-F5344CB8AC3E}">
        <p14:creationId xmlns:p14="http://schemas.microsoft.com/office/powerpoint/2010/main" val="242611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842158" y="764373"/>
            <a:ext cx="7664042" cy="1293028"/>
          </a:xfrm>
          <a:solidFill>
            <a:schemeClr val="tx1"/>
          </a:solidFill>
        </p:spPr>
        <p:txBody>
          <a:bodyPr>
            <a:normAutofit/>
          </a:bodyPr>
          <a:lstStyle/>
          <a:p>
            <a:pPr algn="ctr"/>
            <a:r>
              <a:rPr lang="en-US" dirty="0">
                <a:solidFill>
                  <a:schemeClr val="accent4">
                    <a:lumMod val="60000"/>
                    <a:lumOff val="40000"/>
                  </a:schemeClr>
                </a:solidFill>
              </a:rPr>
              <a:t>Database replication best practices</a:t>
            </a: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normAutofit lnSpcReduction="10000"/>
          </a:bodyPr>
          <a:lstStyle/>
          <a:p>
            <a:pPr lvl="1"/>
            <a:r>
              <a:rPr lang="en-US" sz="1400" b="1" dirty="0">
                <a:solidFill>
                  <a:schemeClr val="accent4">
                    <a:lumMod val="60000"/>
                    <a:lumOff val="40000"/>
                  </a:schemeClr>
                </a:solidFill>
              </a:rPr>
              <a:t>Define your master entities</a:t>
            </a:r>
            <a:r>
              <a:rPr lang="en-US" sz="1400" dirty="0">
                <a:solidFill>
                  <a:schemeClr val="accent4">
                    <a:lumMod val="60000"/>
                    <a:lumOff val="40000"/>
                  </a:schemeClr>
                </a:solidFill>
              </a:rPr>
              <a:t>: </a:t>
            </a:r>
            <a:r>
              <a:rPr lang="en-US" sz="1400" dirty="0">
                <a:solidFill>
                  <a:schemeClr val="bg1"/>
                </a:solidFill>
              </a:rPr>
              <a:t>these entities are the one that only the master will modify (Create, Update and Delete), as an example in an ERP an entity can be PRODUCT and CUSTOMER</a:t>
            </a:r>
          </a:p>
          <a:p>
            <a:pPr lvl="1"/>
            <a:endParaRPr lang="en-US" sz="1400" dirty="0">
              <a:solidFill>
                <a:schemeClr val="bg1"/>
              </a:solidFill>
            </a:endParaRPr>
          </a:p>
          <a:p>
            <a:pPr lvl="1"/>
            <a:r>
              <a:rPr lang="en-US" sz="1400" b="1" dirty="0">
                <a:solidFill>
                  <a:schemeClr val="accent4">
                    <a:lumMod val="60000"/>
                    <a:lumOff val="40000"/>
                  </a:schemeClr>
                </a:solidFill>
              </a:rPr>
              <a:t>Be careful where you modify your data</a:t>
            </a:r>
            <a:r>
              <a:rPr lang="en-US" sz="1400" dirty="0">
                <a:solidFill>
                  <a:schemeClr val="accent4">
                    <a:lumMod val="60000"/>
                    <a:lumOff val="40000"/>
                  </a:schemeClr>
                </a:solidFill>
              </a:rPr>
              <a:t>: </a:t>
            </a:r>
            <a:r>
              <a:rPr lang="en-US" sz="1400" dirty="0">
                <a:solidFill>
                  <a:schemeClr val="bg1"/>
                </a:solidFill>
              </a:rPr>
              <a:t>Don’t modify your master entities on your clients only in your master</a:t>
            </a:r>
          </a:p>
          <a:p>
            <a:pPr lvl="1"/>
            <a:endParaRPr lang="en-US" sz="1400" b="1" dirty="0">
              <a:solidFill>
                <a:schemeClr val="accent4">
                  <a:lumMod val="60000"/>
                  <a:lumOff val="40000"/>
                </a:schemeClr>
              </a:solidFill>
            </a:endParaRPr>
          </a:p>
          <a:p>
            <a:pPr lvl="1"/>
            <a:r>
              <a:rPr lang="en-US" sz="1400" b="1" dirty="0">
                <a:solidFill>
                  <a:schemeClr val="accent4">
                    <a:lumMod val="60000"/>
                    <a:lumOff val="40000"/>
                  </a:schemeClr>
                </a:solidFill>
              </a:rPr>
              <a:t>Use the clients to create new transactional data: </a:t>
            </a:r>
            <a:r>
              <a:rPr lang="en-US" sz="1400" dirty="0">
                <a:solidFill>
                  <a:schemeClr val="bg1"/>
                </a:solidFill>
              </a:rPr>
              <a:t>as an example, in an ERP system, you can create invoices, credit notes and debit notes in the clients. If you need to modify any of your master entities from a client, make sure you push the modifications to the master and that all clients finish a synchronization cycle (process all the deltas)</a:t>
            </a:r>
          </a:p>
          <a:p>
            <a:pPr lvl="1"/>
            <a:endParaRPr lang="en-US" sz="1400" dirty="0">
              <a:solidFill>
                <a:schemeClr val="bg1"/>
              </a:solidFill>
            </a:endParaRPr>
          </a:p>
          <a:p>
            <a:pPr lvl="1"/>
            <a:r>
              <a:rPr lang="en-US" sz="1400" b="1" dirty="0">
                <a:solidFill>
                  <a:schemeClr val="accent4">
                    <a:lumMod val="60000"/>
                    <a:lumOff val="40000"/>
                  </a:schemeClr>
                </a:solidFill>
              </a:rPr>
              <a:t>Synchronize your clients: </a:t>
            </a:r>
            <a:r>
              <a:rPr lang="en-US" sz="1400" dirty="0">
                <a:solidFill>
                  <a:schemeClr val="bg1"/>
                </a:solidFill>
              </a:rPr>
              <a:t>as often as your master entities change and synchronize your clients before you start modifying the data on a client side</a:t>
            </a:r>
          </a:p>
          <a:p>
            <a:pPr lvl="1"/>
            <a:endParaRPr lang="en-US" sz="1400" dirty="0">
              <a:solidFill>
                <a:schemeClr val="bg1"/>
              </a:solidFill>
            </a:endParaRPr>
          </a:p>
          <a:p>
            <a:pPr lvl="1"/>
            <a:r>
              <a:rPr lang="en-US" sz="1400" b="1" dirty="0">
                <a:solidFill>
                  <a:schemeClr val="accent4">
                    <a:lumMod val="60000"/>
                    <a:lumOff val="40000"/>
                  </a:schemeClr>
                </a:solidFill>
              </a:rPr>
              <a:t>Make a synchronization schedule:</a:t>
            </a:r>
            <a:r>
              <a:rPr lang="en-US" sz="1400" b="1" dirty="0">
                <a:solidFill>
                  <a:schemeClr val="bg1"/>
                </a:solidFill>
              </a:rPr>
              <a:t> </a:t>
            </a:r>
            <a:r>
              <a:rPr lang="en-US" sz="1400" dirty="0">
                <a:solidFill>
                  <a:schemeClr val="bg1"/>
                </a:solidFill>
              </a:rPr>
              <a:t>for example, in the clients pull the changes in the morning and push the changes by the end of the day</a:t>
            </a:r>
          </a:p>
          <a:p>
            <a:pPr lvl="1"/>
            <a:endParaRPr lang="en-US" sz="1400" dirty="0">
              <a:solidFill>
                <a:schemeClr val="bg1"/>
              </a:solidFill>
            </a:endParaRPr>
          </a:p>
          <a:p>
            <a:pPr lvl="1"/>
            <a:r>
              <a:rPr lang="en-US" sz="1400" b="1" dirty="0">
                <a:solidFill>
                  <a:schemeClr val="accent4">
                    <a:lumMod val="60000"/>
                    <a:lumOff val="40000"/>
                  </a:schemeClr>
                </a:solidFill>
              </a:rPr>
              <a:t>Avoid modifying transactional data in more than one client:</a:t>
            </a:r>
            <a:r>
              <a:rPr lang="en-US" sz="1400" dirty="0">
                <a:solidFill>
                  <a:schemeClr val="bg1"/>
                </a:solidFill>
              </a:rPr>
              <a:t>, for example on an ERP system where each client is creating invoices, allow the invoices to be modified only on the client that created it, (see XAF security system https://docs.devexpress.com/eXpressAppFramework/113366/concepts/security-system)</a:t>
            </a:r>
          </a:p>
          <a:p>
            <a:pPr lvl="1"/>
            <a:endParaRPr lang="en-US" sz="1100" dirty="0">
              <a:solidFill>
                <a:schemeClr val="bg1"/>
              </a:solidFill>
            </a:endParaRP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418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842158" y="764373"/>
            <a:ext cx="7664042" cy="1293028"/>
          </a:xfrm>
          <a:solidFill>
            <a:schemeClr val="tx1"/>
          </a:solidFill>
        </p:spPr>
        <p:txBody>
          <a:bodyPr/>
          <a:lstStyle/>
          <a:p>
            <a:pPr algn="ctr"/>
            <a:r>
              <a:rPr lang="en-US">
                <a:solidFill>
                  <a:schemeClr val="accent4">
                    <a:lumMod val="60000"/>
                    <a:lumOff val="40000"/>
                  </a:schemeClr>
                </a:solidFill>
              </a:rPr>
              <a:t>Master SLAVE </a:t>
            </a:r>
            <a:r>
              <a:rPr lang="en-US" dirty="0">
                <a:solidFill>
                  <a:schemeClr val="accent4">
                    <a:lumMod val="60000"/>
                    <a:lumOff val="40000"/>
                  </a:schemeClr>
                </a:solidFill>
              </a:rPr>
              <a:t>scenario</a:t>
            </a: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normAutofit lnSpcReduction="10000"/>
          </a:bodyPr>
          <a:lstStyle/>
          <a:p>
            <a:r>
              <a:rPr lang="en-US" dirty="0">
                <a:solidFill>
                  <a:schemeClr val="bg1"/>
                </a:solidFill>
              </a:rPr>
              <a:t>Master</a:t>
            </a:r>
          </a:p>
          <a:p>
            <a:pPr lvl="1"/>
            <a:r>
              <a:rPr lang="en-US" dirty="0">
                <a:solidFill>
                  <a:schemeClr val="bg1"/>
                </a:solidFill>
              </a:rPr>
              <a:t>Register any of the XPO synchronization providers </a:t>
            </a:r>
          </a:p>
          <a:p>
            <a:pPr lvl="1"/>
            <a:r>
              <a:rPr lang="en-US" dirty="0">
                <a:solidFill>
                  <a:schemeClr val="bg1"/>
                </a:solidFill>
              </a:rPr>
              <a:t>Update your schema with delta tracking enabled and CREATE object type records set to true (this are the default settings)</a:t>
            </a:r>
          </a:p>
          <a:p>
            <a:pPr lvl="1"/>
            <a:r>
              <a:rPr lang="en-US" dirty="0">
                <a:solidFill>
                  <a:schemeClr val="bg1"/>
                </a:solidFill>
              </a:rPr>
              <a:t>Setup your connection string with delta tracking enabled</a:t>
            </a:r>
          </a:p>
          <a:p>
            <a:r>
              <a:rPr lang="en-US" dirty="0">
                <a:solidFill>
                  <a:schemeClr val="bg1"/>
                </a:solidFill>
              </a:rPr>
              <a:t>Slaves</a:t>
            </a:r>
          </a:p>
          <a:p>
            <a:pPr lvl="1"/>
            <a:r>
              <a:rPr lang="en-US" dirty="0">
                <a:solidFill>
                  <a:schemeClr val="bg1"/>
                </a:solidFill>
              </a:rPr>
              <a:t>Register any of the XPO synchronization providers </a:t>
            </a:r>
          </a:p>
          <a:p>
            <a:pPr lvl="1"/>
            <a:r>
              <a:rPr lang="en-US" dirty="0">
                <a:solidFill>
                  <a:schemeClr val="bg1"/>
                </a:solidFill>
              </a:rPr>
              <a:t>Setup your connection string with delta tracking enabled</a:t>
            </a:r>
          </a:p>
          <a:p>
            <a:pPr lvl="1"/>
            <a:r>
              <a:rPr lang="en-US" dirty="0">
                <a:solidFill>
                  <a:schemeClr val="bg1"/>
                </a:solidFill>
              </a:rPr>
              <a:t>Update your schema with delta tracking disable and CREATE object type records set to false</a:t>
            </a:r>
          </a:p>
          <a:p>
            <a:pPr lvl="1"/>
            <a:r>
              <a:rPr lang="en-US" dirty="0">
                <a:solidFill>
                  <a:schemeClr val="bg1"/>
                </a:solidFill>
              </a:rPr>
              <a:t>Pull the first deltas (this will include object type records and initial data)</a:t>
            </a:r>
          </a:p>
          <a:p>
            <a:pPr lvl="1"/>
            <a:r>
              <a:rPr lang="en-US" dirty="0">
                <a:solidFill>
                  <a:schemeClr val="bg1"/>
                </a:solidFill>
              </a:rPr>
              <a:t>Pull and push deltas as needed</a:t>
            </a:r>
          </a:p>
          <a:p>
            <a:pPr lvl="1"/>
            <a:endParaRPr lang="en-US" dirty="0">
              <a:solidFill>
                <a:schemeClr val="bg1"/>
              </a:solidFill>
            </a:endParaRPr>
          </a:p>
          <a:p>
            <a:pPr lvl="1"/>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9153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842158" y="764373"/>
            <a:ext cx="7664042" cy="1293028"/>
          </a:xfrm>
          <a:solidFill>
            <a:schemeClr val="tx1"/>
          </a:solidFill>
        </p:spPr>
        <p:txBody>
          <a:bodyPr/>
          <a:lstStyle/>
          <a:p>
            <a:pPr algn="ctr"/>
            <a:r>
              <a:rPr lang="en-US" dirty="0">
                <a:solidFill>
                  <a:schemeClr val="accent4">
                    <a:lumMod val="60000"/>
                    <a:lumOff val="40000"/>
                  </a:schemeClr>
                </a:solidFill>
              </a:rPr>
              <a:t>Peer to peer scenario</a:t>
            </a: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lstStyle/>
          <a:p>
            <a:pPr marL="0" indent="0">
              <a:buNone/>
            </a:pPr>
            <a:endParaRPr lang="en-US" dirty="0">
              <a:solidFill>
                <a:schemeClr val="bg1"/>
              </a:solidFill>
            </a:endParaRPr>
          </a:p>
          <a:p>
            <a:r>
              <a:rPr lang="en-US" dirty="0">
                <a:solidFill>
                  <a:schemeClr val="bg1"/>
                </a:solidFill>
              </a:rPr>
              <a:t>Any of the peers</a:t>
            </a:r>
          </a:p>
          <a:p>
            <a:pPr lvl="1"/>
            <a:r>
              <a:rPr lang="en-US" dirty="0">
                <a:solidFill>
                  <a:schemeClr val="bg1"/>
                </a:solidFill>
              </a:rPr>
              <a:t>Register any of the XPO synchronization providers </a:t>
            </a:r>
          </a:p>
          <a:p>
            <a:pPr lvl="1"/>
            <a:r>
              <a:rPr lang="en-US" dirty="0">
                <a:solidFill>
                  <a:schemeClr val="bg1"/>
                </a:solidFill>
              </a:rPr>
              <a:t>Update your schema with delta tracking disable and CREATE object type records set to true</a:t>
            </a:r>
          </a:p>
          <a:p>
            <a:pPr lvl="1"/>
            <a:r>
              <a:rPr lang="en-US" dirty="0">
                <a:solidFill>
                  <a:schemeClr val="bg1"/>
                </a:solidFill>
              </a:rPr>
              <a:t>Pull and push deltas as needed</a:t>
            </a:r>
          </a:p>
          <a:p>
            <a:pPr lvl="1"/>
            <a:endParaRPr lang="en-US" dirty="0">
              <a:solidFill>
                <a:schemeClr val="bg1"/>
              </a:solidFill>
            </a:endParaRPr>
          </a:p>
          <a:p>
            <a:pPr lvl="1"/>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8636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741489" y="764373"/>
            <a:ext cx="7764709" cy="1293028"/>
          </a:xfrm>
          <a:solidFill>
            <a:schemeClr val="tx1"/>
          </a:solidFill>
        </p:spPr>
        <p:txBody>
          <a:bodyPr>
            <a:normAutofit/>
          </a:bodyPr>
          <a:lstStyle/>
          <a:p>
            <a:pPr algn="ctr"/>
            <a:r>
              <a:rPr lang="en-US" dirty="0">
                <a:solidFill>
                  <a:schemeClr val="accent4">
                    <a:lumMod val="60000"/>
                    <a:lumOff val="40000"/>
                  </a:schemeClr>
                </a:solidFill>
              </a:rPr>
              <a:t>Additional resources</a:t>
            </a:r>
            <a:br>
              <a:rPr lang="en-US" dirty="0">
                <a:solidFill>
                  <a:schemeClr val="accent4">
                    <a:lumMod val="60000"/>
                    <a:lumOff val="40000"/>
                  </a:schemeClr>
                </a:solidFill>
              </a:rPr>
            </a:br>
            <a:endParaRPr lang="en-US"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normAutofit fontScale="92500" lnSpcReduction="10000"/>
          </a:bodyPr>
          <a:lstStyle/>
          <a:p>
            <a:r>
              <a:rPr lang="en-US" sz="1400" dirty="0" err="1">
                <a:solidFill>
                  <a:schemeClr val="accent4">
                    <a:lumMod val="60000"/>
                    <a:lumOff val="40000"/>
                  </a:schemeClr>
                </a:solidFill>
              </a:rPr>
              <a:t>AspNetCore</a:t>
            </a:r>
            <a:endParaRPr lang="en-US" sz="1400" dirty="0">
              <a:solidFill>
                <a:schemeClr val="accent4">
                  <a:lumMod val="60000"/>
                  <a:lumOff val="40000"/>
                </a:schemeClr>
              </a:solidFill>
            </a:endParaRPr>
          </a:p>
          <a:p>
            <a:pPr lvl="1"/>
            <a:r>
              <a:rPr lang="en-US" sz="1200" dirty="0">
                <a:solidFill>
                  <a:schemeClr val="accent4">
                    <a:lumMod val="60000"/>
                    <a:lumOff val="40000"/>
                  </a:schemeClr>
                </a:solidFill>
              </a:rPr>
              <a:t>Fundamentals: </a:t>
            </a:r>
            <a:r>
              <a:rPr lang="en-US" sz="1200" dirty="0">
                <a:solidFill>
                  <a:schemeClr val="bg1"/>
                </a:solidFill>
                <a:hlinkClick r:id="rId2"/>
              </a:rPr>
              <a:t>https://docs.microsoft.com/en-us/aspnet/core/fundamentals/?view=aspnetcore-5.0&amp;tabs=windows</a:t>
            </a:r>
          </a:p>
          <a:p>
            <a:pPr lvl="1"/>
            <a:r>
              <a:rPr lang="en-US" sz="1200" dirty="0">
                <a:solidFill>
                  <a:schemeClr val="accent4">
                    <a:lumMod val="60000"/>
                    <a:lumOff val="40000"/>
                  </a:schemeClr>
                </a:solidFill>
              </a:rPr>
              <a:t>Dependency </a:t>
            </a:r>
            <a:r>
              <a:rPr lang="en-US" sz="1200" dirty="0" err="1">
                <a:solidFill>
                  <a:schemeClr val="accent4">
                    <a:lumMod val="60000"/>
                    <a:lumOff val="40000"/>
                  </a:schemeClr>
                </a:solidFill>
              </a:rPr>
              <a:t>injection:</a:t>
            </a:r>
            <a:r>
              <a:rPr lang="en-US" sz="1200" dirty="0" err="1">
                <a:solidFill>
                  <a:schemeClr val="bg1"/>
                </a:solidFill>
                <a:hlinkClick r:id="rId2"/>
              </a:rPr>
              <a:t>https</a:t>
            </a:r>
            <a:r>
              <a:rPr lang="en-US" sz="1200" dirty="0">
                <a:solidFill>
                  <a:schemeClr val="bg1"/>
                </a:solidFill>
                <a:hlinkClick r:id="rId2"/>
              </a:rPr>
              <a:t>://docs.microsoft.com/</a:t>
            </a:r>
            <a:r>
              <a:rPr lang="en-US" sz="1200" dirty="0" err="1">
                <a:solidFill>
                  <a:schemeClr val="bg1"/>
                </a:solidFill>
                <a:hlinkClick r:id="rId2"/>
              </a:rPr>
              <a:t>en</a:t>
            </a:r>
            <a:r>
              <a:rPr lang="en-US" sz="1200" dirty="0">
                <a:solidFill>
                  <a:schemeClr val="bg1"/>
                </a:solidFill>
                <a:hlinkClick r:id="rId2"/>
              </a:rPr>
              <a:t>-us/</a:t>
            </a:r>
            <a:r>
              <a:rPr lang="en-US" sz="1200" dirty="0" err="1">
                <a:solidFill>
                  <a:schemeClr val="bg1"/>
                </a:solidFill>
                <a:hlinkClick r:id="rId2"/>
              </a:rPr>
              <a:t>aspnet</a:t>
            </a:r>
            <a:r>
              <a:rPr lang="en-US" sz="1200" dirty="0">
                <a:solidFill>
                  <a:schemeClr val="bg1"/>
                </a:solidFill>
                <a:hlinkClick r:id="rId2"/>
              </a:rPr>
              <a:t>/core/fundamentals/</a:t>
            </a:r>
            <a:r>
              <a:rPr lang="en-US" sz="1200" dirty="0" err="1">
                <a:solidFill>
                  <a:schemeClr val="bg1"/>
                </a:solidFill>
                <a:hlinkClick r:id="rId2"/>
              </a:rPr>
              <a:t>dependency-injection?view</a:t>
            </a:r>
            <a:r>
              <a:rPr lang="en-US" sz="1200" dirty="0">
                <a:solidFill>
                  <a:schemeClr val="bg1"/>
                </a:solidFill>
                <a:hlinkClick r:id="rId2"/>
              </a:rPr>
              <a:t>=aspnetcore-5.0</a:t>
            </a:r>
          </a:p>
          <a:p>
            <a:endParaRPr lang="en-US" sz="1400" dirty="0">
              <a:solidFill>
                <a:schemeClr val="accent4">
                  <a:lumMod val="60000"/>
                  <a:lumOff val="40000"/>
                </a:schemeClr>
              </a:solidFill>
            </a:endParaRPr>
          </a:p>
          <a:p>
            <a:r>
              <a:rPr lang="en-US" sz="1400" dirty="0">
                <a:solidFill>
                  <a:schemeClr val="accent4">
                    <a:lumMod val="60000"/>
                    <a:lumOff val="40000"/>
                  </a:schemeClr>
                </a:solidFill>
              </a:rPr>
              <a:t>XPO </a:t>
            </a:r>
          </a:p>
          <a:p>
            <a:pPr lvl="1"/>
            <a:r>
              <a:rPr lang="en-US" sz="1200" dirty="0">
                <a:solidFill>
                  <a:schemeClr val="accent4">
                    <a:lumMod val="60000"/>
                    <a:lumOff val="40000"/>
                  </a:schemeClr>
                </a:solidFill>
              </a:rPr>
              <a:t>When and Why XPO Extends the Database Schema: </a:t>
            </a:r>
            <a:r>
              <a:rPr lang="en-US" sz="1200" dirty="0">
                <a:solidFill>
                  <a:schemeClr val="bg1"/>
                </a:solidFill>
                <a:hlinkClick r:id="rId2"/>
              </a:rPr>
              <a:t>https://docs.devexpress.com/XPO/2632/create-a-data-model/when-and-why-xpo-extends-the-database-schema</a:t>
            </a:r>
          </a:p>
          <a:p>
            <a:pPr lvl="1"/>
            <a:r>
              <a:rPr lang="en-US" sz="1200" dirty="0">
                <a:solidFill>
                  <a:schemeClr val="accent4">
                    <a:lumMod val="60000"/>
                    <a:lumOff val="40000"/>
                  </a:schemeClr>
                </a:solidFill>
              </a:rPr>
              <a:t>XPO object type records: </a:t>
            </a:r>
            <a:r>
              <a:rPr lang="en-US" sz="1200" dirty="0">
                <a:solidFill>
                  <a:schemeClr val="bg1"/>
                </a:solidFill>
                <a:hlinkClick r:id="rId2"/>
              </a:rPr>
              <a:t>https://docs.devexpress.com/XPO/DevExpress.Xpo.XPObjectType</a:t>
            </a:r>
          </a:p>
          <a:p>
            <a:pPr lvl="1"/>
            <a:r>
              <a:rPr lang="en-US" sz="1200" dirty="0">
                <a:solidFill>
                  <a:schemeClr val="accent4">
                    <a:lumMod val="60000"/>
                    <a:lumOff val="40000"/>
                  </a:schemeClr>
                </a:solidFill>
              </a:rPr>
              <a:t>Best practices: </a:t>
            </a:r>
            <a:r>
              <a:rPr lang="en-US" sz="1200" dirty="0">
                <a:solidFill>
                  <a:schemeClr val="bg1"/>
                </a:solidFill>
                <a:hlinkClick r:id="rId2"/>
              </a:rPr>
              <a:t>https://docs.devexpress.com/eXpressAppFramework/113366/concepts/security-system</a:t>
            </a:r>
          </a:p>
          <a:p>
            <a:pPr lvl="1"/>
            <a:r>
              <a:rPr lang="en-US" sz="1200" dirty="0">
                <a:solidFill>
                  <a:schemeClr val="accent4">
                    <a:lumMod val="60000"/>
                    <a:lumOff val="40000"/>
                  </a:schemeClr>
                </a:solidFill>
              </a:rPr>
              <a:t>Object locking and conflict resolution</a:t>
            </a:r>
            <a:endParaRPr lang="en-US" sz="1200" dirty="0">
              <a:solidFill>
                <a:schemeClr val="bg1"/>
              </a:solidFill>
              <a:hlinkClick r:id="rId2"/>
            </a:endParaRPr>
          </a:p>
          <a:p>
            <a:pPr lvl="2"/>
            <a:r>
              <a:rPr lang="en-US" sz="1000" dirty="0">
                <a:solidFill>
                  <a:schemeClr val="bg1"/>
                </a:solidFill>
                <a:hlinkClick r:id="rId2"/>
              </a:rPr>
              <a:t>https://docs.devexpress.com/XPO/DevExpress.Xpo.OptimisticLockingAttribute</a:t>
            </a:r>
            <a:endParaRPr lang="en-US" sz="1000" dirty="0">
              <a:solidFill>
                <a:schemeClr val="bg1"/>
              </a:solidFill>
            </a:endParaRPr>
          </a:p>
          <a:p>
            <a:pPr lvl="2"/>
            <a:r>
              <a:rPr lang="en-US" sz="1000" dirty="0">
                <a:solidFill>
                  <a:schemeClr val="bg1"/>
                </a:solidFill>
                <a:hlinkClick r:id="rId3"/>
              </a:rPr>
              <a:t>https://docs.devexpress.com/XPO/DevExpress.Xpo.OptimisticLockingBehavior</a:t>
            </a:r>
            <a:endParaRPr lang="en-US" sz="1000" dirty="0">
              <a:solidFill>
                <a:schemeClr val="bg1"/>
              </a:solidFill>
            </a:endParaRPr>
          </a:p>
          <a:p>
            <a:pPr lvl="2"/>
            <a:r>
              <a:rPr lang="en-US" sz="1000" dirty="0">
                <a:solidFill>
                  <a:schemeClr val="bg1"/>
                </a:solidFill>
                <a:hlinkClick r:id="rId4"/>
              </a:rPr>
              <a:t>https://docs.devexpress.com/XPO/DevExpress.Xpo.OptimisticLockingReadBehavior</a:t>
            </a:r>
            <a:endParaRPr lang="en-US" sz="1000" dirty="0">
              <a:solidFill>
                <a:schemeClr val="bg1"/>
              </a:solidFill>
            </a:endParaRPr>
          </a:p>
          <a:p>
            <a:pPr lvl="2"/>
            <a:r>
              <a:rPr lang="en-US" sz="1000" dirty="0">
                <a:solidFill>
                  <a:schemeClr val="bg1"/>
                </a:solidFill>
                <a:hlinkClick r:id="rId5"/>
              </a:rPr>
              <a:t>https://docs.devexpress.com/XPO/DevExpress.Xpo.OptimisticLockingReadMergeBehavior</a:t>
            </a:r>
            <a:endParaRPr lang="en-US" sz="1000" dirty="0">
              <a:solidFill>
                <a:schemeClr val="bg1"/>
              </a:solidFill>
            </a:endParaRPr>
          </a:p>
          <a:p>
            <a:pPr lvl="1"/>
            <a:endParaRPr lang="en-US" sz="1200" dirty="0">
              <a:solidFill>
                <a:schemeClr val="bg1"/>
              </a:solidFill>
              <a:hlinkClick r:id="rId2"/>
            </a:endParaRPr>
          </a:p>
          <a:p>
            <a:r>
              <a:rPr lang="en-US" sz="1400" dirty="0">
                <a:solidFill>
                  <a:schemeClr val="accent4">
                    <a:lumMod val="60000"/>
                    <a:lumOff val="40000"/>
                  </a:schemeClr>
                </a:solidFill>
              </a:rPr>
              <a:t>XAF</a:t>
            </a:r>
          </a:p>
          <a:p>
            <a:pPr lvl="1"/>
            <a:r>
              <a:rPr lang="en-US" sz="1200" dirty="0">
                <a:solidFill>
                  <a:schemeClr val="accent4">
                    <a:lumMod val="60000"/>
                    <a:lumOff val="40000"/>
                  </a:schemeClr>
                </a:solidFill>
              </a:rPr>
              <a:t>Security system :</a:t>
            </a:r>
            <a:r>
              <a:rPr lang="en-US" sz="1200" dirty="0">
                <a:solidFill>
                  <a:schemeClr val="bg1"/>
                </a:solidFill>
                <a:hlinkClick r:id="rId2"/>
              </a:rPr>
              <a:t>https://docs.devexpress.com/eXpressAppFramework/113366/concepts/security-system</a:t>
            </a:r>
          </a:p>
          <a:p>
            <a:pPr lvl="1"/>
            <a:r>
              <a:rPr lang="en-US" sz="1200" dirty="0">
                <a:solidFill>
                  <a:schemeClr val="accent4">
                    <a:lumMod val="60000"/>
                    <a:lumOff val="40000"/>
                  </a:schemeClr>
                </a:solidFill>
              </a:rPr>
              <a:t>Security system in non-XAF applications :</a:t>
            </a:r>
            <a:r>
              <a:rPr lang="en-US" sz="1200" dirty="0">
                <a:solidFill>
                  <a:schemeClr val="bg1"/>
                </a:solidFill>
                <a:hlinkClick r:id="rId2"/>
              </a:rPr>
              <a:t>https://docs.devexpress.com/</a:t>
            </a:r>
            <a:r>
              <a:rPr lang="en-US" sz="1200" dirty="0" err="1">
                <a:solidFill>
                  <a:schemeClr val="bg1"/>
                </a:solidFill>
                <a:hlinkClick r:id="rId2"/>
              </a:rPr>
              <a:t>eXpressAppFramework</a:t>
            </a:r>
            <a:r>
              <a:rPr lang="en-US" sz="1200" dirty="0">
                <a:solidFill>
                  <a:schemeClr val="bg1"/>
                </a:solidFill>
                <a:hlinkClick r:id="rId2"/>
              </a:rPr>
              <a:t>/113558/task-based-help/security/how-to-use-the-integrated-mode-of-the-security-system-in-non-xaf-applications</a:t>
            </a:r>
          </a:p>
          <a:p>
            <a:pPr lvl="1"/>
            <a:endParaRPr lang="en-US" sz="1200" dirty="0">
              <a:solidFill>
                <a:schemeClr val="bg1"/>
              </a:solidFill>
              <a:hlinkClick r:id="rId2"/>
            </a:endParaRPr>
          </a:p>
          <a:p>
            <a:endParaRPr lang="en-US" sz="1400" dirty="0">
              <a:solidFill>
                <a:schemeClr val="bg1"/>
              </a:solidFill>
            </a:endParaRPr>
          </a:p>
          <a:p>
            <a:pPr lvl="1"/>
            <a:endParaRPr lang="en-US" sz="1200" dirty="0">
              <a:solidFill>
                <a:schemeClr val="bg1"/>
              </a:solidFill>
              <a:hlinkClick r:id="rId2"/>
            </a:endParaRPr>
          </a:p>
          <a:p>
            <a:endParaRPr lang="en-US" sz="1400"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62383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8967-32F8-44DF-A94B-55019E6B1FE8}"/>
              </a:ext>
            </a:extLst>
          </p:cNvPr>
          <p:cNvSpPr>
            <a:spLocks noGrp="1"/>
          </p:cNvSpPr>
          <p:nvPr>
            <p:ph type="ctrTitle"/>
          </p:nvPr>
        </p:nvSpPr>
        <p:spPr/>
        <p:txBody>
          <a:bodyPr>
            <a:normAutofit fontScale="90000"/>
          </a:bodyPr>
          <a:lstStyle/>
          <a:p>
            <a:r>
              <a:rPr lang="en-US" dirty="0">
                <a:solidFill>
                  <a:schemeClr val="bg1"/>
                </a:solidFill>
              </a:rPr>
              <a:t>SYNC Framework Network extension Version 20.2.5.23  </a:t>
            </a:r>
          </a:p>
        </p:txBody>
      </p:sp>
      <p:sp>
        <p:nvSpPr>
          <p:cNvPr id="3" name="Subtitle 2">
            <a:extLst>
              <a:ext uri="{FF2B5EF4-FFF2-40B4-BE49-F238E27FC236}">
                <a16:creationId xmlns:a16="http://schemas.microsoft.com/office/drawing/2014/main" id="{4E01B8A3-8F22-41CE-A7C1-AA79F210CE7A}"/>
              </a:ext>
            </a:extLst>
          </p:cNvPr>
          <p:cNvSpPr>
            <a:spLocks noGrp="1"/>
          </p:cNvSpPr>
          <p:nvPr>
            <p:ph type="subTitle" idx="1"/>
          </p:nvPr>
        </p:nvSpPr>
        <p:spPr>
          <a:xfrm>
            <a:off x="1371600" y="3632201"/>
            <a:ext cx="9448800" cy="847520"/>
          </a:xfrm>
        </p:spPr>
        <p:txBody>
          <a:bodyPr>
            <a:normAutofit fontScale="70000" lnSpcReduction="20000"/>
          </a:bodyPr>
          <a:lstStyle/>
          <a:p>
            <a:r>
              <a:rPr lang="en-US" dirty="0">
                <a:solidFill>
                  <a:schemeClr val="bg1"/>
                </a:solidFill>
              </a:rPr>
              <a:t>By: Joche Ojeda</a:t>
            </a:r>
          </a:p>
          <a:p>
            <a:r>
              <a:rPr lang="en-US" dirty="0">
                <a:solidFill>
                  <a:schemeClr val="bg1"/>
                </a:solidFill>
              </a:rPr>
              <a:t>Email: joche.ojeda@bitframeworks.com</a:t>
            </a:r>
          </a:p>
          <a:p>
            <a:r>
              <a:rPr lang="en-US" dirty="0">
                <a:solidFill>
                  <a:schemeClr val="bg1"/>
                </a:solidFill>
              </a:rPr>
              <a:t>Company: </a:t>
            </a:r>
            <a:r>
              <a:rPr lang="en-US" dirty="0" err="1">
                <a:solidFill>
                  <a:schemeClr val="bg1"/>
                </a:solidFill>
              </a:rPr>
              <a:t>BitFrameworks</a:t>
            </a:r>
            <a:r>
              <a:rPr lang="en-US" dirty="0">
                <a:solidFill>
                  <a:schemeClr val="bg1"/>
                </a:solidFill>
              </a:rPr>
              <a:t> and XARI</a:t>
            </a:r>
          </a:p>
        </p:txBody>
      </p:sp>
    </p:spTree>
    <p:extLst>
      <p:ext uri="{BB962C8B-B14F-4D97-AF65-F5344CB8AC3E}">
        <p14:creationId xmlns:p14="http://schemas.microsoft.com/office/powerpoint/2010/main" val="175924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741489" y="764373"/>
            <a:ext cx="7764709" cy="1293028"/>
          </a:xfrm>
          <a:solidFill>
            <a:schemeClr val="tx1"/>
          </a:solidFill>
        </p:spPr>
        <p:txBody>
          <a:bodyPr>
            <a:normAutofit fontScale="90000"/>
          </a:bodyPr>
          <a:lstStyle/>
          <a:p>
            <a:pPr algn="ctr"/>
            <a:r>
              <a:rPr lang="en-US" dirty="0">
                <a:solidFill>
                  <a:schemeClr val="accent4">
                    <a:lumMod val="60000"/>
                    <a:lumOff val="40000"/>
                  </a:schemeClr>
                </a:solidFill>
              </a:rPr>
              <a:t>Synchronization conflict resolution </a:t>
            </a:r>
            <a:br>
              <a:rPr lang="en-US" dirty="0">
                <a:solidFill>
                  <a:schemeClr val="accent4">
                    <a:lumMod val="60000"/>
                    <a:lumOff val="40000"/>
                  </a:schemeClr>
                </a:solidFill>
              </a:rPr>
            </a:br>
            <a:endParaRPr lang="en-US"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normAutofit/>
          </a:bodyPr>
          <a:lstStyle/>
          <a:p>
            <a:pPr lvl="1"/>
            <a:endParaRPr lang="en-US" sz="1200" dirty="0">
              <a:solidFill>
                <a:schemeClr val="bg1"/>
              </a:solidFill>
              <a:hlinkClick r:id="rId2"/>
            </a:endParaRPr>
          </a:p>
          <a:p>
            <a:r>
              <a:rPr lang="en-US" sz="1400" b="1" dirty="0">
                <a:solidFill>
                  <a:schemeClr val="accent3">
                    <a:lumMod val="60000"/>
                    <a:lumOff val="40000"/>
                  </a:schemeClr>
                </a:solidFill>
              </a:rPr>
              <a:t>Mark deltas as processed optional parameter(</a:t>
            </a:r>
            <a:r>
              <a:rPr lang="en-US" sz="1400" b="1" dirty="0" err="1">
                <a:solidFill>
                  <a:schemeClr val="accent3">
                    <a:lumMod val="60000"/>
                    <a:lumOff val="40000"/>
                  </a:schemeClr>
                </a:solidFill>
              </a:rPr>
              <a:t>MarkDeltaAsProccesed</a:t>
            </a:r>
            <a:r>
              <a:rPr lang="en-US" sz="1400" b="1" dirty="0">
                <a:solidFill>
                  <a:schemeClr val="accent3">
                    <a:lumMod val="60000"/>
                    <a:lumOff val="40000"/>
                  </a:schemeClr>
                </a:solidFill>
              </a:rPr>
              <a:t>): </a:t>
            </a:r>
            <a:r>
              <a:rPr lang="en-US" sz="1400" dirty="0">
                <a:solidFill>
                  <a:schemeClr val="bg1"/>
                </a:solidFill>
              </a:rPr>
              <a:t>now its optional to mark deltas as processed after sending them to the server, this option is </a:t>
            </a:r>
            <a:r>
              <a:rPr lang="en-US" sz="1400" dirty="0" err="1">
                <a:solidFill>
                  <a:schemeClr val="bg1"/>
                </a:solidFill>
              </a:rPr>
              <a:t>usedful</a:t>
            </a:r>
            <a:r>
              <a:rPr lang="en-US" sz="1400" dirty="0">
                <a:solidFill>
                  <a:schemeClr val="bg1"/>
                </a:solidFill>
              </a:rPr>
              <a:t> when you  want to send the details to more that one server or if you want to add custom logic to the synchronization process.</a:t>
            </a:r>
          </a:p>
          <a:p>
            <a:r>
              <a:rPr lang="en-US" sz="1400" b="1" dirty="0">
                <a:solidFill>
                  <a:schemeClr val="accent3">
                    <a:lumMod val="60000"/>
                    <a:lumOff val="40000"/>
                  </a:schemeClr>
                </a:solidFill>
              </a:rPr>
              <a:t>Check deltas before send optional parameter (</a:t>
            </a:r>
            <a:r>
              <a:rPr lang="en-US" sz="1400" b="1" dirty="0" err="1">
                <a:solidFill>
                  <a:schemeClr val="accent3">
                    <a:lumMod val="60000"/>
                    <a:lumOff val="40000"/>
                  </a:schemeClr>
                </a:solidFill>
              </a:rPr>
              <a:t>CheckDeltasBeforeSend</a:t>
            </a:r>
            <a:r>
              <a:rPr lang="en-US" sz="1400" b="1" dirty="0">
                <a:solidFill>
                  <a:schemeClr val="accent3">
                    <a:lumMod val="60000"/>
                    <a:lumOff val="40000"/>
                  </a:schemeClr>
                </a:solidFill>
              </a:rPr>
              <a:t>): </a:t>
            </a:r>
            <a:r>
              <a:rPr lang="en-US" sz="1400" dirty="0">
                <a:solidFill>
                  <a:schemeClr val="bg1"/>
                </a:solidFill>
              </a:rPr>
              <a:t>if true the client will ask the server if any of the deltas that is about to send is already processed , this option helps you to recover from communication errors where the communication between server and client is broken before the client mark the deltas as sent </a:t>
            </a:r>
          </a:p>
          <a:p>
            <a:r>
              <a:rPr lang="en-US" sz="1400" b="1" dirty="0">
                <a:solidFill>
                  <a:schemeClr val="accent3">
                    <a:lumMod val="60000"/>
                    <a:lumOff val="40000"/>
                  </a:schemeClr>
                </a:solidFill>
              </a:rPr>
              <a:t>Exception custom action</a:t>
            </a:r>
            <a:r>
              <a:rPr lang="en-US" sz="1400" dirty="0">
                <a:solidFill>
                  <a:schemeClr val="bg1"/>
                </a:solidFill>
              </a:rPr>
              <a:t>: when synchronizing data, its possible to get an exception for 2 reasons</a:t>
            </a:r>
          </a:p>
          <a:p>
            <a:pPr lvl="1"/>
            <a:r>
              <a:rPr lang="en-US" sz="1200" dirty="0">
                <a:solidFill>
                  <a:schemeClr val="bg1"/>
                </a:solidFill>
              </a:rPr>
              <a:t>1) sending duplicated deltas: you are sending deltas that you already sent to the server, this will throw a constraint exception (https://docs.devexpress.com/CoreLibraries/DevExpress.Xpo.DB.Exceptions.ConstraintViolationException)</a:t>
            </a:r>
          </a:p>
          <a:p>
            <a:pPr lvl="1"/>
            <a:r>
              <a:rPr lang="en-US" sz="1200" dirty="0">
                <a:solidFill>
                  <a:schemeClr val="bg1"/>
                </a:solidFill>
              </a:rPr>
              <a:t>2) Concurrency Exceptions: concurrency errors might happen if 2 clients modify the same record you can avoid this errors either by turning off concurrency checks or by modifying the deltas, you can learn more about concurrency in XPO in the following article https://docs.devexpress.com/XPO/2028/query-and-shape-data/optimistic-concurrency</a:t>
            </a:r>
          </a:p>
          <a:p>
            <a:pPr lvl="1"/>
            <a:endParaRPr lang="en-US" sz="1200" dirty="0">
              <a:solidFill>
                <a:schemeClr val="bg1"/>
              </a:solidFill>
              <a:hlinkClick r:id="rId2"/>
            </a:endParaRPr>
          </a:p>
          <a:p>
            <a:endParaRPr lang="en-US" sz="1400"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299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4020686" y="764373"/>
            <a:ext cx="7485514" cy="1293028"/>
          </a:xfrm>
          <a:solidFill>
            <a:schemeClr val="tx1"/>
          </a:solidFill>
        </p:spPr>
        <p:txBody>
          <a:bodyPr/>
          <a:lstStyle/>
          <a:p>
            <a:r>
              <a:rPr lang="en-US" dirty="0">
                <a:solidFill>
                  <a:schemeClr val="accent4">
                    <a:lumMod val="60000"/>
                    <a:lumOff val="40000"/>
                  </a:schemeClr>
                </a:solidFill>
              </a:rPr>
              <a:t>Synchronization conflict resolution</a:t>
            </a:r>
            <a:endParaRPr lang="en-US" sz="4000" dirty="0">
              <a:solidFill>
                <a:schemeClr val="accent4">
                  <a:lumMod val="60000"/>
                  <a:lumOff val="40000"/>
                </a:schemeClr>
              </a:solidFill>
            </a:endParaRPr>
          </a:p>
        </p:txBody>
      </p:sp>
      <p:pic>
        <p:nvPicPr>
          <p:cNvPr id="25" name="Picture 2">
            <a:extLst>
              <a:ext uri="{FF2B5EF4-FFF2-40B4-BE49-F238E27FC236}">
                <a16:creationId xmlns:a16="http://schemas.microsoft.com/office/drawing/2014/main" id="{FC2885D8-0D5A-469B-9EB2-F9C8F6B46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612" y="3562288"/>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a:extLst>
              <a:ext uri="{FF2B5EF4-FFF2-40B4-BE49-F238E27FC236}">
                <a16:creationId xmlns:a16="http://schemas.microsoft.com/office/drawing/2014/main" id="{1D847986-6365-4C24-8118-7D72996F2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93" y="3203404"/>
            <a:ext cx="451192" cy="45119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a:extLst>
              <a:ext uri="{FF2B5EF4-FFF2-40B4-BE49-F238E27FC236}">
                <a16:creationId xmlns:a16="http://schemas.microsoft.com/office/drawing/2014/main" id="{2B822C5E-0235-4341-9BEE-6882CD76E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174" y="3581369"/>
            <a:ext cx="513425" cy="51342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9A5D65E-770F-4CEC-8A0E-2285740346D6}"/>
              </a:ext>
            </a:extLst>
          </p:cNvPr>
          <p:cNvSpPr txBox="1"/>
          <p:nvPr/>
        </p:nvSpPr>
        <p:spPr>
          <a:xfrm>
            <a:off x="607742" y="3725462"/>
            <a:ext cx="972895" cy="738664"/>
          </a:xfrm>
          <a:prstGeom prst="rect">
            <a:avLst/>
          </a:prstGeom>
          <a:noFill/>
        </p:spPr>
        <p:txBody>
          <a:bodyPr wrap="square" rtlCol="0">
            <a:spAutoFit/>
          </a:bodyPr>
          <a:lstStyle/>
          <a:p>
            <a:pPr algn="ctr"/>
            <a:r>
              <a:rPr lang="en-US" sz="1400" dirty="0">
                <a:solidFill>
                  <a:schemeClr val="accent4">
                    <a:lumMod val="60000"/>
                    <a:lumOff val="40000"/>
                  </a:schemeClr>
                </a:solidFill>
              </a:rPr>
              <a:t>Master</a:t>
            </a:r>
          </a:p>
          <a:p>
            <a:pPr algn="ctr"/>
            <a:r>
              <a:rPr lang="en-US" sz="1400" dirty="0">
                <a:solidFill>
                  <a:schemeClr val="accent4">
                    <a:lumMod val="60000"/>
                    <a:lumOff val="40000"/>
                  </a:schemeClr>
                </a:solidFill>
              </a:rPr>
              <a:t>(source of truth)</a:t>
            </a:r>
          </a:p>
        </p:txBody>
      </p:sp>
      <p:sp>
        <p:nvSpPr>
          <p:cNvPr id="31" name="TextBox 30">
            <a:extLst>
              <a:ext uri="{FF2B5EF4-FFF2-40B4-BE49-F238E27FC236}">
                <a16:creationId xmlns:a16="http://schemas.microsoft.com/office/drawing/2014/main" id="{CCEA92F8-D74A-4C64-B70A-8A352EF19B92}"/>
              </a:ext>
            </a:extLst>
          </p:cNvPr>
          <p:cNvSpPr txBox="1"/>
          <p:nvPr/>
        </p:nvSpPr>
        <p:spPr>
          <a:xfrm>
            <a:off x="7448637" y="4329747"/>
            <a:ext cx="942976" cy="307777"/>
          </a:xfrm>
          <a:prstGeom prst="rect">
            <a:avLst/>
          </a:prstGeom>
          <a:noFill/>
        </p:spPr>
        <p:txBody>
          <a:bodyPr wrap="square" rtlCol="0">
            <a:spAutoFit/>
          </a:bodyPr>
          <a:lstStyle/>
          <a:p>
            <a:r>
              <a:rPr lang="en-US" sz="1400" dirty="0">
                <a:solidFill>
                  <a:schemeClr val="accent4">
                    <a:lumMod val="60000"/>
                    <a:lumOff val="40000"/>
                  </a:schemeClr>
                </a:solidFill>
              </a:rPr>
              <a:t>Client A</a:t>
            </a:r>
          </a:p>
        </p:txBody>
      </p:sp>
      <p:sp>
        <p:nvSpPr>
          <p:cNvPr id="13" name="TextBox 12">
            <a:extLst>
              <a:ext uri="{FF2B5EF4-FFF2-40B4-BE49-F238E27FC236}">
                <a16:creationId xmlns:a16="http://schemas.microsoft.com/office/drawing/2014/main" id="{BF33A59A-969B-4450-878B-04E94FC54160}"/>
              </a:ext>
            </a:extLst>
          </p:cNvPr>
          <p:cNvSpPr txBox="1"/>
          <p:nvPr/>
        </p:nvSpPr>
        <p:spPr>
          <a:xfrm>
            <a:off x="7448637" y="2190892"/>
            <a:ext cx="3476625" cy="584775"/>
          </a:xfrm>
          <a:prstGeom prst="rect">
            <a:avLst/>
          </a:prstGeom>
          <a:noFill/>
        </p:spPr>
        <p:txBody>
          <a:bodyPr wrap="square" rtlCol="0">
            <a:spAutoFit/>
          </a:bodyPr>
          <a:lstStyle/>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1026" name="Picture 2">
            <a:extLst>
              <a:ext uri="{FF2B5EF4-FFF2-40B4-BE49-F238E27FC236}">
                <a16:creationId xmlns:a16="http://schemas.microsoft.com/office/drawing/2014/main" id="{70BF8061-C21E-4BF7-84F4-FAA269689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766" y="310264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Curved Down 2">
            <a:extLst>
              <a:ext uri="{FF2B5EF4-FFF2-40B4-BE49-F238E27FC236}">
                <a16:creationId xmlns:a16="http://schemas.microsoft.com/office/drawing/2014/main" id="{4BAD0CF2-6406-4AFE-8B2E-2475598617BE}"/>
              </a:ext>
            </a:extLst>
          </p:cNvPr>
          <p:cNvSpPr/>
          <p:nvPr/>
        </p:nvSpPr>
        <p:spPr>
          <a:xfrm>
            <a:off x="1196374" y="2158373"/>
            <a:ext cx="5909276" cy="8983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Down 14">
            <a:extLst>
              <a:ext uri="{FF2B5EF4-FFF2-40B4-BE49-F238E27FC236}">
                <a16:creationId xmlns:a16="http://schemas.microsoft.com/office/drawing/2014/main" id="{35832240-00BD-45E0-BB3E-8C7B7FBF8C52}"/>
              </a:ext>
            </a:extLst>
          </p:cNvPr>
          <p:cNvSpPr/>
          <p:nvPr/>
        </p:nvSpPr>
        <p:spPr>
          <a:xfrm rot="10800000">
            <a:off x="980457" y="4891709"/>
            <a:ext cx="6782986" cy="90787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91811AB4-8086-40ED-9017-BA0C1FBC98E9}"/>
              </a:ext>
            </a:extLst>
          </p:cNvPr>
          <p:cNvSpPr txBox="1"/>
          <p:nvPr/>
        </p:nvSpPr>
        <p:spPr>
          <a:xfrm>
            <a:off x="4227903" y="5701276"/>
            <a:ext cx="729308" cy="784702"/>
          </a:xfrm>
          <a:prstGeom prst="rect">
            <a:avLst/>
          </a:prstGeom>
          <a:noFill/>
        </p:spPr>
        <p:txBody>
          <a:bodyPr wrap="square">
            <a:spAutoFit/>
          </a:bodyPr>
          <a:lstStyle/>
          <a:p>
            <a:pPr marL="0" marR="0">
              <a:lnSpc>
                <a:spcPct val="107000"/>
              </a:lnSpc>
              <a:spcBef>
                <a:spcPts val="0"/>
              </a:spcBef>
              <a:spcAft>
                <a:spcPts val="800"/>
              </a:spcAft>
            </a:pPr>
            <a:r>
              <a:rPr lang="en-US" sz="44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Δ</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498A698E-C3F1-49E4-84F9-1F5ADCAC7F45}"/>
              </a:ext>
            </a:extLst>
          </p:cNvPr>
          <p:cNvSpPr txBox="1"/>
          <p:nvPr/>
        </p:nvSpPr>
        <p:spPr>
          <a:xfrm>
            <a:off x="4121069" y="6332089"/>
            <a:ext cx="942976" cy="307777"/>
          </a:xfrm>
          <a:prstGeom prst="rect">
            <a:avLst/>
          </a:prstGeom>
          <a:noFill/>
        </p:spPr>
        <p:txBody>
          <a:bodyPr wrap="square" rtlCol="0">
            <a:spAutoFit/>
          </a:bodyPr>
          <a:lstStyle/>
          <a:p>
            <a:r>
              <a:rPr lang="en-US" sz="1400" dirty="0">
                <a:solidFill>
                  <a:schemeClr val="accent4">
                    <a:lumMod val="60000"/>
                    <a:lumOff val="40000"/>
                  </a:schemeClr>
                </a:solidFill>
              </a:rPr>
              <a:t>Deltas</a:t>
            </a:r>
          </a:p>
        </p:txBody>
      </p:sp>
      <p:sp>
        <p:nvSpPr>
          <p:cNvPr id="21" name="Arrow: Curved Down 20">
            <a:extLst>
              <a:ext uri="{FF2B5EF4-FFF2-40B4-BE49-F238E27FC236}">
                <a16:creationId xmlns:a16="http://schemas.microsoft.com/office/drawing/2014/main" id="{2FADF63E-21DB-4840-8029-45E89CD01B4A}"/>
              </a:ext>
            </a:extLst>
          </p:cNvPr>
          <p:cNvSpPr/>
          <p:nvPr/>
        </p:nvSpPr>
        <p:spPr>
          <a:xfrm rot="10800000">
            <a:off x="1580637" y="4411179"/>
            <a:ext cx="5331330" cy="907879"/>
          </a:xfrm>
          <a:prstGeom prst="curved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32" name="Picture 8" descr="Function icon">
            <a:extLst>
              <a:ext uri="{FF2B5EF4-FFF2-40B4-BE49-F238E27FC236}">
                <a16:creationId xmlns:a16="http://schemas.microsoft.com/office/drawing/2014/main" id="{07F2D05E-45F9-40C1-8568-577F0B5B8F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35280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12CF661-1177-4E2C-ACA3-F37BA1FD242D}"/>
              </a:ext>
            </a:extLst>
          </p:cNvPr>
          <p:cNvSpPr txBox="1"/>
          <p:nvPr/>
        </p:nvSpPr>
        <p:spPr>
          <a:xfrm>
            <a:off x="6414526" y="3743452"/>
            <a:ext cx="1188339" cy="671915"/>
          </a:xfrm>
          <a:prstGeom prst="rect">
            <a:avLst/>
          </a:prstGeom>
          <a:noFill/>
        </p:spPr>
        <p:txBody>
          <a:bodyPr wrap="square">
            <a:spAutoFit/>
          </a:bodyPr>
          <a:lstStyle/>
          <a:p>
            <a:pPr marL="0" marR="0" algn="ctr">
              <a:lnSpc>
                <a:spcPct val="107000"/>
              </a:lnSpc>
              <a:spcBef>
                <a:spcPts val="0"/>
              </a:spcBef>
              <a:spcAft>
                <a:spcPts val="800"/>
              </a:spcAft>
            </a:pPr>
            <a:r>
              <a:rPr lang="en-US"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ExceptionAction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B8DB0B15-86F5-4C35-912F-DF01C3388E0E}"/>
              </a:ext>
            </a:extLst>
          </p:cNvPr>
          <p:cNvSpPr txBox="1"/>
          <p:nvPr/>
        </p:nvSpPr>
        <p:spPr>
          <a:xfrm>
            <a:off x="4208827" y="4348668"/>
            <a:ext cx="729308" cy="784702"/>
          </a:xfrm>
          <a:prstGeom prst="rect">
            <a:avLst/>
          </a:prstGeom>
          <a:noFill/>
        </p:spPr>
        <p:txBody>
          <a:bodyPr wrap="square">
            <a:spAutoFit/>
          </a:bodyPr>
          <a:lstStyle/>
          <a:p>
            <a:pPr marL="0" marR="0">
              <a:lnSpc>
                <a:spcPct val="107000"/>
              </a:lnSpc>
              <a:spcBef>
                <a:spcPts val="0"/>
              </a:spcBef>
              <a:spcAft>
                <a:spcPts val="800"/>
              </a:spcAft>
            </a:pPr>
            <a:r>
              <a:rPr lang="en-US" sz="44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Δ</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B34C4F82-C736-4D2E-9D30-4C11985889D5}"/>
              </a:ext>
            </a:extLst>
          </p:cNvPr>
          <p:cNvSpPr txBox="1"/>
          <p:nvPr/>
        </p:nvSpPr>
        <p:spPr>
          <a:xfrm>
            <a:off x="4101993" y="4979481"/>
            <a:ext cx="942976" cy="307777"/>
          </a:xfrm>
          <a:prstGeom prst="rect">
            <a:avLst/>
          </a:prstGeom>
          <a:noFill/>
        </p:spPr>
        <p:txBody>
          <a:bodyPr wrap="square" rtlCol="0">
            <a:spAutoFit/>
          </a:bodyPr>
          <a:lstStyle/>
          <a:p>
            <a:r>
              <a:rPr lang="en-US" sz="1400" dirty="0">
                <a:solidFill>
                  <a:schemeClr val="accent4">
                    <a:lumMod val="60000"/>
                    <a:lumOff val="40000"/>
                  </a:schemeClr>
                </a:solidFill>
              </a:rPr>
              <a:t>Deltas</a:t>
            </a:r>
          </a:p>
        </p:txBody>
      </p:sp>
    </p:spTree>
    <p:extLst>
      <p:ext uri="{BB962C8B-B14F-4D97-AF65-F5344CB8AC3E}">
        <p14:creationId xmlns:p14="http://schemas.microsoft.com/office/powerpoint/2010/main" val="136040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743324" y="764373"/>
            <a:ext cx="7762875" cy="1293028"/>
          </a:xfrm>
          <a:solidFill>
            <a:schemeClr val="tx1"/>
          </a:solidFill>
        </p:spPr>
        <p:txBody>
          <a:bodyPr/>
          <a:lstStyle/>
          <a:p>
            <a:r>
              <a:rPr lang="en-US" sz="4000" dirty="0">
                <a:solidFill>
                  <a:schemeClr val="accent4">
                    <a:lumMod val="60000"/>
                    <a:lumOff val="40000"/>
                  </a:schemeClr>
                </a:solidFill>
              </a:rPr>
              <a:t>Case</a:t>
            </a:r>
            <a:r>
              <a:rPr lang="en-US" dirty="0">
                <a:solidFill>
                  <a:schemeClr val="accent4">
                    <a:lumMod val="60000"/>
                    <a:lumOff val="40000"/>
                  </a:schemeClr>
                </a:solidFill>
              </a:rPr>
              <a:t> 1: Constraint errors</a:t>
            </a:r>
            <a:endParaRPr lang="en-US" sz="4000" dirty="0">
              <a:solidFill>
                <a:schemeClr val="accent4">
                  <a:lumMod val="60000"/>
                  <a:lumOff val="40000"/>
                </a:schemeClr>
              </a:solidFill>
            </a:endParaRPr>
          </a:p>
        </p:txBody>
      </p:sp>
      <p:sp>
        <p:nvSpPr>
          <p:cNvPr id="4" name="Content Placeholder 3">
            <a:extLst>
              <a:ext uri="{FF2B5EF4-FFF2-40B4-BE49-F238E27FC236}">
                <a16:creationId xmlns:a16="http://schemas.microsoft.com/office/drawing/2014/main" id="{E82498AD-6F9F-4B44-BC3E-44C79FEFE3EB}"/>
              </a:ext>
            </a:extLst>
          </p:cNvPr>
          <p:cNvSpPr>
            <a:spLocks noGrp="1"/>
          </p:cNvSpPr>
          <p:nvPr>
            <p:ph idx="1"/>
          </p:nvPr>
        </p:nvSpPr>
        <p:spPr/>
        <p:txBody>
          <a:bodyPr>
            <a:normAutofit fontScale="77500" lnSpcReduction="20000"/>
          </a:bodyPr>
          <a:lstStyle/>
          <a:p>
            <a:r>
              <a:rPr lang="en-US" dirty="0">
                <a:solidFill>
                  <a:schemeClr val="bg1"/>
                </a:solidFill>
              </a:rPr>
              <a:t>Constraint errors can happen for 2 reasons  </a:t>
            </a:r>
          </a:p>
          <a:p>
            <a:pPr marL="914400" lvl="1" indent="-457200">
              <a:buFont typeface="+mj-lt"/>
              <a:buAutoNum type="arabicPeriod"/>
            </a:pPr>
            <a:r>
              <a:rPr lang="en-US" dirty="0">
                <a:solidFill>
                  <a:schemeClr val="bg1"/>
                </a:solidFill>
              </a:rPr>
              <a:t>Duplicated primary key</a:t>
            </a:r>
          </a:p>
          <a:p>
            <a:pPr marL="914400" lvl="1" indent="-457200">
              <a:buFont typeface="+mj-lt"/>
              <a:buAutoNum type="arabicPeriod"/>
            </a:pPr>
            <a:r>
              <a:rPr lang="en-US" dirty="0">
                <a:solidFill>
                  <a:schemeClr val="bg1"/>
                </a:solidFill>
              </a:rPr>
              <a:t>Duplicated values for columns that are indices</a:t>
            </a:r>
          </a:p>
          <a:p>
            <a:pPr marL="914400" lvl="1" indent="-457200">
              <a:buFont typeface="+mj-lt"/>
              <a:buAutoNum type="arabicPeriod"/>
            </a:pPr>
            <a:endParaRPr lang="en-US" dirty="0">
              <a:solidFill>
                <a:schemeClr val="bg1"/>
              </a:solidFill>
            </a:endParaRPr>
          </a:p>
          <a:p>
            <a:r>
              <a:rPr lang="en-US" dirty="0">
                <a:solidFill>
                  <a:schemeClr val="bg1"/>
                </a:solidFill>
              </a:rPr>
              <a:t>This usually mean that you are trying to process a delta that was already process, so you need to remove the delta that is causing the problem or  push the deltas with the optional parameter “</a:t>
            </a:r>
            <a:r>
              <a:rPr lang="en-US" dirty="0" err="1">
                <a:solidFill>
                  <a:schemeClr val="bg1"/>
                </a:solidFill>
              </a:rPr>
              <a:t>CheckDeltasBeforeSend</a:t>
            </a:r>
            <a:r>
              <a:rPr lang="en-US" dirty="0">
                <a:solidFill>
                  <a:schemeClr val="bg1"/>
                </a:solidFill>
              </a:rPr>
              <a:t>” set to true</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To learn more about constraint exceptions check the following link</a:t>
            </a:r>
          </a:p>
          <a:p>
            <a:r>
              <a:rPr lang="en-US" dirty="0">
                <a:solidFill>
                  <a:schemeClr val="bg1"/>
                </a:solidFill>
                <a:hlinkClick r:id="rId2"/>
              </a:rPr>
              <a:t>https://docs.devexpress.com/CoreLibraries/DevExpress.Xpo.DB.Exceptions.ConstraintViolationException</a:t>
            </a:r>
            <a:endParaRPr lang="en-US" dirty="0">
              <a:solidFill>
                <a:schemeClr val="bg1"/>
              </a:solidFill>
            </a:endParaRPr>
          </a:p>
          <a:p>
            <a:endParaRPr lang="en-US" dirty="0">
              <a:solidFill>
                <a:schemeClr val="bg1"/>
              </a:solidFill>
            </a:endParaRPr>
          </a:p>
          <a:p>
            <a:pPr marL="457200" lvl="1" indent="0">
              <a:buNone/>
            </a:pPr>
            <a:r>
              <a:rPr lang="en-US" dirty="0">
                <a:solidFill>
                  <a:schemeClr val="bg1"/>
                </a:solidFill>
              </a:rPr>
              <a:t> </a:t>
            </a:r>
          </a:p>
        </p:txBody>
      </p:sp>
      <p:sp>
        <p:nvSpPr>
          <p:cNvPr id="13" name="TextBox 12">
            <a:extLst>
              <a:ext uri="{FF2B5EF4-FFF2-40B4-BE49-F238E27FC236}">
                <a16:creationId xmlns:a16="http://schemas.microsoft.com/office/drawing/2014/main" id="{BF33A59A-969B-4450-878B-04E94FC54160}"/>
              </a:ext>
            </a:extLst>
          </p:cNvPr>
          <p:cNvSpPr txBox="1"/>
          <p:nvPr/>
        </p:nvSpPr>
        <p:spPr>
          <a:xfrm>
            <a:off x="7448637" y="2190892"/>
            <a:ext cx="3476625" cy="584775"/>
          </a:xfrm>
          <a:prstGeom prst="rect">
            <a:avLst/>
          </a:prstGeom>
          <a:noFill/>
        </p:spPr>
        <p:txBody>
          <a:bodyPr wrap="square" rtlCol="0">
            <a:spAutoFit/>
          </a:bodyPr>
          <a:lstStyle/>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96471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716976" y="764373"/>
            <a:ext cx="7789223" cy="1293028"/>
          </a:xfrm>
          <a:solidFill>
            <a:schemeClr val="tx1"/>
          </a:solidFill>
        </p:spPr>
        <p:txBody>
          <a:bodyPr/>
          <a:lstStyle/>
          <a:p>
            <a:r>
              <a:rPr lang="en-US" sz="4000" dirty="0">
                <a:solidFill>
                  <a:schemeClr val="accent4">
                    <a:lumMod val="60000"/>
                    <a:lumOff val="40000"/>
                  </a:schemeClr>
                </a:solidFill>
              </a:rPr>
              <a:t>Case</a:t>
            </a:r>
            <a:r>
              <a:rPr lang="en-US" dirty="0">
                <a:solidFill>
                  <a:schemeClr val="accent4">
                    <a:lumMod val="60000"/>
                    <a:lumOff val="40000"/>
                  </a:schemeClr>
                </a:solidFill>
              </a:rPr>
              <a:t> 2: Concurrency errors</a:t>
            </a:r>
            <a:endParaRPr lang="en-US" sz="4000"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E00A9EDE-FA7D-488C-B755-916A9EFA6911}"/>
              </a:ext>
            </a:extLst>
          </p:cNvPr>
          <p:cNvSpPr>
            <a:spLocks noGrp="1"/>
          </p:cNvSpPr>
          <p:nvPr>
            <p:ph idx="1"/>
          </p:nvPr>
        </p:nvSpPr>
        <p:spPr/>
        <p:txBody>
          <a:bodyPr>
            <a:normAutofit fontScale="92500" lnSpcReduction="10000"/>
          </a:bodyPr>
          <a:lstStyle/>
          <a:p>
            <a:r>
              <a:rPr lang="en-US" dirty="0">
                <a:solidFill>
                  <a:schemeClr val="bg1"/>
                </a:solidFill>
              </a:rPr>
              <a:t>Concurrency errors can happen in any XPO based ORM, when 2 or more users are editing the same record</a:t>
            </a:r>
          </a:p>
          <a:p>
            <a:endParaRPr lang="en-US" dirty="0">
              <a:solidFill>
                <a:schemeClr val="bg1"/>
              </a:solidFill>
            </a:endParaRPr>
          </a:p>
          <a:p>
            <a:r>
              <a:rPr lang="en-US" dirty="0">
                <a:solidFill>
                  <a:schemeClr val="bg1"/>
                </a:solidFill>
              </a:rPr>
              <a:t>Possible fixes</a:t>
            </a:r>
          </a:p>
          <a:p>
            <a:pPr lvl="1"/>
            <a:r>
              <a:rPr lang="en-US" dirty="0">
                <a:solidFill>
                  <a:schemeClr val="bg1"/>
                </a:solidFill>
              </a:rPr>
              <a:t>Turn off concurrency check at the session, unit of work or object space level by setting the property </a:t>
            </a:r>
            <a:r>
              <a:rPr lang="en-US" dirty="0" err="1">
                <a:solidFill>
                  <a:schemeClr val="bg1"/>
                </a:solidFill>
              </a:rPr>
              <a:t>LockingOptions</a:t>
            </a:r>
            <a:r>
              <a:rPr lang="en-US" dirty="0">
                <a:solidFill>
                  <a:schemeClr val="bg1"/>
                </a:solidFill>
              </a:rPr>
              <a:t> to none.</a:t>
            </a:r>
          </a:p>
          <a:p>
            <a:pPr lvl="1"/>
            <a:endParaRPr lang="en-US" dirty="0">
              <a:solidFill>
                <a:schemeClr val="bg1"/>
              </a:solidFill>
            </a:endParaRPr>
          </a:p>
          <a:p>
            <a:pPr lvl="1"/>
            <a:endParaRPr lang="en-US" dirty="0">
              <a:solidFill>
                <a:schemeClr val="bg1"/>
              </a:solidFill>
            </a:endParaRPr>
          </a:p>
          <a:p>
            <a:r>
              <a:rPr lang="en-US" dirty="0">
                <a:solidFill>
                  <a:schemeClr val="bg1"/>
                </a:solidFill>
              </a:rPr>
              <a:t>To learn more about concurrency exceptions check the following link</a:t>
            </a:r>
          </a:p>
          <a:p>
            <a:r>
              <a:rPr lang="en-US" dirty="0">
                <a:solidFill>
                  <a:schemeClr val="bg1"/>
                </a:solidFill>
                <a:hlinkClick r:id="rId2"/>
              </a:rPr>
              <a:t>https://docs.devexpress.com/XPO/2028/query-and-shape-data/optimistic-concurrency</a:t>
            </a:r>
            <a:endParaRPr lang="en-US" dirty="0">
              <a:solidFill>
                <a:schemeClr val="bg1"/>
              </a:solidFill>
            </a:endParaRPr>
          </a:p>
          <a:p>
            <a:r>
              <a:rPr lang="en-US" dirty="0">
                <a:solidFill>
                  <a:schemeClr val="bg1"/>
                </a:solidFill>
                <a:hlinkClick r:id="rId3"/>
              </a:rPr>
              <a:t>https://docs.devexpress.com/XPO/DevExpress.Xpo.LockingOption</a:t>
            </a:r>
            <a:endParaRPr lang="en-US" dirty="0">
              <a:solidFill>
                <a:schemeClr val="bg1"/>
              </a:solidFill>
            </a:endParaRPr>
          </a:p>
          <a:p>
            <a:endParaRPr lang="en-US" dirty="0">
              <a:solidFill>
                <a:schemeClr val="bg1"/>
              </a:solidFill>
            </a:endParaRPr>
          </a:p>
          <a:p>
            <a:endParaRPr lang="en-US" dirty="0">
              <a:solidFill>
                <a:schemeClr val="bg1"/>
              </a:solidFill>
            </a:endParaRP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a:p>
            <a:endParaRPr lang="en-US" dirty="0">
              <a:solidFill>
                <a:schemeClr val="bg1"/>
              </a:solidFill>
            </a:endParaRPr>
          </a:p>
        </p:txBody>
      </p:sp>
      <p:sp>
        <p:nvSpPr>
          <p:cNvPr id="13" name="TextBox 12">
            <a:extLst>
              <a:ext uri="{FF2B5EF4-FFF2-40B4-BE49-F238E27FC236}">
                <a16:creationId xmlns:a16="http://schemas.microsoft.com/office/drawing/2014/main" id="{BF33A59A-969B-4450-878B-04E94FC54160}"/>
              </a:ext>
            </a:extLst>
          </p:cNvPr>
          <p:cNvSpPr txBox="1"/>
          <p:nvPr/>
        </p:nvSpPr>
        <p:spPr>
          <a:xfrm>
            <a:off x="7448637" y="2190892"/>
            <a:ext cx="3476625" cy="584775"/>
          </a:xfrm>
          <a:prstGeom prst="rect">
            <a:avLst/>
          </a:prstGeom>
          <a:noFill/>
        </p:spPr>
        <p:txBody>
          <a:bodyPr wrap="square" rtlCol="0">
            <a:spAutoFit/>
          </a:bodyPr>
          <a:lstStyle/>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45889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962400" y="764373"/>
            <a:ext cx="7543800" cy="1293028"/>
          </a:xfrm>
          <a:solidFill>
            <a:schemeClr val="tx1"/>
          </a:solidFill>
        </p:spPr>
        <p:txBody>
          <a:bodyPr/>
          <a:lstStyle/>
          <a:p>
            <a:r>
              <a:rPr lang="en-US" sz="4000" dirty="0">
                <a:solidFill>
                  <a:schemeClr val="accent4">
                    <a:lumMod val="60000"/>
                    <a:lumOff val="40000"/>
                  </a:schemeClr>
                </a:solidFill>
              </a:rPr>
              <a:t>Case</a:t>
            </a:r>
            <a:r>
              <a:rPr lang="en-US" dirty="0">
                <a:solidFill>
                  <a:schemeClr val="accent4">
                    <a:lumMod val="60000"/>
                    <a:lumOff val="40000"/>
                  </a:schemeClr>
                </a:solidFill>
              </a:rPr>
              <a:t> 3: Communication errors</a:t>
            </a:r>
            <a:endParaRPr lang="en-US" sz="4000"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F98756DA-94D7-497B-8919-CEEBE7E552C4}"/>
              </a:ext>
            </a:extLst>
          </p:cNvPr>
          <p:cNvSpPr>
            <a:spLocks noGrp="1"/>
          </p:cNvSpPr>
          <p:nvPr>
            <p:ph idx="1"/>
          </p:nvPr>
        </p:nvSpPr>
        <p:spPr/>
        <p:txBody>
          <a:bodyPr/>
          <a:lstStyle/>
          <a:p>
            <a:r>
              <a:rPr lang="en-US" dirty="0">
                <a:solidFill>
                  <a:schemeClr val="bg1"/>
                </a:solidFill>
              </a:rPr>
              <a:t>Communication errors can happen when  you transfer your deltas to the server, it’s impossible to automatically handle the resolution of these errors since there are too many cases, for that we have introduced a new functionally called “Exception functions” that allow you to run custom code when an exception happens</a:t>
            </a:r>
          </a:p>
          <a:p>
            <a:r>
              <a:rPr lang="en-US" dirty="0">
                <a:solidFill>
                  <a:schemeClr val="bg1"/>
                </a:solidFill>
              </a:rPr>
              <a:t>The Exception function will give you access to the following information</a:t>
            </a:r>
          </a:p>
          <a:p>
            <a:pPr lvl="1"/>
            <a:r>
              <a:rPr lang="en-US" dirty="0">
                <a:solidFill>
                  <a:schemeClr val="bg1"/>
                </a:solidFill>
              </a:rPr>
              <a:t>The exception that happened</a:t>
            </a:r>
          </a:p>
          <a:p>
            <a:pPr lvl="1"/>
            <a:r>
              <a:rPr lang="en-US" dirty="0">
                <a:solidFill>
                  <a:schemeClr val="bg1"/>
                </a:solidFill>
              </a:rPr>
              <a:t>The instance of the datastore </a:t>
            </a:r>
          </a:p>
          <a:p>
            <a:pPr lvl="1"/>
            <a:r>
              <a:rPr lang="en-US" dirty="0">
                <a:solidFill>
                  <a:schemeClr val="bg1"/>
                </a:solidFill>
              </a:rPr>
              <a:t>The </a:t>
            </a:r>
            <a:r>
              <a:rPr lang="en-US" dirty="0" err="1">
                <a:solidFill>
                  <a:schemeClr val="bg1"/>
                </a:solidFill>
              </a:rPr>
              <a:t>ApiFunction</a:t>
            </a:r>
            <a:r>
              <a:rPr lang="en-US" dirty="0">
                <a:solidFill>
                  <a:schemeClr val="bg1"/>
                </a:solidFill>
              </a:rPr>
              <a:t> client that was used to send the deltas to the server</a:t>
            </a:r>
          </a:p>
          <a:p>
            <a:pPr lvl="1"/>
            <a:r>
              <a:rPr lang="en-US" dirty="0">
                <a:solidFill>
                  <a:schemeClr val="bg1"/>
                </a:solidFill>
              </a:rPr>
              <a:t>The List of deltas that was sent to the server</a:t>
            </a:r>
          </a:p>
          <a:p>
            <a:pPr lvl="1"/>
            <a:endParaRPr lang="en-US" dirty="0">
              <a:solidFill>
                <a:schemeClr val="bg1"/>
              </a:solidFill>
            </a:endParaRPr>
          </a:p>
        </p:txBody>
      </p:sp>
      <p:sp>
        <p:nvSpPr>
          <p:cNvPr id="13" name="TextBox 12">
            <a:extLst>
              <a:ext uri="{FF2B5EF4-FFF2-40B4-BE49-F238E27FC236}">
                <a16:creationId xmlns:a16="http://schemas.microsoft.com/office/drawing/2014/main" id="{BF33A59A-969B-4450-878B-04E94FC54160}"/>
              </a:ext>
            </a:extLst>
          </p:cNvPr>
          <p:cNvSpPr txBox="1"/>
          <p:nvPr/>
        </p:nvSpPr>
        <p:spPr>
          <a:xfrm>
            <a:off x="7448637" y="2190892"/>
            <a:ext cx="3476625" cy="584775"/>
          </a:xfrm>
          <a:prstGeom prst="rect">
            <a:avLst/>
          </a:prstGeom>
          <a:noFill/>
        </p:spPr>
        <p:txBody>
          <a:bodyPr wrap="square" rtlCol="0">
            <a:spAutoFit/>
          </a:bodyPr>
          <a:lstStyle/>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12021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724712" y="764373"/>
            <a:ext cx="7781488" cy="1293028"/>
          </a:xfrm>
          <a:solidFill>
            <a:schemeClr val="tx1"/>
          </a:solidFill>
        </p:spPr>
        <p:txBody>
          <a:bodyPr/>
          <a:lstStyle/>
          <a:p>
            <a:r>
              <a:rPr lang="en-US" sz="4000" dirty="0">
                <a:solidFill>
                  <a:schemeClr val="accent4">
                    <a:lumMod val="60000"/>
                    <a:lumOff val="40000"/>
                  </a:schemeClr>
                </a:solidFill>
              </a:rPr>
              <a:t>Agenda</a:t>
            </a:r>
          </a:p>
        </p:txBody>
      </p:sp>
      <p:sp>
        <p:nvSpPr>
          <p:cNvPr id="64" name="Content Placeholder 63">
            <a:extLst>
              <a:ext uri="{FF2B5EF4-FFF2-40B4-BE49-F238E27FC236}">
                <a16:creationId xmlns:a16="http://schemas.microsoft.com/office/drawing/2014/main" id="{A807F672-A976-40D2-A096-A2B3B3D0BF60}"/>
              </a:ext>
            </a:extLst>
          </p:cNvPr>
          <p:cNvSpPr>
            <a:spLocks noGrp="1"/>
          </p:cNvSpPr>
          <p:nvPr>
            <p:ph idx="1"/>
          </p:nvPr>
        </p:nvSpPr>
        <p:spPr/>
        <p:txBody>
          <a:bodyPr>
            <a:normAutofit lnSpcReduction="10000"/>
          </a:bodyPr>
          <a:lstStyle/>
          <a:p>
            <a:r>
              <a:rPr lang="en-US" dirty="0">
                <a:solidFill>
                  <a:schemeClr val="bg1"/>
                </a:solidFill>
              </a:rPr>
              <a:t>Synchronization Theory</a:t>
            </a:r>
          </a:p>
          <a:p>
            <a:r>
              <a:rPr lang="en-US" dirty="0">
                <a:solidFill>
                  <a:schemeClr val="bg1"/>
                </a:solidFill>
              </a:rPr>
              <a:t>Synchronization scenarios</a:t>
            </a:r>
          </a:p>
          <a:p>
            <a:pPr lvl="1"/>
            <a:r>
              <a:rPr lang="en-US" dirty="0">
                <a:solidFill>
                  <a:schemeClr val="bg1"/>
                </a:solidFill>
              </a:rPr>
              <a:t>Master – Slave</a:t>
            </a:r>
          </a:p>
          <a:p>
            <a:pPr lvl="1"/>
            <a:r>
              <a:rPr lang="en-US" dirty="0">
                <a:solidFill>
                  <a:schemeClr val="bg1"/>
                </a:solidFill>
              </a:rPr>
              <a:t>Peer to peer</a:t>
            </a:r>
          </a:p>
          <a:p>
            <a:r>
              <a:rPr lang="en-US" dirty="0">
                <a:solidFill>
                  <a:schemeClr val="bg1"/>
                </a:solidFill>
              </a:rPr>
              <a:t>Example implementation</a:t>
            </a:r>
          </a:p>
          <a:p>
            <a:r>
              <a:rPr lang="en-US" dirty="0">
                <a:solidFill>
                  <a:schemeClr val="bg1"/>
                </a:solidFill>
              </a:rPr>
              <a:t>XPO Synchronization Providers</a:t>
            </a:r>
          </a:p>
          <a:p>
            <a:r>
              <a:rPr lang="en-US" dirty="0">
                <a:solidFill>
                  <a:schemeClr val="bg1"/>
                </a:solidFill>
              </a:rPr>
              <a:t>Connection Strings</a:t>
            </a:r>
          </a:p>
          <a:p>
            <a:r>
              <a:rPr lang="en-US" dirty="0">
                <a:solidFill>
                  <a:schemeClr val="bg1"/>
                </a:solidFill>
              </a:rPr>
              <a:t>Extensions</a:t>
            </a:r>
          </a:p>
          <a:p>
            <a:r>
              <a:rPr lang="en-US" dirty="0">
                <a:solidFill>
                  <a:schemeClr val="bg1"/>
                </a:solidFill>
              </a:rPr>
              <a:t>Best practices</a:t>
            </a:r>
          </a:p>
          <a:p>
            <a:r>
              <a:rPr lang="en-US" dirty="0">
                <a:solidFill>
                  <a:schemeClr val="bg1"/>
                </a:solidFill>
              </a:rPr>
              <a:t>Additional resources</a:t>
            </a:r>
          </a:p>
          <a:p>
            <a:endParaRPr lang="en-US" dirty="0">
              <a:solidFill>
                <a:schemeClr val="accent4">
                  <a:lumMod val="60000"/>
                  <a:lumOff val="40000"/>
                </a:schemeClr>
              </a:solidFill>
            </a:endParaRPr>
          </a:p>
          <a:p>
            <a:endParaRPr lang="en-US" dirty="0">
              <a:solidFill>
                <a:schemeClr val="accent4">
                  <a:lumMod val="60000"/>
                  <a:lumOff val="40000"/>
                </a:schemeClr>
              </a:solidFill>
            </a:endParaRPr>
          </a:p>
        </p:txBody>
      </p:sp>
    </p:spTree>
    <p:extLst>
      <p:ext uri="{BB962C8B-B14F-4D97-AF65-F5344CB8AC3E}">
        <p14:creationId xmlns:p14="http://schemas.microsoft.com/office/powerpoint/2010/main" val="12879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6375633" y="764373"/>
            <a:ext cx="5130566" cy="1293028"/>
          </a:xfrm>
          <a:solidFill>
            <a:schemeClr val="tx1"/>
          </a:solidFill>
        </p:spPr>
        <p:txBody>
          <a:bodyPr/>
          <a:lstStyle/>
          <a:p>
            <a:pPr algn="ctr"/>
            <a:r>
              <a:rPr lang="en-US" dirty="0">
                <a:solidFill>
                  <a:schemeClr val="accent4">
                    <a:lumMod val="60000"/>
                    <a:lumOff val="40000"/>
                  </a:schemeClr>
                </a:solidFill>
              </a:rPr>
              <a:t>Synchronization Theory</a:t>
            </a: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lstStyle/>
          <a:p>
            <a:pPr lvl="1"/>
            <a:r>
              <a:rPr lang="en-US" sz="2000" dirty="0">
                <a:solidFill>
                  <a:schemeClr val="accent4">
                    <a:lumMod val="60000"/>
                    <a:lumOff val="40000"/>
                  </a:schemeClr>
                </a:solidFill>
              </a:rPr>
              <a:t>Delta encoding</a:t>
            </a:r>
            <a:r>
              <a:rPr lang="en-US" sz="2000" dirty="0">
                <a:solidFill>
                  <a:schemeClr val="bg1"/>
                </a:solidFill>
              </a:rPr>
              <a:t>: </a:t>
            </a:r>
            <a:r>
              <a:rPr lang="en-US" sz="2000" b="0" i="0" dirty="0">
                <a:solidFill>
                  <a:schemeClr val="bg1"/>
                </a:solidFill>
                <a:effectLst/>
              </a:rPr>
              <a:t>is a way of storing or transmitting </a:t>
            </a:r>
            <a:r>
              <a:rPr lang="en-US" sz="2000" b="0" i="0" u="none" strike="noStrike" dirty="0">
                <a:solidFill>
                  <a:schemeClr val="bg1"/>
                </a:solidFill>
                <a:effectLst/>
              </a:rPr>
              <a:t>data</a:t>
            </a:r>
            <a:r>
              <a:rPr lang="en-US" sz="2000" b="0" i="0" dirty="0">
                <a:solidFill>
                  <a:schemeClr val="bg1"/>
                </a:solidFill>
                <a:effectLst/>
              </a:rPr>
              <a:t> in the form of </a:t>
            </a:r>
            <a:r>
              <a:rPr lang="en-US" sz="2000" b="0" i="1" u="none" strike="noStrike" dirty="0">
                <a:solidFill>
                  <a:schemeClr val="bg1"/>
                </a:solidFill>
                <a:effectLst/>
              </a:rPr>
              <a:t>differences</a:t>
            </a:r>
            <a:r>
              <a:rPr lang="en-US" sz="2000" b="0" i="0" dirty="0">
                <a:solidFill>
                  <a:schemeClr val="bg1"/>
                </a:solidFill>
                <a:effectLst/>
              </a:rPr>
              <a:t> (deltas) between sequential data rather than complete files; more generally this is known as data</a:t>
            </a:r>
            <a:r>
              <a:rPr lang="en-US" sz="2000" b="0" i="0" u="sng" dirty="0">
                <a:solidFill>
                  <a:schemeClr val="bg1"/>
                </a:solidFill>
                <a:effectLst/>
              </a:rPr>
              <a:t> </a:t>
            </a:r>
            <a:r>
              <a:rPr lang="en-US" sz="2000" b="0" i="0" dirty="0">
                <a:solidFill>
                  <a:schemeClr val="bg1"/>
                </a:solidFill>
                <a:effectLst/>
              </a:rPr>
              <a:t>differencing</a:t>
            </a:r>
            <a:endParaRPr lang="en-US" sz="2000" dirty="0">
              <a:solidFill>
                <a:schemeClr val="bg1"/>
              </a:solidFill>
            </a:endParaRPr>
          </a:p>
          <a:p>
            <a:pPr lvl="1"/>
            <a:endParaRPr lang="en-US" sz="2000" b="0" i="0" dirty="0">
              <a:solidFill>
                <a:schemeClr val="accent4">
                  <a:lumMod val="60000"/>
                  <a:lumOff val="40000"/>
                </a:schemeClr>
              </a:solidFill>
              <a:effectLst/>
            </a:endParaRPr>
          </a:p>
          <a:p>
            <a:pPr lvl="1"/>
            <a:r>
              <a:rPr lang="en-US" sz="2000" b="0" i="0" dirty="0">
                <a:solidFill>
                  <a:schemeClr val="accent4">
                    <a:lumMod val="60000"/>
                    <a:lumOff val="40000"/>
                  </a:schemeClr>
                </a:solidFill>
                <a:effectLst/>
              </a:rPr>
              <a:t>Differences</a:t>
            </a:r>
            <a:r>
              <a:rPr lang="en-US" sz="2000" dirty="0">
                <a:solidFill>
                  <a:schemeClr val="accent4">
                    <a:lumMod val="60000"/>
                    <a:lumOff val="40000"/>
                  </a:schemeClr>
                </a:solidFill>
              </a:rPr>
              <a:t>: </a:t>
            </a:r>
            <a:r>
              <a:rPr lang="en-US" sz="2000" b="0" i="0" dirty="0">
                <a:solidFill>
                  <a:schemeClr val="bg1"/>
                </a:solidFill>
                <a:effectLst/>
              </a:rPr>
              <a:t>The differences are recorded in discrete records called "deltas” From a logical point of view the difference between two data values is the information required to obtain one value from the other</a:t>
            </a:r>
          </a:p>
          <a:p>
            <a:pPr lvl="1"/>
            <a:endParaRPr lang="en-US" sz="2000" b="0" i="0" dirty="0">
              <a:solidFill>
                <a:schemeClr val="bg1"/>
              </a:solidFill>
              <a:effectLst/>
            </a:endParaRPr>
          </a:p>
          <a:p>
            <a:pPr marL="457200" lvl="1" indent="0">
              <a:buNone/>
            </a:pPr>
            <a:endParaRPr lang="en-US" dirty="0">
              <a:solidFill>
                <a:schemeClr val="bg1"/>
              </a:solidFill>
            </a:endParaRPr>
          </a:p>
          <a:p>
            <a:pPr lvl="1"/>
            <a:r>
              <a:rPr lang="en-US" sz="2000" dirty="0">
                <a:solidFill>
                  <a:schemeClr val="accent4">
                    <a:lumMod val="60000"/>
                    <a:lumOff val="40000"/>
                  </a:schemeClr>
                </a:solidFill>
              </a:rPr>
              <a:t>Delta equation: </a:t>
            </a:r>
            <a:r>
              <a:rPr lang="en-US" sz="2000" b="0" i="0" dirty="0">
                <a:solidFill>
                  <a:schemeClr val="bg1"/>
                </a:solidFill>
                <a:effectLst/>
              </a:rPr>
              <a:t>A delta, also called a change, is a sequence of elementary change operations which, when applied to one version V1 </a:t>
            </a:r>
            <a:r>
              <a:rPr lang="en-US" b="0" i="0" dirty="0">
                <a:solidFill>
                  <a:schemeClr val="bg1"/>
                </a:solidFill>
                <a:effectLst/>
                <a:latin typeface="Arial" panose="020B0604020202020204" pitchFamily="34" charset="0"/>
              </a:rPr>
              <a:t>yields another version V2</a:t>
            </a:r>
            <a:endParaRPr lang="en-US" dirty="0">
              <a:solidFill>
                <a:schemeClr val="bg1"/>
              </a:solidFill>
            </a:endParaRPr>
          </a:p>
        </p:txBody>
      </p:sp>
      <p:pic>
        <p:nvPicPr>
          <p:cNvPr id="21" name="Picture 20">
            <a:extLst>
              <a:ext uri="{FF2B5EF4-FFF2-40B4-BE49-F238E27FC236}">
                <a16:creationId xmlns:a16="http://schemas.microsoft.com/office/drawing/2014/main" id="{F42FED55-0E6E-4B52-9A4C-883A909C96BE}"/>
              </a:ext>
            </a:extLst>
          </p:cNvPr>
          <p:cNvPicPr>
            <a:picLocks noChangeAspect="1"/>
          </p:cNvPicPr>
          <p:nvPr/>
        </p:nvPicPr>
        <p:blipFill>
          <a:blip r:embed="rId2"/>
          <a:stretch>
            <a:fillRect/>
          </a:stretch>
        </p:blipFill>
        <p:spPr>
          <a:xfrm>
            <a:off x="1465945" y="4460155"/>
            <a:ext cx="3555596" cy="450624"/>
          </a:xfrm>
          <a:prstGeom prst="rect">
            <a:avLst/>
          </a:prstGeom>
        </p:spPr>
      </p:pic>
      <p:sp>
        <p:nvSpPr>
          <p:cNvPr id="26" name="AutoShape 21" descr="v_{1}">
            <a:extLst>
              <a:ext uri="{FF2B5EF4-FFF2-40B4-BE49-F238E27FC236}">
                <a16:creationId xmlns:a16="http://schemas.microsoft.com/office/drawing/2014/main" id="{FA09BCE6-B574-463F-850A-0B15AEE110AA}"/>
              </a:ext>
            </a:extLst>
          </p:cNvPr>
          <p:cNvSpPr>
            <a:spLocks noChangeAspect="1" noChangeArrowheads="1"/>
          </p:cNvSpPr>
          <p:nvPr/>
        </p:nvSpPr>
        <p:spPr bwMode="auto">
          <a:xfrm>
            <a:off x="70040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2" descr="v_{2}">
            <a:extLst>
              <a:ext uri="{FF2B5EF4-FFF2-40B4-BE49-F238E27FC236}">
                <a16:creationId xmlns:a16="http://schemas.microsoft.com/office/drawing/2014/main" id="{EA1D4DF9-B8AE-466B-9109-FC83743C77B6}"/>
              </a:ext>
            </a:extLst>
          </p:cNvPr>
          <p:cNvSpPr>
            <a:spLocks noChangeAspect="1" noChangeArrowheads="1"/>
          </p:cNvSpPr>
          <p:nvPr/>
        </p:nvSpPr>
        <p:spPr bwMode="auto">
          <a:xfrm>
            <a:off x="8740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4" descr="v_{1}">
            <a:extLst>
              <a:ext uri="{FF2B5EF4-FFF2-40B4-BE49-F238E27FC236}">
                <a16:creationId xmlns:a16="http://schemas.microsoft.com/office/drawing/2014/main" id="{940C6C64-A7A1-4469-BF43-04FA365B93E7}"/>
              </a:ext>
            </a:extLst>
          </p:cNvPr>
          <p:cNvSpPr>
            <a:spLocks noChangeAspect="1" noChangeArrowheads="1"/>
          </p:cNvSpPr>
          <p:nvPr/>
        </p:nvSpPr>
        <p:spPr bwMode="auto">
          <a:xfrm>
            <a:off x="715645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5" descr="v_{2}">
            <a:extLst>
              <a:ext uri="{FF2B5EF4-FFF2-40B4-BE49-F238E27FC236}">
                <a16:creationId xmlns:a16="http://schemas.microsoft.com/office/drawing/2014/main" id="{E9148F92-68F3-4C12-BFAC-9BDD01C2FFC4}"/>
              </a:ext>
            </a:extLst>
          </p:cNvPr>
          <p:cNvSpPr>
            <a:spLocks noChangeAspect="1" noChangeArrowheads="1"/>
          </p:cNvSpPr>
          <p:nvPr/>
        </p:nvSpPr>
        <p:spPr bwMode="auto">
          <a:xfrm>
            <a:off x="88931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290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4020686" y="764373"/>
            <a:ext cx="7485514" cy="1293028"/>
          </a:xfrm>
          <a:solidFill>
            <a:schemeClr val="tx1"/>
          </a:solidFill>
        </p:spPr>
        <p:txBody>
          <a:bodyPr/>
          <a:lstStyle/>
          <a:p>
            <a:r>
              <a:rPr lang="en-US" sz="4000" dirty="0">
                <a:solidFill>
                  <a:schemeClr val="accent4">
                    <a:lumMod val="60000"/>
                    <a:lumOff val="40000"/>
                  </a:schemeClr>
                </a:solidFill>
              </a:rPr>
              <a:t>master-SLAVE Scenario</a:t>
            </a:r>
          </a:p>
        </p:txBody>
      </p:sp>
      <p:sp>
        <p:nvSpPr>
          <p:cNvPr id="35" name="TextBox 34">
            <a:extLst>
              <a:ext uri="{FF2B5EF4-FFF2-40B4-BE49-F238E27FC236}">
                <a16:creationId xmlns:a16="http://schemas.microsoft.com/office/drawing/2014/main" id="{93785C4D-7A27-4BDA-B6EF-E7323039B1F0}"/>
              </a:ext>
            </a:extLst>
          </p:cNvPr>
          <p:cNvSpPr txBox="1"/>
          <p:nvPr/>
        </p:nvSpPr>
        <p:spPr>
          <a:xfrm>
            <a:off x="7763443" y="2057401"/>
            <a:ext cx="3476625" cy="3600986"/>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Initial date is created on the master</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All clients can push or pull deltas from the master</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master is the source of truth because is the one who will  have all the deltas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None of the slaves are equal to the master( the source of truth) unless they have all the deltas from the server</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b="1" dirty="0">
              <a:solidFill>
                <a:schemeClr val="bg1"/>
              </a:solidFill>
            </a:endParaRPr>
          </a:p>
        </p:txBody>
      </p:sp>
      <p:grpSp>
        <p:nvGrpSpPr>
          <p:cNvPr id="36" name="Group 35">
            <a:extLst>
              <a:ext uri="{FF2B5EF4-FFF2-40B4-BE49-F238E27FC236}">
                <a16:creationId xmlns:a16="http://schemas.microsoft.com/office/drawing/2014/main" id="{9C753392-A310-4B78-A493-592457B56B9F}"/>
              </a:ext>
            </a:extLst>
          </p:cNvPr>
          <p:cNvGrpSpPr/>
          <p:nvPr/>
        </p:nvGrpSpPr>
        <p:grpSpPr>
          <a:xfrm>
            <a:off x="4136209" y="2269023"/>
            <a:ext cx="932137" cy="753008"/>
            <a:chOff x="3858938" y="1580581"/>
            <a:chExt cx="932137" cy="753008"/>
          </a:xfrm>
        </p:grpSpPr>
        <p:pic>
          <p:nvPicPr>
            <p:cNvPr id="37" name="Picture 8">
              <a:extLst>
                <a:ext uri="{FF2B5EF4-FFF2-40B4-BE49-F238E27FC236}">
                  <a16:creationId xmlns:a16="http://schemas.microsoft.com/office/drawing/2014/main" id="{82439A71-9503-40B4-83F8-CB507909B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154" y="1580581"/>
              <a:ext cx="502877" cy="50287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5DDA51F0-E380-49B9-9FD5-7E6C3DB9525D}"/>
                </a:ext>
              </a:extLst>
            </p:cNvPr>
            <p:cNvSpPr txBox="1"/>
            <p:nvPr/>
          </p:nvSpPr>
          <p:spPr>
            <a:xfrm>
              <a:off x="3858938" y="2056590"/>
              <a:ext cx="932137" cy="276999"/>
            </a:xfrm>
            <a:prstGeom prst="rect">
              <a:avLst/>
            </a:prstGeom>
            <a:noFill/>
          </p:spPr>
          <p:txBody>
            <a:bodyPr wrap="square" rtlCol="0">
              <a:spAutoFit/>
            </a:bodyPr>
            <a:lstStyle/>
            <a:p>
              <a:pPr algn="ctr"/>
              <a:r>
                <a:rPr lang="en-US" sz="1200" dirty="0">
                  <a:solidFill>
                    <a:schemeClr val="accent4">
                      <a:lumMod val="60000"/>
                      <a:lumOff val="40000"/>
                    </a:schemeClr>
                  </a:solidFill>
                </a:rPr>
                <a:t>Office A</a:t>
              </a:r>
            </a:p>
          </p:txBody>
        </p:sp>
      </p:grpSp>
      <p:grpSp>
        <p:nvGrpSpPr>
          <p:cNvPr id="39" name="Group 38">
            <a:extLst>
              <a:ext uri="{FF2B5EF4-FFF2-40B4-BE49-F238E27FC236}">
                <a16:creationId xmlns:a16="http://schemas.microsoft.com/office/drawing/2014/main" id="{06BF6DD6-B692-4D47-BD2E-51DAC3685498}"/>
              </a:ext>
            </a:extLst>
          </p:cNvPr>
          <p:cNvGrpSpPr/>
          <p:nvPr/>
        </p:nvGrpSpPr>
        <p:grpSpPr>
          <a:xfrm>
            <a:off x="5327362" y="1870702"/>
            <a:ext cx="913744" cy="652832"/>
            <a:chOff x="7374195" y="1329142"/>
            <a:chExt cx="913744" cy="652832"/>
          </a:xfrm>
        </p:grpSpPr>
        <p:sp>
          <p:nvSpPr>
            <p:cNvPr id="40" name="TextBox 39">
              <a:extLst>
                <a:ext uri="{FF2B5EF4-FFF2-40B4-BE49-F238E27FC236}">
                  <a16:creationId xmlns:a16="http://schemas.microsoft.com/office/drawing/2014/main" id="{A7FB2BF5-EEC6-466A-ABBE-2FF8DD2828B8}"/>
                </a:ext>
              </a:extLst>
            </p:cNvPr>
            <p:cNvSpPr txBox="1"/>
            <p:nvPr/>
          </p:nvSpPr>
          <p:spPr>
            <a:xfrm>
              <a:off x="7374195" y="1704975"/>
              <a:ext cx="913744" cy="276999"/>
            </a:xfrm>
            <a:prstGeom prst="rect">
              <a:avLst/>
            </a:prstGeom>
            <a:noFill/>
          </p:spPr>
          <p:txBody>
            <a:bodyPr wrap="square" rtlCol="0">
              <a:spAutoFit/>
            </a:bodyPr>
            <a:lstStyle/>
            <a:p>
              <a:pPr algn="ctr"/>
              <a:r>
                <a:rPr lang="en-US" sz="1200" dirty="0">
                  <a:solidFill>
                    <a:schemeClr val="accent4">
                      <a:lumMod val="60000"/>
                      <a:lumOff val="40000"/>
                    </a:schemeClr>
                  </a:solidFill>
                </a:rPr>
                <a:t>Client X</a:t>
              </a:r>
            </a:p>
          </p:txBody>
        </p:sp>
        <p:pic>
          <p:nvPicPr>
            <p:cNvPr id="41" name="Picture 12">
              <a:extLst>
                <a:ext uri="{FF2B5EF4-FFF2-40B4-BE49-F238E27FC236}">
                  <a16:creationId xmlns:a16="http://schemas.microsoft.com/office/drawing/2014/main" id="{EEB82BFF-F779-4966-B6A9-577ACBB2C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6B22EC39-7E6D-40B4-AD00-6960EC4AA2B2}"/>
              </a:ext>
            </a:extLst>
          </p:cNvPr>
          <p:cNvGrpSpPr/>
          <p:nvPr/>
        </p:nvGrpSpPr>
        <p:grpSpPr>
          <a:xfrm>
            <a:off x="5784234" y="2739077"/>
            <a:ext cx="913744" cy="652832"/>
            <a:chOff x="7374195" y="1329142"/>
            <a:chExt cx="913744" cy="652832"/>
          </a:xfrm>
        </p:grpSpPr>
        <p:sp>
          <p:nvSpPr>
            <p:cNvPr id="43" name="TextBox 42">
              <a:extLst>
                <a:ext uri="{FF2B5EF4-FFF2-40B4-BE49-F238E27FC236}">
                  <a16:creationId xmlns:a16="http://schemas.microsoft.com/office/drawing/2014/main" id="{C4E47042-C155-444B-B7F4-2511FF4F7AEA}"/>
                </a:ext>
              </a:extLst>
            </p:cNvPr>
            <p:cNvSpPr txBox="1"/>
            <p:nvPr/>
          </p:nvSpPr>
          <p:spPr>
            <a:xfrm>
              <a:off x="7374195" y="1704975"/>
              <a:ext cx="913744" cy="276999"/>
            </a:xfrm>
            <a:prstGeom prst="rect">
              <a:avLst/>
            </a:prstGeom>
            <a:noFill/>
          </p:spPr>
          <p:txBody>
            <a:bodyPr wrap="square" rtlCol="0">
              <a:spAutoFit/>
            </a:bodyPr>
            <a:lstStyle/>
            <a:p>
              <a:pPr algn="ctr"/>
              <a:r>
                <a:rPr lang="en-US" sz="1200" dirty="0">
                  <a:solidFill>
                    <a:schemeClr val="accent4">
                      <a:lumMod val="60000"/>
                      <a:lumOff val="40000"/>
                    </a:schemeClr>
                  </a:solidFill>
                </a:rPr>
                <a:t>Client X</a:t>
              </a:r>
            </a:p>
          </p:txBody>
        </p:sp>
        <p:pic>
          <p:nvPicPr>
            <p:cNvPr id="44" name="Picture 12">
              <a:extLst>
                <a:ext uri="{FF2B5EF4-FFF2-40B4-BE49-F238E27FC236}">
                  <a16:creationId xmlns:a16="http://schemas.microsoft.com/office/drawing/2014/main" id="{1A90C956-1D4C-4BD4-BF2D-4004EEA70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a:extLst>
              <a:ext uri="{FF2B5EF4-FFF2-40B4-BE49-F238E27FC236}">
                <a16:creationId xmlns:a16="http://schemas.microsoft.com/office/drawing/2014/main" id="{7B257AE9-19CD-480C-B70C-EC5548EEE5C4}"/>
              </a:ext>
            </a:extLst>
          </p:cNvPr>
          <p:cNvGrpSpPr/>
          <p:nvPr/>
        </p:nvGrpSpPr>
        <p:grpSpPr>
          <a:xfrm>
            <a:off x="6223137" y="1873952"/>
            <a:ext cx="913744" cy="652832"/>
            <a:chOff x="7374195" y="1329142"/>
            <a:chExt cx="913744" cy="652832"/>
          </a:xfrm>
        </p:grpSpPr>
        <p:sp>
          <p:nvSpPr>
            <p:cNvPr id="46" name="TextBox 45">
              <a:extLst>
                <a:ext uri="{FF2B5EF4-FFF2-40B4-BE49-F238E27FC236}">
                  <a16:creationId xmlns:a16="http://schemas.microsoft.com/office/drawing/2014/main" id="{839B4DD6-F247-49DF-A177-C817451ACE4C}"/>
                </a:ext>
              </a:extLst>
            </p:cNvPr>
            <p:cNvSpPr txBox="1"/>
            <p:nvPr/>
          </p:nvSpPr>
          <p:spPr>
            <a:xfrm>
              <a:off x="7374195" y="1704975"/>
              <a:ext cx="913744" cy="276999"/>
            </a:xfrm>
            <a:prstGeom prst="rect">
              <a:avLst/>
            </a:prstGeom>
            <a:noFill/>
          </p:spPr>
          <p:txBody>
            <a:bodyPr wrap="square" rtlCol="0">
              <a:spAutoFit/>
            </a:bodyPr>
            <a:lstStyle/>
            <a:p>
              <a:pPr algn="ctr"/>
              <a:r>
                <a:rPr lang="en-US" sz="1200" dirty="0">
                  <a:solidFill>
                    <a:schemeClr val="accent4">
                      <a:lumMod val="60000"/>
                      <a:lumOff val="40000"/>
                    </a:schemeClr>
                  </a:solidFill>
                </a:rPr>
                <a:t>Client X</a:t>
              </a:r>
            </a:p>
          </p:txBody>
        </p:sp>
        <p:pic>
          <p:nvPicPr>
            <p:cNvPr id="47" name="Picture 12">
              <a:extLst>
                <a:ext uri="{FF2B5EF4-FFF2-40B4-BE49-F238E27FC236}">
                  <a16:creationId xmlns:a16="http://schemas.microsoft.com/office/drawing/2014/main" id="{BD5646D1-E68B-4B54-99AC-31F158686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647439BA-941E-4E19-8843-100F08E8431D}"/>
              </a:ext>
            </a:extLst>
          </p:cNvPr>
          <p:cNvGrpSpPr/>
          <p:nvPr/>
        </p:nvGrpSpPr>
        <p:grpSpPr>
          <a:xfrm>
            <a:off x="1217617" y="3529147"/>
            <a:ext cx="913744" cy="745165"/>
            <a:chOff x="7374195" y="1329142"/>
            <a:chExt cx="913744" cy="745165"/>
          </a:xfrm>
        </p:grpSpPr>
        <p:sp>
          <p:nvSpPr>
            <p:cNvPr id="49" name="TextBox 48">
              <a:extLst>
                <a:ext uri="{FF2B5EF4-FFF2-40B4-BE49-F238E27FC236}">
                  <a16:creationId xmlns:a16="http://schemas.microsoft.com/office/drawing/2014/main" id="{19D9E7E0-6801-4F8F-BC4B-F2CC2BDA01B2}"/>
                </a:ext>
              </a:extLst>
            </p:cNvPr>
            <p:cNvSpPr txBox="1"/>
            <p:nvPr/>
          </p:nvSpPr>
          <p:spPr>
            <a:xfrm>
              <a:off x="7374195" y="1704975"/>
              <a:ext cx="913744" cy="369332"/>
            </a:xfrm>
            <a:prstGeom prst="rect">
              <a:avLst/>
            </a:prstGeom>
            <a:noFill/>
          </p:spPr>
          <p:txBody>
            <a:bodyPr wrap="square" rtlCol="0">
              <a:spAutoFit/>
            </a:bodyPr>
            <a:lstStyle/>
            <a:p>
              <a:endParaRPr lang="en-US" dirty="0">
                <a:solidFill>
                  <a:schemeClr val="accent4">
                    <a:lumMod val="60000"/>
                    <a:lumOff val="40000"/>
                  </a:schemeClr>
                </a:solidFill>
              </a:endParaRPr>
            </a:p>
          </p:txBody>
        </p:sp>
        <p:pic>
          <p:nvPicPr>
            <p:cNvPr id="50" name="Picture 12">
              <a:extLst>
                <a:ext uri="{FF2B5EF4-FFF2-40B4-BE49-F238E27FC236}">
                  <a16:creationId xmlns:a16="http://schemas.microsoft.com/office/drawing/2014/main" id="{6BA5C1E6-2A4E-4694-80EF-C83E33815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a:extLst>
              <a:ext uri="{FF2B5EF4-FFF2-40B4-BE49-F238E27FC236}">
                <a16:creationId xmlns:a16="http://schemas.microsoft.com/office/drawing/2014/main" id="{9C618D0B-744B-4848-80B0-28F3A7E933BB}"/>
              </a:ext>
            </a:extLst>
          </p:cNvPr>
          <p:cNvGrpSpPr/>
          <p:nvPr/>
        </p:nvGrpSpPr>
        <p:grpSpPr>
          <a:xfrm>
            <a:off x="4326030" y="4947932"/>
            <a:ext cx="932137" cy="753008"/>
            <a:chOff x="3858938" y="1580581"/>
            <a:chExt cx="932137" cy="753008"/>
          </a:xfrm>
        </p:grpSpPr>
        <p:pic>
          <p:nvPicPr>
            <p:cNvPr id="58" name="Picture 8">
              <a:extLst>
                <a:ext uri="{FF2B5EF4-FFF2-40B4-BE49-F238E27FC236}">
                  <a16:creationId xmlns:a16="http://schemas.microsoft.com/office/drawing/2014/main" id="{427442FB-E3F1-456A-8CA6-D82640F61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154" y="1580581"/>
              <a:ext cx="502877" cy="50287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85D294BE-7AC9-4D8A-AD09-1B9CAB322F4C}"/>
                </a:ext>
              </a:extLst>
            </p:cNvPr>
            <p:cNvSpPr txBox="1"/>
            <p:nvPr/>
          </p:nvSpPr>
          <p:spPr>
            <a:xfrm>
              <a:off x="3858938" y="2056590"/>
              <a:ext cx="932137" cy="276999"/>
            </a:xfrm>
            <a:prstGeom prst="rect">
              <a:avLst/>
            </a:prstGeom>
            <a:noFill/>
          </p:spPr>
          <p:txBody>
            <a:bodyPr wrap="square" rtlCol="0">
              <a:spAutoFit/>
            </a:bodyPr>
            <a:lstStyle/>
            <a:p>
              <a:pPr algn="ctr"/>
              <a:r>
                <a:rPr lang="en-US" sz="1200" dirty="0">
                  <a:solidFill>
                    <a:schemeClr val="accent4">
                      <a:lumMod val="60000"/>
                      <a:lumOff val="40000"/>
                    </a:schemeClr>
                  </a:solidFill>
                </a:rPr>
                <a:t>Office B</a:t>
              </a:r>
            </a:p>
          </p:txBody>
        </p:sp>
      </p:grpSp>
      <p:pic>
        <p:nvPicPr>
          <p:cNvPr id="60" name="Picture 8">
            <a:extLst>
              <a:ext uri="{FF2B5EF4-FFF2-40B4-BE49-F238E27FC236}">
                <a16:creationId xmlns:a16="http://schemas.microsoft.com/office/drawing/2014/main" id="{B8016A58-90BA-4AA2-A334-5AA09BA88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89" y="3391909"/>
            <a:ext cx="599759" cy="59975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a:extLst>
              <a:ext uri="{FF2B5EF4-FFF2-40B4-BE49-F238E27FC236}">
                <a16:creationId xmlns:a16="http://schemas.microsoft.com/office/drawing/2014/main" id="{18942472-8F88-41C6-B6F7-7A04DDB83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304" y="3391909"/>
            <a:ext cx="882403" cy="882403"/>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2A0AB3AC-AABA-453E-AE96-FFFD081F0CAD}"/>
              </a:ext>
            </a:extLst>
          </p:cNvPr>
          <p:cNvSpPr txBox="1"/>
          <p:nvPr/>
        </p:nvSpPr>
        <p:spPr>
          <a:xfrm>
            <a:off x="1934269" y="4035174"/>
            <a:ext cx="1237400" cy="276999"/>
          </a:xfrm>
          <a:prstGeom prst="rect">
            <a:avLst/>
          </a:prstGeom>
          <a:noFill/>
        </p:spPr>
        <p:txBody>
          <a:bodyPr wrap="square" rtlCol="0">
            <a:spAutoFit/>
          </a:bodyPr>
          <a:lstStyle/>
          <a:p>
            <a:pPr algn="ctr"/>
            <a:r>
              <a:rPr lang="en-US" sz="1200" dirty="0">
                <a:solidFill>
                  <a:schemeClr val="accent4">
                    <a:lumMod val="60000"/>
                    <a:lumOff val="40000"/>
                  </a:schemeClr>
                </a:solidFill>
              </a:rPr>
              <a:t>Master</a:t>
            </a:r>
          </a:p>
        </p:txBody>
      </p:sp>
      <p:grpSp>
        <p:nvGrpSpPr>
          <p:cNvPr id="34" name="Group 33">
            <a:extLst>
              <a:ext uri="{FF2B5EF4-FFF2-40B4-BE49-F238E27FC236}">
                <a16:creationId xmlns:a16="http://schemas.microsoft.com/office/drawing/2014/main" id="{137307AC-7EE9-4E76-A6FC-063BEE2EC250}"/>
              </a:ext>
            </a:extLst>
          </p:cNvPr>
          <p:cNvGrpSpPr/>
          <p:nvPr/>
        </p:nvGrpSpPr>
        <p:grpSpPr>
          <a:xfrm>
            <a:off x="5327362" y="4474184"/>
            <a:ext cx="913744" cy="652832"/>
            <a:chOff x="7374195" y="1329142"/>
            <a:chExt cx="913744" cy="652832"/>
          </a:xfrm>
        </p:grpSpPr>
        <p:sp>
          <p:nvSpPr>
            <p:cNvPr id="63" name="TextBox 62">
              <a:extLst>
                <a:ext uri="{FF2B5EF4-FFF2-40B4-BE49-F238E27FC236}">
                  <a16:creationId xmlns:a16="http://schemas.microsoft.com/office/drawing/2014/main" id="{DD1DCE75-E3E3-4047-A31F-48EEBDE5511C}"/>
                </a:ext>
              </a:extLst>
            </p:cNvPr>
            <p:cNvSpPr txBox="1"/>
            <p:nvPr/>
          </p:nvSpPr>
          <p:spPr>
            <a:xfrm>
              <a:off x="7374195" y="1704975"/>
              <a:ext cx="913744" cy="276999"/>
            </a:xfrm>
            <a:prstGeom prst="rect">
              <a:avLst/>
            </a:prstGeom>
            <a:noFill/>
          </p:spPr>
          <p:txBody>
            <a:bodyPr wrap="square" rtlCol="0">
              <a:spAutoFit/>
            </a:bodyPr>
            <a:lstStyle/>
            <a:p>
              <a:pPr algn="ctr"/>
              <a:r>
                <a:rPr lang="en-US" sz="1200" dirty="0">
                  <a:solidFill>
                    <a:schemeClr val="accent4">
                      <a:lumMod val="60000"/>
                      <a:lumOff val="40000"/>
                    </a:schemeClr>
                  </a:solidFill>
                </a:rPr>
                <a:t>Client X</a:t>
              </a:r>
            </a:p>
          </p:txBody>
        </p:sp>
        <p:pic>
          <p:nvPicPr>
            <p:cNvPr id="64" name="Picture 12">
              <a:extLst>
                <a:ext uri="{FF2B5EF4-FFF2-40B4-BE49-F238E27FC236}">
                  <a16:creationId xmlns:a16="http://schemas.microsoft.com/office/drawing/2014/main" id="{FC25B228-25D4-4CE6-94A1-4CD61EC1A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a:extLst>
              <a:ext uri="{FF2B5EF4-FFF2-40B4-BE49-F238E27FC236}">
                <a16:creationId xmlns:a16="http://schemas.microsoft.com/office/drawing/2014/main" id="{6305B7F9-3B13-4C82-AB3E-68F6E9AAF589}"/>
              </a:ext>
            </a:extLst>
          </p:cNvPr>
          <p:cNvGrpSpPr/>
          <p:nvPr/>
        </p:nvGrpSpPr>
        <p:grpSpPr>
          <a:xfrm>
            <a:off x="5784234" y="5342559"/>
            <a:ext cx="913744" cy="652832"/>
            <a:chOff x="7374195" y="1329142"/>
            <a:chExt cx="913744" cy="652832"/>
          </a:xfrm>
        </p:grpSpPr>
        <p:sp>
          <p:nvSpPr>
            <p:cNvPr id="66" name="TextBox 65">
              <a:extLst>
                <a:ext uri="{FF2B5EF4-FFF2-40B4-BE49-F238E27FC236}">
                  <a16:creationId xmlns:a16="http://schemas.microsoft.com/office/drawing/2014/main" id="{E86A58D4-B807-4D45-A2A2-A16BA4892B27}"/>
                </a:ext>
              </a:extLst>
            </p:cNvPr>
            <p:cNvSpPr txBox="1"/>
            <p:nvPr/>
          </p:nvSpPr>
          <p:spPr>
            <a:xfrm>
              <a:off x="7374195" y="1704975"/>
              <a:ext cx="913744" cy="276999"/>
            </a:xfrm>
            <a:prstGeom prst="rect">
              <a:avLst/>
            </a:prstGeom>
            <a:noFill/>
          </p:spPr>
          <p:txBody>
            <a:bodyPr wrap="square" rtlCol="0">
              <a:spAutoFit/>
            </a:bodyPr>
            <a:lstStyle/>
            <a:p>
              <a:pPr algn="ctr"/>
              <a:r>
                <a:rPr lang="en-US" sz="1200" dirty="0">
                  <a:solidFill>
                    <a:schemeClr val="accent4">
                      <a:lumMod val="60000"/>
                      <a:lumOff val="40000"/>
                    </a:schemeClr>
                  </a:solidFill>
                </a:rPr>
                <a:t>Client X</a:t>
              </a:r>
            </a:p>
          </p:txBody>
        </p:sp>
        <p:pic>
          <p:nvPicPr>
            <p:cNvPr id="67" name="Picture 12">
              <a:extLst>
                <a:ext uri="{FF2B5EF4-FFF2-40B4-BE49-F238E27FC236}">
                  <a16:creationId xmlns:a16="http://schemas.microsoft.com/office/drawing/2014/main" id="{197F8543-D8E8-41CD-9611-195F196C0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C7D0379A-7B57-4389-9B6D-243F753A2D26}"/>
              </a:ext>
            </a:extLst>
          </p:cNvPr>
          <p:cNvGrpSpPr/>
          <p:nvPr/>
        </p:nvGrpSpPr>
        <p:grpSpPr>
          <a:xfrm>
            <a:off x="6223137" y="4477434"/>
            <a:ext cx="913744" cy="652832"/>
            <a:chOff x="7374195" y="1329142"/>
            <a:chExt cx="913744" cy="652832"/>
          </a:xfrm>
        </p:grpSpPr>
        <p:sp>
          <p:nvSpPr>
            <p:cNvPr id="69" name="TextBox 68">
              <a:extLst>
                <a:ext uri="{FF2B5EF4-FFF2-40B4-BE49-F238E27FC236}">
                  <a16:creationId xmlns:a16="http://schemas.microsoft.com/office/drawing/2014/main" id="{CB4BE2EB-E8E4-47D2-AAC9-7320E32B347A}"/>
                </a:ext>
              </a:extLst>
            </p:cNvPr>
            <p:cNvSpPr txBox="1"/>
            <p:nvPr/>
          </p:nvSpPr>
          <p:spPr>
            <a:xfrm>
              <a:off x="7374195" y="1704975"/>
              <a:ext cx="913744" cy="276999"/>
            </a:xfrm>
            <a:prstGeom prst="rect">
              <a:avLst/>
            </a:prstGeom>
            <a:noFill/>
          </p:spPr>
          <p:txBody>
            <a:bodyPr wrap="square" rtlCol="0">
              <a:spAutoFit/>
            </a:bodyPr>
            <a:lstStyle/>
            <a:p>
              <a:pPr algn="ctr"/>
              <a:r>
                <a:rPr lang="en-US" sz="1200" dirty="0">
                  <a:solidFill>
                    <a:schemeClr val="accent4">
                      <a:lumMod val="60000"/>
                      <a:lumOff val="40000"/>
                    </a:schemeClr>
                  </a:solidFill>
                </a:rPr>
                <a:t>Client X</a:t>
              </a:r>
            </a:p>
          </p:txBody>
        </p:sp>
        <p:pic>
          <p:nvPicPr>
            <p:cNvPr id="70" name="Picture 12">
              <a:extLst>
                <a:ext uri="{FF2B5EF4-FFF2-40B4-BE49-F238E27FC236}">
                  <a16:creationId xmlns:a16="http://schemas.microsoft.com/office/drawing/2014/main" id="{93293F44-E646-478C-A3B1-9D130B471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2210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4020686" y="764373"/>
            <a:ext cx="7485514" cy="1293028"/>
          </a:xfrm>
          <a:solidFill>
            <a:schemeClr val="tx1"/>
          </a:solidFill>
        </p:spPr>
        <p:txBody>
          <a:bodyPr/>
          <a:lstStyle/>
          <a:p>
            <a:r>
              <a:rPr lang="en-US" sz="4000" dirty="0">
                <a:solidFill>
                  <a:schemeClr val="accent4">
                    <a:lumMod val="60000"/>
                    <a:lumOff val="40000"/>
                  </a:schemeClr>
                </a:solidFill>
              </a:rPr>
              <a:t>Peer to peer scenario</a:t>
            </a:r>
          </a:p>
        </p:txBody>
      </p:sp>
      <p:pic>
        <p:nvPicPr>
          <p:cNvPr id="25" name="Picture 2">
            <a:extLst>
              <a:ext uri="{FF2B5EF4-FFF2-40B4-BE49-F238E27FC236}">
                <a16:creationId xmlns:a16="http://schemas.microsoft.com/office/drawing/2014/main" id="{FC2885D8-0D5A-469B-9EB2-F9C8F6B46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386" y="2332576"/>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773EF21C-64F7-48BA-A7EC-4043C2D5C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386" y="3487244"/>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a:extLst>
              <a:ext uri="{FF2B5EF4-FFF2-40B4-BE49-F238E27FC236}">
                <a16:creationId xmlns:a16="http://schemas.microsoft.com/office/drawing/2014/main" id="{E540FF1A-F767-4AF0-9B36-AB21728EB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386" y="4549282"/>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a:extLst>
              <a:ext uri="{FF2B5EF4-FFF2-40B4-BE49-F238E27FC236}">
                <a16:creationId xmlns:a16="http://schemas.microsoft.com/office/drawing/2014/main" id="{1D847986-6365-4C24-8118-7D72996F2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466" y="3208876"/>
            <a:ext cx="828676" cy="8286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a:extLst>
              <a:ext uri="{FF2B5EF4-FFF2-40B4-BE49-F238E27FC236}">
                <a16:creationId xmlns:a16="http://schemas.microsoft.com/office/drawing/2014/main" id="{2B822C5E-0235-4341-9BEE-6882CD76E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016" y="3298071"/>
            <a:ext cx="942976" cy="9429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9A5D65E-770F-4CEC-8A0E-2285740346D6}"/>
              </a:ext>
            </a:extLst>
          </p:cNvPr>
          <p:cNvSpPr txBox="1"/>
          <p:nvPr/>
        </p:nvSpPr>
        <p:spPr>
          <a:xfrm>
            <a:off x="1041557" y="4159982"/>
            <a:ext cx="1786855" cy="523220"/>
          </a:xfrm>
          <a:prstGeom prst="rect">
            <a:avLst/>
          </a:prstGeom>
          <a:noFill/>
        </p:spPr>
        <p:txBody>
          <a:bodyPr wrap="square" rtlCol="0">
            <a:spAutoFit/>
          </a:bodyPr>
          <a:lstStyle/>
          <a:p>
            <a:pPr algn="ctr"/>
            <a:r>
              <a:rPr lang="en-US" sz="1400" dirty="0">
                <a:solidFill>
                  <a:schemeClr val="accent4">
                    <a:lumMod val="60000"/>
                    <a:lumOff val="40000"/>
                  </a:schemeClr>
                </a:solidFill>
              </a:rPr>
              <a:t>Master</a:t>
            </a:r>
          </a:p>
          <a:p>
            <a:pPr algn="ctr"/>
            <a:r>
              <a:rPr lang="en-US" sz="1400" dirty="0">
                <a:solidFill>
                  <a:schemeClr val="accent4">
                    <a:lumMod val="60000"/>
                    <a:lumOff val="40000"/>
                  </a:schemeClr>
                </a:solidFill>
              </a:rPr>
              <a:t>(source of truth)</a:t>
            </a:r>
          </a:p>
        </p:txBody>
      </p:sp>
      <p:sp>
        <p:nvSpPr>
          <p:cNvPr id="31" name="TextBox 30">
            <a:extLst>
              <a:ext uri="{FF2B5EF4-FFF2-40B4-BE49-F238E27FC236}">
                <a16:creationId xmlns:a16="http://schemas.microsoft.com/office/drawing/2014/main" id="{CCEA92F8-D74A-4C64-B70A-8A352EF19B92}"/>
              </a:ext>
            </a:extLst>
          </p:cNvPr>
          <p:cNvSpPr txBox="1"/>
          <p:nvPr/>
        </p:nvSpPr>
        <p:spPr>
          <a:xfrm>
            <a:off x="4020686" y="2490810"/>
            <a:ext cx="942976" cy="307777"/>
          </a:xfrm>
          <a:prstGeom prst="rect">
            <a:avLst/>
          </a:prstGeom>
          <a:noFill/>
        </p:spPr>
        <p:txBody>
          <a:bodyPr wrap="square" rtlCol="0">
            <a:spAutoFit/>
          </a:bodyPr>
          <a:lstStyle/>
          <a:p>
            <a:r>
              <a:rPr lang="en-US" sz="1400" dirty="0">
                <a:solidFill>
                  <a:schemeClr val="accent4">
                    <a:lumMod val="60000"/>
                    <a:lumOff val="40000"/>
                  </a:schemeClr>
                </a:solidFill>
              </a:rPr>
              <a:t>Client A</a:t>
            </a:r>
          </a:p>
        </p:txBody>
      </p:sp>
      <p:sp>
        <p:nvSpPr>
          <p:cNvPr id="32" name="TextBox 31">
            <a:extLst>
              <a:ext uri="{FF2B5EF4-FFF2-40B4-BE49-F238E27FC236}">
                <a16:creationId xmlns:a16="http://schemas.microsoft.com/office/drawing/2014/main" id="{FD1ECD6C-D099-4C59-8451-D485E8422676}"/>
              </a:ext>
            </a:extLst>
          </p:cNvPr>
          <p:cNvSpPr txBox="1"/>
          <p:nvPr/>
        </p:nvSpPr>
        <p:spPr>
          <a:xfrm>
            <a:off x="4020686" y="3637025"/>
            <a:ext cx="942976" cy="307777"/>
          </a:xfrm>
          <a:prstGeom prst="rect">
            <a:avLst/>
          </a:prstGeom>
          <a:noFill/>
        </p:spPr>
        <p:txBody>
          <a:bodyPr wrap="square" rtlCol="0">
            <a:spAutoFit/>
          </a:bodyPr>
          <a:lstStyle/>
          <a:p>
            <a:r>
              <a:rPr lang="en-US" sz="1400" dirty="0">
                <a:solidFill>
                  <a:schemeClr val="accent4">
                    <a:lumMod val="60000"/>
                    <a:lumOff val="40000"/>
                  </a:schemeClr>
                </a:solidFill>
              </a:rPr>
              <a:t>Client B</a:t>
            </a:r>
          </a:p>
        </p:txBody>
      </p:sp>
      <p:sp>
        <p:nvSpPr>
          <p:cNvPr id="33" name="TextBox 32">
            <a:extLst>
              <a:ext uri="{FF2B5EF4-FFF2-40B4-BE49-F238E27FC236}">
                <a16:creationId xmlns:a16="http://schemas.microsoft.com/office/drawing/2014/main" id="{ED7213A8-1B52-4D45-85DD-131A91D68F5F}"/>
              </a:ext>
            </a:extLst>
          </p:cNvPr>
          <p:cNvSpPr txBox="1"/>
          <p:nvPr/>
        </p:nvSpPr>
        <p:spPr>
          <a:xfrm>
            <a:off x="4020686" y="4865750"/>
            <a:ext cx="942976" cy="307777"/>
          </a:xfrm>
          <a:prstGeom prst="rect">
            <a:avLst/>
          </a:prstGeom>
          <a:noFill/>
        </p:spPr>
        <p:txBody>
          <a:bodyPr wrap="square" rtlCol="0">
            <a:spAutoFit/>
          </a:bodyPr>
          <a:lstStyle/>
          <a:p>
            <a:r>
              <a:rPr lang="en-US" sz="1400" dirty="0">
                <a:solidFill>
                  <a:schemeClr val="accent4">
                    <a:lumMod val="60000"/>
                    <a:lumOff val="40000"/>
                  </a:schemeClr>
                </a:solidFill>
              </a:rPr>
              <a:t>Client C</a:t>
            </a:r>
          </a:p>
        </p:txBody>
      </p:sp>
      <p:sp>
        <p:nvSpPr>
          <p:cNvPr id="13" name="TextBox 12">
            <a:extLst>
              <a:ext uri="{FF2B5EF4-FFF2-40B4-BE49-F238E27FC236}">
                <a16:creationId xmlns:a16="http://schemas.microsoft.com/office/drawing/2014/main" id="{BF33A59A-969B-4450-878B-04E94FC54160}"/>
              </a:ext>
            </a:extLst>
          </p:cNvPr>
          <p:cNvSpPr txBox="1"/>
          <p:nvPr/>
        </p:nvSpPr>
        <p:spPr>
          <a:xfrm>
            <a:off x="7448637" y="2190892"/>
            <a:ext cx="3476625" cy="403187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The initial data can be created on any of the peers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All peers can push or pull deltas from the master</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No one should directly write to the master if its not a push or pull operation</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master is the source of truth because is the one who has most of the deltas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None of the peers is the source of truth</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245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6266576" y="764373"/>
            <a:ext cx="5239623" cy="1293028"/>
          </a:xfrm>
          <a:solidFill>
            <a:schemeClr val="tx1"/>
          </a:solidFill>
        </p:spPr>
        <p:txBody>
          <a:bodyPr>
            <a:normAutofit/>
          </a:bodyPr>
          <a:lstStyle/>
          <a:p>
            <a:r>
              <a:rPr lang="en-US" dirty="0">
                <a:solidFill>
                  <a:schemeClr val="accent4">
                    <a:lumMod val="60000"/>
                    <a:lumOff val="40000"/>
                  </a:schemeClr>
                </a:solidFill>
              </a:rPr>
              <a:t>Example implementation</a:t>
            </a:r>
          </a:p>
        </p:txBody>
      </p:sp>
      <p:grpSp>
        <p:nvGrpSpPr>
          <p:cNvPr id="42" name="Group 41">
            <a:extLst>
              <a:ext uri="{FF2B5EF4-FFF2-40B4-BE49-F238E27FC236}">
                <a16:creationId xmlns:a16="http://schemas.microsoft.com/office/drawing/2014/main" id="{35512669-6D69-469E-9646-84462EA65D9E}"/>
              </a:ext>
            </a:extLst>
          </p:cNvPr>
          <p:cNvGrpSpPr/>
          <p:nvPr/>
        </p:nvGrpSpPr>
        <p:grpSpPr>
          <a:xfrm>
            <a:off x="252936" y="2773601"/>
            <a:ext cx="4422813" cy="954107"/>
            <a:chOff x="252936" y="2773601"/>
            <a:chExt cx="4422813" cy="954107"/>
          </a:xfrm>
        </p:grpSpPr>
        <p:sp>
          <p:nvSpPr>
            <p:cNvPr id="13" name="TextBox 12">
              <a:extLst>
                <a:ext uri="{FF2B5EF4-FFF2-40B4-BE49-F238E27FC236}">
                  <a16:creationId xmlns:a16="http://schemas.microsoft.com/office/drawing/2014/main" id="{EED2E592-200F-468F-89C1-92E667C6EF57}"/>
                </a:ext>
              </a:extLst>
            </p:cNvPr>
            <p:cNvSpPr txBox="1"/>
            <p:nvPr/>
          </p:nvSpPr>
          <p:spPr>
            <a:xfrm>
              <a:off x="977933" y="2773601"/>
              <a:ext cx="3697816" cy="954107"/>
            </a:xfrm>
            <a:prstGeom prst="rect">
              <a:avLst/>
            </a:prstGeom>
            <a:noFill/>
          </p:spPr>
          <p:txBody>
            <a:bodyPr wrap="square">
              <a:spAutoFit/>
            </a:bodyPr>
            <a:lstStyle/>
            <a:p>
              <a:r>
                <a:rPr lang="en-US" sz="800" dirty="0">
                  <a:solidFill>
                    <a:schemeClr val="bg1"/>
                  </a:solidFill>
                  <a:latin typeface="Consolas" panose="020B0609020204030204" pitchFamily="49" charset="0"/>
                </a:rPr>
                <a:t> //We create 2 customers for the master</a:t>
              </a:r>
            </a:p>
            <a:p>
              <a:r>
                <a:rPr lang="en-US" sz="800" dirty="0">
                  <a:solidFill>
                    <a:schemeClr val="bg1"/>
                  </a:solidFill>
                  <a:latin typeface="Consolas" panose="020B0609020204030204" pitchFamily="49" charset="0"/>
                </a:rPr>
                <a:t> </a:t>
              </a:r>
              <a:r>
                <a:rPr lang="en-US" sz="800" dirty="0" err="1">
                  <a:solidFill>
                    <a:srgbClr val="00B050"/>
                  </a:solidFill>
                  <a:latin typeface="Consolas" panose="020B0609020204030204" pitchFamily="49" charset="0"/>
                </a:rPr>
                <a:t>UnitOfWork</a:t>
              </a:r>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accent6">
                      <a:lumMod val="40000"/>
                      <a:lumOff val="60000"/>
                    </a:schemeClr>
                  </a:solidFill>
                  <a:latin typeface="Consolas" panose="020B0609020204030204" pitchFamily="49" charset="0"/>
                </a:rPr>
                <a:t> </a:t>
              </a:r>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err="1">
                  <a:solidFill>
                    <a:srgbClr val="00B050"/>
                  </a:solidFill>
                  <a:latin typeface="Consolas" panose="020B0609020204030204" pitchFamily="49" charset="0"/>
                </a:rPr>
                <a:t>UnitOfWork</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Client_A_DataLayer</a:t>
              </a:r>
              <a:r>
                <a:rPr lang="en-US" sz="800" dirty="0">
                  <a:solidFill>
                    <a:schemeClr val="bg1"/>
                  </a:solidFill>
                  <a:latin typeface="Consolas" panose="020B0609020204030204" pitchFamily="49" charset="0"/>
                </a:rPr>
                <a:t>);</a:t>
              </a:r>
            </a:p>
            <a:p>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 </a:t>
              </a:r>
              <a:r>
                <a:rPr lang="en-US" sz="800" dirty="0">
                  <a:solidFill>
                    <a:schemeClr val="accent6">
                      <a:lumMod val="40000"/>
                      <a:lumOff val="60000"/>
                    </a:schemeClr>
                  </a:solidFill>
                  <a:latin typeface="Consolas" panose="020B0609020204030204" pitchFamily="49" charset="0"/>
                </a:rPr>
                <a:t>Joche</a:t>
              </a:r>
              <a:r>
                <a:rPr lang="en-US" sz="800" dirty="0">
                  <a:solidFill>
                    <a:schemeClr val="bg1"/>
                  </a:solidFill>
                  <a:latin typeface="Consolas" panose="020B0609020204030204" pitchFamily="49" charset="0"/>
                </a:rPr>
                <a:t> = </a:t>
              </a:r>
            </a:p>
            <a:p>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bg1"/>
                  </a:solidFill>
                  <a:latin typeface="Consolas" panose="020B0609020204030204" pitchFamily="49" charset="0"/>
                </a:rPr>
                <a:t>) { Code = "001", Name = "Joche" };</a:t>
              </a:r>
            </a:p>
            <a:p>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 </a:t>
              </a:r>
              <a:r>
                <a:rPr lang="en-US" sz="800" dirty="0">
                  <a:solidFill>
                    <a:schemeClr val="accent6">
                      <a:lumMod val="40000"/>
                      <a:lumOff val="60000"/>
                    </a:schemeClr>
                  </a:solidFill>
                  <a:latin typeface="Consolas" panose="020B0609020204030204" pitchFamily="49" charset="0"/>
                </a:rPr>
                <a:t>Javier</a:t>
              </a:r>
              <a:r>
                <a:rPr lang="en-US" sz="800" dirty="0">
                  <a:solidFill>
                    <a:schemeClr val="bg1"/>
                  </a:solidFill>
                  <a:latin typeface="Consolas" panose="020B0609020204030204" pitchFamily="49" charset="0"/>
                </a:rPr>
                <a:t> = </a:t>
              </a:r>
            </a:p>
            <a:p>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bg1"/>
                  </a:solidFill>
                  <a:latin typeface="Consolas" panose="020B0609020204030204" pitchFamily="49" charset="0"/>
                </a:rPr>
                <a:t>) { Code = "002", Name = "Javier" };</a:t>
              </a:r>
            </a:p>
            <a:p>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Client_A_UoW</a:t>
              </a:r>
              <a:r>
                <a:rPr lang="en-US" sz="800" dirty="0" err="1">
                  <a:solidFill>
                    <a:schemeClr val="bg1"/>
                  </a:solidFill>
                  <a:latin typeface="Consolas" panose="020B0609020204030204" pitchFamily="49" charset="0"/>
                </a:rPr>
                <a:t>.CommitChanges</a:t>
              </a:r>
              <a:r>
                <a:rPr lang="en-US" sz="800" dirty="0">
                  <a:solidFill>
                    <a:schemeClr val="bg1"/>
                  </a:solidFill>
                  <a:latin typeface="Consolas" panose="020B0609020204030204" pitchFamily="49" charset="0"/>
                </a:rPr>
                <a:t>();</a:t>
              </a:r>
              <a:endParaRPr lang="en-US" sz="800" dirty="0">
                <a:solidFill>
                  <a:schemeClr val="bg1"/>
                </a:solidFill>
              </a:endParaRPr>
            </a:p>
          </p:txBody>
        </p:sp>
        <p:grpSp>
          <p:nvGrpSpPr>
            <p:cNvPr id="14" name="Group 13">
              <a:extLst>
                <a:ext uri="{FF2B5EF4-FFF2-40B4-BE49-F238E27FC236}">
                  <a16:creationId xmlns:a16="http://schemas.microsoft.com/office/drawing/2014/main" id="{C3CA9646-9757-4E61-9717-A8841D4AAA97}"/>
                </a:ext>
              </a:extLst>
            </p:cNvPr>
            <p:cNvGrpSpPr/>
            <p:nvPr/>
          </p:nvGrpSpPr>
          <p:grpSpPr>
            <a:xfrm>
              <a:off x="252936" y="2814631"/>
              <a:ext cx="605635" cy="587231"/>
              <a:chOff x="2352345" y="2288242"/>
              <a:chExt cx="767897" cy="712347"/>
            </a:xfrm>
          </p:grpSpPr>
          <p:pic>
            <p:nvPicPr>
              <p:cNvPr id="1026" name="Picture 2" descr="Mimetypes text x sql icon">
                <a:extLst>
                  <a:ext uri="{FF2B5EF4-FFF2-40B4-BE49-F238E27FC236}">
                    <a16:creationId xmlns:a16="http://schemas.microsoft.com/office/drawing/2014/main" id="{EFE816A8-CDCC-449F-A9E9-2B3E206A5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413" y="2288242"/>
                <a:ext cx="432778" cy="43277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3EE4DC-EC9D-4D3B-A28E-C25B36A7DF21}"/>
                  </a:ext>
                </a:extLst>
              </p:cNvPr>
              <p:cNvSpPr txBox="1"/>
              <p:nvPr/>
            </p:nvSpPr>
            <p:spPr>
              <a:xfrm>
                <a:off x="2352345" y="2785145"/>
                <a:ext cx="767897" cy="215444"/>
              </a:xfrm>
              <a:prstGeom prst="rect">
                <a:avLst/>
              </a:prstGeom>
              <a:noFill/>
            </p:spPr>
            <p:txBody>
              <a:bodyPr wrap="square" rtlCol="0">
                <a:spAutoFit/>
              </a:bodyPr>
              <a:lstStyle/>
              <a:p>
                <a:r>
                  <a:rPr lang="en-US" sz="800" dirty="0">
                    <a:solidFill>
                      <a:schemeClr val="bg1"/>
                    </a:solidFill>
                  </a:rPr>
                  <a:t>Delta 1</a:t>
                </a:r>
              </a:p>
            </p:txBody>
          </p:sp>
        </p:grpSp>
      </p:grpSp>
      <p:grpSp>
        <p:nvGrpSpPr>
          <p:cNvPr id="43" name="Group 42">
            <a:extLst>
              <a:ext uri="{FF2B5EF4-FFF2-40B4-BE49-F238E27FC236}">
                <a16:creationId xmlns:a16="http://schemas.microsoft.com/office/drawing/2014/main" id="{ACEA34DD-F745-4D14-8440-C49ABA31F21C}"/>
              </a:ext>
            </a:extLst>
          </p:cNvPr>
          <p:cNvGrpSpPr/>
          <p:nvPr/>
        </p:nvGrpSpPr>
        <p:grpSpPr>
          <a:xfrm>
            <a:off x="252935" y="3918729"/>
            <a:ext cx="4422814" cy="954107"/>
            <a:chOff x="252935" y="3918729"/>
            <a:chExt cx="4422814" cy="954107"/>
          </a:xfrm>
        </p:grpSpPr>
        <p:sp>
          <p:nvSpPr>
            <p:cNvPr id="16" name="TextBox 15">
              <a:extLst>
                <a:ext uri="{FF2B5EF4-FFF2-40B4-BE49-F238E27FC236}">
                  <a16:creationId xmlns:a16="http://schemas.microsoft.com/office/drawing/2014/main" id="{E45D95E7-59D8-4354-B725-129EF2823EA9}"/>
                </a:ext>
              </a:extLst>
            </p:cNvPr>
            <p:cNvSpPr txBox="1"/>
            <p:nvPr/>
          </p:nvSpPr>
          <p:spPr>
            <a:xfrm>
              <a:off x="977933" y="3918729"/>
              <a:ext cx="3697816" cy="954107"/>
            </a:xfrm>
            <a:prstGeom prst="rect">
              <a:avLst/>
            </a:prstGeom>
            <a:noFill/>
          </p:spPr>
          <p:txBody>
            <a:bodyPr wrap="square">
              <a:spAutoFit/>
            </a:bodyPr>
            <a:lstStyle/>
            <a:p>
              <a:r>
                <a:rPr lang="en-US" sz="800" dirty="0">
                  <a:solidFill>
                    <a:schemeClr val="bg1"/>
                  </a:solidFill>
                  <a:latin typeface="Consolas" panose="020B0609020204030204" pitchFamily="49" charset="0"/>
                </a:rPr>
                <a:t> //We create 2 customers for the master</a:t>
              </a:r>
            </a:p>
            <a:p>
              <a:r>
                <a:rPr lang="en-US" sz="800" dirty="0">
                  <a:solidFill>
                    <a:schemeClr val="bg1"/>
                  </a:solidFill>
                  <a:latin typeface="Consolas" panose="020B0609020204030204" pitchFamily="49" charset="0"/>
                </a:rPr>
                <a:t> </a:t>
              </a:r>
              <a:r>
                <a:rPr lang="en-US" sz="800" dirty="0" err="1">
                  <a:solidFill>
                    <a:srgbClr val="00B050"/>
                  </a:solidFill>
                  <a:latin typeface="Consolas" panose="020B0609020204030204" pitchFamily="49" charset="0"/>
                </a:rPr>
                <a:t>UnitOfWork</a:t>
              </a:r>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accent6">
                      <a:lumMod val="40000"/>
                      <a:lumOff val="60000"/>
                    </a:schemeClr>
                  </a:solidFill>
                  <a:latin typeface="Consolas" panose="020B0609020204030204" pitchFamily="49" charset="0"/>
                </a:rPr>
                <a:t> </a:t>
              </a:r>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err="1">
                  <a:solidFill>
                    <a:srgbClr val="00B050"/>
                  </a:solidFill>
                  <a:latin typeface="Consolas" panose="020B0609020204030204" pitchFamily="49" charset="0"/>
                </a:rPr>
                <a:t>UnitOfWork</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Client_A_DataLayer</a:t>
              </a:r>
              <a:r>
                <a:rPr lang="en-US" sz="800" dirty="0">
                  <a:solidFill>
                    <a:schemeClr val="bg1"/>
                  </a:solidFill>
                  <a:latin typeface="Consolas" panose="020B0609020204030204" pitchFamily="49" charset="0"/>
                </a:rPr>
                <a:t>);</a:t>
              </a:r>
            </a:p>
            <a:p>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 </a:t>
              </a:r>
              <a:r>
                <a:rPr lang="en-US" sz="800" dirty="0">
                  <a:solidFill>
                    <a:schemeClr val="accent6">
                      <a:lumMod val="40000"/>
                      <a:lumOff val="60000"/>
                    </a:schemeClr>
                  </a:solidFill>
                  <a:latin typeface="Consolas" panose="020B0609020204030204" pitchFamily="49" charset="0"/>
                </a:rPr>
                <a:t>Pedro</a:t>
              </a:r>
              <a:r>
                <a:rPr lang="en-US" sz="800" dirty="0">
                  <a:solidFill>
                    <a:schemeClr val="bg1"/>
                  </a:solidFill>
                  <a:latin typeface="Consolas" panose="020B0609020204030204" pitchFamily="49" charset="0"/>
                </a:rPr>
                <a:t> = </a:t>
              </a:r>
            </a:p>
            <a:p>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bg1"/>
                  </a:solidFill>
                  <a:latin typeface="Consolas" panose="020B0609020204030204" pitchFamily="49" charset="0"/>
                </a:rPr>
                <a:t>) { Code = "003", Name = “Pedro" };</a:t>
              </a:r>
            </a:p>
            <a:p>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 </a:t>
              </a:r>
              <a:r>
                <a:rPr lang="en-US" sz="800" dirty="0">
                  <a:solidFill>
                    <a:schemeClr val="accent6">
                      <a:lumMod val="40000"/>
                      <a:lumOff val="60000"/>
                    </a:schemeClr>
                  </a:solidFill>
                  <a:latin typeface="Consolas" panose="020B0609020204030204" pitchFamily="49" charset="0"/>
                </a:rPr>
                <a:t>Walter</a:t>
              </a:r>
              <a:r>
                <a:rPr lang="en-US" sz="800" dirty="0">
                  <a:solidFill>
                    <a:schemeClr val="bg1"/>
                  </a:solidFill>
                  <a:latin typeface="Consolas" panose="020B0609020204030204" pitchFamily="49" charset="0"/>
                </a:rPr>
                <a:t> = </a:t>
              </a:r>
            </a:p>
            <a:p>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bg1"/>
                  </a:solidFill>
                  <a:latin typeface="Consolas" panose="020B0609020204030204" pitchFamily="49" charset="0"/>
                </a:rPr>
                <a:t>) { Code = "004", Name = “Walter" };</a:t>
              </a:r>
            </a:p>
            <a:p>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Client_A_UoW</a:t>
              </a:r>
              <a:r>
                <a:rPr lang="en-US" sz="800" dirty="0" err="1">
                  <a:solidFill>
                    <a:schemeClr val="bg1"/>
                  </a:solidFill>
                  <a:latin typeface="Consolas" panose="020B0609020204030204" pitchFamily="49" charset="0"/>
                </a:rPr>
                <a:t>.CommitChanges</a:t>
              </a:r>
              <a:r>
                <a:rPr lang="en-US" sz="800" dirty="0">
                  <a:solidFill>
                    <a:schemeClr val="bg1"/>
                  </a:solidFill>
                  <a:latin typeface="Consolas" panose="020B0609020204030204" pitchFamily="49" charset="0"/>
                </a:rPr>
                <a:t>();</a:t>
              </a:r>
              <a:endParaRPr lang="en-US" sz="800" dirty="0">
                <a:solidFill>
                  <a:schemeClr val="bg1"/>
                </a:solidFill>
              </a:endParaRPr>
            </a:p>
          </p:txBody>
        </p:sp>
        <p:grpSp>
          <p:nvGrpSpPr>
            <p:cNvPr id="17" name="Group 16">
              <a:extLst>
                <a:ext uri="{FF2B5EF4-FFF2-40B4-BE49-F238E27FC236}">
                  <a16:creationId xmlns:a16="http://schemas.microsoft.com/office/drawing/2014/main" id="{E358FA34-4657-4D8E-BDB1-7856F10D7C85}"/>
                </a:ext>
              </a:extLst>
            </p:cNvPr>
            <p:cNvGrpSpPr/>
            <p:nvPr/>
          </p:nvGrpSpPr>
          <p:grpSpPr>
            <a:xfrm>
              <a:off x="252935" y="3981127"/>
              <a:ext cx="605635" cy="587231"/>
              <a:chOff x="2352345" y="2288242"/>
              <a:chExt cx="767897" cy="712347"/>
            </a:xfrm>
          </p:grpSpPr>
          <p:pic>
            <p:nvPicPr>
              <p:cNvPr id="18" name="Picture 2" descr="Mimetypes text x sql icon">
                <a:extLst>
                  <a:ext uri="{FF2B5EF4-FFF2-40B4-BE49-F238E27FC236}">
                    <a16:creationId xmlns:a16="http://schemas.microsoft.com/office/drawing/2014/main" id="{42EF7283-02B5-4D26-BE90-19B4DA683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413" y="2288242"/>
                <a:ext cx="432778" cy="4327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5EF48A7-FBF5-4BC7-A7E2-6E53764036F5}"/>
                  </a:ext>
                </a:extLst>
              </p:cNvPr>
              <p:cNvSpPr txBox="1"/>
              <p:nvPr/>
            </p:nvSpPr>
            <p:spPr>
              <a:xfrm>
                <a:off x="2352345" y="2785145"/>
                <a:ext cx="767897" cy="215444"/>
              </a:xfrm>
              <a:prstGeom prst="rect">
                <a:avLst/>
              </a:prstGeom>
              <a:noFill/>
            </p:spPr>
            <p:txBody>
              <a:bodyPr wrap="square" rtlCol="0">
                <a:spAutoFit/>
              </a:bodyPr>
              <a:lstStyle/>
              <a:p>
                <a:r>
                  <a:rPr lang="en-US" sz="800" dirty="0">
                    <a:solidFill>
                      <a:schemeClr val="bg1"/>
                    </a:solidFill>
                  </a:rPr>
                  <a:t>Delta 2</a:t>
                </a:r>
              </a:p>
            </p:txBody>
          </p:sp>
        </p:grpSp>
      </p:grpSp>
      <p:grpSp>
        <p:nvGrpSpPr>
          <p:cNvPr id="44" name="Group 43">
            <a:extLst>
              <a:ext uri="{FF2B5EF4-FFF2-40B4-BE49-F238E27FC236}">
                <a16:creationId xmlns:a16="http://schemas.microsoft.com/office/drawing/2014/main" id="{E836A13B-E71A-4B24-A04A-4B15A8F8AC84}"/>
              </a:ext>
            </a:extLst>
          </p:cNvPr>
          <p:cNvGrpSpPr/>
          <p:nvPr/>
        </p:nvGrpSpPr>
        <p:grpSpPr>
          <a:xfrm>
            <a:off x="252935" y="5155236"/>
            <a:ext cx="4422813" cy="954107"/>
            <a:chOff x="252935" y="5155236"/>
            <a:chExt cx="4422813" cy="954107"/>
          </a:xfrm>
        </p:grpSpPr>
        <p:sp>
          <p:nvSpPr>
            <p:cNvPr id="20" name="TextBox 19">
              <a:extLst>
                <a:ext uri="{FF2B5EF4-FFF2-40B4-BE49-F238E27FC236}">
                  <a16:creationId xmlns:a16="http://schemas.microsoft.com/office/drawing/2014/main" id="{E6F32CD5-8B42-424D-B978-CF7A2A5DED3C}"/>
                </a:ext>
              </a:extLst>
            </p:cNvPr>
            <p:cNvSpPr txBox="1"/>
            <p:nvPr/>
          </p:nvSpPr>
          <p:spPr>
            <a:xfrm>
              <a:off x="977932" y="5155236"/>
              <a:ext cx="3697816" cy="954107"/>
            </a:xfrm>
            <a:prstGeom prst="rect">
              <a:avLst/>
            </a:prstGeom>
            <a:noFill/>
          </p:spPr>
          <p:txBody>
            <a:bodyPr wrap="square">
              <a:spAutoFit/>
            </a:bodyPr>
            <a:lstStyle/>
            <a:p>
              <a:r>
                <a:rPr lang="en-US" sz="800" dirty="0">
                  <a:solidFill>
                    <a:schemeClr val="bg1"/>
                  </a:solidFill>
                  <a:latin typeface="Consolas" panose="020B0609020204030204" pitchFamily="49" charset="0"/>
                </a:rPr>
                <a:t> //We create 2 customers for the master</a:t>
              </a:r>
            </a:p>
            <a:p>
              <a:r>
                <a:rPr lang="en-US" sz="800" dirty="0">
                  <a:solidFill>
                    <a:schemeClr val="bg1"/>
                  </a:solidFill>
                  <a:latin typeface="Consolas" panose="020B0609020204030204" pitchFamily="49" charset="0"/>
                </a:rPr>
                <a:t> </a:t>
              </a:r>
              <a:r>
                <a:rPr lang="en-US" sz="800" dirty="0" err="1">
                  <a:solidFill>
                    <a:srgbClr val="00B050"/>
                  </a:solidFill>
                  <a:latin typeface="Consolas" panose="020B0609020204030204" pitchFamily="49" charset="0"/>
                </a:rPr>
                <a:t>UnitOfWork</a:t>
              </a:r>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accent6">
                      <a:lumMod val="40000"/>
                      <a:lumOff val="60000"/>
                    </a:schemeClr>
                  </a:solidFill>
                  <a:latin typeface="Consolas" panose="020B0609020204030204" pitchFamily="49" charset="0"/>
                </a:rPr>
                <a:t> </a:t>
              </a:r>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err="1">
                  <a:solidFill>
                    <a:srgbClr val="00B050"/>
                  </a:solidFill>
                  <a:latin typeface="Consolas" panose="020B0609020204030204" pitchFamily="49" charset="0"/>
                </a:rPr>
                <a:t>UnitOfWork</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Client_A_DataLayer</a:t>
              </a:r>
              <a:r>
                <a:rPr lang="en-US" sz="800" dirty="0">
                  <a:solidFill>
                    <a:schemeClr val="bg1"/>
                  </a:solidFill>
                  <a:latin typeface="Consolas" panose="020B0609020204030204" pitchFamily="49" charset="0"/>
                </a:rPr>
                <a:t>);</a:t>
              </a:r>
            </a:p>
            <a:p>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Yasmani</a:t>
              </a:r>
              <a:r>
                <a:rPr lang="en-US" sz="800" dirty="0">
                  <a:solidFill>
                    <a:schemeClr val="bg1"/>
                  </a:solidFill>
                  <a:latin typeface="Consolas" panose="020B0609020204030204" pitchFamily="49" charset="0"/>
                </a:rPr>
                <a:t> = </a:t>
              </a:r>
            </a:p>
            <a:p>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bg1"/>
                  </a:solidFill>
                  <a:latin typeface="Consolas" panose="020B0609020204030204" pitchFamily="49" charset="0"/>
                </a:rPr>
                <a:t>) { Code = "005", Name = “</a:t>
              </a:r>
              <a:r>
                <a:rPr lang="en-US" sz="800" dirty="0" err="1">
                  <a:solidFill>
                    <a:schemeClr val="bg1"/>
                  </a:solidFill>
                  <a:latin typeface="Consolas" panose="020B0609020204030204" pitchFamily="49" charset="0"/>
                </a:rPr>
                <a:t>Yasmani</a:t>
              </a:r>
              <a:r>
                <a:rPr lang="en-US" sz="800" dirty="0">
                  <a:solidFill>
                    <a:schemeClr val="bg1"/>
                  </a:solidFill>
                  <a:latin typeface="Consolas" panose="020B0609020204030204" pitchFamily="49" charset="0"/>
                </a:rPr>
                <a:t>" };</a:t>
              </a:r>
            </a:p>
            <a:p>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Oniel</a:t>
              </a:r>
              <a:r>
                <a:rPr lang="en-US" sz="800" dirty="0">
                  <a:solidFill>
                    <a:schemeClr val="bg1"/>
                  </a:solidFill>
                  <a:latin typeface="Consolas" panose="020B0609020204030204" pitchFamily="49" charset="0"/>
                </a:rPr>
                <a:t> = </a:t>
              </a:r>
            </a:p>
            <a:p>
              <a:r>
                <a:rPr lang="en-US" sz="800" dirty="0">
                  <a:solidFill>
                    <a:schemeClr val="bg1"/>
                  </a:solidFill>
                  <a:latin typeface="Consolas" panose="020B0609020204030204" pitchFamily="49" charset="0"/>
                </a:rPr>
                <a:t> </a:t>
              </a:r>
              <a:r>
                <a:rPr lang="en-US" sz="800" dirty="0">
                  <a:solidFill>
                    <a:schemeClr val="accent5">
                      <a:lumMod val="75000"/>
                    </a:schemeClr>
                  </a:solidFill>
                  <a:latin typeface="Consolas" panose="020B0609020204030204" pitchFamily="49" charset="0"/>
                </a:rPr>
                <a:t>new</a:t>
              </a:r>
              <a:r>
                <a:rPr lang="en-US" sz="800" dirty="0">
                  <a:solidFill>
                    <a:schemeClr val="bg1"/>
                  </a:solidFill>
                  <a:latin typeface="Consolas" panose="020B0609020204030204" pitchFamily="49" charset="0"/>
                </a:rPr>
                <a:t> </a:t>
              </a:r>
              <a:r>
                <a:rPr lang="en-US" sz="800" dirty="0">
                  <a:solidFill>
                    <a:srgbClr val="00B050"/>
                  </a:solidFill>
                  <a:latin typeface="Consolas" panose="020B0609020204030204" pitchFamily="49" charset="0"/>
                </a:rPr>
                <a:t>Customer</a:t>
              </a:r>
              <a:r>
                <a:rPr lang="en-US" sz="800" dirty="0">
                  <a:solidFill>
                    <a:schemeClr val="bg1"/>
                  </a:solidFill>
                  <a:latin typeface="Consolas" panose="020B0609020204030204" pitchFamily="49" charset="0"/>
                </a:rPr>
                <a:t>(</a:t>
              </a:r>
              <a:r>
                <a:rPr lang="en-US" sz="800" dirty="0" err="1">
                  <a:solidFill>
                    <a:schemeClr val="accent6">
                      <a:lumMod val="40000"/>
                      <a:lumOff val="60000"/>
                    </a:schemeClr>
                  </a:solidFill>
                  <a:latin typeface="Consolas" panose="020B0609020204030204" pitchFamily="49" charset="0"/>
                </a:rPr>
                <a:t>Client_A_UoW</a:t>
              </a:r>
              <a:r>
                <a:rPr lang="en-US" sz="800" dirty="0">
                  <a:solidFill>
                    <a:schemeClr val="bg1"/>
                  </a:solidFill>
                  <a:latin typeface="Consolas" panose="020B0609020204030204" pitchFamily="49" charset="0"/>
                </a:rPr>
                <a:t>) { Code = "006", Name = “</a:t>
              </a:r>
              <a:r>
                <a:rPr lang="en-US" sz="800" dirty="0" err="1">
                  <a:solidFill>
                    <a:schemeClr val="bg1"/>
                  </a:solidFill>
                  <a:latin typeface="Consolas" panose="020B0609020204030204" pitchFamily="49" charset="0"/>
                </a:rPr>
                <a:t>Oniel</a:t>
              </a:r>
              <a:r>
                <a:rPr lang="en-US" sz="800" dirty="0">
                  <a:solidFill>
                    <a:schemeClr val="bg1"/>
                  </a:solidFill>
                  <a:latin typeface="Consolas" panose="020B0609020204030204" pitchFamily="49" charset="0"/>
                </a:rPr>
                <a:t>" };</a:t>
              </a:r>
            </a:p>
            <a:p>
              <a:r>
                <a:rPr lang="en-US" sz="800" dirty="0">
                  <a:solidFill>
                    <a:schemeClr val="bg1"/>
                  </a:solidFill>
                  <a:latin typeface="Consolas" panose="020B0609020204030204" pitchFamily="49" charset="0"/>
                </a:rPr>
                <a:t> </a:t>
              </a:r>
              <a:r>
                <a:rPr lang="en-US" sz="800" dirty="0" err="1">
                  <a:solidFill>
                    <a:schemeClr val="accent6">
                      <a:lumMod val="40000"/>
                      <a:lumOff val="60000"/>
                    </a:schemeClr>
                  </a:solidFill>
                  <a:latin typeface="Consolas" panose="020B0609020204030204" pitchFamily="49" charset="0"/>
                </a:rPr>
                <a:t>Client_A_UoW</a:t>
              </a:r>
              <a:r>
                <a:rPr lang="en-US" sz="800" dirty="0" err="1">
                  <a:solidFill>
                    <a:schemeClr val="bg1"/>
                  </a:solidFill>
                  <a:latin typeface="Consolas" panose="020B0609020204030204" pitchFamily="49" charset="0"/>
                </a:rPr>
                <a:t>.CommitChanges</a:t>
              </a:r>
              <a:r>
                <a:rPr lang="en-US" sz="800" dirty="0">
                  <a:solidFill>
                    <a:schemeClr val="bg1"/>
                  </a:solidFill>
                  <a:latin typeface="Consolas" panose="020B0609020204030204" pitchFamily="49" charset="0"/>
                </a:rPr>
                <a:t>();</a:t>
              </a:r>
              <a:endParaRPr lang="en-US" sz="800" dirty="0">
                <a:solidFill>
                  <a:schemeClr val="bg1"/>
                </a:solidFill>
              </a:endParaRPr>
            </a:p>
          </p:txBody>
        </p:sp>
        <p:grpSp>
          <p:nvGrpSpPr>
            <p:cNvPr id="21" name="Group 20">
              <a:extLst>
                <a:ext uri="{FF2B5EF4-FFF2-40B4-BE49-F238E27FC236}">
                  <a16:creationId xmlns:a16="http://schemas.microsoft.com/office/drawing/2014/main" id="{773E69D8-97EC-4E6A-8A4B-CA528DB368D3}"/>
                </a:ext>
              </a:extLst>
            </p:cNvPr>
            <p:cNvGrpSpPr/>
            <p:nvPr/>
          </p:nvGrpSpPr>
          <p:grpSpPr>
            <a:xfrm>
              <a:off x="252935" y="5217634"/>
              <a:ext cx="605635" cy="587231"/>
              <a:chOff x="2352345" y="2288242"/>
              <a:chExt cx="767897" cy="712347"/>
            </a:xfrm>
          </p:grpSpPr>
          <p:pic>
            <p:nvPicPr>
              <p:cNvPr id="22" name="Picture 2" descr="Mimetypes text x sql icon">
                <a:extLst>
                  <a:ext uri="{FF2B5EF4-FFF2-40B4-BE49-F238E27FC236}">
                    <a16:creationId xmlns:a16="http://schemas.microsoft.com/office/drawing/2014/main" id="{F8A572A5-6E4A-40A6-AF4A-74BBFD17A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413" y="2288242"/>
                <a:ext cx="432778" cy="43277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6DC9E4A-E69F-4BD5-BDDE-25E861B400F2}"/>
                  </a:ext>
                </a:extLst>
              </p:cNvPr>
              <p:cNvSpPr txBox="1"/>
              <p:nvPr/>
            </p:nvSpPr>
            <p:spPr>
              <a:xfrm>
                <a:off x="2352345" y="2785145"/>
                <a:ext cx="767897" cy="215444"/>
              </a:xfrm>
              <a:prstGeom prst="rect">
                <a:avLst/>
              </a:prstGeom>
              <a:noFill/>
            </p:spPr>
            <p:txBody>
              <a:bodyPr wrap="square" rtlCol="0">
                <a:spAutoFit/>
              </a:bodyPr>
              <a:lstStyle/>
              <a:p>
                <a:r>
                  <a:rPr lang="en-US" sz="800" dirty="0">
                    <a:solidFill>
                      <a:schemeClr val="bg1"/>
                    </a:solidFill>
                  </a:rPr>
                  <a:t>Delta 3</a:t>
                </a:r>
              </a:p>
            </p:txBody>
          </p:sp>
        </p:grpSp>
      </p:grpSp>
      <p:grpSp>
        <p:nvGrpSpPr>
          <p:cNvPr id="45" name="Group 44">
            <a:extLst>
              <a:ext uri="{FF2B5EF4-FFF2-40B4-BE49-F238E27FC236}">
                <a16:creationId xmlns:a16="http://schemas.microsoft.com/office/drawing/2014/main" id="{0D3CA931-33CC-49CD-B98D-6C74FA730F0F}"/>
              </a:ext>
            </a:extLst>
          </p:cNvPr>
          <p:cNvGrpSpPr/>
          <p:nvPr/>
        </p:nvGrpSpPr>
        <p:grpSpPr>
          <a:xfrm>
            <a:off x="5037897" y="3699263"/>
            <a:ext cx="2178987" cy="989346"/>
            <a:chOff x="5037897" y="3699263"/>
            <a:chExt cx="2178987" cy="989346"/>
          </a:xfrm>
        </p:grpSpPr>
        <p:sp>
          <p:nvSpPr>
            <p:cNvPr id="8" name="TextBox 7">
              <a:extLst>
                <a:ext uri="{FF2B5EF4-FFF2-40B4-BE49-F238E27FC236}">
                  <a16:creationId xmlns:a16="http://schemas.microsoft.com/office/drawing/2014/main" id="{719FB534-0485-4BFB-B025-A66A6CB2EED2}"/>
                </a:ext>
              </a:extLst>
            </p:cNvPr>
            <p:cNvSpPr txBox="1"/>
            <p:nvPr/>
          </p:nvSpPr>
          <p:spPr>
            <a:xfrm>
              <a:off x="5037897" y="3699263"/>
              <a:ext cx="2178987" cy="461665"/>
            </a:xfrm>
            <a:prstGeom prst="rect">
              <a:avLst/>
            </a:prstGeom>
            <a:noFill/>
          </p:spPr>
          <p:txBody>
            <a:bodyPr wrap="square" rtlCol="0">
              <a:spAutoFit/>
            </a:bodyPr>
            <a:lstStyle/>
            <a:p>
              <a:pPr algn="ctr"/>
              <a:r>
                <a:rPr lang="en-US" sz="1200" dirty="0">
                  <a:solidFill>
                    <a:schemeClr val="accent4">
                      <a:lumMod val="60000"/>
                      <a:lumOff val="40000"/>
                    </a:schemeClr>
                  </a:solidFill>
                </a:rPr>
                <a:t>Copy deltas 1,2,3 to the clients</a:t>
              </a:r>
            </a:p>
          </p:txBody>
        </p:sp>
        <p:sp>
          <p:nvSpPr>
            <p:cNvPr id="15" name="Arrow: Right 14">
              <a:extLst>
                <a:ext uri="{FF2B5EF4-FFF2-40B4-BE49-F238E27FC236}">
                  <a16:creationId xmlns:a16="http://schemas.microsoft.com/office/drawing/2014/main" id="{C2CFA7DE-E297-4889-9F26-7EC626D5504C}"/>
                </a:ext>
              </a:extLst>
            </p:cNvPr>
            <p:cNvSpPr/>
            <p:nvPr/>
          </p:nvSpPr>
          <p:spPr>
            <a:xfrm>
              <a:off x="5181275" y="4140968"/>
              <a:ext cx="1959843" cy="547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B2074B5-1309-4A95-8B3D-1E207491D03D}"/>
              </a:ext>
            </a:extLst>
          </p:cNvPr>
          <p:cNvGrpSpPr/>
          <p:nvPr/>
        </p:nvGrpSpPr>
        <p:grpSpPr>
          <a:xfrm>
            <a:off x="7350161" y="2983465"/>
            <a:ext cx="1620468" cy="2528666"/>
            <a:chOff x="7668943" y="3066836"/>
            <a:chExt cx="1620468" cy="2528666"/>
          </a:xfrm>
        </p:grpSpPr>
        <p:pic>
          <p:nvPicPr>
            <p:cNvPr id="25" name="Picture 8">
              <a:extLst>
                <a:ext uri="{FF2B5EF4-FFF2-40B4-BE49-F238E27FC236}">
                  <a16:creationId xmlns:a16="http://schemas.microsoft.com/office/drawing/2014/main" id="{1D4D41C1-D1B9-4DA4-BED8-594F34087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943" y="3066836"/>
              <a:ext cx="502877" cy="50287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A9690CEA-8DB4-435F-9ED8-2D692441E5D4}"/>
                </a:ext>
              </a:extLst>
            </p:cNvPr>
            <p:cNvSpPr txBox="1"/>
            <p:nvPr/>
          </p:nvSpPr>
          <p:spPr>
            <a:xfrm>
              <a:off x="8113559" y="3115901"/>
              <a:ext cx="1175852" cy="369332"/>
            </a:xfrm>
            <a:prstGeom prst="rect">
              <a:avLst/>
            </a:prstGeom>
            <a:noFill/>
          </p:spPr>
          <p:txBody>
            <a:bodyPr wrap="square" rtlCol="0">
              <a:spAutoFit/>
            </a:bodyPr>
            <a:lstStyle/>
            <a:p>
              <a:pPr algn="ctr"/>
              <a:r>
                <a:rPr lang="en-US" dirty="0">
                  <a:solidFill>
                    <a:schemeClr val="accent4">
                      <a:lumMod val="60000"/>
                      <a:lumOff val="40000"/>
                    </a:schemeClr>
                  </a:solidFill>
                </a:rPr>
                <a:t>Client A</a:t>
              </a:r>
            </a:p>
          </p:txBody>
        </p:sp>
        <p:pic>
          <p:nvPicPr>
            <p:cNvPr id="27" name="Picture 8">
              <a:extLst>
                <a:ext uri="{FF2B5EF4-FFF2-40B4-BE49-F238E27FC236}">
                  <a16:creationId xmlns:a16="http://schemas.microsoft.com/office/drawing/2014/main" id="{E9AFC455-9741-4787-BCB9-DD3296635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620" y="3742099"/>
              <a:ext cx="502877" cy="50287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4453E4D-DB84-411D-82D8-5C83A318B115}"/>
                </a:ext>
              </a:extLst>
            </p:cNvPr>
            <p:cNvSpPr txBox="1"/>
            <p:nvPr/>
          </p:nvSpPr>
          <p:spPr>
            <a:xfrm>
              <a:off x="8113559" y="3791164"/>
              <a:ext cx="1175852" cy="369332"/>
            </a:xfrm>
            <a:prstGeom prst="rect">
              <a:avLst/>
            </a:prstGeom>
            <a:noFill/>
          </p:spPr>
          <p:txBody>
            <a:bodyPr wrap="square" rtlCol="0">
              <a:spAutoFit/>
            </a:bodyPr>
            <a:lstStyle/>
            <a:p>
              <a:pPr algn="ctr"/>
              <a:r>
                <a:rPr lang="en-US" dirty="0">
                  <a:solidFill>
                    <a:schemeClr val="accent4">
                      <a:lumMod val="60000"/>
                      <a:lumOff val="40000"/>
                    </a:schemeClr>
                  </a:solidFill>
                </a:rPr>
                <a:t>Client B</a:t>
              </a:r>
            </a:p>
          </p:txBody>
        </p:sp>
        <p:pic>
          <p:nvPicPr>
            <p:cNvPr id="29" name="Picture 8">
              <a:extLst>
                <a:ext uri="{FF2B5EF4-FFF2-40B4-BE49-F238E27FC236}">
                  <a16:creationId xmlns:a16="http://schemas.microsoft.com/office/drawing/2014/main" id="{C4C3BB4D-C002-43CA-9B0A-CA7A982FE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297" y="4417362"/>
              <a:ext cx="502877" cy="502877"/>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E59CD3B9-8B56-4B0B-97D3-B96249C76547}"/>
                </a:ext>
              </a:extLst>
            </p:cNvPr>
            <p:cNvSpPr txBox="1"/>
            <p:nvPr/>
          </p:nvSpPr>
          <p:spPr>
            <a:xfrm>
              <a:off x="8113559" y="4466427"/>
              <a:ext cx="1175852" cy="369332"/>
            </a:xfrm>
            <a:prstGeom prst="rect">
              <a:avLst/>
            </a:prstGeom>
            <a:noFill/>
          </p:spPr>
          <p:txBody>
            <a:bodyPr wrap="square" rtlCol="0">
              <a:spAutoFit/>
            </a:bodyPr>
            <a:lstStyle/>
            <a:p>
              <a:pPr algn="ctr"/>
              <a:r>
                <a:rPr lang="en-US" dirty="0">
                  <a:solidFill>
                    <a:schemeClr val="accent4">
                      <a:lumMod val="60000"/>
                      <a:lumOff val="40000"/>
                    </a:schemeClr>
                  </a:solidFill>
                </a:rPr>
                <a:t>Client C</a:t>
              </a:r>
            </a:p>
          </p:txBody>
        </p:sp>
        <p:pic>
          <p:nvPicPr>
            <p:cNvPr id="31" name="Picture 8">
              <a:extLst>
                <a:ext uri="{FF2B5EF4-FFF2-40B4-BE49-F238E27FC236}">
                  <a16:creationId xmlns:a16="http://schemas.microsoft.com/office/drawing/2014/main" id="{2108CFC2-BA49-43F6-B357-759E23176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7973" y="5092625"/>
              <a:ext cx="502877" cy="50287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EA477E0B-5FA3-4868-834B-7FDE2B6AEC92}"/>
                </a:ext>
              </a:extLst>
            </p:cNvPr>
            <p:cNvSpPr txBox="1"/>
            <p:nvPr/>
          </p:nvSpPr>
          <p:spPr>
            <a:xfrm>
              <a:off x="8113559" y="5141690"/>
              <a:ext cx="1175852" cy="369332"/>
            </a:xfrm>
            <a:prstGeom prst="rect">
              <a:avLst/>
            </a:prstGeom>
            <a:noFill/>
          </p:spPr>
          <p:txBody>
            <a:bodyPr wrap="square" rtlCol="0">
              <a:spAutoFit/>
            </a:bodyPr>
            <a:lstStyle/>
            <a:p>
              <a:pPr algn="ctr"/>
              <a:r>
                <a:rPr lang="en-US" dirty="0">
                  <a:solidFill>
                    <a:schemeClr val="accent4">
                      <a:lumMod val="60000"/>
                      <a:lumOff val="40000"/>
                    </a:schemeClr>
                  </a:solidFill>
                </a:rPr>
                <a:t>Client Z</a:t>
              </a:r>
            </a:p>
          </p:txBody>
        </p:sp>
      </p:grpSp>
      <p:grpSp>
        <p:nvGrpSpPr>
          <p:cNvPr id="41" name="Group 40">
            <a:extLst>
              <a:ext uri="{FF2B5EF4-FFF2-40B4-BE49-F238E27FC236}">
                <a16:creationId xmlns:a16="http://schemas.microsoft.com/office/drawing/2014/main" id="{50389021-3482-416F-8F00-504AFA1A6484}"/>
              </a:ext>
            </a:extLst>
          </p:cNvPr>
          <p:cNvGrpSpPr/>
          <p:nvPr/>
        </p:nvGrpSpPr>
        <p:grpSpPr>
          <a:xfrm>
            <a:off x="197736" y="2193463"/>
            <a:ext cx="2234024" cy="544461"/>
            <a:chOff x="197736" y="2193463"/>
            <a:chExt cx="2234024" cy="544461"/>
          </a:xfrm>
        </p:grpSpPr>
        <p:grpSp>
          <p:nvGrpSpPr>
            <p:cNvPr id="4" name="Group 3">
              <a:extLst>
                <a:ext uri="{FF2B5EF4-FFF2-40B4-BE49-F238E27FC236}">
                  <a16:creationId xmlns:a16="http://schemas.microsoft.com/office/drawing/2014/main" id="{1374DC73-0F86-4631-BE8F-BF530CD46782}"/>
                </a:ext>
              </a:extLst>
            </p:cNvPr>
            <p:cNvGrpSpPr/>
            <p:nvPr/>
          </p:nvGrpSpPr>
          <p:grpSpPr>
            <a:xfrm>
              <a:off x="197736" y="2201765"/>
              <a:ext cx="808649" cy="536159"/>
              <a:chOff x="7374195" y="1329142"/>
              <a:chExt cx="913744" cy="591277"/>
            </a:xfrm>
          </p:grpSpPr>
          <p:sp>
            <p:nvSpPr>
              <p:cNvPr id="5" name="TextBox 4">
                <a:extLst>
                  <a:ext uri="{FF2B5EF4-FFF2-40B4-BE49-F238E27FC236}">
                    <a16:creationId xmlns:a16="http://schemas.microsoft.com/office/drawing/2014/main" id="{22CE383A-DA66-48DD-989D-169FF2A3DD41}"/>
                  </a:ext>
                </a:extLst>
              </p:cNvPr>
              <p:cNvSpPr txBox="1"/>
              <p:nvPr/>
            </p:nvSpPr>
            <p:spPr>
              <a:xfrm>
                <a:off x="7374195" y="1704975"/>
                <a:ext cx="913744" cy="215444"/>
              </a:xfrm>
              <a:prstGeom prst="rect">
                <a:avLst/>
              </a:prstGeom>
              <a:noFill/>
            </p:spPr>
            <p:txBody>
              <a:bodyPr wrap="square" rtlCol="0">
                <a:spAutoFit/>
              </a:bodyPr>
              <a:lstStyle/>
              <a:p>
                <a:endParaRPr lang="en-US" sz="800" dirty="0">
                  <a:solidFill>
                    <a:schemeClr val="accent4">
                      <a:lumMod val="60000"/>
                      <a:lumOff val="40000"/>
                    </a:schemeClr>
                  </a:solidFill>
                </a:endParaRPr>
              </a:p>
            </p:txBody>
          </p:sp>
          <p:pic>
            <p:nvPicPr>
              <p:cNvPr id="6" name="Picture 12">
                <a:extLst>
                  <a:ext uri="{FF2B5EF4-FFF2-40B4-BE49-F238E27FC236}">
                    <a16:creationId xmlns:a16="http://schemas.microsoft.com/office/drawing/2014/main" id="{E404DD94-C291-44BA-904A-A152A3941C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660" y="1329142"/>
                <a:ext cx="502877" cy="502877"/>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8">
              <a:extLst>
                <a:ext uri="{FF2B5EF4-FFF2-40B4-BE49-F238E27FC236}">
                  <a16:creationId xmlns:a16="http://schemas.microsoft.com/office/drawing/2014/main" id="{6AAE9361-E11F-450F-8CC0-17FC0CFC0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737" y="2193463"/>
              <a:ext cx="385935" cy="38593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CC1EB0A-4CAB-428B-9990-190A9426DA1C}"/>
                </a:ext>
              </a:extLst>
            </p:cNvPr>
            <p:cNvSpPr txBox="1"/>
            <p:nvPr/>
          </p:nvSpPr>
          <p:spPr>
            <a:xfrm>
              <a:off x="1433025" y="2201765"/>
              <a:ext cx="998735" cy="369332"/>
            </a:xfrm>
            <a:prstGeom prst="rect">
              <a:avLst/>
            </a:prstGeom>
            <a:noFill/>
          </p:spPr>
          <p:txBody>
            <a:bodyPr wrap="square" rtlCol="0">
              <a:spAutoFit/>
            </a:bodyPr>
            <a:lstStyle/>
            <a:p>
              <a:pPr algn="ctr"/>
              <a:r>
                <a:rPr lang="en-US" dirty="0">
                  <a:solidFill>
                    <a:schemeClr val="accent4">
                      <a:lumMod val="60000"/>
                      <a:lumOff val="40000"/>
                    </a:schemeClr>
                  </a:solidFill>
                </a:rPr>
                <a:t>Master</a:t>
              </a:r>
            </a:p>
          </p:txBody>
        </p:sp>
      </p:grpSp>
      <p:graphicFrame>
        <p:nvGraphicFramePr>
          <p:cNvPr id="39" name="Table 39">
            <a:extLst>
              <a:ext uri="{FF2B5EF4-FFF2-40B4-BE49-F238E27FC236}">
                <a16:creationId xmlns:a16="http://schemas.microsoft.com/office/drawing/2014/main" id="{4EC20983-FDF1-4281-8EF2-149CF1064FA4}"/>
              </a:ext>
            </a:extLst>
          </p:cNvPr>
          <p:cNvGraphicFramePr>
            <a:graphicFrameLocks noGrp="1"/>
          </p:cNvGraphicFramePr>
          <p:nvPr>
            <p:extLst>
              <p:ext uri="{D42A27DB-BD31-4B8C-83A1-F6EECF244321}">
                <p14:modId xmlns:p14="http://schemas.microsoft.com/office/powerpoint/2010/main" val="642400819"/>
              </p:ext>
            </p:extLst>
          </p:nvPr>
        </p:nvGraphicFramePr>
        <p:xfrm>
          <a:off x="9527458" y="3115291"/>
          <a:ext cx="1355587" cy="2332704"/>
        </p:xfrm>
        <a:graphic>
          <a:graphicData uri="http://schemas.openxmlformats.org/drawingml/2006/table">
            <a:tbl>
              <a:tblPr firstRow="1" bandRow="1">
                <a:tableStyleId>{85BE263C-DBD7-4A20-BB59-AAB30ACAA65A}</a:tableStyleId>
              </a:tblPr>
              <a:tblGrid>
                <a:gridCol w="546483">
                  <a:extLst>
                    <a:ext uri="{9D8B030D-6E8A-4147-A177-3AD203B41FA5}">
                      <a16:colId xmlns:a16="http://schemas.microsoft.com/office/drawing/2014/main" val="2744028455"/>
                    </a:ext>
                  </a:extLst>
                </a:gridCol>
                <a:gridCol w="809104">
                  <a:extLst>
                    <a:ext uri="{9D8B030D-6E8A-4147-A177-3AD203B41FA5}">
                      <a16:colId xmlns:a16="http://schemas.microsoft.com/office/drawing/2014/main" val="763316711"/>
                    </a:ext>
                  </a:extLst>
                </a:gridCol>
              </a:tblGrid>
              <a:tr h="291588">
                <a:tc>
                  <a:txBody>
                    <a:bodyPr/>
                    <a:lstStyle/>
                    <a:p>
                      <a:r>
                        <a:rPr lang="en-US" sz="1000" dirty="0"/>
                        <a:t>Code</a:t>
                      </a:r>
                    </a:p>
                  </a:txBody>
                  <a:tcPr/>
                </a:tc>
                <a:tc>
                  <a:txBody>
                    <a:bodyPr/>
                    <a:lstStyle/>
                    <a:p>
                      <a:r>
                        <a:rPr lang="en-US" sz="1000" dirty="0"/>
                        <a:t>Name</a:t>
                      </a:r>
                    </a:p>
                  </a:txBody>
                  <a:tcPr/>
                </a:tc>
                <a:extLst>
                  <a:ext uri="{0D108BD9-81ED-4DB2-BD59-A6C34878D82A}">
                    <a16:rowId xmlns:a16="http://schemas.microsoft.com/office/drawing/2014/main" val="3846762521"/>
                  </a:ext>
                </a:extLst>
              </a:tr>
              <a:tr h="291588">
                <a:tc>
                  <a:txBody>
                    <a:bodyPr/>
                    <a:lstStyle/>
                    <a:p>
                      <a:r>
                        <a:rPr lang="en-US" sz="1000" dirty="0"/>
                        <a:t>001</a:t>
                      </a:r>
                    </a:p>
                  </a:txBody>
                  <a:tcPr/>
                </a:tc>
                <a:tc>
                  <a:txBody>
                    <a:bodyPr/>
                    <a:lstStyle/>
                    <a:p>
                      <a:r>
                        <a:rPr lang="en-US" sz="1000" dirty="0"/>
                        <a:t>Joche</a:t>
                      </a:r>
                    </a:p>
                  </a:txBody>
                  <a:tcPr/>
                </a:tc>
                <a:extLst>
                  <a:ext uri="{0D108BD9-81ED-4DB2-BD59-A6C34878D82A}">
                    <a16:rowId xmlns:a16="http://schemas.microsoft.com/office/drawing/2014/main" val="453839551"/>
                  </a:ext>
                </a:extLst>
              </a:tr>
              <a:tr h="291588">
                <a:tc>
                  <a:txBody>
                    <a:bodyPr/>
                    <a:lstStyle/>
                    <a:p>
                      <a:r>
                        <a:rPr lang="en-US" sz="1000" dirty="0"/>
                        <a:t>002</a:t>
                      </a:r>
                    </a:p>
                  </a:txBody>
                  <a:tcPr/>
                </a:tc>
                <a:tc>
                  <a:txBody>
                    <a:bodyPr/>
                    <a:lstStyle/>
                    <a:p>
                      <a:r>
                        <a:rPr lang="en-US" sz="1000" dirty="0"/>
                        <a:t>Javier</a:t>
                      </a:r>
                    </a:p>
                  </a:txBody>
                  <a:tcPr/>
                </a:tc>
                <a:extLst>
                  <a:ext uri="{0D108BD9-81ED-4DB2-BD59-A6C34878D82A}">
                    <a16:rowId xmlns:a16="http://schemas.microsoft.com/office/drawing/2014/main" val="3420115572"/>
                  </a:ext>
                </a:extLst>
              </a:tr>
              <a:tr h="291588">
                <a:tc>
                  <a:txBody>
                    <a:bodyPr/>
                    <a:lstStyle/>
                    <a:p>
                      <a:r>
                        <a:rPr lang="en-US" sz="1000" dirty="0"/>
                        <a:t>003</a:t>
                      </a:r>
                    </a:p>
                  </a:txBody>
                  <a:tcPr/>
                </a:tc>
                <a:tc>
                  <a:txBody>
                    <a:bodyPr/>
                    <a:lstStyle/>
                    <a:p>
                      <a:r>
                        <a:rPr lang="en-US" sz="1000" dirty="0"/>
                        <a:t>Pedro</a:t>
                      </a:r>
                    </a:p>
                  </a:txBody>
                  <a:tcPr/>
                </a:tc>
                <a:extLst>
                  <a:ext uri="{0D108BD9-81ED-4DB2-BD59-A6C34878D82A}">
                    <a16:rowId xmlns:a16="http://schemas.microsoft.com/office/drawing/2014/main" val="3023708361"/>
                  </a:ext>
                </a:extLst>
              </a:tr>
              <a:tr h="291588">
                <a:tc>
                  <a:txBody>
                    <a:bodyPr/>
                    <a:lstStyle/>
                    <a:p>
                      <a:r>
                        <a:rPr lang="en-US" sz="1000" dirty="0"/>
                        <a:t>004</a:t>
                      </a:r>
                    </a:p>
                  </a:txBody>
                  <a:tcPr/>
                </a:tc>
                <a:tc>
                  <a:txBody>
                    <a:bodyPr/>
                    <a:lstStyle/>
                    <a:p>
                      <a:r>
                        <a:rPr lang="en-US" sz="1000" dirty="0"/>
                        <a:t>Walter</a:t>
                      </a:r>
                    </a:p>
                  </a:txBody>
                  <a:tcPr/>
                </a:tc>
                <a:extLst>
                  <a:ext uri="{0D108BD9-81ED-4DB2-BD59-A6C34878D82A}">
                    <a16:rowId xmlns:a16="http://schemas.microsoft.com/office/drawing/2014/main" val="1900874578"/>
                  </a:ext>
                </a:extLst>
              </a:tr>
              <a:tr h="291588">
                <a:tc>
                  <a:txBody>
                    <a:bodyPr/>
                    <a:lstStyle/>
                    <a:p>
                      <a:r>
                        <a:rPr lang="en-US" sz="1000" dirty="0"/>
                        <a:t>005</a:t>
                      </a:r>
                    </a:p>
                  </a:txBody>
                  <a:tcPr/>
                </a:tc>
                <a:tc>
                  <a:txBody>
                    <a:bodyPr/>
                    <a:lstStyle/>
                    <a:p>
                      <a:r>
                        <a:rPr lang="en-US" sz="1000" dirty="0" err="1"/>
                        <a:t>Yasmani</a:t>
                      </a:r>
                      <a:endParaRPr lang="en-US" sz="1000" dirty="0"/>
                    </a:p>
                  </a:txBody>
                  <a:tcPr/>
                </a:tc>
                <a:extLst>
                  <a:ext uri="{0D108BD9-81ED-4DB2-BD59-A6C34878D82A}">
                    <a16:rowId xmlns:a16="http://schemas.microsoft.com/office/drawing/2014/main" val="3178003024"/>
                  </a:ext>
                </a:extLst>
              </a:tr>
              <a:tr h="291588">
                <a:tc>
                  <a:txBody>
                    <a:bodyPr/>
                    <a:lstStyle/>
                    <a:p>
                      <a:r>
                        <a:rPr lang="en-US" sz="1000" dirty="0"/>
                        <a:t>006</a:t>
                      </a:r>
                    </a:p>
                  </a:txBody>
                  <a:tcPr/>
                </a:tc>
                <a:tc>
                  <a:txBody>
                    <a:bodyPr/>
                    <a:lstStyle/>
                    <a:p>
                      <a:r>
                        <a:rPr lang="en-US" sz="1000" dirty="0" err="1"/>
                        <a:t>Oniel</a:t>
                      </a:r>
                      <a:endParaRPr lang="en-US" sz="1000" dirty="0"/>
                    </a:p>
                  </a:txBody>
                  <a:tcPr/>
                </a:tc>
                <a:extLst>
                  <a:ext uri="{0D108BD9-81ED-4DB2-BD59-A6C34878D82A}">
                    <a16:rowId xmlns:a16="http://schemas.microsoft.com/office/drawing/2014/main" val="1915600599"/>
                  </a:ext>
                </a:extLst>
              </a:tr>
              <a:tr h="291588">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4287928696"/>
                  </a:ext>
                </a:extLst>
              </a:tr>
            </a:tbl>
          </a:graphicData>
        </a:graphic>
      </p:graphicFrame>
    </p:spTree>
    <p:extLst>
      <p:ext uri="{BB962C8B-B14F-4D97-AF65-F5344CB8AC3E}">
        <p14:creationId xmlns:p14="http://schemas.microsoft.com/office/powerpoint/2010/main" val="5897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4110606" y="764373"/>
            <a:ext cx="7395594" cy="1293028"/>
          </a:xfrm>
          <a:solidFill>
            <a:schemeClr val="tx1"/>
          </a:solidFill>
        </p:spPr>
        <p:txBody>
          <a:bodyPr/>
          <a:lstStyle/>
          <a:p>
            <a:r>
              <a:rPr lang="en-US" dirty="0">
                <a:solidFill>
                  <a:schemeClr val="accent4">
                    <a:lumMod val="60000"/>
                    <a:lumOff val="40000"/>
                  </a:schemeClr>
                </a:solidFill>
              </a:rPr>
              <a:t>XPO Synchronization Providers</a:t>
            </a: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a:xfrm>
            <a:off x="796954" y="2194561"/>
            <a:ext cx="10477850" cy="3191172"/>
          </a:xfrm>
        </p:spPr>
        <p:txBody>
          <a:bodyPr>
            <a:normAutofit lnSpcReduction="10000"/>
          </a:bodyPr>
          <a:lstStyle/>
          <a:p>
            <a:pPr lvl="1"/>
            <a:r>
              <a:rPr lang="en-US" sz="1400" dirty="0" err="1">
                <a:solidFill>
                  <a:schemeClr val="accent4">
                    <a:lumMod val="60000"/>
                    <a:lumOff val="40000"/>
                  </a:schemeClr>
                </a:solidFill>
              </a:rPr>
              <a:t>SyncDataStore</a:t>
            </a:r>
            <a:r>
              <a:rPr lang="en-US" sz="1400" dirty="0">
                <a:solidFill>
                  <a:srgbClr val="2B91AF"/>
                </a:solidFill>
              </a:rPr>
              <a:t>: </a:t>
            </a:r>
            <a:r>
              <a:rPr lang="en-US" sz="1400" dirty="0">
                <a:solidFill>
                  <a:schemeClr val="bg1"/>
                </a:solidFill>
              </a:rPr>
              <a:t>this is the original provider that works for desktop, web and console environments, but it does not implement async operations</a:t>
            </a:r>
          </a:p>
          <a:p>
            <a:pPr lvl="1"/>
            <a:endParaRPr lang="en-US" sz="1400" dirty="0">
              <a:solidFill>
                <a:srgbClr val="2B91AF"/>
              </a:solidFill>
            </a:endParaRPr>
          </a:p>
          <a:p>
            <a:pPr lvl="1"/>
            <a:r>
              <a:rPr lang="en-US" sz="1400" dirty="0" err="1">
                <a:solidFill>
                  <a:schemeClr val="accent4">
                    <a:lumMod val="60000"/>
                    <a:lumOff val="40000"/>
                  </a:schemeClr>
                </a:solidFill>
              </a:rPr>
              <a:t>SyncDataStoreAsynchronous</a:t>
            </a:r>
            <a:r>
              <a:rPr lang="en-US" sz="1400" dirty="0">
                <a:solidFill>
                  <a:srgbClr val="2B91AF"/>
                </a:solidFill>
              </a:rPr>
              <a:t>: </a:t>
            </a:r>
            <a:r>
              <a:rPr lang="en-US" sz="1400" dirty="0">
                <a:solidFill>
                  <a:schemeClr val="bg1"/>
                </a:solidFill>
              </a:rPr>
              <a:t>this provider shares the implementation with </a:t>
            </a:r>
            <a:r>
              <a:rPr lang="en-US" sz="1400" dirty="0" err="1">
                <a:solidFill>
                  <a:schemeClr val="bg1"/>
                </a:solidFill>
              </a:rPr>
              <a:t>SyncDataStore</a:t>
            </a:r>
            <a:r>
              <a:rPr lang="en-US" sz="1400" dirty="0">
                <a:solidFill>
                  <a:schemeClr val="bg1"/>
                </a:solidFill>
              </a:rPr>
              <a:t>, but it also implements the async operation, this is good if you want to use it on </a:t>
            </a:r>
            <a:r>
              <a:rPr lang="en-US" sz="1400" dirty="0" err="1">
                <a:solidFill>
                  <a:schemeClr val="bg1"/>
                </a:solidFill>
              </a:rPr>
              <a:t>DotNet</a:t>
            </a:r>
            <a:r>
              <a:rPr lang="en-US" sz="1400" dirty="0">
                <a:solidFill>
                  <a:schemeClr val="bg1"/>
                </a:solidFill>
              </a:rPr>
              <a:t> Core, Web Assembly or mobile scenarios</a:t>
            </a:r>
          </a:p>
          <a:p>
            <a:pPr marL="457200" lvl="1" indent="0">
              <a:buNone/>
            </a:pPr>
            <a:endParaRPr lang="en-US" sz="1400" dirty="0">
              <a:solidFill>
                <a:schemeClr val="bg1"/>
              </a:solidFill>
            </a:endParaRPr>
          </a:p>
          <a:p>
            <a:pPr lvl="1"/>
            <a:r>
              <a:rPr lang="en-US" sz="1400" dirty="0">
                <a:solidFill>
                  <a:schemeClr val="accent4">
                    <a:lumMod val="60000"/>
                    <a:lumOff val="40000"/>
                  </a:schemeClr>
                </a:solidFill>
              </a:rPr>
              <a:t>Common characteristics</a:t>
            </a:r>
          </a:p>
          <a:p>
            <a:pPr lvl="2"/>
            <a:r>
              <a:rPr lang="en-US" sz="1000" dirty="0">
                <a:solidFill>
                  <a:schemeClr val="accent4">
                    <a:lumMod val="60000"/>
                    <a:lumOff val="40000"/>
                  </a:schemeClr>
                </a:solidFill>
              </a:rPr>
              <a:t>Delta tracking:</a:t>
            </a:r>
            <a:r>
              <a:rPr lang="en-US" sz="1000" dirty="0">
                <a:solidFill>
                  <a:schemeClr val="bg1"/>
                </a:solidFill>
              </a:rPr>
              <a:t> the providers can track differences on data and create deltas</a:t>
            </a:r>
            <a:endParaRPr lang="en-US" sz="1000" dirty="0">
              <a:solidFill>
                <a:schemeClr val="accent4">
                  <a:lumMod val="60000"/>
                  <a:lumOff val="40000"/>
                </a:schemeClr>
              </a:solidFill>
            </a:endParaRPr>
          </a:p>
          <a:p>
            <a:pPr lvl="2"/>
            <a:r>
              <a:rPr lang="en-US" sz="1000" dirty="0">
                <a:solidFill>
                  <a:schemeClr val="accent4">
                    <a:lumMod val="60000"/>
                    <a:lumOff val="40000"/>
                  </a:schemeClr>
                </a:solidFill>
              </a:rPr>
              <a:t>Delta processing:</a:t>
            </a:r>
            <a:r>
              <a:rPr lang="en-US" sz="1000" dirty="0">
                <a:solidFill>
                  <a:schemeClr val="bg1"/>
                </a:solidFill>
              </a:rPr>
              <a:t> the providers can process deltas and include data differences created on a different instance</a:t>
            </a:r>
            <a:endParaRPr lang="en-US" sz="1000" dirty="0">
              <a:solidFill>
                <a:schemeClr val="accent4">
                  <a:lumMod val="60000"/>
                  <a:lumOff val="40000"/>
                </a:schemeClr>
              </a:solidFill>
            </a:endParaRPr>
          </a:p>
          <a:p>
            <a:pPr lvl="2"/>
            <a:r>
              <a:rPr lang="en-US" sz="1000" dirty="0">
                <a:solidFill>
                  <a:schemeClr val="accent4">
                    <a:lumMod val="60000"/>
                    <a:lumOff val="40000"/>
                  </a:schemeClr>
                </a:solidFill>
              </a:rPr>
              <a:t>Delta filtering:</a:t>
            </a:r>
            <a:r>
              <a:rPr lang="en-US" sz="1000" dirty="0">
                <a:solidFill>
                  <a:schemeClr val="bg1"/>
                </a:solidFill>
              </a:rPr>
              <a:t> the providers can exclude entities and not track any changes on the data</a:t>
            </a:r>
            <a:endParaRPr lang="en-US" sz="1000" dirty="0">
              <a:solidFill>
                <a:schemeClr val="accent4">
                  <a:lumMod val="60000"/>
                  <a:lumOff val="40000"/>
                </a:schemeClr>
              </a:solidFill>
            </a:endParaRPr>
          </a:p>
          <a:p>
            <a:pPr lvl="2"/>
            <a:r>
              <a:rPr lang="en-US" sz="1000" dirty="0">
                <a:solidFill>
                  <a:schemeClr val="accent4">
                    <a:lumMod val="60000"/>
                    <a:lumOff val="40000"/>
                  </a:schemeClr>
                </a:solidFill>
              </a:rPr>
              <a:t>Schema operations:</a:t>
            </a:r>
            <a:r>
              <a:rPr lang="en-US" sz="1000" dirty="0">
                <a:solidFill>
                  <a:schemeClr val="bg1"/>
                </a:solidFill>
              </a:rPr>
              <a:t> the providers can update the schema and create object type records</a:t>
            </a:r>
            <a:endParaRPr lang="en-US" sz="1000" dirty="0">
              <a:solidFill>
                <a:schemeClr val="accent4">
                  <a:lumMod val="60000"/>
                  <a:lumOff val="40000"/>
                </a:schemeClr>
              </a:solidFill>
            </a:endParaRPr>
          </a:p>
          <a:p>
            <a:pPr lvl="2"/>
            <a:r>
              <a:rPr lang="en-US" sz="1000" dirty="0">
                <a:solidFill>
                  <a:schemeClr val="accent4">
                    <a:lumMod val="60000"/>
                    <a:lumOff val="40000"/>
                  </a:schemeClr>
                </a:solidFill>
              </a:rPr>
              <a:t>Data layer creation</a:t>
            </a:r>
            <a:r>
              <a:rPr lang="en-US" sz="1000" dirty="0">
                <a:solidFill>
                  <a:schemeClr val="bg1"/>
                </a:solidFill>
              </a:rPr>
              <a:t> the providers  can create instance of a simple data layer or a thread safe data layer</a:t>
            </a:r>
          </a:p>
          <a:p>
            <a:pPr lvl="2"/>
            <a:r>
              <a:rPr lang="en-US" sz="1000" dirty="0">
                <a:solidFill>
                  <a:schemeClr val="accent4">
                    <a:lumMod val="60000"/>
                    <a:lumOff val="40000"/>
                  </a:schemeClr>
                </a:solidFill>
              </a:rPr>
              <a:t>Synchronization logic: </a:t>
            </a:r>
            <a:r>
              <a:rPr lang="en-US" sz="1000" dirty="0">
                <a:solidFill>
                  <a:schemeClr val="bg1"/>
                </a:solidFill>
              </a:rPr>
              <a:t>the providers allow you create your own synchronization logic or use the network extension to add fetch, push and pull functionality </a:t>
            </a:r>
          </a:p>
          <a:p>
            <a:pPr lvl="2"/>
            <a:endParaRPr lang="en-US" sz="1000" dirty="0">
              <a:solidFill>
                <a:schemeClr val="accent4">
                  <a:lumMod val="60000"/>
                  <a:lumOff val="40000"/>
                </a:schemeClr>
              </a:solidFill>
            </a:endParaRPr>
          </a:p>
          <a:p>
            <a:pPr marL="914400" lvl="2" indent="0">
              <a:buNone/>
            </a:pPr>
            <a:endParaRPr lang="en-US" sz="1000" dirty="0">
              <a:solidFill>
                <a:schemeClr val="accent4">
                  <a:lumMod val="60000"/>
                  <a:lumOff val="40000"/>
                </a:schemeClr>
              </a:solidFill>
            </a:endParaRPr>
          </a:p>
          <a:p>
            <a:pPr lvl="2"/>
            <a:endParaRPr lang="en-US" sz="1000" dirty="0">
              <a:solidFill>
                <a:schemeClr val="accent4">
                  <a:lumMod val="60000"/>
                  <a:lumOff val="40000"/>
                </a:schemeClr>
              </a:solidFill>
            </a:endParaRPr>
          </a:p>
          <a:p>
            <a:pPr lvl="2"/>
            <a:endParaRPr lang="en-US" sz="1000" dirty="0">
              <a:solidFill>
                <a:schemeClr val="accent4">
                  <a:lumMod val="60000"/>
                  <a:lumOff val="40000"/>
                </a:schemeClr>
              </a:solidFill>
            </a:endParaRPr>
          </a:p>
          <a:p>
            <a:pPr lvl="2"/>
            <a:endParaRPr lang="en-US" sz="1400" dirty="0">
              <a:solidFill>
                <a:schemeClr val="bg1"/>
              </a:solidFill>
            </a:endParaRPr>
          </a:p>
          <a:p>
            <a:pPr lvl="1"/>
            <a:endParaRPr lang="en-US" sz="1400" dirty="0">
              <a:solidFill>
                <a:schemeClr val="bg1"/>
              </a:solidFill>
            </a:endParaRPr>
          </a:p>
          <a:p>
            <a:pPr lvl="1"/>
            <a:endParaRPr lang="en-US" sz="1400" dirty="0">
              <a:solidFill>
                <a:schemeClr val="bg1"/>
              </a:solidFill>
            </a:endParaRPr>
          </a:p>
        </p:txBody>
      </p:sp>
    </p:spTree>
    <p:extLst>
      <p:ext uri="{BB962C8B-B14F-4D97-AF65-F5344CB8AC3E}">
        <p14:creationId xmlns:p14="http://schemas.microsoft.com/office/powerpoint/2010/main" val="268012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4093828" y="764373"/>
            <a:ext cx="7412372" cy="1293028"/>
          </a:xfrm>
          <a:solidFill>
            <a:schemeClr val="tx1"/>
          </a:solidFill>
        </p:spPr>
        <p:txBody>
          <a:bodyPr/>
          <a:lstStyle/>
          <a:p>
            <a:pPr algn="ctr"/>
            <a:r>
              <a:rPr lang="en-US" dirty="0">
                <a:solidFill>
                  <a:schemeClr val="accent4">
                    <a:lumMod val="60000"/>
                    <a:lumOff val="40000"/>
                  </a:schemeClr>
                </a:solidFill>
              </a:rPr>
              <a:t>Connection </a:t>
            </a:r>
            <a:r>
              <a:rPr lang="en-US" dirty="0" err="1">
                <a:solidFill>
                  <a:schemeClr val="accent4">
                    <a:lumMod val="60000"/>
                    <a:lumOff val="40000"/>
                  </a:schemeClr>
                </a:solidFill>
              </a:rPr>
              <a:t>stringS</a:t>
            </a:r>
            <a:endParaRPr lang="en-US" dirty="0">
              <a:solidFill>
                <a:schemeClr val="accent4">
                  <a:lumMod val="60000"/>
                  <a:lumOff val="40000"/>
                </a:schemeClr>
              </a:solidFill>
            </a:endParaRPr>
          </a:p>
        </p:txBody>
      </p:sp>
      <p:sp>
        <p:nvSpPr>
          <p:cNvPr id="4" name="TextBox 3">
            <a:extLst>
              <a:ext uri="{FF2B5EF4-FFF2-40B4-BE49-F238E27FC236}">
                <a16:creationId xmlns:a16="http://schemas.microsoft.com/office/drawing/2014/main" id="{1E56D2F9-99C0-40D5-AF6F-C6433E9D4453}"/>
              </a:ext>
            </a:extLst>
          </p:cNvPr>
          <p:cNvSpPr txBox="1"/>
          <p:nvPr/>
        </p:nvSpPr>
        <p:spPr>
          <a:xfrm>
            <a:off x="1505573" y="1954812"/>
            <a:ext cx="5427676" cy="415498"/>
          </a:xfrm>
          <a:prstGeom prst="rect">
            <a:avLst/>
          </a:prstGeom>
          <a:noFill/>
        </p:spPr>
        <p:txBody>
          <a:bodyPr wrap="square" rtlCol="0">
            <a:spAutoFit/>
          </a:bodyPr>
          <a:lstStyle/>
          <a:p>
            <a:r>
              <a:rPr lang="en-US" sz="1050" dirty="0" err="1">
                <a:solidFill>
                  <a:schemeClr val="bg1"/>
                </a:solidFill>
              </a:rPr>
              <a:t>SyncDataStore</a:t>
            </a:r>
            <a:r>
              <a:rPr lang="en-US" sz="1050" dirty="0">
                <a:solidFill>
                  <a:schemeClr val="bg1"/>
                </a:solidFill>
              </a:rPr>
              <a:t> or </a:t>
            </a:r>
            <a:r>
              <a:rPr lang="en-US" sz="1050" dirty="0" err="1">
                <a:solidFill>
                  <a:schemeClr val="bg1"/>
                </a:solidFill>
              </a:rPr>
              <a:t>SyncDataStoreAsynchronous</a:t>
            </a:r>
            <a:endParaRPr lang="en-US" sz="1050" dirty="0">
              <a:solidFill>
                <a:schemeClr val="bg1"/>
              </a:solidFill>
            </a:endParaRPr>
          </a:p>
          <a:p>
            <a:endParaRPr lang="en-US" sz="1050" dirty="0"/>
          </a:p>
        </p:txBody>
      </p:sp>
      <p:sp>
        <p:nvSpPr>
          <p:cNvPr id="7" name="TextBox 6">
            <a:extLst>
              <a:ext uri="{FF2B5EF4-FFF2-40B4-BE49-F238E27FC236}">
                <a16:creationId xmlns:a16="http://schemas.microsoft.com/office/drawing/2014/main" id="{C29263F6-6B10-4882-9B3E-E828B2FEF150}"/>
              </a:ext>
            </a:extLst>
          </p:cNvPr>
          <p:cNvSpPr txBox="1"/>
          <p:nvPr/>
        </p:nvSpPr>
        <p:spPr>
          <a:xfrm>
            <a:off x="617678" y="1942352"/>
            <a:ext cx="1920240" cy="253916"/>
          </a:xfrm>
          <a:prstGeom prst="rect">
            <a:avLst/>
          </a:prstGeom>
          <a:noFill/>
        </p:spPr>
        <p:txBody>
          <a:bodyPr wrap="square" rtlCol="0">
            <a:spAutoFit/>
          </a:bodyPr>
          <a:lstStyle/>
          <a:p>
            <a:r>
              <a:rPr lang="en-US" sz="1050" b="1" dirty="0" err="1">
                <a:solidFill>
                  <a:schemeClr val="accent4">
                    <a:lumMod val="60000"/>
                    <a:lumOff val="40000"/>
                  </a:schemeClr>
                </a:solidFill>
              </a:rPr>
              <a:t>XpoProvider</a:t>
            </a:r>
            <a:r>
              <a:rPr lang="en-US" sz="1050" dirty="0">
                <a:solidFill>
                  <a:schemeClr val="bg1"/>
                </a:solidFill>
              </a:rPr>
              <a:t>:</a:t>
            </a:r>
            <a:endParaRPr lang="en-US" sz="1050" dirty="0"/>
          </a:p>
        </p:txBody>
      </p:sp>
      <p:sp>
        <p:nvSpPr>
          <p:cNvPr id="8" name="TextBox 7">
            <a:extLst>
              <a:ext uri="{FF2B5EF4-FFF2-40B4-BE49-F238E27FC236}">
                <a16:creationId xmlns:a16="http://schemas.microsoft.com/office/drawing/2014/main" id="{8C842349-0738-4C98-8265-3B758C4B65C5}"/>
              </a:ext>
            </a:extLst>
          </p:cNvPr>
          <p:cNvSpPr txBox="1"/>
          <p:nvPr/>
        </p:nvSpPr>
        <p:spPr>
          <a:xfrm>
            <a:off x="2160607" y="2269655"/>
            <a:ext cx="4608355" cy="253916"/>
          </a:xfrm>
          <a:prstGeom prst="rect">
            <a:avLst/>
          </a:prstGeom>
          <a:noFill/>
        </p:spPr>
        <p:txBody>
          <a:bodyPr wrap="square" rtlCol="0">
            <a:spAutoFit/>
          </a:bodyPr>
          <a:lstStyle/>
          <a:p>
            <a:r>
              <a:rPr lang="en-US" sz="1050" dirty="0">
                <a:solidFill>
                  <a:schemeClr val="bg1"/>
                </a:solidFill>
              </a:rPr>
              <a:t>Any valid XPO connection string enclosed by single quotes</a:t>
            </a:r>
            <a:endParaRPr lang="en-US" sz="1050" dirty="0"/>
          </a:p>
        </p:txBody>
      </p:sp>
      <p:sp>
        <p:nvSpPr>
          <p:cNvPr id="9" name="TextBox 8">
            <a:extLst>
              <a:ext uri="{FF2B5EF4-FFF2-40B4-BE49-F238E27FC236}">
                <a16:creationId xmlns:a16="http://schemas.microsoft.com/office/drawing/2014/main" id="{2B3AD97D-C0E5-4EFC-9EB3-B7BD6CCE564E}"/>
              </a:ext>
            </a:extLst>
          </p:cNvPr>
          <p:cNvSpPr txBox="1"/>
          <p:nvPr/>
        </p:nvSpPr>
        <p:spPr>
          <a:xfrm>
            <a:off x="617678" y="2269655"/>
            <a:ext cx="1920240" cy="253916"/>
          </a:xfrm>
          <a:prstGeom prst="rect">
            <a:avLst/>
          </a:prstGeom>
          <a:noFill/>
        </p:spPr>
        <p:txBody>
          <a:bodyPr wrap="square" rtlCol="0">
            <a:spAutoFit/>
          </a:bodyPr>
          <a:lstStyle/>
          <a:p>
            <a:r>
              <a:rPr lang="en-US" sz="1050" b="1" dirty="0" err="1">
                <a:solidFill>
                  <a:schemeClr val="accent4">
                    <a:lumMod val="60000"/>
                    <a:lumOff val="40000"/>
                  </a:schemeClr>
                </a:solidFill>
              </a:rPr>
              <a:t>DataConnectionString</a:t>
            </a:r>
            <a:r>
              <a:rPr lang="en-US" sz="1050" dirty="0">
                <a:solidFill>
                  <a:schemeClr val="bg1"/>
                </a:solidFill>
              </a:rPr>
              <a:t>:</a:t>
            </a:r>
            <a:endParaRPr lang="en-US" sz="1050" dirty="0"/>
          </a:p>
        </p:txBody>
      </p:sp>
      <p:sp>
        <p:nvSpPr>
          <p:cNvPr id="10" name="TextBox 9">
            <a:extLst>
              <a:ext uri="{FF2B5EF4-FFF2-40B4-BE49-F238E27FC236}">
                <a16:creationId xmlns:a16="http://schemas.microsoft.com/office/drawing/2014/main" id="{90AC122A-5586-441F-AEE2-FAE047E166AD}"/>
              </a:ext>
            </a:extLst>
          </p:cNvPr>
          <p:cNvSpPr txBox="1"/>
          <p:nvPr/>
        </p:nvSpPr>
        <p:spPr>
          <a:xfrm>
            <a:off x="2160607" y="2599844"/>
            <a:ext cx="6283356" cy="253916"/>
          </a:xfrm>
          <a:prstGeom prst="rect">
            <a:avLst/>
          </a:prstGeom>
          <a:noFill/>
        </p:spPr>
        <p:txBody>
          <a:bodyPr wrap="square" rtlCol="0">
            <a:spAutoFit/>
          </a:bodyPr>
          <a:lstStyle/>
          <a:p>
            <a:r>
              <a:rPr lang="en-US" sz="1050" dirty="0">
                <a:solidFill>
                  <a:schemeClr val="bg1"/>
                </a:solidFill>
              </a:rPr>
              <a:t>Any valid XPO connection string enclosed by single quotes</a:t>
            </a:r>
            <a:endParaRPr lang="en-US" sz="1050" dirty="0"/>
          </a:p>
        </p:txBody>
      </p:sp>
      <p:sp>
        <p:nvSpPr>
          <p:cNvPr id="11" name="TextBox 10">
            <a:extLst>
              <a:ext uri="{FF2B5EF4-FFF2-40B4-BE49-F238E27FC236}">
                <a16:creationId xmlns:a16="http://schemas.microsoft.com/office/drawing/2014/main" id="{05FC992E-4755-4EBA-AF09-229E9A50C6BA}"/>
              </a:ext>
            </a:extLst>
          </p:cNvPr>
          <p:cNvSpPr txBox="1"/>
          <p:nvPr/>
        </p:nvSpPr>
        <p:spPr>
          <a:xfrm>
            <a:off x="617678" y="2596958"/>
            <a:ext cx="1920240" cy="253916"/>
          </a:xfrm>
          <a:prstGeom prst="rect">
            <a:avLst/>
          </a:prstGeom>
          <a:noFill/>
        </p:spPr>
        <p:txBody>
          <a:bodyPr wrap="square" rtlCol="0">
            <a:spAutoFit/>
          </a:bodyPr>
          <a:lstStyle/>
          <a:p>
            <a:r>
              <a:rPr lang="en-US" sz="1050" b="1" dirty="0" err="1">
                <a:solidFill>
                  <a:schemeClr val="accent4">
                    <a:lumMod val="60000"/>
                    <a:lumOff val="40000"/>
                  </a:schemeClr>
                </a:solidFill>
              </a:rPr>
              <a:t>DeltaConnectionString</a:t>
            </a:r>
            <a:r>
              <a:rPr lang="en-US" sz="1050" b="1" dirty="0">
                <a:solidFill>
                  <a:schemeClr val="accent4">
                    <a:lumMod val="60000"/>
                    <a:lumOff val="40000"/>
                  </a:schemeClr>
                </a:solidFill>
              </a:rPr>
              <a:t> </a:t>
            </a:r>
            <a:r>
              <a:rPr lang="en-US" sz="1050" dirty="0">
                <a:solidFill>
                  <a:schemeClr val="bg1"/>
                </a:solidFill>
              </a:rPr>
              <a:t>:</a:t>
            </a:r>
            <a:endParaRPr lang="en-US" sz="1050" dirty="0"/>
          </a:p>
        </p:txBody>
      </p:sp>
      <p:sp>
        <p:nvSpPr>
          <p:cNvPr id="12" name="TextBox 11">
            <a:extLst>
              <a:ext uri="{FF2B5EF4-FFF2-40B4-BE49-F238E27FC236}">
                <a16:creationId xmlns:a16="http://schemas.microsoft.com/office/drawing/2014/main" id="{5014469A-7E99-4741-A6FB-FDA081E5273E}"/>
              </a:ext>
            </a:extLst>
          </p:cNvPr>
          <p:cNvSpPr txBox="1"/>
          <p:nvPr/>
        </p:nvSpPr>
        <p:spPr>
          <a:xfrm>
            <a:off x="2076717" y="2923310"/>
            <a:ext cx="4608355" cy="253916"/>
          </a:xfrm>
          <a:prstGeom prst="rect">
            <a:avLst/>
          </a:prstGeom>
          <a:noFill/>
        </p:spPr>
        <p:txBody>
          <a:bodyPr wrap="square" rtlCol="0">
            <a:spAutoFit/>
          </a:bodyPr>
          <a:lstStyle/>
          <a:p>
            <a:r>
              <a:rPr lang="en-US" sz="1050" dirty="0">
                <a:solidFill>
                  <a:schemeClr val="bg1"/>
                </a:solidFill>
              </a:rPr>
              <a:t>True if you want to enable delta tracking otherwise false</a:t>
            </a:r>
            <a:endParaRPr lang="en-US" sz="1050" dirty="0"/>
          </a:p>
        </p:txBody>
      </p:sp>
      <p:sp>
        <p:nvSpPr>
          <p:cNvPr id="13" name="TextBox 12">
            <a:extLst>
              <a:ext uri="{FF2B5EF4-FFF2-40B4-BE49-F238E27FC236}">
                <a16:creationId xmlns:a16="http://schemas.microsoft.com/office/drawing/2014/main" id="{939EA674-3DD3-47A1-B368-91299211421D}"/>
              </a:ext>
            </a:extLst>
          </p:cNvPr>
          <p:cNvSpPr txBox="1"/>
          <p:nvPr/>
        </p:nvSpPr>
        <p:spPr>
          <a:xfrm>
            <a:off x="617678" y="2924261"/>
            <a:ext cx="1920240" cy="253916"/>
          </a:xfrm>
          <a:prstGeom prst="rect">
            <a:avLst/>
          </a:prstGeom>
          <a:noFill/>
        </p:spPr>
        <p:txBody>
          <a:bodyPr wrap="square" rtlCol="0">
            <a:spAutoFit/>
          </a:bodyPr>
          <a:lstStyle/>
          <a:p>
            <a:r>
              <a:rPr lang="en-US" sz="1050" b="1" dirty="0" err="1">
                <a:solidFill>
                  <a:schemeClr val="accent4">
                    <a:lumMod val="60000"/>
                    <a:lumOff val="40000"/>
                  </a:schemeClr>
                </a:solidFill>
              </a:rPr>
              <a:t>EnableDeltaTracking</a:t>
            </a:r>
            <a:r>
              <a:rPr lang="en-US" sz="1050" b="1" dirty="0">
                <a:solidFill>
                  <a:schemeClr val="accent4">
                    <a:lumMod val="60000"/>
                    <a:lumOff val="40000"/>
                  </a:schemeClr>
                </a:solidFill>
              </a:rPr>
              <a:t> </a:t>
            </a:r>
            <a:r>
              <a:rPr lang="en-US" sz="1050" dirty="0">
                <a:solidFill>
                  <a:schemeClr val="bg1"/>
                </a:solidFill>
              </a:rPr>
              <a:t>:</a:t>
            </a:r>
            <a:endParaRPr lang="en-US" sz="1050" dirty="0"/>
          </a:p>
        </p:txBody>
      </p:sp>
      <p:sp>
        <p:nvSpPr>
          <p:cNvPr id="17" name="TextBox 16">
            <a:extLst>
              <a:ext uri="{FF2B5EF4-FFF2-40B4-BE49-F238E27FC236}">
                <a16:creationId xmlns:a16="http://schemas.microsoft.com/office/drawing/2014/main" id="{2AA06931-DB93-4D80-BFD4-B1FEADF1828E}"/>
              </a:ext>
            </a:extLst>
          </p:cNvPr>
          <p:cNvSpPr txBox="1"/>
          <p:nvPr/>
        </p:nvSpPr>
        <p:spPr>
          <a:xfrm>
            <a:off x="1776409" y="3256702"/>
            <a:ext cx="7566869" cy="253916"/>
          </a:xfrm>
          <a:prstGeom prst="rect">
            <a:avLst/>
          </a:prstGeom>
          <a:noFill/>
        </p:spPr>
        <p:txBody>
          <a:bodyPr wrap="square" rtlCol="0">
            <a:spAutoFit/>
          </a:bodyPr>
          <a:lstStyle/>
          <a:p>
            <a:r>
              <a:rPr lang="en-US" sz="1050" dirty="0">
                <a:solidFill>
                  <a:schemeClr val="bg1"/>
                </a:solidFill>
              </a:rPr>
              <a:t>A list of entities to exclude from the tracking, separated by commas and enclosed by a single quote</a:t>
            </a:r>
            <a:endParaRPr lang="en-US" sz="1050" dirty="0"/>
          </a:p>
        </p:txBody>
      </p:sp>
      <p:sp>
        <p:nvSpPr>
          <p:cNvPr id="18" name="TextBox 17">
            <a:extLst>
              <a:ext uri="{FF2B5EF4-FFF2-40B4-BE49-F238E27FC236}">
                <a16:creationId xmlns:a16="http://schemas.microsoft.com/office/drawing/2014/main" id="{B57B28FD-D215-4057-99B8-4EACF0954277}"/>
              </a:ext>
            </a:extLst>
          </p:cNvPr>
          <p:cNvSpPr txBox="1"/>
          <p:nvPr/>
        </p:nvSpPr>
        <p:spPr>
          <a:xfrm>
            <a:off x="617678" y="3251564"/>
            <a:ext cx="1920240" cy="253916"/>
          </a:xfrm>
          <a:prstGeom prst="rect">
            <a:avLst/>
          </a:prstGeom>
          <a:noFill/>
        </p:spPr>
        <p:txBody>
          <a:bodyPr wrap="square" rtlCol="0">
            <a:spAutoFit/>
          </a:bodyPr>
          <a:lstStyle/>
          <a:p>
            <a:r>
              <a:rPr lang="en-US" sz="1050" b="1" dirty="0" err="1">
                <a:solidFill>
                  <a:schemeClr val="accent4">
                    <a:lumMod val="60000"/>
                    <a:lumOff val="40000"/>
                  </a:schemeClr>
                </a:solidFill>
              </a:rPr>
              <a:t>ExcludedEntities</a:t>
            </a:r>
            <a:r>
              <a:rPr lang="en-US" sz="1050" b="1" dirty="0">
                <a:solidFill>
                  <a:schemeClr val="accent4">
                    <a:lumMod val="60000"/>
                    <a:lumOff val="40000"/>
                  </a:schemeClr>
                </a:solidFill>
              </a:rPr>
              <a:t> </a:t>
            </a:r>
            <a:r>
              <a:rPr lang="en-US" sz="1050" dirty="0">
                <a:solidFill>
                  <a:schemeClr val="bg1"/>
                </a:solidFill>
              </a:rPr>
              <a:t>:</a:t>
            </a:r>
            <a:endParaRPr lang="en-US" sz="1050" dirty="0"/>
          </a:p>
        </p:txBody>
      </p:sp>
      <p:sp>
        <p:nvSpPr>
          <p:cNvPr id="19" name="TextBox 18">
            <a:extLst>
              <a:ext uri="{FF2B5EF4-FFF2-40B4-BE49-F238E27FC236}">
                <a16:creationId xmlns:a16="http://schemas.microsoft.com/office/drawing/2014/main" id="{5EEFEFCC-6AD9-45B1-AF5C-1A207C2540B7}"/>
              </a:ext>
            </a:extLst>
          </p:cNvPr>
          <p:cNvSpPr txBox="1"/>
          <p:nvPr/>
        </p:nvSpPr>
        <p:spPr>
          <a:xfrm>
            <a:off x="1267998" y="3602725"/>
            <a:ext cx="8583689" cy="415498"/>
          </a:xfrm>
          <a:prstGeom prst="rect">
            <a:avLst/>
          </a:prstGeom>
          <a:noFill/>
        </p:spPr>
        <p:txBody>
          <a:bodyPr wrap="square" rtlCol="0">
            <a:spAutoFit/>
          </a:bodyPr>
          <a:lstStyle/>
          <a:p>
            <a:r>
              <a:rPr lang="en-US" sz="1050" dirty="0">
                <a:solidFill>
                  <a:schemeClr val="bg1"/>
                </a:solidFill>
              </a:rPr>
              <a:t>A string representing the identity of your client, you can share the same identity between clients if they are using the same database as show in the office scenario</a:t>
            </a:r>
            <a:endParaRPr lang="en-US" sz="1050" dirty="0"/>
          </a:p>
        </p:txBody>
      </p:sp>
      <p:sp>
        <p:nvSpPr>
          <p:cNvPr id="20" name="TextBox 19">
            <a:extLst>
              <a:ext uri="{FF2B5EF4-FFF2-40B4-BE49-F238E27FC236}">
                <a16:creationId xmlns:a16="http://schemas.microsoft.com/office/drawing/2014/main" id="{6EAB5982-4479-4791-8060-8FE53CE94D57}"/>
              </a:ext>
            </a:extLst>
          </p:cNvPr>
          <p:cNvSpPr txBox="1"/>
          <p:nvPr/>
        </p:nvSpPr>
        <p:spPr>
          <a:xfrm>
            <a:off x="617678" y="3578867"/>
            <a:ext cx="1920240" cy="253916"/>
          </a:xfrm>
          <a:prstGeom prst="rect">
            <a:avLst/>
          </a:prstGeom>
          <a:noFill/>
        </p:spPr>
        <p:txBody>
          <a:bodyPr wrap="square" rtlCol="0">
            <a:spAutoFit/>
          </a:bodyPr>
          <a:lstStyle/>
          <a:p>
            <a:r>
              <a:rPr lang="en-US" sz="1050" b="1" dirty="0">
                <a:solidFill>
                  <a:schemeClr val="accent4">
                    <a:lumMod val="60000"/>
                    <a:lumOff val="40000"/>
                  </a:schemeClr>
                </a:solidFill>
              </a:rPr>
              <a:t>Identity </a:t>
            </a:r>
            <a:r>
              <a:rPr lang="en-US" sz="1050" dirty="0">
                <a:solidFill>
                  <a:schemeClr val="bg1"/>
                </a:solidFill>
              </a:rPr>
              <a:t>:</a:t>
            </a:r>
            <a:endParaRPr lang="en-US" sz="1050" dirty="0"/>
          </a:p>
        </p:txBody>
      </p:sp>
      <p:sp>
        <p:nvSpPr>
          <p:cNvPr id="22" name="TextBox 21">
            <a:extLst>
              <a:ext uri="{FF2B5EF4-FFF2-40B4-BE49-F238E27FC236}">
                <a16:creationId xmlns:a16="http://schemas.microsoft.com/office/drawing/2014/main" id="{9FE6B016-A324-4E0A-A543-1FFE38CD3743}"/>
              </a:ext>
            </a:extLst>
          </p:cNvPr>
          <p:cNvSpPr txBox="1"/>
          <p:nvPr/>
        </p:nvSpPr>
        <p:spPr>
          <a:xfrm>
            <a:off x="615441" y="5158351"/>
            <a:ext cx="2759978" cy="253916"/>
          </a:xfrm>
          <a:prstGeom prst="rect">
            <a:avLst/>
          </a:prstGeom>
          <a:noFill/>
        </p:spPr>
        <p:txBody>
          <a:bodyPr wrap="square" rtlCol="0">
            <a:spAutoFit/>
          </a:bodyPr>
          <a:lstStyle/>
          <a:p>
            <a:r>
              <a:rPr lang="en-US" sz="1050" b="1" dirty="0" err="1">
                <a:solidFill>
                  <a:schemeClr val="accent4">
                    <a:lumMod val="60000"/>
                    <a:lumOff val="40000"/>
                  </a:schemeClr>
                </a:solidFill>
              </a:rPr>
              <a:t>XpoProvider</a:t>
            </a:r>
            <a:r>
              <a:rPr lang="en-US" sz="1050" dirty="0">
                <a:solidFill>
                  <a:schemeClr val="bg1"/>
                </a:solidFill>
              </a:rPr>
              <a:t>=</a:t>
            </a:r>
            <a:r>
              <a:rPr lang="en-US" sz="1050" dirty="0" err="1">
                <a:solidFill>
                  <a:schemeClr val="bg1"/>
                </a:solidFill>
              </a:rPr>
              <a:t>SyncDataStore</a:t>
            </a:r>
            <a:r>
              <a:rPr lang="en-US" sz="1050" dirty="0">
                <a:solidFill>
                  <a:schemeClr val="bg1"/>
                </a:solidFill>
              </a:rPr>
              <a:t>;</a:t>
            </a:r>
            <a:endParaRPr lang="en-US" sz="1050" dirty="0"/>
          </a:p>
        </p:txBody>
      </p:sp>
      <p:sp>
        <p:nvSpPr>
          <p:cNvPr id="23" name="TextBox 22">
            <a:extLst>
              <a:ext uri="{FF2B5EF4-FFF2-40B4-BE49-F238E27FC236}">
                <a16:creationId xmlns:a16="http://schemas.microsoft.com/office/drawing/2014/main" id="{E391C607-0C8C-4162-9617-D60BE6509F19}"/>
              </a:ext>
            </a:extLst>
          </p:cNvPr>
          <p:cNvSpPr txBox="1"/>
          <p:nvPr/>
        </p:nvSpPr>
        <p:spPr>
          <a:xfrm>
            <a:off x="2537918" y="5150436"/>
            <a:ext cx="4763550" cy="253916"/>
          </a:xfrm>
          <a:prstGeom prst="rect">
            <a:avLst/>
          </a:prstGeom>
          <a:noFill/>
        </p:spPr>
        <p:txBody>
          <a:bodyPr wrap="square" rtlCol="0">
            <a:spAutoFit/>
          </a:bodyPr>
          <a:lstStyle/>
          <a:p>
            <a:r>
              <a:rPr lang="en-US" sz="1050" b="1" dirty="0" err="1">
                <a:solidFill>
                  <a:schemeClr val="accent4">
                    <a:lumMod val="60000"/>
                    <a:lumOff val="40000"/>
                  </a:schemeClr>
                </a:solidFill>
              </a:rPr>
              <a:t>DataConnectionString</a:t>
            </a:r>
            <a:r>
              <a:rPr lang="en-US" sz="1050" dirty="0">
                <a:solidFill>
                  <a:schemeClr val="bg1"/>
                </a:solidFill>
              </a:rPr>
              <a:t>='</a:t>
            </a:r>
            <a:r>
              <a:rPr lang="en-US" sz="1050" dirty="0" err="1">
                <a:solidFill>
                  <a:schemeClr val="bg1"/>
                </a:solidFill>
              </a:rPr>
              <a:t>XpoProvider</a:t>
            </a:r>
            <a:r>
              <a:rPr lang="en-US" sz="1050" dirty="0">
                <a:solidFill>
                  <a:schemeClr val="bg1"/>
                </a:solidFill>
              </a:rPr>
              <a:t>=</a:t>
            </a:r>
            <a:r>
              <a:rPr lang="en-US" sz="1050" dirty="0" err="1">
                <a:solidFill>
                  <a:schemeClr val="bg1"/>
                </a:solidFill>
              </a:rPr>
              <a:t>SQLite;Data</a:t>
            </a:r>
            <a:r>
              <a:rPr lang="en-US" sz="1050" dirty="0">
                <a:solidFill>
                  <a:schemeClr val="bg1"/>
                </a:solidFill>
              </a:rPr>
              <a:t> Source=</a:t>
            </a:r>
            <a:r>
              <a:rPr lang="en-US" sz="1050" dirty="0" err="1">
                <a:solidFill>
                  <a:schemeClr val="bg1"/>
                </a:solidFill>
              </a:rPr>
              <a:t>Data.db</a:t>
            </a:r>
            <a:r>
              <a:rPr lang="en-US" sz="1050" dirty="0">
                <a:solidFill>
                  <a:schemeClr val="bg1"/>
                </a:solidFill>
              </a:rPr>
              <a:t>';</a:t>
            </a:r>
            <a:endParaRPr lang="en-US" sz="1050" dirty="0"/>
          </a:p>
        </p:txBody>
      </p:sp>
      <p:sp>
        <p:nvSpPr>
          <p:cNvPr id="24" name="TextBox 23">
            <a:extLst>
              <a:ext uri="{FF2B5EF4-FFF2-40B4-BE49-F238E27FC236}">
                <a16:creationId xmlns:a16="http://schemas.microsoft.com/office/drawing/2014/main" id="{CF3836C6-102B-48F5-B50B-16E1120C96F4}"/>
              </a:ext>
            </a:extLst>
          </p:cNvPr>
          <p:cNvSpPr txBox="1"/>
          <p:nvPr/>
        </p:nvSpPr>
        <p:spPr>
          <a:xfrm>
            <a:off x="6921251" y="5150436"/>
            <a:ext cx="4584950" cy="253916"/>
          </a:xfrm>
          <a:prstGeom prst="rect">
            <a:avLst/>
          </a:prstGeom>
          <a:noFill/>
        </p:spPr>
        <p:txBody>
          <a:bodyPr wrap="square" rtlCol="0">
            <a:spAutoFit/>
          </a:bodyPr>
          <a:lstStyle/>
          <a:p>
            <a:r>
              <a:rPr lang="en-US" sz="1050" b="1" dirty="0" err="1">
                <a:solidFill>
                  <a:schemeClr val="accent4">
                    <a:lumMod val="60000"/>
                    <a:lumOff val="40000"/>
                  </a:schemeClr>
                </a:solidFill>
              </a:rPr>
              <a:t>DeltaConnectionString</a:t>
            </a:r>
            <a:r>
              <a:rPr lang="en-US" sz="1050" dirty="0">
                <a:solidFill>
                  <a:schemeClr val="bg1"/>
                </a:solidFill>
              </a:rPr>
              <a:t>='</a:t>
            </a:r>
            <a:r>
              <a:rPr lang="en-US" sz="1050" dirty="0" err="1">
                <a:solidFill>
                  <a:schemeClr val="bg1"/>
                </a:solidFill>
              </a:rPr>
              <a:t>XpoProvider</a:t>
            </a:r>
            <a:r>
              <a:rPr lang="en-US" sz="1050" dirty="0">
                <a:solidFill>
                  <a:schemeClr val="bg1"/>
                </a:solidFill>
              </a:rPr>
              <a:t>=</a:t>
            </a:r>
            <a:r>
              <a:rPr lang="en-US" sz="1050" dirty="0" err="1">
                <a:solidFill>
                  <a:schemeClr val="bg1"/>
                </a:solidFill>
              </a:rPr>
              <a:t>SQLite;Data</a:t>
            </a:r>
            <a:r>
              <a:rPr lang="en-US" sz="1050" dirty="0">
                <a:solidFill>
                  <a:schemeClr val="bg1"/>
                </a:solidFill>
              </a:rPr>
              <a:t> Source=</a:t>
            </a:r>
            <a:r>
              <a:rPr lang="en-US" sz="1050" dirty="0" err="1">
                <a:solidFill>
                  <a:schemeClr val="bg1"/>
                </a:solidFill>
              </a:rPr>
              <a:t>Logs.db</a:t>
            </a:r>
            <a:r>
              <a:rPr lang="en-US" sz="1050" dirty="0">
                <a:solidFill>
                  <a:schemeClr val="bg1"/>
                </a:solidFill>
              </a:rPr>
              <a:t>';</a:t>
            </a:r>
            <a:endParaRPr lang="en-US" sz="1050" dirty="0"/>
          </a:p>
        </p:txBody>
      </p:sp>
      <p:sp>
        <p:nvSpPr>
          <p:cNvPr id="25" name="TextBox 24">
            <a:extLst>
              <a:ext uri="{FF2B5EF4-FFF2-40B4-BE49-F238E27FC236}">
                <a16:creationId xmlns:a16="http://schemas.microsoft.com/office/drawing/2014/main" id="{FE0F9749-BA55-4367-9FE4-C0BDAB0A5DA6}"/>
              </a:ext>
            </a:extLst>
          </p:cNvPr>
          <p:cNvSpPr txBox="1"/>
          <p:nvPr/>
        </p:nvSpPr>
        <p:spPr>
          <a:xfrm>
            <a:off x="615441" y="5509512"/>
            <a:ext cx="2192633" cy="253916"/>
          </a:xfrm>
          <a:prstGeom prst="rect">
            <a:avLst/>
          </a:prstGeom>
          <a:noFill/>
        </p:spPr>
        <p:txBody>
          <a:bodyPr wrap="square" rtlCol="0">
            <a:spAutoFit/>
          </a:bodyPr>
          <a:lstStyle/>
          <a:p>
            <a:r>
              <a:rPr lang="en-US" sz="1050" b="1" dirty="0" err="1">
                <a:solidFill>
                  <a:schemeClr val="accent4">
                    <a:lumMod val="60000"/>
                    <a:lumOff val="40000"/>
                  </a:schemeClr>
                </a:solidFill>
              </a:rPr>
              <a:t>EnableDeltaTracking</a:t>
            </a:r>
            <a:r>
              <a:rPr lang="en-US" sz="1050" dirty="0">
                <a:solidFill>
                  <a:schemeClr val="bg1"/>
                </a:solidFill>
              </a:rPr>
              <a:t>='True';</a:t>
            </a:r>
            <a:endParaRPr lang="en-US" sz="1050" dirty="0"/>
          </a:p>
        </p:txBody>
      </p:sp>
      <p:sp>
        <p:nvSpPr>
          <p:cNvPr id="28" name="TextBox 27">
            <a:extLst>
              <a:ext uri="{FF2B5EF4-FFF2-40B4-BE49-F238E27FC236}">
                <a16:creationId xmlns:a16="http://schemas.microsoft.com/office/drawing/2014/main" id="{571C2329-E826-4954-9200-61B6FAF37F8F}"/>
              </a:ext>
            </a:extLst>
          </p:cNvPr>
          <p:cNvSpPr txBox="1"/>
          <p:nvPr/>
        </p:nvSpPr>
        <p:spPr>
          <a:xfrm>
            <a:off x="2438790" y="5509512"/>
            <a:ext cx="2759978" cy="415498"/>
          </a:xfrm>
          <a:prstGeom prst="rect">
            <a:avLst/>
          </a:prstGeom>
          <a:noFill/>
        </p:spPr>
        <p:txBody>
          <a:bodyPr wrap="square" rtlCol="0">
            <a:spAutoFit/>
          </a:bodyPr>
          <a:lstStyle/>
          <a:p>
            <a:r>
              <a:rPr lang="en-US" sz="1050" b="1" dirty="0" err="1">
                <a:solidFill>
                  <a:schemeClr val="accent4">
                    <a:lumMod val="60000"/>
                    <a:lumOff val="40000"/>
                  </a:schemeClr>
                </a:solidFill>
              </a:rPr>
              <a:t>ExcludedEntities</a:t>
            </a:r>
            <a:r>
              <a:rPr lang="en-US" sz="1050" dirty="0">
                <a:solidFill>
                  <a:schemeClr val="bg1"/>
                </a:solidFill>
              </a:rPr>
              <a:t>=‘Entiy1,Entity2,Entity10';</a:t>
            </a:r>
          </a:p>
          <a:p>
            <a:endParaRPr lang="en-US" sz="1050" dirty="0"/>
          </a:p>
        </p:txBody>
      </p:sp>
      <p:sp>
        <p:nvSpPr>
          <p:cNvPr id="29" name="TextBox 28">
            <a:extLst>
              <a:ext uri="{FF2B5EF4-FFF2-40B4-BE49-F238E27FC236}">
                <a16:creationId xmlns:a16="http://schemas.microsoft.com/office/drawing/2014/main" id="{C622141C-04C8-4FC3-9F1A-1804D1D70EFF}"/>
              </a:ext>
            </a:extLst>
          </p:cNvPr>
          <p:cNvSpPr txBox="1"/>
          <p:nvPr/>
        </p:nvSpPr>
        <p:spPr>
          <a:xfrm>
            <a:off x="5007274" y="5509512"/>
            <a:ext cx="1761688" cy="253916"/>
          </a:xfrm>
          <a:prstGeom prst="rect">
            <a:avLst/>
          </a:prstGeom>
          <a:noFill/>
        </p:spPr>
        <p:txBody>
          <a:bodyPr wrap="square" rtlCol="0">
            <a:spAutoFit/>
          </a:bodyPr>
          <a:lstStyle/>
          <a:p>
            <a:r>
              <a:rPr lang="en-US" sz="1050" b="1" dirty="0">
                <a:solidFill>
                  <a:schemeClr val="accent4">
                    <a:lumMod val="60000"/>
                    <a:lumOff val="40000"/>
                  </a:schemeClr>
                </a:solidFill>
              </a:rPr>
              <a:t>Identity</a:t>
            </a:r>
            <a:r>
              <a:rPr lang="en-US" sz="1050" dirty="0">
                <a:solidFill>
                  <a:schemeClr val="bg1"/>
                </a:solidFill>
              </a:rPr>
              <a:t>=</a:t>
            </a:r>
            <a:r>
              <a:rPr lang="en-US" sz="1050" dirty="0" err="1">
                <a:solidFill>
                  <a:schemeClr val="bg1"/>
                </a:solidFill>
              </a:rPr>
              <a:t>Client_A</a:t>
            </a:r>
            <a:endParaRPr lang="en-US" sz="1050" dirty="0"/>
          </a:p>
        </p:txBody>
      </p:sp>
      <p:sp>
        <p:nvSpPr>
          <p:cNvPr id="30" name="Title 1">
            <a:extLst>
              <a:ext uri="{FF2B5EF4-FFF2-40B4-BE49-F238E27FC236}">
                <a16:creationId xmlns:a16="http://schemas.microsoft.com/office/drawing/2014/main" id="{24866428-69E1-4700-B663-72919C370999}"/>
              </a:ext>
            </a:extLst>
          </p:cNvPr>
          <p:cNvSpPr txBox="1">
            <a:spLocks/>
          </p:cNvSpPr>
          <p:nvPr/>
        </p:nvSpPr>
        <p:spPr>
          <a:xfrm>
            <a:off x="529850" y="4565914"/>
            <a:ext cx="3516435" cy="315108"/>
          </a:xfrm>
          <a:prstGeom prst="rect">
            <a:avLst/>
          </a:prstGeom>
          <a:solidFill>
            <a:schemeClr val="tx1"/>
          </a:solidFill>
        </p:spPr>
        <p:txBody>
          <a:bodyPr vert="horz" lIns="91440" tIns="45720" rIns="91440" bIns="45720" rtlCol="0" anchor="ctr">
            <a:normAutofit fontScale="40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dirty="0">
                <a:solidFill>
                  <a:schemeClr val="accent4">
                    <a:lumMod val="60000"/>
                    <a:lumOff val="40000"/>
                  </a:schemeClr>
                </a:solidFill>
                <a:latin typeface="+mn-lt"/>
              </a:rPr>
              <a:t>Connection string example</a:t>
            </a:r>
          </a:p>
        </p:txBody>
      </p:sp>
    </p:spTree>
    <p:extLst>
      <p:ext uri="{BB962C8B-B14F-4D97-AF65-F5344CB8AC3E}">
        <p14:creationId xmlns:p14="http://schemas.microsoft.com/office/powerpoint/2010/main" val="183062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7" grpId="0"/>
      <p:bldP spid="18" grpId="0"/>
      <p:bldP spid="19" grpId="0"/>
      <p:bldP spid="20" grpId="0"/>
      <p:bldP spid="22" grpId="0"/>
      <p:bldP spid="23" grpId="0"/>
      <p:bldP spid="24" grpId="0"/>
      <p:bldP spid="25"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30B9-AD73-428D-837D-CE0A48E0F55E}"/>
              </a:ext>
            </a:extLst>
          </p:cNvPr>
          <p:cNvSpPr>
            <a:spLocks noGrp="1"/>
          </p:cNvSpPr>
          <p:nvPr>
            <p:ph type="title"/>
          </p:nvPr>
        </p:nvSpPr>
        <p:spPr>
          <a:xfrm>
            <a:off x="3858936" y="764373"/>
            <a:ext cx="7647264" cy="1293028"/>
          </a:xfrm>
          <a:solidFill>
            <a:schemeClr val="tx1"/>
          </a:solidFill>
        </p:spPr>
        <p:txBody>
          <a:bodyPr/>
          <a:lstStyle/>
          <a:p>
            <a:pPr algn="ctr"/>
            <a:r>
              <a:rPr lang="en-US" dirty="0">
                <a:solidFill>
                  <a:schemeClr val="accent4">
                    <a:lumMod val="60000"/>
                    <a:lumOff val="40000"/>
                  </a:schemeClr>
                </a:solidFill>
              </a:rPr>
              <a:t>Utilities and network extensions</a:t>
            </a:r>
          </a:p>
        </p:txBody>
      </p:sp>
      <p:sp>
        <p:nvSpPr>
          <p:cNvPr id="3" name="Content Placeholder 2">
            <a:extLst>
              <a:ext uri="{FF2B5EF4-FFF2-40B4-BE49-F238E27FC236}">
                <a16:creationId xmlns:a16="http://schemas.microsoft.com/office/drawing/2014/main" id="{A200CA5E-3EB0-4488-B72C-87D71971325B}"/>
              </a:ext>
            </a:extLst>
          </p:cNvPr>
          <p:cNvSpPr>
            <a:spLocks noGrp="1"/>
          </p:cNvSpPr>
          <p:nvPr>
            <p:ph idx="1"/>
          </p:nvPr>
        </p:nvSpPr>
        <p:spPr/>
        <p:txBody>
          <a:bodyPr/>
          <a:lstStyle/>
          <a:p>
            <a:pPr lvl="1"/>
            <a:endParaRPr lang="en-US" sz="1200" dirty="0">
              <a:solidFill>
                <a:schemeClr val="accent4">
                  <a:lumMod val="60000"/>
                  <a:lumOff val="40000"/>
                </a:schemeClr>
              </a:solidFill>
            </a:endParaRPr>
          </a:p>
          <a:p>
            <a:pPr lvl="1"/>
            <a:endParaRPr lang="en-US" sz="1200" dirty="0">
              <a:solidFill>
                <a:schemeClr val="accent4">
                  <a:lumMod val="60000"/>
                  <a:lumOff val="40000"/>
                </a:schemeClr>
              </a:solidFill>
            </a:endParaRPr>
          </a:p>
          <a:p>
            <a:pPr lvl="1"/>
            <a:r>
              <a:rPr lang="en-US" sz="1200" dirty="0" err="1">
                <a:solidFill>
                  <a:schemeClr val="accent4">
                    <a:lumMod val="60000"/>
                    <a:lumOff val="40000"/>
                  </a:schemeClr>
                </a:solidFill>
              </a:rPr>
              <a:t>NetworkExtensions</a:t>
            </a:r>
            <a:r>
              <a:rPr lang="en-US" sz="1200" dirty="0">
                <a:solidFill>
                  <a:schemeClr val="accent4">
                    <a:lumMod val="60000"/>
                    <a:lumOff val="40000"/>
                  </a:schemeClr>
                </a:solidFill>
              </a:rPr>
              <a:t> (</a:t>
            </a:r>
            <a:r>
              <a:rPr lang="en-US" sz="1200" dirty="0" err="1">
                <a:solidFill>
                  <a:schemeClr val="accent4">
                    <a:lumMod val="60000"/>
                    <a:lumOff val="40000"/>
                  </a:schemeClr>
                </a:solidFill>
              </a:rPr>
              <a:t>BIT.Xpo.Providers.OfflineDataSync.NetworkExtensions.vXX.XX.XX.X</a:t>
            </a:r>
            <a:r>
              <a:rPr lang="en-US" sz="1200" dirty="0">
                <a:solidFill>
                  <a:schemeClr val="accent4">
                    <a:lumMod val="60000"/>
                    <a:lumOff val="40000"/>
                  </a:schemeClr>
                </a:solidFill>
              </a:rPr>
              <a:t>)</a:t>
            </a:r>
          </a:p>
          <a:p>
            <a:pPr lvl="2"/>
            <a:r>
              <a:rPr lang="en-US" sz="1200" dirty="0" err="1">
                <a:solidFill>
                  <a:schemeClr val="accent4">
                    <a:lumMod val="60000"/>
                    <a:lumOff val="40000"/>
                  </a:schemeClr>
                </a:solidFill>
              </a:rPr>
              <a:t>FetchDeltas:</a:t>
            </a:r>
            <a:r>
              <a:rPr lang="en-US" sz="1200" dirty="0" err="1">
                <a:solidFill>
                  <a:schemeClr val="bg1"/>
                </a:solidFill>
              </a:rPr>
              <a:t>Download</a:t>
            </a:r>
            <a:r>
              <a:rPr lang="en-US" sz="1200" dirty="0">
                <a:solidFill>
                  <a:schemeClr val="bg1"/>
                </a:solidFill>
              </a:rPr>
              <a:t> the deltas from the server but does not process them</a:t>
            </a:r>
            <a:endParaRPr lang="en-US" sz="1200" dirty="0">
              <a:solidFill>
                <a:schemeClr val="accent4">
                  <a:lumMod val="60000"/>
                  <a:lumOff val="40000"/>
                </a:schemeClr>
              </a:solidFill>
            </a:endParaRPr>
          </a:p>
          <a:p>
            <a:pPr lvl="2"/>
            <a:r>
              <a:rPr lang="en-US" sz="1200" dirty="0" err="1">
                <a:solidFill>
                  <a:schemeClr val="accent4">
                    <a:lumMod val="60000"/>
                    <a:lumOff val="40000"/>
                  </a:schemeClr>
                </a:solidFill>
              </a:rPr>
              <a:t>PullDeltas</a:t>
            </a:r>
            <a:r>
              <a:rPr lang="en-US" sz="1200" dirty="0">
                <a:solidFill>
                  <a:schemeClr val="accent4">
                    <a:lumMod val="60000"/>
                    <a:lumOff val="40000"/>
                  </a:schemeClr>
                </a:solidFill>
              </a:rPr>
              <a:t>:</a:t>
            </a:r>
            <a:r>
              <a:rPr lang="en-US" sz="1200" dirty="0">
                <a:solidFill>
                  <a:schemeClr val="bg1"/>
                </a:solidFill>
              </a:rPr>
              <a:t> Download the deltas from the server and process them</a:t>
            </a:r>
            <a:endParaRPr lang="en-US" sz="1200" dirty="0">
              <a:solidFill>
                <a:schemeClr val="accent4">
                  <a:lumMod val="60000"/>
                  <a:lumOff val="40000"/>
                </a:schemeClr>
              </a:solidFill>
            </a:endParaRPr>
          </a:p>
          <a:p>
            <a:pPr lvl="2"/>
            <a:r>
              <a:rPr lang="en-US" sz="1200" dirty="0" err="1">
                <a:solidFill>
                  <a:schemeClr val="accent4">
                    <a:lumMod val="60000"/>
                    <a:lumOff val="40000"/>
                  </a:schemeClr>
                </a:solidFill>
              </a:rPr>
              <a:t>PushDeltas</a:t>
            </a:r>
            <a:r>
              <a:rPr lang="en-US" sz="1200" dirty="0">
                <a:solidFill>
                  <a:schemeClr val="accent4">
                    <a:lumMod val="60000"/>
                    <a:lumOff val="40000"/>
                  </a:schemeClr>
                </a:solidFill>
              </a:rPr>
              <a:t>:</a:t>
            </a:r>
            <a:r>
              <a:rPr lang="en-US" sz="1200" dirty="0">
                <a:solidFill>
                  <a:schemeClr val="bg1"/>
                </a:solidFill>
              </a:rPr>
              <a:t> Upload the deltas to the server</a:t>
            </a:r>
          </a:p>
          <a:p>
            <a:pPr lvl="2"/>
            <a:endParaRPr lang="en-US" sz="1200" dirty="0">
              <a:solidFill>
                <a:schemeClr val="bg1"/>
              </a:solidFill>
            </a:endParaRPr>
          </a:p>
          <a:p>
            <a:pPr marL="914400" lvl="2" indent="0">
              <a:buNone/>
            </a:pPr>
            <a:endParaRPr lang="en-US" sz="1200" dirty="0">
              <a:solidFill>
                <a:schemeClr val="accent4">
                  <a:lumMod val="60000"/>
                  <a:lumOff val="40000"/>
                </a:schemeClr>
              </a:solidFill>
            </a:endParaRPr>
          </a:p>
          <a:p>
            <a:pPr lvl="1"/>
            <a:r>
              <a:rPr lang="en-US" sz="1200" dirty="0" err="1">
                <a:solidFill>
                  <a:schemeClr val="accent4">
                    <a:lumMod val="60000"/>
                    <a:lumOff val="40000"/>
                  </a:schemeClr>
                </a:solidFill>
              </a:rPr>
              <a:t>UtilitiesExtensions</a:t>
            </a:r>
            <a:r>
              <a:rPr lang="en-US" sz="1200" dirty="0">
                <a:solidFill>
                  <a:schemeClr val="accent4">
                    <a:lumMod val="60000"/>
                    <a:lumOff val="40000"/>
                  </a:schemeClr>
                </a:solidFill>
              </a:rPr>
              <a:t> (</a:t>
            </a:r>
            <a:r>
              <a:rPr lang="en-US" sz="1200" dirty="0" err="1">
                <a:solidFill>
                  <a:schemeClr val="accent4">
                    <a:lumMod val="60000"/>
                    <a:lumOff val="40000"/>
                  </a:schemeClr>
                </a:solidFill>
              </a:rPr>
              <a:t>BIT.Xpo.Providers.OfflineDataSync.v</a:t>
            </a:r>
            <a:r>
              <a:rPr lang="en-US" sz="1200" dirty="0">
                <a:solidFill>
                  <a:schemeClr val="accent4">
                    <a:lumMod val="60000"/>
                    <a:lumOff val="40000"/>
                  </a:schemeClr>
                </a:solidFill>
              </a:rPr>
              <a:t> </a:t>
            </a:r>
            <a:r>
              <a:rPr lang="en-US" sz="1200" dirty="0" err="1">
                <a:solidFill>
                  <a:schemeClr val="accent4">
                    <a:lumMod val="60000"/>
                    <a:lumOff val="40000"/>
                  </a:schemeClr>
                </a:solidFill>
              </a:rPr>
              <a:t>vXX.XX.XX.X</a:t>
            </a:r>
            <a:r>
              <a:rPr lang="en-US" sz="1200" dirty="0">
                <a:solidFill>
                  <a:schemeClr val="accent4">
                    <a:lumMod val="60000"/>
                    <a:lumOff val="40000"/>
                  </a:schemeClr>
                </a:solidFill>
              </a:rPr>
              <a:t>)</a:t>
            </a:r>
          </a:p>
          <a:p>
            <a:pPr lvl="2"/>
            <a:r>
              <a:rPr lang="en-US" sz="1200" dirty="0" err="1">
                <a:solidFill>
                  <a:schemeClr val="accent4">
                    <a:lumMod val="60000"/>
                    <a:lumOff val="40000"/>
                  </a:schemeClr>
                </a:solidFill>
              </a:rPr>
              <a:t>FIlterDeltas</a:t>
            </a:r>
            <a:r>
              <a:rPr lang="en-US" sz="1200" dirty="0">
                <a:solidFill>
                  <a:schemeClr val="accent4">
                    <a:lumMod val="60000"/>
                    <a:lumOff val="40000"/>
                  </a:schemeClr>
                </a:solidFill>
              </a:rPr>
              <a:t>:</a:t>
            </a:r>
            <a:r>
              <a:rPr lang="en-US" sz="1200" dirty="0">
                <a:solidFill>
                  <a:schemeClr val="bg1"/>
                </a:solidFill>
              </a:rPr>
              <a:t> Remove unwanted statements from a list of deltas</a:t>
            </a:r>
            <a:endParaRPr lang="en-US" sz="1200" dirty="0">
              <a:solidFill>
                <a:schemeClr val="accent4">
                  <a:lumMod val="60000"/>
                  <a:lumOff val="40000"/>
                </a:schemeClr>
              </a:solidFill>
            </a:endParaRPr>
          </a:p>
          <a:p>
            <a:pPr lvl="2"/>
            <a:r>
              <a:rPr lang="en-US" sz="1200" dirty="0" err="1">
                <a:solidFill>
                  <a:schemeClr val="accent4">
                    <a:lumMod val="60000"/>
                    <a:lumOff val="40000"/>
                  </a:schemeClr>
                </a:solidFill>
              </a:rPr>
              <a:t>GetBaseSql</a:t>
            </a:r>
            <a:r>
              <a:rPr lang="en-US" sz="1200" dirty="0">
                <a:solidFill>
                  <a:schemeClr val="accent4">
                    <a:lumMod val="60000"/>
                    <a:lumOff val="40000"/>
                  </a:schemeClr>
                </a:solidFill>
              </a:rPr>
              <a:t>:</a:t>
            </a:r>
            <a:r>
              <a:rPr lang="en-US" sz="1200" dirty="0">
                <a:solidFill>
                  <a:schemeClr val="bg1"/>
                </a:solidFill>
              </a:rPr>
              <a:t> Parse the delta and gives you a list of Pseudo SQL statements</a:t>
            </a:r>
            <a:endParaRPr lang="en-US" sz="1200" dirty="0">
              <a:solidFill>
                <a:schemeClr val="accent4">
                  <a:lumMod val="60000"/>
                  <a:lumOff val="40000"/>
                </a:schemeClr>
              </a:solidFill>
            </a:endParaRPr>
          </a:p>
          <a:p>
            <a:pPr lvl="2"/>
            <a:r>
              <a:rPr lang="en-US" sz="1200" dirty="0" err="1">
                <a:solidFill>
                  <a:schemeClr val="accent4">
                    <a:lumMod val="60000"/>
                    <a:lumOff val="40000"/>
                  </a:schemeClr>
                </a:solidFill>
              </a:rPr>
              <a:t>UpdateTargetSchema</a:t>
            </a:r>
            <a:r>
              <a:rPr lang="en-US" sz="1200" dirty="0">
                <a:solidFill>
                  <a:schemeClr val="accent4">
                    <a:lumMod val="60000"/>
                    <a:lumOff val="40000"/>
                  </a:schemeClr>
                </a:solidFill>
              </a:rPr>
              <a:t>:</a:t>
            </a:r>
            <a:r>
              <a:rPr lang="en-US" sz="1200" dirty="0">
                <a:solidFill>
                  <a:schemeClr val="bg1"/>
                </a:solidFill>
              </a:rPr>
              <a:t> Update the target schema, also could track schema updates as delta</a:t>
            </a:r>
            <a:endParaRPr lang="en-US" sz="1200" dirty="0">
              <a:solidFill>
                <a:schemeClr val="accent4">
                  <a:lumMod val="60000"/>
                  <a:lumOff val="40000"/>
                </a:schemeClr>
              </a:solidFill>
            </a:endParaRPr>
          </a:p>
          <a:p>
            <a:pPr lvl="2"/>
            <a:r>
              <a:rPr lang="en-US" sz="1200" dirty="0" err="1">
                <a:solidFill>
                  <a:schemeClr val="accent4">
                    <a:lumMod val="60000"/>
                    <a:lumOff val="40000"/>
                  </a:schemeClr>
                </a:solidFill>
              </a:rPr>
              <a:t>GetDataLayer</a:t>
            </a:r>
            <a:r>
              <a:rPr lang="en-US" sz="1200" dirty="0">
                <a:solidFill>
                  <a:schemeClr val="accent4">
                    <a:lumMod val="60000"/>
                    <a:lumOff val="40000"/>
                  </a:schemeClr>
                </a:solidFill>
              </a:rPr>
              <a:t>:</a:t>
            </a:r>
            <a:r>
              <a:rPr lang="en-US" sz="1200" dirty="0">
                <a:solidFill>
                  <a:schemeClr val="bg1"/>
                </a:solidFill>
              </a:rPr>
              <a:t> Create an XPO data layer</a:t>
            </a:r>
            <a:endParaRPr lang="en-US" sz="1200" dirty="0">
              <a:solidFill>
                <a:schemeClr val="accent4">
                  <a:lumMod val="60000"/>
                  <a:lumOff val="40000"/>
                </a:schemeClr>
              </a:solidFill>
            </a:endParaRPr>
          </a:p>
          <a:p>
            <a:pPr lvl="1"/>
            <a:endParaRPr lang="en-US" dirty="0">
              <a:solidFill>
                <a:schemeClr val="accent4">
                  <a:lumMod val="60000"/>
                  <a:lumOff val="40000"/>
                </a:schemeClr>
              </a:solidFill>
            </a:endParaRPr>
          </a:p>
          <a:p>
            <a:pPr lvl="1"/>
            <a:endParaRPr lang="en-US" dirty="0">
              <a:solidFill>
                <a:schemeClr val="accent4">
                  <a:lumMod val="60000"/>
                  <a:lumOff val="40000"/>
                </a:schemeClr>
              </a:solidFill>
            </a:endParaRPr>
          </a:p>
        </p:txBody>
      </p:sp>
    </p:spTree>
    <p:extLst>
      <p:ext uri="{BB962C8B-B14F-4D97-AF65-F5344CB8AC3E}">
        <p14:creationId xmlns:p14="http://schemas.microsoft.com/office/powerpoint/2010/main" val="405308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5855</TotalTime>
  <Words>2188</Words>
  <Application>Microsoft Office PowerPoint</Application>
  <PresentationFormat>Widescreen</PresentationFormat>
  <Paragraphs>261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Consolas</vt:lpstr>
      <vt:lpstr>Vapor Trail</vt:lpstr>
      <vt:lpstr>Database synchronization with XPO</vt:lpstr>
      <vt:lpstr>Agenda</vt:lpstr>
      <vt:lpstr>Synchronization Theory</vt:lpstr>
      <vt:lpstr>master-SLAVE Scenario</vt:lpstr>
      <vt:lpstr>Peer to peer scenario</vt:lpstr>
      <vt:lpstr>Example implementation</vt:lpstr>
      <vt:lpstr>XPO Synchronization Providers</vt:lpstr>
      <vt:lpstr>Connection stringS</vt:lpstr>
      <vt:lpstr>Utilities and network extensions</vt:lpstr>
      <vt:lpstr>Database replication best practices</vt:lpstr>
      <vt:lpstr>Master SLAVE scenario</vt:lpstr>
      <vt:lpstr>Peer to peer scenario</vt:lpstr>
      <vt:lpstr>Additional resources </vt:lpstr>
      <vt:lpstr>SYNC Framework Network extension Version 20.2.5.23  </vt:lpstr>
      <vt:lpstr>Synchronization conflict resolution  </vt:lpstr>
      <vt:lpstr>Synchronization conflict resolution</vt:lpstr>
      <vt:lpstr>Case 1: Constraint errors</vt:lpstr>
      <vt:lpstr>Case 2: Concurrency errors</vt:lpstr>
      <vt:lpstr>Case 3: Communication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Ojeda Melgar</dc:creator>
  <cp:lastModifiedBy>José Manuel Ojeda Melgar</cp:lastModifiedBy>
  <cp:revision>211</cp:revision>
  <dcterms:created xsi:type="dcterms:W3CDTF">2020-06-01T02:36:41Z</dcterms:created>
  <dcterms:modified xsi:type="dcterms:W3CDTF">2021-04-23T17:57:16Z</dcterms:modified>
</cp:coreProperties>
</file>