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909E2E-07E2-4903-95E0-3F95BAB0DB22}">
  <a:tblStyle styleId="{E1909E2E-07E2-4903-95E0-3F95BAB0DB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71ec566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71ec566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3e8bf5fa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3e8bf5fa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3e6dbe30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3e6dbe30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3e6dbe307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3e6dbe307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2e1c2ff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2e1c2ff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reference genome to develop an annotation and search for proteins and regulatory elements, and evaluate the connection of the genomic makeup of the budgerigar to other birds in similar clades or evolutionary regions.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3e6dbe307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3e6dbe307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2e1c2ff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2e1c2ff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2e1c2ff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2e1c2ff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https://www.ncbi.nlm.nih.gov/refseq/statistics/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371ec56d9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371ec56d9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e8bf5fa1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e8bf5fa1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3e8bf5fa1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3e8bf5fa1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71ec56d9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371ec56d9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57056"/>
            <a:ext cx="4255500" cy="282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Budgerigar Transcriptome Annotation:</a:t>
            </a:r>
            <a:endParaRPr/>
          </a:p>
          <a:p>
            <a:pPr indent="0" lvl="0" marL="0" rtl="0" algn="l">
              <a:spcBef>
                <a:spcPts val="0"/>
              </a:spcBef>
              <a:spcAft>
                <a:spcPts val="0"/>
              </a:spcAft>
              <a:buNone/>
            </a:pPr>
            <a:r>
              <a:rPr lang="en"/>
              <a:t>Final Slides</a:t>
            </a:r>
            <a:endParaRPr/>
          </a:p>
        </p:txBody>
      </p:sp>
      <p:sp>
        <p:nvSpPr>
          <p:cNvPr id="278" name="Google Shape;278;p13"/>
          <p:cNvSpPr txBox="1"/>
          <p:nvPr>
            <p:ph idx="1" type="subTitle"/>
          </p:nvPr>
        </p:nvSpPr>
        <p:spPr>
          <a:xfrm>
            <a:off x="824000" y="3596300"/>
            <a:ext cx="50076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Team 1: </a:t>
            </a:r>
            <a:endParaRPr/>
          </a:p>
          <a:p>
            <a:pPr indent="0" lvl="0" marL="0" rtl="0" algn="l">
              <a:spcBef>
                <a:spcPts val="0"/>
              </a:spcBef>
              <a:spcAft>
                <a:spcPts val="0"/>
              </a:spcAft>
              <a:buNone/>
            </a:pPr>
            <a:r>
              <a:rPr lang="en"/>
              <a:t>Amrit Baweja, Kevin Elaba, Rajee Ganesan &amp; Ethan Gaskin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 Prediction using Augustus</a:t>
            </a:r>
            <a:endParaRPr/>
          </a:p>
        </p:txBody>
      </p:sp>
      <p:sp>
        <p:nvSpPr>
          <p:cNvPr id="337" name="Google Shape;337;p22"/>
          <p:cNvSpPr txBox="1"/>
          <p:nvPr>
            <p:ph idx="1" type="body"/>
          </p:nvPr>
        </p:nvSpPr>
        <p:spPr>
          <a:xfrm>
            <a:off x="1037750" y="166160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Comparing how assembled transcripts align with predictions. </a:t>
            </a:r>
            <a:endParaRPr sz="1600"/>
          </a:p>
          <a:p>
            <a:pPr indent="0" lvl="0" marL="0" rtl="0" algn="l">
              <a:spcBef>
                <a:spcPts val="1200"/>
              </a:spcBef>
              <a:spcAft>
                <a:spcPts val="0"/>
              </a:spcAft>
              <a:buNone/>
            </a:pPr>
            <a:r>
              <a:rPr lang="en" sz="1600"/>
              <a:t>INPUT: FASTA files (bam files after alignment converted to fastq format)</a:t>
            </a:r>
            <a:endParaRPr sz="1600"/>
          </a:p>
          <a:p>
            <a:pPr indent="0" lvl="0" marL="0" rtl="0" algn="l">
              <a:spcBef>
                <a:spcPts val="1200"/>
              </a:spcBef>
              <a:spcAft>
                <a:spcPts val="1200"/>
              </a:spcAft>
              <a:buNone/>
            </a:pPr>
            <a:r>
              <a:rPr lang="en" sz="1600"/>
              <a:t>OUTPUT: Predicted gene and peptide sequences</a:t>
            </a:r>
            <a:endParaRPr sz="1600"/>
          </a:p>
        </p:txBody>
      </p:sp>
      <p:pic>
        <p:nvPicPr>
          <p:cNvPr id="338" name="Google Shape;338;p22"/>
          <p:cNvPicPr preferRelativeResize="0"/>
          <p:nvPr/>
        </p:nvPicPr>
        <p:blipFill>
          <a:blip r:embed="rId3">
            <a:alphaModFix/>
          </a:blip>
          <a:stretch>
            <a:fillRect/>
          </a:stretch>
        </p:blipFill>
        <p:spPr>
          <a:xfrm>
            <a:off x="4734300" y="1661600"/>
            <a:ext cx="4104900" cy="2302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Augustus Output (first sample)</a:t>
            </a:r>
            <a:endParaRPr/>
          </a:p>
        </p:txBody>
      </p:sp>
      <p:sp>
        <p:nvSpPr>
          <p:cNvPr id="344" name="Google Shape;344;p2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45" name="Google Shape;345;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6" name="Google Shape;346;p23"/>
          <p:cNvPicPr preferRelativeResize="0"/>
          <p:nvPr/>
        </p:nvPicPr>
        <p:blipFill rotWithShape="1">
          <a:blip r:embed="rId3">
            <a:alphaModFix/>
          </a:blip>
          <a:srcRect b="24704" l="0" r="0" t="0"/>
          <a:stretch/>
        </p:blipFill>
        <p:spPr>
          <a:xfrm>
            <a:off x="651900" y="1386044"/>
            <a:ext cx="7840201" cy="3749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Wrapper script demo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 &amp; Discussion</a:t>
            </a:r>
            <a:endParaRPr/>
          </a:p>
        </p:txBody>
      </p:sp>
      <p:sp>
        <p:nvSpPr>
          <p:cNvPr id="357" name="Google Shape;357;p25"/>
          <p:cNvSpPr txBox="1"/>
          <p:nvPr>
            <p:ph idx="1" type="body"/>
          </p:nvPr>
        </p:nvSpPr>
        <p:spPr>
          <a:xfrm>
            <a:off x="1303800" y="1418900"/>
            <a:ext cx="6921300" cy="31128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50000"/>
              </a:lnSpc>
              <a:spcBef>
                <a:spcPts val="0"/>
              </a:spcBef>
              <a:spcAft>
                <a:spcPts val="0"/>
              </a:spcAft>
              <a:buSzPct val="100000"/>
              <a:buChar char="●"/>
            </a:pPr>
            <a:r>
              <a:rPr lang="en" sz="1900"/>
              <a:t>BLAST results</a:t>
            </a:r>
            <a:endParaRPr sz="1900"/>
          </a:p>
          <a:p>
            <a:pPr indent="-340201" lvl="1" marL="914400" rtl="0" algn="l">
              <a:lnSpc>
                <a:spcPct val="150000"/>
              </a:lnSpc>
              <a:spcBef>
                <a:spcPts val="0"/>
              </a:spcBef>
              <a:spcAft>
                <a:spcPts val="0"/>
              </a:spcAft>
              <a:buSzPct val="100000"/>
              <a:buChar char="○"/>
            </a:pPr>
            <a:r>
              <a:rPr lang="en" sz="1900"/>
              <a:t>9565, 17262, 16709, 13259 and 12860 transcripts with identified protein matches and 877, 6048, 4029, 2821, and 2219 transcripts with no BLAST results, respectively.</a:t>
            </a:r>
            <a:endParaRPr sz="1900"/>
          </a:p>
          <a:p>
            <a:pPr indent="-340201" lvl="0" marL="457200" rtl="0" algn="l">
              <a:lnSpc>
                <a:spcPct val="150000"/>
              </a:lnSpc>
              <a:spcBef>
                <a:spcPts val="0"/>
              </a:spcBef>
              <a:spcAft>
                <a:spcPts val="0"/>
              </a:spcAft>
              <a:buSzPct val="100000"/>
              <a:buChar char="●"/>
            </a:pPr>
            <a:r>
              <a:rPr lang="en" sz="1900"/>
              <a:t>Ran Augustus to visualize genes in Integrated Genome Viewer. </a:t>
            </a:r>
            <a:endParaRPr sz="1900"/>
          </a:p>
          <a:p>
            <a:pPr indent="-340201" lvl="0" marL="457200" rtl="0" algn="l">
              <a:lnSpc>
                <a:spcPct val="150000"/>
              </a:lnSpc>
              <a:spcBef>
                <a:spcPts val="0"/>
              </a:spcBef>
              <a:spcAft>
                <a:spcPts val="0"/>
              </a:spcAft>
              <a:buSzPct val="100000"/>
              <a:buChar char="●"/>
            </a:pPr>
            <a:r>
              <a:rPr lang="en" sz="1900"/>
              <a:t>Future steps may include further analysis of the proteins and genes identified within genome browsers and viewers</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Bird.</a:t>
            </a:r>
            <a:endParaRPr/>
          </a:p>
        </p:txBody>
      </p:sp>
      <p:sp>
        <p:nvSpPr>
          <p:cNvPr id="284" name="Google Shape;284;p14"/>
          <p:cNvSpPr txBox="1"/>
          <p:nvPr>
            <p:ph idx="2" type="body"/>
          </p:nvPr>
        </p:nvSpPr>
        <p:spPr>
          <a:xfrm>
            <a:off x="303325" y="1508150"/>
            <a:ext cx="4807500" cy="3196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Budgerigars (Melopsittacus undulatus) → better known as common parakeet</a:t>
            </a:r>
            <a:endParaRPr sz="1900"/>
          </a:p>
          <a:p>
            <a:pPr indent="-349250" lvl="0" marL="457200" rtl="0" algn="l">
              <a:spcBef>
                <a:spcPts val="0"/>
              </a:spcBef>
              <a:spcAft>
                <a:spcPts val="0"/>
              </a:spcAft>
              <a:buSzPts val="1900"/>
              <a:buChar char="●"/>
            </a:pPr>
            <a:r>
              <a:rPr lang="en" sz="1900"/>
              <a:t>Sister taxons to songbirds </a:t>
            </a:r>
            <a:endParaRPr sz="1900"/>
          </a:p>
          <a:p>
            <a:pPr indent="-349250" lvl="0" marL="457200" rtl="0" algn="l">
              <a:spcBef>
                <a:spcPts val="0"/>
              </a:spcBef>
              <a:spcAft>
                <a:spcPts val="0"/>
              </a:spcAft>
              <a:buSzPts val="1900"/>
              <a:buChar char="●"/>
            </a:pPr>
            <a:r>
              <a:rPr lang="en" sz="1900"/>
              <a:t>Thought to originate from Australia, no </a:t>
            </a:r>
            <a:r>
              <a:rPr lang="en" sz="1900"/>
              <a:t>known</a:t>
            </a:r>
            <a:r>
              <a:rPr lang="en" sz="1900"/>
              <a:t> transcriptome annotation available</a:t>
            </a:r>
            <a:endParaRPr sz="1900"/>
          </a:p>
          <a:p>
            <a:pPr indent="-336550" lvl="1" marL="914400" rtl="0" algn="l">
              <a:spcBef>
                <a:spcPts val="0"/>
              </a:spcBef>
              <a:spcAft>
                <a:spcPts val="0"/>
              </a:spcAft>
              <a:buSzPts val="1700"/>
              <a:buChar char="○"/>
            </a:pPr>
            <a:r>
              <a:rPr lang="en" sz="1700"/>
              <a:t>Can we use proteins and regulatory elements to evaluate the connection to other birds in similar clades?</a:t>
            </a:r>
            <a:endParaRPr sz="1700"/>
          </a:p>
        </p:txBody>
      </p:sp>
      <p:pic>
        <p:nvPicPr>
          <p:cNvPr id="285" name="Google Shape;285;p14"/>
          <p:cNvPicPr preferRelativeResize="0"/>
          <p:nvPr/>
        </p:nvPicPr>
        <p:blipFill>
          <a:blip r:embed="rId3">
            <a:alphaModFix/>
          </a:blip>
          <a:stretch>
            <a:fillRect/>
          </a:stretch>
        </p:blipFill>
        <p:spPr>
          <a:xfrm>
            <a:off x="5471450" y="368826"/>
            <a:ext cx="2562675" cy="440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314638" y="0"/>
            <a:ext cx="8514725"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Aligning Bulk RNA-seq Reads to Ref</a:t>
            </a:r>
            <a:r>
              <a:rPr lang="en"/>
              <a:t>erence</a:t>
            </a:r>
            <a:r>
              <a:rPr lang="en"/>
              <a:t> Genome</a:t>
            </a:r>
            <a:endParaRPr/>
          </a:p>
        </p:txBody>
      </p:sp>
      <p:sp>
        <p:nvSpPr>
          <p:cNvPr id="296" name="Google Shape;296;p16"/>
          <p:cNvSpPr txBox="1"/>
          <p:nvPr>
            <p:ph idx="1" type="body"/>
          </p:nvPr>
        </p:nvSpPr>
        <p:spPr>
          <a:xfrm>
            <a:off x="4081900" y="1674950"/>
            <a:ext cx="4949700" cy="2728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Data acquisition</a:t>
            </a:r>
            <a:endParaRPr sz="1900"/>
          </a:p>
          <a:p>
            <a:pPr indent="-336550" lvl="1" marL="914400" rtl="0" algn="l">
              <a:spcBef>
                <a:spcPts val="0"/>
              </a:spcBef>
              <a:spcAft>
                <a:spcPts val="0"/>
              </a:spcAft>
              <a:buSzPts val="1700"/>
              <a:buChar char="○"/>
            </a:pPr>
            <a:r>
              <a:rPr lang="en" sz="1700"/>
              <a:t>RNA-seq (ILLUMINA HiSeq 2500) with oligo-DT selection</a:t>
            </a:r>
            <a:endParaRPr sz="1700"/>
          </a:p>
          <a:p>
            <a:pPr indent="-336550" lvl="1" marL="914400" rtl="0" algn="l">
              <a:spcBef>
                <a:spcPts val="0"/>
              </a:spcBef>
              <a:spcAft>
                <a:spcPts val="0"/>
              </a:spcAft>
              <a:buSzPts val="1700"/>
              <a:buChar char="○"/>
            </a:pPr>
            <a:r>
              <a:rPr lang="en" sz="1700"/>
              <a:t>Samples from LPS time scale experiment of parrot with brain and ileum tissues (same time point selected)</a:t>
            </a:r>
            <a:endParaRPr sz="1700"/>
          </a:p>
          <a:p>
            <a:pPr indent="-349250" lvl="0" marL="457200" rtl="0" algn="l">
              <a:spcBef>
                <a:spcPts val="0"/>
              </a:spcBef>
              <a:spcAft>
                <a:spcPts val="0"/>
              </a:spcAft>
              <a:buSzPts val="1900"/>
              <a:buChar char="●"/>
            </a:pPr>
            <a:r>
              <a:rPr lang="en" sz="1900"/>
              <a:t>Bowtie2</a:t>
            </a:r>
            <a:r>
              <a:rPr lang="en" sz="1900"/>
              <a:t> alignment to reference genome</a:t>
            </a:r>
            <a:endParaRPr sz="1900"/>
          </a:p>
          <a:p>
            <a:pPr indent="-336550" lvl="1" marL="914400" rtl="0" algn="l">
              <a:spcBef>
                <a:spcPts val="0"/>
              </a:spcBef>
              <a:spcAft>
                <a:spcPts val="0"/>
              </a:spcAft>
              <a:buSzPts val="1700"/>
              <a:buChar char="○"/>
            </a:pPr>
            <a:r>
              <a:rPr lang="en" sz="1700"/>
              <a:t>Paired-end alignment</a:t>
            </a:r>
            <a:endParaRPr sz="1700"/>
          </a:p>
        </p:txBody>
      </p:sp>
      <p:pic>
        <p:nvPicPr>
          <p:cNvPr id="297" name="Google Shape;297;p16"/>
          <p:cNvPicPr preferRelativeResize="0"/>
          <p:nvPr/>
        </p:nvPicPr>
        <p:blipFill>
          <a:blip r:embed="rId3">
            <a:alphaModFix/>
          </a:blip>
          <a:stretch>
            <a:fillRect/>
          </a:stretch>
        </p:blipFill>
        <p:spPr>
          <a:xfrm>
            <a:off x="678875" y="1841213"/>
            <a:ext cx="3333750" cy="256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BLASTn RNA transcripts</a:t>
            </a:r>
            <a:endParaRPr/>
          </a:p>
        </p:txBody>
      </p:sp>
      <p:sp>
        <p:nvSpPr>
          <p:cNvPr id="303" name="Google Shape;303;p17"/>
          <p:cNvSpPr txBox="1"/>
          <p:nvPr>
            <p:ph idx="1" type="body"/>
          </p:nvPr>
        </p:nvSpPr>
        <p:spPr>
          <a:xfrm>
            <a:off x="278750" y="1210700"/>
            <a:ext cx="8307000" cy="37713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0"/>
              </a:spcBef>
              <a:spcAft>
                <a:spcPts val="0"/>
              </a:spcAft>
              <a:buSzPts val="1700"/>
              <a:buChar char="●"/>
            </a:pPr>
            <a:r>
              <a:rPr lang="en" sz="1500"/>
              <a:t>BLAST+ installed to run BLASTn</a:t>
            </a:r>
            <a:endParaRPr sz="1500"/>
          </a:p>
          <a:p>
            <a:pPr indent="-323850" lvl="0" marL="457200" rtl="0" algn="l">
              <a:lnSpc>
                <a:spcPct val="105000"/>
              </a:lnSpc>
              <a:spcBef>
                <a:spcPts val="0"/>
              </a:spcBef>
              <a:spcAft>
                <a:spcPts val="0"/>
              </a:spcAft>
              <a:buSzPts val="1500"/>
              <a:buChar char="●"/>
            </a:pPr>
            <a:r>
              <a:rPr lang="en" sz="1500"/>
              <a:t>Locally installed refseq_rna database</a:t>
            </a:r>
            <a:endParaRPr sz="1500"/>
          </a:p>
          <a:p>
            <a:pPr indent="-323850" lvl="0" marL="457200" rtl="0" algn="l">
              <a:lnSpc>
                <a:spcPct val="105000"/>
              </a:lnSpc>
              <a:spcBef>
                <a:spcPts val="0"/>
              </a:spcBef>
              <a:spcAft>
                <a:spcPts val="0"/>
              </a:spcAft>
              <a:buSzPts val="1500"/>
              <a:buChar char="●"/>
            </a:pPr>
            <a:r>
              <a:rPr lang="en" sz="1500"/>
              <a:t>Parallelization allowed us to BLASTn all ~70000 transcripts vs 51,000,000 </a:t>
            </a:r>
            <a:r>
              <a:rPr lang="en" sz="1500"/>
              <a:t>refseq_rna sequences (3.5 trillion alignments) in ~25 min</a:t>
            </a:r>
            <a:endParaRPr sz="1500"/>
          </a:p>
          <a:p>
            <a:pPr indent="0" lvl="0" marL="0" rtl="0" algn="l">
              <a:lnSpc>
                <a:spcPct val="105000"/>
              </a:lnSpc>
              <a:spcBef>
                <a:spcPts val="1200"/>
              </a:spcBef>
              <a:spcAft>
                <a:spcPts val="1200"/>
              </a:spcAft>
              <a:buNone/>
            </a:pPr>
            <a:r>
              <a:t/>
            </a:r>
            <a:endParaRPr sz="1500"/>
          </a:p>
        </p:txBody>
      </p:sp>
      <p:sp>
        <p:nvSpPr>
          <p:cNvPr id="304" name="Google Shape;304;p17"/>
          <p:cNvSpPr txBox="1"/>
          <p:nvPr/>
        </p:nvSpPr>
        <p:spPr>
          <a:xfrm>
            <a:off x="134925" y="4728000"/>
            <a:ext cx="2765400" cy="415500"/>
          </a:xfrm>
          <a:prstGeom prst="rect">
            <a:avLst/>
          </a:prstGeom>
          <a:noFill/>
          <a:ln>
            <a:noFill/>
          </a:ln>
        </p:spPr>
        <p:txBody>
          <a:bodyPr anchorCtr="0" anchor="t" bIns="91425" lIns="91425" spcFirstLastPara="1" rIns="91425" wrap="square" tIns="91425">
            <a:spAutoFit/>
          </a:bodyPr>
          <a:lstStyle/>
          <a:p>
            <a:pPr indent="0" lvl="0" marL="0" rtl="0" algn="l">
              <a:lnSpc>
                <a:spcPct val="105000"/>
              </a:lnSpc>
              <a:spcBef>
                <a:spcPts val="0"/>
              </a:spcBef>
              <a:spcAft>
                <a:spcPts val="1200"/>
              </a:spcAft>
              <a:buNone/>
            </a:pPr>
            <a:r>
              <a:rPr lang="en" sz="1500">
                <a:solidFill>
                  <a:schemeClr val="dk2"/>
                </a:solidFill>
                <a:latin typeface="Nunito"/>
                <a:ea typeface="Nunito"/>
                <a:cs typeface="Nunito"/>
                <a:sym typeface="Nunito"/>
              </a:rPr>
              <a:t>Examples on next slide</a:t>
            </a:r>
            <a:endParaRPr>
              <a:latin typeface="Nunito"/>
              <a:ea typeface="Nunito"/>
              <a:cs typeface="Nunito"/>
              <a:sym typeface="Nunito"/>
            </a:endParaRPr>
          </a:p>
        </p:txBody>
      </p:sp>
      <p:pic>
        <p:nvPicPr>
          <p:cNvPr id="305" name="Google Shape;305;p17"/>
          <p:cNvPicPr preferRelativeResize="0"/>
          <p:nvPr/>
        </p:nvPicPr>
        <p:blipFill>
          <a:blip r:embed="rId3">
            <a:alphaModFix/>
          </a:blip>
          <a:stretch>
            <a:fillRect/>
          </a:stretch>
        </p:blipFill>
        <p:spPr>
          <a:xfrm>
            <a:off x="8334300" y="2039822"/>
            <a:ext cx="3827675" cy="2397300"/>
          </a:xfrm>
          <a:prstGeom prst="rect">
            <a:avLst/>
          </a:prstGeom>
          <a:noFill/>
          <a:ln>
            <a:noFill/>
          </a:ln>
        </p:spPr>
      </p:pic>
      <p:graphicFrame>
        <p:nvGraphicFramePr>
          <p:cNvPr id="306" name="Google Shape;306;p17"/>
          <p:cNvGraphicFramePr/>
          <p:nvPr/>
        </p:nvGraphicFramePr>
        <p:xfrm>
          <a:off x="908250" y="2425475"/>
          <a:ext cx="3000000" cy="3000000"/>
        </p:xfrm>
        <a:graphic>
          <a:graphicData uri="http://schemas.openxmlformats.org/drawingml/2006/table">
            <a:tbl>
              <a:tblPr>
                <a:noFill/>
                <a:tableStyleId>{E1909E2E-07E2-4903-95E0-3F95BAB0DB22}</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000"/>
                        <a:t>Sample ID</a:t>
                      </a:r>
                      <a:endParaRPr sz="1000"/>
                    </a:p>
                  </a:txBody>
                  <a:tcPr marT="91425" marB="91425" marR="91425" marL="91425"/>
                </a:tc>
                <a:tc>
                  <a:txBody>
                    <a:bodyPr/>
                    <a:lstStyle/>
                    <a:p>
                      <a:pPr indent="0" lvl="0" marL="0" rtl="0" algn="l">
                        <a:spcBef>
                          <a:spcPts val="0"/>
                        </a:spcBef>
                        <a:spcAft>
                          <a:spcPts val="0"/>
                        </a:spcAft>
                        <a:buNone/>
                      </a:pPr>
                      <a:r>
                        <a:rPr lang="en" sz="1000"/>
                        <a:t># of Transcript Queries</a:t>
                      </a:r>
                      <a:endParaRPr sz="1000"/>
                    </a:p>
                  </a:txBody>
                  <a:tcPr marT="91425" marB="91425" marR="91425" marL="91425"/>
                </a:tc>
                <a:tc>
                  <a:txBody>
                    <a:bodyPr/>
                    <a:lstStyle/>
                    <a:p>
                      <a:pPr indent="0" lvl="0" marL="0" rtl="0" algn="l">
                        <a:spcBef>
                          <a:spcPts val="0"/>
                        </a:spcBef>
                        <a:spcAft>
                          <a:spcPts val="0"/>
                        </a:spcAft>
                        <a:buNone/>
                      </a:pPr>
                      <a:r>
                        <a:rPr lang="en" sz="1000"/>
                        <a:t># Transcripts with Significant Matches (e-val &lt;= 0.01)</a:t>
                      </a:r>
                      <a:endParaRPr sz="1000"/>
                    </a:p>
                  </a:txBody>
                  <a:tcPr marT="91425" marB="91425" marR="91425" marL="91425"/>
                </a:tc>
                <a:tc>
                  <a:txBody>
                    <a:bodyPr/>
                    <a:lstStyle/>
                    <a:p>
                      <a:pPr indent="0" lvl="0" marL="0" rtl="0" algn="l">
                        <a:spcBef>
                          <a:spcPts val="0"/>
                        </a:spcBef>
                        <a:spcAft>
                          <a:spcPts val="0"/>
                        </a:spcAft>
                        <a:buNone/>
                      </a:pPr>
                      <a:r>
                        <a:rPr lang="en" sz="1000"/>
                        <a:t># Transcripts with no Matches</a:t>
                      </a:r>
                      <a:endParaRPr sz="1000"/>
                    </a:p>
                  </a:txBody>
                  <a:tcPr marT="91425" marB="91425" marR="91425" marL="91425"/>
                </a:tc>
              </a:tr>
              <a:tr h="381000">
                <a:tc>
                  <a:txBody>
                    <a:bodyPr/>
                    <a:lstStyle/>
                    <a:p>
                      <a:pPr indent="0" lvl="0" marL="0" rtl="0" algn="l">
                        <a:spcBef>
                          <a:spcPts val="0"/>
                        </a:spcBef>
                        <a:spcAft>
                          <a:spcPts val="0"/>
                        </a:spcAft>
                        <a:buNone/>
                      </a:pPr>
                      <a:r>
                        <a:rPr lang="en" sz="1000"/>
                        <a:t>SRR21563621</a:t>
                      </a:r>
                      <a:endParaRPr sz="1000"/>
                    </a:p>
                  </a:txBody>
                  <a:tcPr marT="91425" marB="91425" marR="91425" marL="91425"/>
                </a:tc>
                <a:tc>
                  <a:txBody>
                    <a:bodyPr/>
                    <a:lstStyle/>
                    <a:p>
                      <a:pPr indent="0" lvl="0" marL="0" rtl="0" algn="l">
                        <a:spcBef>
                          <a:spcPts val="0"/>
                        </a:spcBef>
                        <a:spcAft>
                          <a:spcPts val="0"/>
                        </a:spcAft>
                        <a:buNone/>
                      </a:pPr>
                      <a:r>
                        <a:rPr lang="en" sz="1000"/>
                        <a:t>9565</a:t>
                      </a:r>
                      <a:endParaRPr sz="1000"/>
                    </a:p>
                  </a:txBody>
                  <a:tcPr marT="91425" marB="91425" marR="91425" marL="91425"/>
                </a:tc>
                <a:tc>
                  <a:txBody>
                    <a:bodyPr/>
                    <a:lstStyle/>
                    <a:p>
                      <a:pPr indent="0" lvl="0" marL="0" rtl="0" algn="l">
                        <a:spcBef>
                          <a:spcPts val="0"/>
                        </a:spcBef>
                        <a:spcAft>
                          <a:spcPts val="0"/>
                        </a:spcAft>
                        <a:buNone/>
                      </a:pPr>
                      <a:r>
                        <a:rPr lang="en" sz="1000"/>
                        <a:t>8688</a:t>
                      </a:r>
                      <a:endParaRPr sz="1000"/>
                    </a:p>
                  </a:txBody>
                  <a:tcPr marT="91425" marB="91425" marR="91425" marL="91425"/>
                </a:tc>
                <a:tc>
                  <a:txBody>
                    <a:bodyPr/>
                    <a:lstStyle/>
                    <a:p>
                      <a:pPr indent="0" lvl="0" marL="0" rtl="0" algn="l">
                        <a:spcBef>
                          <a:spcPts val="0"/>
                        </a:spcBef>
                        <a:spcAft>
                          <a:spcPts val="0"/>
                        </a:spcAft>
                        <a:buNone/>
                      </a:pPr>
                      <a:r>
                        <a:rPr lang="en" sz="1000"/>
                        <a:t>877</a:t>
                      </a:r>
                      <a:endParaRPr sz="1000"/>
                    </a:p>
                  </a:txBody>
                  <a:tcPr marT="91425" marB="91425" marR="91425" marL="91425"/>
                </a:tc>
              </a:tr>
              <a:tr h="381000">
                <a:tc>
                  <a:txBody>
                    <a:bodyPr/>
                    <a:lstStyle/>
                    <a:p>
                      <a:pPr indent="0" lvl="0" marL="0" rtl="0" algn="l">
                        <a:spcBef>
                          <a:spcPts val="0"/>
                        </a:spcBef>
                        <a:spcAft>
                          <a:spcPts val="0"/>
                        </a:spcAft>
                        <a:buNone/>
                      </a:pPr>
                      <a:r>
                        <a:rPr lang="en" sz="1000"/>
                        <a:t>SRR21563622</a:t>
                      </a:r>
                      <a:endParaRPr sz="1000"/>
                    </a:p>
                  </a:txBody>
                  <a:tcPr marT="91425" marB="91425" marR="91425" marL="91425"/>
                </a:tc>
                <a:tc>
                  <a:txBody>
                    <a:bodyPr/>
                    <a:lstStyle/>
                    <a:p>
                      <a:pPr indent="0" lvl="0" marL="0" rtl="0" algn="l">
                        <a:spcBef>
                          <a:spcPts val="0"/>
                        </a:spcBef>
                        <a:spcAft>
                          <a:spcPts val="0"/>
                        </a:spcAft>
                        <a:buNone/>
                      </a:pPr>
                      <a:r>
                        <a:rPr lang="en" sz="1000"/>
                        <a:t>17262</a:t>
                      </a:r>
                      <a:endParaRPr sz="1000"/>
                    </a:p>
                  </a:txBody>
                  <a:tcPr marT="91425" marB="91425" marR="91425" marL="91425"/>
                </a:tc>
                <a:tc>
                  <a:txBody>
                    <a:bodyPr/>
                    <a:lstStyle/>
                    <a:p>
                      <a:pPr indent="0" lvl="0" marL="0" rtl="0" algn="l">
                        <a:spcBef>
                          <a:spcPts val="0"/>
                        </a:spcBef>
                        <a:spcAft>
                          <a:spcPts val="0"/>
                        </a:spcAft>
                        <a:buNone/>
                      </a:pPr>
                      <a:r>
                        <a:rPr lang="en" sz="1000"/>
                        <a:t>11214</a:t>
                      </a:r>
                      <a:endParaRPr sz="1000"/>
                    </a:p>
                  </a:txBody>
                  <a:tcPr marT="91425" marB="91425" marR="91425" marL="91425"/>
                </a:tc>
                <a:tc>
                  <a:txBody>
                    <a:bodyPr/>
                    <a:lstStyle/>
                    <a:p>
                      <a:pPr indent="0" lvl="0" marL="0" rtl="0" algn="l">
                        <a:spcBef>
                          <a:spcPts val="0"/>
                        </a:spcBef>
                        <a:spcAft>
                          <a:spcPts val="0"/>
                        </a:spcAft>
                        <a:buNone/>
                      </a:pPr>
                      <a:r>
                        <a:rPr lang="en" sz="1000"/>
                        <a:t>6048</a:t>
                      </a:r>
                      <a:endParaRPr sz="1000"/>
                    </a:p>
                  </a:txBody>
                  <a:tcPr marT="91425" marB="91425" marR="91425" marL="91425"/>
                </a:tc>
              </a:tr>
              <a:tr h="381000">
                <a:tc>
                  <a:txBody>
                    <a:bodyPr/>
                    <a:lstStyle/>
                    <a:p>
                      <a:pPr indent="0" lvl="0" marL="0" rtl="0" algn="l">
                        <a:spcBef>
                          <a:spcPts val="0"/>
                        </a:spcBef>
                        <a:spcAft>
                          <a:spcPts val="0"/>
                        </a:spcAft>
                        <a:buNone/>
                      </a:pPr>
                      <a:r>
                        <a:rPr lang="en" sz="1000"/>
                        <a:t>SRR21563623</a:t>
                      </a:r>
                      <a:endParaRPr sz="1000"/>
                    </a:p>
                  </a:txBody>
                  <a:tcPr marT="91425" marB="91425" marR="91425" marL="91425"/>
                </a:tc>
                <a:tc>
                  <a:txBody>
                    <a:bodyPr/>
                    <a:lstStyle/>
                    <a:p>
                      <a:pPr indent="0" lvl="0" marL="0" rtl="0" algn="l">
                        <a:spcBef>
                          <a:spcPts val="0"/>
                        </a:spcBef>
                        <a:spcAft>
                          <a:spcPts val="0"/>
                        </a:spcAft>
                        <a:buNone/>
                      </a:pPr>
                      <a:r>
                        <a:rPr lang="en" sz="1000"/>
                        <a:t>16709</a:t>
                      </a:r>
                      <a:endParaRPr sz="1000"/>
                    </a:p>
                  </a:txBody>
                  <a:tcPr marT="91425" marB="91425" marR="91425" marL="91425"/>
                </a:tc>
                <a:tc>
                  <a:txBody>
                    <a:bodyPr/>
                    <a:lstStyle/>
                    <a:p>
                      <a:pPr indent="0" lvl="0" marL="0" rtl="0" algn="l">
                        <a:spcBef>
                          <a:spcPts val="0"/>
                        </a:spcBef>
                        <a:spcAft>
                          <a:spcPts val="0"/>
                        </a:spcAft>
                        <a:buNone/>
                      </a:pPr>
                      <a:r>
                        <a:rPr lang="en" sz="1000"/>
                        <a:t>12680</a:t>
                      </a:r>
                      <a:endParaRPr sz="1000"/>
                    </a:p>
                  </a:txBody>
                  <a:tcPr marT="91425" marB="91425" marR="91425" marL="91425"/>
                </a:tc>
                <a:tc>
                  <a:txBody>
                    <a:bodyPr/>
                    <a:lstStyle/>
                    <a:p>
                      <a:pPr indent="0" lvl="0" marL="0" rtl="0" algn="l">
                        <a:spcBef>
                          <a:spcPts val="0"/>
                        </a:spcBef>
                        <a:spcAft>
                          <a:spcPts val="0"/>
                        </a:spcAft>
                        <a:buNone/>
                      </a:pPr>
                      <a:r>
                        <a:rPr lang="en" sz="1000"/>
                        <a:t>4029</a:t>
                      </a:r>
                      <a:endParaRPr sz="1000"/>
                    </a:p>
                  </a:txBody>
                  <a:tcPr marT="91425" marB="91425" marR="91425" marL="91425"/>
                </a:tc>
              </a:tr>
              <a:tr h="381000">
                <a:tc>
                  <a:txBody>
                    <a:bodyPr/>
                    <a:lstStyle/>
                    <a:p>
                      <a:pPr indent="0" lvl="0" marL="0" rtl="0" algn="l">
                        <a:spcBef>
                          <a:spcPts val="0"/>
                        </a:spcBef>
                        <a:spcAft>
                          <a:spcPts val="0"/>
                        </a:spcAft>
                        <a:buNone/>
                      </a:pPr>
                      <a:r>
                        <a:rPr lang="en" sz="1000"/>
                        <a:t>SRR21563624</a:t>
                      </a:r>
                      <a:endParaRPr sz="1000"/>
                    </a:p>
                  </a:txBody>
                  <a:tcPr marT="91425" marB="91425" marR="91425" marL="91425"/>
                </a:tc>
                <a:tc>
                  <a:txBody>
                    <a:bodyPr/>
                    <a:lstStyle/>
                    <a:p>
                      <a:pPr indent="0" lvl="0" marL="0" rtl="0" algn="l">
                        <a:spcBef>
                          <a:spcPts val="0"/>
                        </a:spcBef>
                        <a:spcAft>
                          <a:spcPts val="0"/>
                        </a:spcAft>
                        <a:buNone/>
                      </a:pPr>
                      <a:r>
                        <a:rPr lang="en" sz="1000"/>
                        <a:t>13259</a:t>
                      </a:r>
                      <a:endParaRPr sz="1000"/>
                    </a:p>
                  </a:txBody>
                  <a:tcPr marT="91425" marB="91425" marR="91425" marL="91425"/>
                </a:tc>
                <a:tc>
                  <a:txBody>
                    <a:bodyPr/>
                    <a:lstStyle/>
                    <a:p>
                      <a:pPr indent="0" lvl="0" marL="0" rtl="0" algn="l">
                        <a:spcBef>
                          <a:spcPts val="0"/>
                        </a:spcBef>
                        <a:spcAft>
                          <a:spcPts val="0"/>
                        </a:spcAft>
                        <a:buNone/>
                      </a:pPr>
                      <a:r>
                        <a:rPr lang="en" sz="1000"/>
                        <a:t>10438</a:t>
                      </a:r>
                      <a:endParaRPr sz="1000"/>
                    </a:p>
                  </a:txBody>
                  <a:tcPr marT="91425" marB="91425" marR="91425" marL="91425"/>
                </a:tc>
                <a:tc>
                  <a:txBody>
                    <a:bodyPr/>
                    <a:lstStyle/>
                    <a:p>
                      <a:pPr indent="0" lvl="0" marL="0" rtl="0" algn="l">
                        <a:spcBef>
                          <a:spcPts val="0"/>
                        </a:spcBef>
                        <a:spcAft>
                          <a:spcPts val="0"/>
                        </a:spcAft>
                        <a:buNone/>
                      </a:pPr>
                      <a:r>
                        <a:rPr lang="en" sz="1000"/>
                        <a:t>2821</a:t>
                      </a:r>
                      <a:endParaRPr sz="1000"/>
                    </a:p>
                  </a:txBody>
                  <a:tcPr marT="91425" marB="91425" marR="91425" marL="91425"/>
                </a:tc>
              </a:tr>
              <a:tr h="381000">
                <a:tc>
                  <a:txBody>
                    <a:bodyPr/>
                    <a:lstStyle/>
                    <a:p>
                      <a:pPr indent="0" lvl="0" marL="0" rtl="0" algn="l">
                        <a:spcBef>
                          <a:spcPts val="0"/>
                        </a:spcBef>
                        <a:spcAft>
                          <a:spcPts val="0"/>
                        </a:spcAft>
                        <a:buNone/>
                      </a:pPr>
                      <a:r>
                        <a:rPr lang="en" sz="1000"/>
                        <a:t>SRR21563625</a:t>
                      </a:r>
                      <a:endParaRPr sz="1000"/>
                    </a:p>
                  </a:txBody>
                  <a:tcPr marT="91425" marB="91425" marR="91425" marL="91425"/>
                </a:tc>
                <a:tc>
                  <a:txBody>
                    <a:bodyPr/>
                    <a:lstStyle/>
                    <a:p>
                      <a:pPr indent="0" lvl="0" marL="0" rtl="0" algn="l">
                        <a:spcBef>
                          <a:spcPts val="0"/>
                        </a:spcBef>
                        <a:spcAft>
                          <a:spcPts val="0"/>
                        </a:spcAft>
                        <a:buNone/>
                      </a:pPr>
                      <a:r>
                        <a:rPr lang="en" sz="1000"/>
                        <a:t>12860</a:t>
                      </a:r>
                      <a:endParaRPr sz="1000"/>
                    </a:p>
                  </a:txBody>
                  <a:tcPr marT="91425" marB="91425" marR="91425" marL="91425"/>
                </a:tc>
                <a:tc>
                  <a:txBody>
                    <a:bodyPr/>
                    <a:lstStyle/>
                    <a:p>
                      <a:pPr indent="0" lvl="0" marL="0" rtl="0" algn="l">
                        <a:spcBef>
                          <a:spcPts val="0"/>
                        </a:spcBef>
                        <a:spcAft>
                          <a:spcPts val="0"/>
                        </a:spcAft>
                        <a:buNone/>
                      </a:pPr>
                      <a:r>
                        <a:rPr lang="en" sz="1000"/>
                        <a:t>10641</a:t>
                      </a:r>
                      <a:endParaRPr sz="1000"/>
                    </a:p>
                  </a:txBody>
                  <a:tcPr marT="91425" marB="91425" marR="91425" marL="91425"/>
                </a:tc>
                <a:tc>
                  <a:txBody>
                    <a:bodyPr/>
                    <a:lstStyle/>
                    <a:p>
                      <a:pPr indent="0" lvl="0" marL="0" rtl="0" algn="l">
                        <a:spcBef>
                          <a:spcPts val="0"/>
                        </a:spcBef>
                        <a:spcAft>
                          <a:spcPts val="0"/>
                        </a:spcAft>
                        <a:buNone/>
                      </a:pPr>
                      <a:r>
                        <a:rPr lang="en" sz="1000"/>
                        <a:t>2219</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 BLASTn outputs of some transcripts (from first sample)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2" name="Google Shape;312;p18"/>
          <p:cNvPicPr preferRelativeResize="0"/>
          <p:nvPr/>
        </p:nvPicPr>
        <p:blipFill>
          <a:blip r:embed="rId3">
            <a:alphaModFix/>
          </a:blip>
          <a:stretch>
            <a:fillRect/>
          </a:stretch>
        </p:blipFill>
        <p:spPr>
          <a:xfrm>
            <a:off x="2776100" y="1597875"/>
            <a:ext cx="3244265" cy="2821100"/>
          </a:xfrm>
          <a:prstGeom prst="rect">
            <a:avLst/>
          </a:prstGeom>
          <a:noFill/>
          <a:ln>
            <a:noFill/>
          </a:ln>
        </p:spPr>
      </p:pic>
      <p:pic>
        <p:nvPicPr>
          <p:cNvPr id="313" name="Google Shape;313;p18"/>
          <p:cNvPicPr preferRelativeResize="0"/>
          <p:nvPr/>
        </p:nvPicPr>
        <p:blipFill>
          <a:blip r:embed="rId4">
            <a:alphaModFix/>
          </a:blip>
          <a:stretch>
            <a:fillRect/>
          </a:stretch>
        </p:blipFill>
        <p:spPr>
          <a:xfrm>
            <a:off x="720200" y="1597875"/>
            <a:ext cx="7924800" cy="2095500"/>
          </a:xfrm>
          <a:prstGeom prst="rect">
            <a:avLst/>
          </a:prstGeom>
          <a:noFill/>
          <a:ln>
            <a:noFill/>
          </a:ln>
        </p:spPr>
      </p:pic>
      <p:pic>
        <p:nvPicPr>
          <p:cNvPr id="314" name="Google Shape;314;p18"/>
          <p:cNvPicPr preferRelativeResize="0"/>
          <p:nvPr/>
        </p:nvPicPr>
        <p:blipFill>
          <a:blip r:embed="rId5">
            <a:alphaModFix/>
          </a:blip>
          <a:stretch>
            <a:fillRect/>
          </a:stretch>
        </p:blipFill>
        <p:spPr>
          <a:xfrm>
            <a:off x="752475" y="1548275"/>
            <a:ext cx="7639050" cy="314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19"/>
          <p:cNvPicPr preferRelativeResize="0"/>
          <p:nvPr/>
        </p:nvPicPr>
        <p:blipFill>
          <a:blip r:embed="rId3">
            <a:alphaModFix/>
          </a:blip>
          <a:stretch>
            <a:fillRect/>
          </a:stretch>
        </p:blipFill>
        <p:spPr>
          <a:xfrm>
            <a:off x="502888" y="152400"/>
            <a:ext cx="8138234"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0"/>
          <p:cNvPicPr preferRelativeResize="0"/>
          <p:nvPr/>
        </p:nvPicPr>
        <p:blipFill>
          <a:blip r:embed="rId3">
            <a:alphaModFix/>
          </a:blip>
          <a:stretch>
            <a:fillRect/>
          </a:stretch>
        </p:blipFill>
        <p:spPr>
          <a:xfrm>
            <a:off x="428950" y="152400"/>
            <a:ext cx="799076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pic>
        <p:nvPicPr>
          <p:cNvPr id="329" name="Google Shape;329;p21"/>
          <p:cNvPicPr preferRelativeResize="0"/>
          <p:nvPr/>
        </p:nvPicPr>
        <p:blipFill rotWithShape="1">
          <a:blip r:embed="rId3">
            <a:alphaModFix/>
          </a:blip>
          <a:srcRect b="0" l="0" r="38286" t="0"/>
          <a:stretch/>
        </p:blipFill>
        <p:spPr>
          <a:xfrm>
            <a:off x="86025" y="567950"/>
            <a:ext cx="4014125" cy="4489524"/>
          </a:xfrm>
          <a:prstGeom prst="rect">
            <a:avLst/>
          </a:prstGeom>
          <a:noFill/>
          <a:ln>
            <a:noFill/>
          </a:ln>
        </p:spPr>
      </p:pic>
      <p:sp>
        <p:nvSpPr>
          <p:cNvPr id="330" name="Google Shape;330;p21"/>
          <p:cNvSpPr txBox="1"/>
          <p:nvPr/>
        </p:nvSpPr>
        <p:spPr>
          <a:xfrm>
            <a:off x="1097275" y="103975"/>
            <a:ext cx="37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local blastn database: refseq_rna</a:t>
            </a:r>
            <a:endParaRPr>
              <a:latin typeface="Nunito"/>
              <a:ea typeface="Nunito"/>
              <a:cs typeface="Nunito"/>
              <a:sym typeface="Nunito"/>
            </a:endParaRPr>
          </a:p>
        </p:txBody>
      </p:sp>
      <p:pic>
        <p:nvPicPr>
          <p:cNvPr id="331" name="Google Shape;331;p21"/>
          <p:cNvPicPr preferRelativeResize="0"/>
          <p:nvPr/>
        </p:nvPicPr>
        <p:blipFill>
          <a:blip r:embed="rId4">
            <a:alphaModFix/>
          </a:blip>
          <a:stretch>
            <a:fillRect/>
          </a:stretch>
        </p:blipFill>
        <p:spPr>
          <a:xfrm>
            <a:off x="4460050" y="567088"/>
            <a:ext cx="4014124" cy="4491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