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5143500" type="screen16x9"/>
  <p:notesSz cx="6858000" cy="9144000"/>
  <p:embeddedFontLst>
    <p:embeddedFont>
      <p:font typeface="Rubik" panose="020B0604020202020204" charset="-79"/>
      <p:regular r:id="rId19"/>
      <p:bold r:id="rId20"/>
      <p:italic r:id="rId21"/>
      <p:boldItalic r:id="rId22"/>
    </p:embeddedFont>
    <p:embeddedFont>
      <p:font typeface="Rubik Light" panose="020B0604020202020204" charset="-79"/>
      <p:regular r:id="rId23"/>
      <p:bold r:id="rId24"/>
      <p:italic r:id="rId25"/>
      <p:boldItalic r:id="rId26"/>
    </p:embeddedFont>
    <p:embeddedFont>
      <p:font typeface="Rubik Medium" panose="020B0604020202020204" charset="-79"/>
      <p:regular r:id="rId27"/>
      <p:bold r:id="rId28"/>
      <p:italic r:id="rId29"/>
      <p:boldItalic r:id="rId30"/>
    </p:embeddedFont>
    <p:embeddedFont>
      <p:font typeface="Rubik SemiBold" panose="020B0604020202020204"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33eeb926e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33eeb926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33eeb926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33eeb926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33eeb926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33eeb926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429271c1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4429271c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429271c1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429271c1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655c8f53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655c8f5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00da5092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00da509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00da509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00da5092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33eeb926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33eeb9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33eeb926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33eeb926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33eeb926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33eeb926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33eeb926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33eeb926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33eeb926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433eeb926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33eeb926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33eeb926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900" y="818950"/>
            <a:ext cx="6050100" cy="1616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chemeClr val="lt1"/>
                </a:solidFill>
                <a:latin typeface="Rubik"/>
                <a:ea typeface="Rubik"/>
                <a:cs typeface="Rubik"/>
                <a:sym typeface="Rubik"/>
              </a:rPr>
              <a:t>Membuat Data Warehouse untuk kebutuhan salah satu client ID/X Partners </a:t>
            </a:r>
            <a:endParaRPr sz="2600" b="1">
              <a:solidFill>
                <a:schemeClr val="lt1"/>
              </a:solidFill>
              <a:latin typeface="Rubik"/>
              <a:ea typeface="Rubik"/>
              <a:cs typeface="Rubik"/>
              <a:sym typeface="Rubik"/>
            </a:endParaRPr>
          </a:p>
        </p:txBody>
      </p:sp>
      <p:sp>
        <p:nvSpPr>
          <p:cNvPr id="57" name="Google Shape;57;p13"/>
          <p:cNvSpPr txBox="1"/>
          <p:nvPr/>
        </p:nvSpPr>
        <p:spPr>
          <a:xfrm>
            <a:off x="517900" y="2520700"/>
            <a:ext cx="4392000" cy="569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latin typeface="Rubik SemiBold"/>
                <a:ea typeface="Rubik SemiBold"/>
                <a:cs typeface="Rubik SemiBold"/>
                <a:sym typeface="Rubik SemiBold"/>
              </a:rPr>
              <a:t>Data Engineer</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090100"/>
            <a:ext cx="4392000" cy="800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a:solidFill>
                  <a:schemeClr val="lt1"/>
                </a:solidFill>
                <a:latin typeface="Rubik Light"/>
                <a:ea typeface="Rubik Light"/>
                <a:cs typeface="Rubik Light"/>
                <a:sym typeface="Rubik Light"/>
              </a:rPr>
              <a:t>Ega Wahyu Cahyono</a:t>
            </a:r>
            <a:endParaRPr sz="2000">
              <a:solidFill>
                <a:schemeClr val="lt1"/>
              </a:solidFill>
              <a:latin typeface="Rubik Light"/>
              <a:ea typeface="Rubik Light"/>
              <a:cs typeface="Rubik Light"/>
              <a:sym typeface="Rubik Light"/>
            </a:endParaRPr>
          </a:p>
        </p:txBody>
      </p:sp>
      <p:pic>
        <p:nvPicPr>
          <p:cNvPr id="61" name="Google Shape;61;p13"/>
          <p:cNvPicPr preferRelativeResize="0"/>
          <p:nvPr/>
        </p:nvPicPr>
        <p:blipFill>
          <a:blip r:embed="rId5">
            <a:alphaModFix/>
          </a:blip>
          <a:stretch>
            <a:fillRect/>
          </a:stretch>
        </p:blipFill>
        <p:spPr>
          <a:xfrm>
            <a:off x="2329375" y="301300"/>
            <a:ext cx="1538100" cy="357876"/>
          </a:xfrm>
          <a:prstGeom prst="rect">
            <a:avLst/>
          </a:prstGeom>
          <a:noFill/>
          <a:ln w="19050" cap="flat" cmpd="sng">
            <a:solidFill>
              <a:schemeClr val="lt1"/>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2"/>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48" name="Google Shape;148;p22"/>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Membuat Data Warehouse</a:t>
            </a:r>
            <a:endParaRPr sz="2000" b="1">
              <a:latin typeface="Rubik"/>
              <a:ea typeface="Rubik"/>
              <a:cs typeface="Rubik"/>
              <a:sym typeface="Rubik"/>
            </a:endParaRPr>
          </a:p>
        </p:txBody>
      </p:sp>
      <p:pic>
        <p:nvPicPr>
          <p:cNvPr id="149" name="Google Shape;149;p2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150" name="Google Shape;150;p22"/>
          <p:cNvPicPr preferRelativeResize="0"/>
          <p:nvPr/>
        </p:nvPicPr>
        <p:blipFill rotWithShape="1">
          <a:blip r:embed="rId5">
            <a:alphaModFix/>
          </a:blip>
          <a:srcRect l="28406" t="12861" r="18466" b="7304"/>
          <a:stretch/>
        </p:blipFill>
        <p:spPr>
          <a:xfrm>
            <a:off x="4572000" y="1208975"/>
            <a:ext cx="4089124" cy="3454975"/>
          </a:xfrm>
          <a:prstGeom prst="rect">
            <a:avLst/>
          </a:prstGeom>
          <a:noFill/>
          <a:ln>
            <a:noFill/>
          </a:ln>
        </p:spPr>
      </p:pic>
      <p:sp>
        <p:nvSpPr>
          <p:cNvPr id="151" name="Google Shape;151;p22"/>
          <p:cNvSpPr txBox="1"/>
          <p:nvPr/>
        </p:nvSpPr>
        <p:spPr>
          <a:xfrm>
            <a:off x="493025" y="1208975"/>
            <a:ext cx="38376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Table ketiga adalah DimStatusOrder, yang berisi data:</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Status ID</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Status Order</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Status Order Description</a:t>
            </a:r>
            <a:endParaRPr>
              <a:solidFill>
                <a:schemeClr val="dk1"/>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3"/>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57" name="Google Shape;157;p23"/>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Membuat Data Warehouse</a:t>
            </a:r>
            <a:endParaRPr sz="2000" b="1">
              <a:latin typeface="Rubik"/>
              <a:ea typeface="Rubik"/>
              <a:cs typeface="Rubik"/>
              <a:sym typeface="Rubik"/>
            </a:endParaRPr>
          </a:p>
        </p:txBody>
      </p:sp>
      <p:pic>
        <p:nvPicPr>
          <p:cNvPr id="158" name="Google Shape;158;p2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9" name="Google Shape;159;p23"/>
          <p:cNvSpPr txBox="1"/>
          <p:nvPr/>
        </p:nvSpPr>
        <p:spPr>
          <a:xfrm>
            <a:off x="493025" y="1208975"/>
            <a:ext cx="37284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Table keempat adalah FactSalesOrder, yang berisi data:</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Order ID</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Customer ID</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Product ID</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Quantity</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Amount</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Status ID</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Order Date</a:t>
            </a:r>
            <a:endParaRPr>
              <a:solidFill>
                <a:schemeClr val="dk1"/>
              </a:solidFill>
              <a:latin typeface="Rubik"/>
              <a:ea typeface="Rubik"/>
              <a:cs typeface="Rubik"/>
              <a:sym typeface="Rubik"/>
            </a:endParaRPr>
          </a:p>
        </p:txBody>
      </p:sp>
      <p:pic>
        <p:nvPicPr>
          <p:cNvPr id="160" name="Google Shape;160;p23"/>
          <p:cNvPicPr preferRelativeResize="0"/>
          <p:nvPr/>
        </p:nvPicPr>
        <p:blipFill rotWithShape="1">
          <a:blip r:embed="rId5">
            <a:alphaModFix/>
          </a:blip>
          <a:srcRect l="28126" t="14119" r="19033" b="7047"/>
          <a:stretch/>
        </p:blipFill>
        <p:spPr>
          <a:xfrm>
            <a:off x="4288325" y="1208975"/>
            <a:ext cx="4429176" cy="371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4"/>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66" name="Google Shape;166;p24"/>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ETL dari Staging ke Data Warehouse</a:t>
            </a:r>
            <a:endParaRPr sz="2000" b="1">
              <a:latin typeface="Rubik"/>
              <a:ea typeface="Rubik"/>
              <a:cs typeface="Rubik"/>
              <a:sym typeface="Rubik"/>
            </a:endParaRPr>
          </a:p>
        </p:txBody>
      </p:sp>
      <p:pic>
        <p:nvPicPr>
          <p:cNvPr id="167" name="Google Shape;167;p2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68" name="Google Shape;168;p24"/>
          <p:cNvSpPr txBox="1"/>
          <p:nvPr/>
        </p:nvSpPr>
        <p:spPr>
          <a:xfrm>
            <a:off x="493025" y="1208975"/>
            <a:ext cx="30114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Pada tahap ini dilakukan pembuatan dan eksekusi job ETL di talend untuk setiap tabel yang ada di Staging database menuju ke Data warehouse.</a:t>
            </a:r>
            <a:endParaRPr>
              <a:solidFill>
                <a:schemeClr val="dk1"/>
              </a:solidFill>
              <a:latin typeface="Rubik"/>
              <a:ea typeface="Rubik"/>
              <a:cs typeface="Rubik"/>
              <a:sym typeface="Rubik"/>
            </a:endParaRPr>
          </a:p>
          <a:p>
            <a:pPr marL="0" lvl="0" indent="0" algn="just" rtl="0">
              <a:spcBef>
                <a:spcPts val="0"/>
              </a:spcBef>
              <a:spcAft>
                <a:spcPts val="0"/>
              </a:spcAft>
              <a:buNone/>
            </a:pPr>
            <a:endParaRPr>
              <a:solidFill>
                <a:schemeClr val="dk1"/>
              </a:solidFill>
              <a:latin typeface="Rubik"/>
              <a:ea typeface="Rubik"/>
              <a:cs typeface="Rubik"/>
              <a:sym typeface="Rubik"/>
            </a:endParaRPr>
          </a:p>
          <a:p>
            <a:pPr marL="0" lvl="0" indent="0" algn="just" rtl="0">
              <a:spcBef>
                <a:spcPts val="0"/>
              </a:spcBef>
              <a:spcAft>
                <a:spcPts val="0"/>
              </a:spcAft>
              <a:buNone/>
            </a:pPr>
            <a:r>
              <a:rPr lang="en">
                <a:solidFill>
                  <a:schemeClr val="dk1"/>
                </a:solidFill>
                <a:latin typeface="Rubik"/>
                <a:ea typeface="Rubik"/>
                <a:cs typeface="Rubik"/>
                <a:sym typeface="Rubik"/>
              </a:rPr>
              <a:t>Pada bagian ETL untuk tabel customer ditambahkan tahap tMap untuk menggabungkan first_name dan last_name menjadi customer_name, kemudian dilakukan uppercase untuk kolom customer_name.</a:t>
            </a:r>
            <a:endParaRPr>
              <a:solidFill>
                <a:schemeClr val="dk1"/>
              </a:solidFill>
              <a:latin typeface="Rubik"/>
              <a:ea typeface="Rubik"/>
              <a:cs typeface="Rubik"/>
              <a:sym typeface="Rubik"/>
            </a:endParaRPr>
          </a:p>
        </p:txBody>
      </p:sp>
      <p:pic>
        <p:nvPicPr>
          <p:cNvPr id="169" name="Google Shape;169;p24"/>
          <p:cNvPicPr preferRelativeResize="0"/>
          <p:nvPr/>
        </p:nvPicPr>
        <p:blipFill rotWithShape="1">
          <a:blip r:embed="rId5">
            <a:alphaModFix/>
          </a:blip>
          <a:srcRect l="26165" t="9973" r="18021" b="11496"/>
          <a:stretch/>
        </p:blipFill>
        <p:spPr>
          <a:xfrm>
            <a:off x="3613975" y="852800"/>
            <a:ext cx="5103526" cy="4037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5"/>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75" name="Google Shape;175;p25"/>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Membuat Stored Procedure</a:t>
            </a:r>
            <a:endParaRPr sz="2000" b="1">
              <a:latin typeface="Rubik"/>
              <a:ea typeface="Rubik"/>
              <a:cs typeface="Rubik"/>
              <a:sym typeface="Rubik"/>
            </a:endParaRPr>
          </a:p>
        </p:txBody>
      </p:sp>
      <p:pic>
        <p:nvPicPr>
          <p:cNvPr id="176" name="Google Shape;176;p2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77" name="Google Shape;177;p25"/>
          <p:cNvSpPr txBox="1"/>
          <p:nvPr/>
        </p:nvSpPr>
        <p:spPr>
          <a:xfrm>
            <a:off x="493025" y="1208975"/>
            <a:ext cx="32514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Pada tahap ini akan membuat SP bernama summary_order_status yang berisi perintah SELECT dan lakukan JOIN antara tabel fact dan dimension untuk menampilkan beberapa kolom yaitu OrderID, CustomerName, ProductName, Quantity, StatusOrder. Menggunakan StatusID dari kolom StatusID (tabel DimStatusOrder) sebagai ﬁlter dari query tersebut.</a:t>
            </a:r>
            <a:endParaRPr>
              <a:solidFill>
                <a:schemeClr val="dk1"/>
              </a:solidFill>
              <a:latin typeface="Rubik"/>
              <a:ea typeface="Rubik"/>
              <a:cs typeface="Rubik"/>
              <a:sym typeface="Rubik"/>
            </a:endParaRPr>
          </a:p>
          <a:p>
            <a:pPr marL="0" lvl="0" indent="0" algn="just" rtl="0">
              <a:spcBef>
                <a:spcPts val="0"/>
              </a:spcBef>
              <a:spcAft>
                <a:spcPts val="0"/>
              </a:spcAft>
              <a:buNone/>
            </a:pPr>
            <a:endParaRPr>
              <a:solidFill>
                <a:schemeClr val="dk1"/>
              </a:solidFill>
              <a:latin typeface="Rubik"/>
              <a:ea typeface="Rubik"/>
              <a:cs typeface="Rubik"/>
              <a:sym typeface="Rubik"/>
            </a:endParaRPr>
          </a:p>
        </p:txBody>
      </p:sp>
      <p:pic>
        <p:nvPicPr>
          <p:cNvPr id="178" name="Google Shape;178;p25"/>
          <p:cNvPicPr preferRelativeResize="0"/>
          <p:nvPr/>
        </p:nvPicPr>
        <p:blipFill rotWithShape="1">
          <a:blip r:embed="rId5">
            <a:alphaModFix/>
          </a:blip>
          <a:srcRect l="27622" t="22414" r="18752" b="25747"/>
          <a:stretch/>
        </p:blipFill>
        <p:spPr>
          <a:xfrm>
            <a:off x="3842500" y="1305875"/>
            <a:ext cx="4805574" cy="2611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84" name="Google Shape;184;p26"/>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Membuat Stored Procedure</a:t>
            </a:r>
            <a:endParaRPr sz="2000" b="1">
              <a:latin typeface="Rubik"/>
              <a:ea typeface="Rubik"/>
              <a:cs typeface="Rubik"/>
              <a:sym typeface="Rubik"/>
            </a:endParaRPr>
          </a:p>
        </p:txBody>
      </p:sp>
      <p:pic>
        <p:nvPicPr>
          <p:cNvPr id="185" name="Google Shape;185;p2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86" name="Google Shape;186;p26"/>
          <p:cNvSpPr txBox="1"/>
          <p:nvPr/>
        </p:nvSpPr>
        <p:spPr>
          <a:xfrm>
            <a:off x="493025" y="1208975"/>
            <a:ext cx="32514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Setelah Stored Procedure dibuat bisa dipanggil menggunakan command EXEC diikuti dengan nama procedure dan parameter</a:t>
            </a:r>
            <a:endParaRPr>
              <a:solidFill>
                <a:schemeClr val="dk1"/>
              </a:solidFill>
              <a:latin typeface="Rubik"/>
              <a:ea typeface="Rubik"/>
              <a:cs typeface="Rubik"/>
              <a:sym typeface="Rubik"/>
            </a:endParaRPr>
          </a:p>
        </p:txBody>
      </p:sp>
      <p:pic>
        <p:nvPicPr>
          <p:cNvPr id="187" name="Google Shape;187;p26"/>
          <p:cNvPicPr preferRelativeResize="0"/>
          <p:nvPr/>
        </p:nvPicPr>
        <p:blipFill rotWithShape="1">
          <a:blip r:embed="rId5">
            <a:alphaModFix/>
          </a:blip>
          <a:srcRect l="27915" t="13599" r="18605" b="56333"/>
          <a:stretch/>
        </p:blipFill>
        <p:spPr>
          <a:xfrm>
            <a:off x="3913175" y="1265875"/>
            <a:ext cx="4890324" cy="154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93" name="Google Shape;193;p27"/>
          <p:cNvSpPr txBox="1"/>
          <p:nvPr/>
        </p:nvSpPr>
        <p:spPr>
          <a:xfrm>
            <a:off x="340500" y="1899838"/>
            <a:ext cx="8463000" cy="8772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latin typeface="Rubik"/>
                <a:ea typeface="Rubik"/>
                <a:cs typeface="Rubik"/>
                <a:sym typeface="Rubik"/>
              </a:rPr>
              <a:t>Link Github</a:t>
            </a:r>
            <a:endParaRPr sz="4500" b="1">
              <a:latin typeface="Rubik"/>
              <a:ea typeface="Rubik"/>
              <a:cs typeface="Rubik"/>
              <a:sym typeface="Rubik"/>
            </a:endParaRPr>
          </a:p>
        </p:txBody>
      </p:sp>
      <p:pic>
        <p:nvPicPr>
          <p:cNvPr id="194" name="Google Shape;194;p2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95" name="Google Shape;195;p27"/>
          <p:cNvSpPr txBox="1"/>
          <p:nvPr/>
        </p:nvSpPr>
        <p:spPr>
          <a:xfrm>
            <a:off x="340500" y="2843463"/>
            <a:ext cx="837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ubik"/>
                <a:ea typeface="Rubik"/>
                <a:cs typeface="Rubik"/>
                <a:sym typeface="Rubik"/>
              </a:rPr>
              <a:t>https://github.com/egawahyu20/IDX_Partners-Data_Engineer</a:t>
            </a:r>
            <a:endParaRPr i="1">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207"/>
        <p:cNvGrpSpPr/>
        <p:nvPr/>
      </p:nvGrpSpPr>
      <p:grpSpPr>
        <a:xfrm>
          <a:off x="0" y="0"/>
          <a:ext cx="0" cy="0"/>
          <a:chOff x="0" y="0"/>
          <a:chExt cx="0" cy="0"/>
        </a:xfrm>
      </p:grpSpPr>
      <p:pic>
        <p:nvPicPr>
          <p:cNvPr id="208" name="Google Shape;208;p29"/>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09" name="Google Shape;209;p29"/>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210" name="Google Shape;210;p29"/>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211" name="Google Shape;211;p29"/>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12" name="Google Shape;212;p29"/>
          <p:cNvPicPr preferRelativeResize="0"/>
          <p:nvPr/>
        </p:nvPicPr>
        <p:blipFill>
          <a:blip r:embed="rId5">
            <a:alphaModFix/>
          </a:blip>
          <a:stretch>
            <a:fillRect/>
          </a:stretch>
        </p:blipFill>
        <p:spPr>
          <a:xfrm>
            <a:off x="4871775" y="4392885"/>
            <a:ext cx="1538100" cy="357875"/>
          </a:xfrm>
          <a:prstGeom prst="rect">
            <a:avLst/>
          </a:prstGeom>
          <a:noFill/>
          <a:ln w="19050" cap="flat" cmpd="sng">
            <a:solidFill>
              <a:schemeClr val="lt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67" name="Google Shape;67;p1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14"/>
          <p:cNvSpPr/>
          <p:nvPr/>
        </p:nvSpPr>
        <p:spPr>
          <a:xfrm>
            <a:off x="0" y="0"/>
            <a:ext cx="4572000" cy="5143500"/>
          </a:xfrm>
          <a:prstGeom prst="rect">
            <a:avLst/>
          </a:prstGeom>
          <a:solidFill>
            <a:srgbClr val="019FAB">
              <a:alpha val="4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p:nvPr/>
        </p:nvSpPr>
        <p:spPr>
          <a:xfrm>
            <a:off x="2539450" y="610125"/>
            <a:ext cx="2001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latin typeface="Rubik SemiBold"/>
                <a:ea typeface="Rubik SemiBold"/>
                <a:cs typeface="Rubik SemiBold"/>
                <a:sym typeface="Rubik SemiBold"/>
              </a:rPr>
              <a:t>Ega Wahyu Cahyono</a:t>
            </a:r>
            <a:endParaRPr sz="3000">
              <a:latin typeface="Rubik SemiBold"/>
              <a:ea typeface="Rubik SemiBold"/>
              <a:cs typeface="Rubik SemiBold"/>
              <a:sym typeface="Rubik SemiBold"/>
            </a:endParaRPr>
          </a:p>
        </p:txBody>
      </p:sp>
      <p:sp>
        <p:nvSpPr>
          <p:cNvPr id="70" name="Google Shape;70;p14"/>
          <p:cNvSpPr txBox="1"/>
          <p:nvPr/>
        </p:nvSpPr>
        <p:spPr>
          <a:xfrm>
            <a:off x="391275" y="2571750"/>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About Me</a:t>
            </a:r>
            <a:endParaRPr sz="2000">
              <a:latin typeface="Rubik SemiBold"/>
              <a:ea typeface="Rubik SemiBold"/>
              <a:cs typeface="Rubik SemiBold"/>
              <a:sym typeface="Rubik SemiBold"/>
            </a:endParaRPr>
          </a:p>
        </p:txBody>
      </p:sp>
      <p:sp>
        <p:nvSpPr>
          <p:cNvPr id="71" name="Google Shape;71;p14"/>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latin typeface="Rubik SemiBold"/>
                <a:ea typeface="Rubik SemiBold"/>
                <a:cs typeface="Rubik SemiBold"/>
                <a:sym typeface="Rubik SemiBold"/>
              </a:rPr>
              <a:t>Experience</a:t>
            </a:r>
            <a:endParaRPr sz="2000" dirty="0">
              <a:latin typeface="Rubik SemiBold"/>
              <a:ea typeface="Rubik SemiBold"/>
              <a:cs typeface="Rubik SemiBold"/>
              <a:sym typeface="Rubik SemiBold"/>
            </a:endParaRPr>
          </a:p>
        </p:txBody>
      </p:sp>
      <p:sp>
        <p:nvSpPr>
          <p:cNvPr id="72" name="Google Shape;72;p14"/>
          <p:cNvSpPr/>
          <p:nvPr/>
        </p:nvSpPr>
        <p:spPr>
          <a:xfrm>
            <a:off x="5095575" y="1848125"/>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5095575" y="2981600"/>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5000625" y="17160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5000625" y="28003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5000625" y="3952875"/>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5294775" y="1625150"/>
            <a:ext cx="3740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ubik"/>
                <a:ea typeface="Rubik"/>
                <a:cs typeface="Rubik"/>
                <a:sym typeface="Rubik"/>
              </a:rPr>
              <a:t>PT. Maha Nagari Nusantara</a:t>
            </a:r>
            <a:endParaRPr b="1">
              <a:latin typeface="Rubik"/>
              <a:ea typeface="Rubik"/>
              <a:cs typeface="Rubik"/>
              <a:sym typeface="Rubik"/>
            </a:endParaRPr>
          </a:p>
          <a:p>
            <a:pPr marL="0" lvl="0" indent="0" algn="l" rtl="0">
              <a:spcBef>
                <a:spcPts val="0"/>
              </a:spcBef>
              <a:spcAft>
                <a:spcPts val="0"/>
              </a:spcAft>
              <a:buNone/>
            </a:pPr>
            <a:r>
              <a:rPr lang="en" i="1">
                <a:latin typeface="Rubik"/>
                <a:ea typeface="Rubik"/>
                <a:cs typeface="Rubik"/>
                <a:sym typeface="Rubik"/>
              </a:rPr>
              <a:t>E-Commerce Ads Performance </a:t>
            </a:r>
            <a:endParaRPr i="1">
              <a:latin typeface="Rubik"/>
              <a:ea typeface="Rubik"/>
              <a:cs typeface="Rubik"/>
              <a:sym typeface="Rubik"/>
            </a:endParaRPr>
          </a:p>
          <a:p>
            <a:pPr marL="0" lvl="0" indent="0" algn="l" rtl="0">
              <a:spcBef>
                <a:spcPts val="0"/>
              </a:spcBef>
              <a:spcAft>
                <a:spcPts val="0"/>
              </a:spcAft>
              <a:buNone/>
            </a:pPr>
            <a:r>
              <a:rPr lang="en">
                <a:latin typeface="Rubik"/>
                <a:ea typeface="Rubik"/>
                <a:cs typeface="Rubik"/>
                <a:sym typeface="Rubik"/>
              </a:rPr>
              <a:t>Oct 2022 - Jan 2023</a:t>
            </a:r>
            <a:endParaRPr>
              <a:latin typeface="Rubik"/>
              <a:ea typeface="Rubik"/>
              <a:cs typeface="Rubik"/>
              <a:sym typeface="Rubik"/>
            </a:endParaRPr>
          </a:p>
        </p:txBody>
      </p:sp>
      <p:sp>
        <p:nvSpPr>
          <p:cNvPr id="78" name="Google Shape;78;p14"/>
          <p:cNvSpPr txBox="1"/>
          <p:nvPr/>
        </p:nvSpPr>
        <p:spPr>
          <a:xfrm>
            <a:off x="5311463" y="3878350"/>
            <a:ext cx="3740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Rubik"/>
                <a:ea typeface="Rubik"/>
                <a:cs typeface="Rubik"/>
                <a:sym typeface="Rubik"/>
              </a:rPr>
              <a:t>Welocalize, Inc</a:t>
            </a:r>
            <a:endParaRPr b="1" dirty="0">
              <a:latin typeface="Rubik"/>
              <a:ea typeface="Rubik"/>
              <a:cs typeface="Rubik"/>
              <a:sym typeface="Rubik"/>
            </a:endParaRPr>
          </a:p>
          <a:p>
            <a:pPr marL="0" lvl="0" indent="0" algn="l" rtl="0">
              <a:spcBef>
                <a:spcPts val="0"/>
              </a:spcBef>
              <a:spcAft>
                <a:spcPts val="0"/>
              </a:spcAft>
              <a:buNone/>
            </a:pPr>
            <a:r>
              <a:rPr lang="en" i="1" dirty="0">
                <a:latin typeface="Rubik"/>
                <a:ea typeface="Rubik"/>
                <a:cs typeface="Rubik"/>
                <a:sym typeface="Rubik"/>
              </a:rPr>
              <a:t>Ads Quality Rater</a:t>
            </a:r>
            <a:endParaRPr lang="en-ID" i="1" dirty="0">
              <a:latin typeface="Rubik"/>
              <a:ea typeface="Rubik"/>
              <a:cs typeface="Rubik"/>
              <a:sym typeface="Rubik"/>
            </a:endParaRPr>
          </a:p>
          <a:p>
            <a:pPr marL="0" lvl="0" indent="0" algn="l" rtl="0">
              <a:spcBef>
                <a:spcPts val="0"/>
              </a:spcBef>
              <a:spcAft>
                <a:spcPts val="0"/>
              </a:spcAft>
              <a:buNone/>
            </a:pPr>
            <a:r>
              <a:rPr lang="en" dirty="0">
                <a:solidFill>
                  <a:schemeClr val="dk1"/>
                </a:solidFill>
                <a:latin typeface="Rubik"/>
                <a:ea typeface="Rubik"/>
                <a:cs typeface="Rubik"/>
                <a:sym typeface="Rubik"/>
              </a:rPr>
              <a:t>Mar</a:t>
            </a:r>
            <a:r>
              <a:rPr lang="en-ID" dirty="0">
                <a:solidFill>
                  <a:schemeClr val="dk1"/>
                </a:solidFill>
                <a:latin typeface="Rubik"/>
                <a:ea typeface="Rubik"/>
                <a:cs typeface="Rubik"/>
                <a:sym typeface="Rubik"/>
              </a:rPr>
              <a:t> 2023 - </a:t>
            </a:r>
            <a:r>
              <a:rPr lang="en-ID" dirty="0" err="1">
                <a:solidFill>
                  <a:schemeClr val="dk1"/>
                </a:solidFill>
                <a:latin typeface="Rubik"/>
                <a:ea typeface="Rubik"/>
                <a:cs typeface="Rubik"/>
                <a:sym typeface="Rubik"/>
              </a:rPr>
              <a:t>Sekarang</a:t>
            </a:r>
            <a:endParaRPr lang="en-ID" dirty="0">
              <a:latin typeface="Rubik"/>
              <a:ea typeface="Rubik"/>
              <a:cs typeface="Rubik"/>
              <a:sym typeface="Rubik"/>
            </a:endParaRPr>
          </a:p>
          <a:p>
            <a:pPr marL="0" lvl="0" indent="0" algn="l" rtl="0">
              <a:spcBef>
                <a:spcPts val="0"/>
              </a:spcBef>
              <a:spcAft>
                <a:spcPts val="0"/>
              </a:spcAft>
              <a:buNone/>
            </a:pPr>
            <a:endParaRPr dirty="0">
              <a:latin typeface="Rubik"/>
              <a:ea typeface="Rubik"/>
              <a:cs typeface="Rubik"/>
              <a:sym typeface="Rubik"/>
            </a:endParaRPr>
          </a:p>
        </p:txBody>
      </p:sp>
      <p:sp>
        <p:nvSpPr>
          <p:cNvPr id="79" name="Google Shape;79;p14"/>
          <p:cNvSpPr txBox="1"/>
          <p:nvPr/>
        </p:nvSpPr>
        <p:spPr>
          <a:xfrm>
            <a:off x="5358938" y="2695601"/>
            <a:ext cx="3740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Rubik"/>
                <a:ea typeface="Rubik"/>
                <a:cs typeface="Rubik"/>
                <a:sym typeface="Rubik"/>
              </a:rPr>
              <a:t>BTPN Syariah</a:t>
            </a:r>
            <a:endParaRPr b="1" dirty="0">
              <a:latin typeface="Rubik"/>
              <a:ea typeface="Rubik"/>
              <a:cs typeface="Rubik"/>
              <a:sym typeface="Rubik"/>
            </a:endParaRPr>
          </a:p>
          <a:p>
            <a:pPr marL="0" lvl="0" indent="0" algn="l" rtl="0">
              <a:spcBef>
                <a:spcPts val="0"/>
              </a:spcBef>
              <a:spcAft>
                <a:spcPts val="0"/>
              </a:spcAft>
              <a:buNone/>
            </a:pPr>
            <a:r>
              <a:rPr lang="en" i="1" dirty="0">
                <a:latin typeface="Rubik"/>
                <a:ea typeface="Rubik"/>
                <a:cs typeface="Rubik"/>
                <a:sym typeface="Rubik"/>
              </a:rPr>
              <a:t>Data Engineer(Virtual Intern)</a:t>
            </a:r>
            <a:endParaRPr i="1" dirty="0">
              <a:latin typeface="Rubik"/>
              <a:ea typeface="Rubik"/>
              <a:cs typeface="Rubik"/>
              <a:sym typeface="Rubik"/>
            </a:endParaRPr>
          </a:p>
          <a:p>
            <a:pPr marL="0" lvl="0" indent="0" algn="l" rtl="0">
              <a:spcBef>
                <a:spcPts val="0"/>
              </a:spcBef>
              <a:spcAft>
                <a:spcPts val="0"/>
              </a:spcAft>
              <a:buNone/>
            </a:pPr>
            <a:r>
              <a:rPr lang="en" dirty="0">
                <a:latin typeface="Rubik"/>
                <a:ea typeface="Rubik"/>
                <a:cs typeface="Rubik"/>
                <a:sym typeface="Rubik"/>
              </a:rPr>
              <a:t>Feb 2023 - Mar 2023</a:t>
            </a:r>
            <a:endParaRPr dirty="0">
              <a:latin typeface="Rubik"/>
              <a:ea typeface="Rubik"/>
              <a:cs typeface="Rubik"/>
              <a:sym typeface="Rubik"/>
            </a:endParaRPr>
          </a:p>
        </p:txBody>
      </p:sp>
      <p:sp>
        <p:nvSpPr>
          <p:cNvPr id="80" name="Google Shape;80;p14"/>
          <p:cNvSpPr/>
          <p:nvPr/>
        </p:nvSpPr>
        <p:spPr>
          <a:xfrm>
            <a:off x="537850" y="470625"/>
            <a:ext cx="1899300" cy="1848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Medium"/>
              <a:ea typeface="Rubik Medium"/>
              <a:cs typeface="Rubik Medium"/>
              <a:sym typeface="Rubik Medium"/>
            </a:endParaRPr>
          </a:p>
        </p:txBody>
      </p:sp>
      <p:pic>
        <p:nvPicPr>
          <p:cNvPr id="81" name="Google Shape;81;p14"/>
          <p:cNvPicPr preferRelativeResize="0"/>
          <p:nvPr/>
        </p:nvPicPr>
        <p:blipFill rotWithShape="1">
          <a:blip r:embed="rId5">
            <a:alphaModFix/>
          </a:blip>
          <a:srcRect l="1408" t="6873" r="1418" b="25809"/>
          <a:stretch/>
        </p:blipFill>
        <p:spPr>
          <a:xfrm>
            <a:off x="537850" y="470625"/>
            <a:ext cx="2001600" cy="1848900"/>
          </a:xfrm>
          <a:prstGeom prst="ellipse">
            <a:avLst/>
          </a:prstGeom>
          <a:noFill/>
          <a:ln>
            <a:noFill/>
          </a:ln>
          <a:effectLst>
            <a:outerShdw blurRad="57150" dist="19050" dir="5400000" algn="bl" rotWithShape="0">
              <a:srgbClr val="000000">
                <a:alpha val="50000"/>
              </a:srgbClr>
            </a:outerShdw>
          </a:effectLst>
        </p:spPr>
      </p:pic>
      <p:sp>
        <p:nvSpPr>
          <p:cNvPr id="82" name="Google Shape;82;p14"/>
          <p:cNvSpPr txBox="1"/>
          <p:nvPr/>
        </p:nvSpPr>
        <p:spPr>
          <a:xfrm>
            <a:off x="288550" y="3064350"/>
            <a:ext cx="40032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Rubik"/>
                <a:ea typeface="Rubik"/>
                <a:cs typeface="Rubik"/>
                <a:sym typeface="Rubik"/>
              </a:rPr>
              <a:t>Junior Data Engineer dengan pengalaman kurang lebih 1 tahun, mengulik serta memanfaatkan pengetahuan dan kemampuan untuk mempersiapkan juga mengelola data agar bisa dimanfaatkan berbagai pihak.</a:t>
            </a:r>
            <a:endParaRPr>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88" name="Google Shape;88;p15"/>
          <p:cNvSpPr txBox="1"/>
          <p:nvPr/>
        </p:nvSpPr>
        <p:spPr>
          <a:xfrm>
            <a:off x="340500" y="1899838"/>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Case Study</a:t>
            </a:r>
            <a:endParaRPr sz="5000" b="1">
              <a:latin typeface="Rubik"/>
              <a:ea typeface="Rubik"/>
              <a:cs typeface="Rubik"/>
              <a:sym typeface="Rubik"/>
            </a:endParaRPr>
          </a:p>
        </p:txBody>
      </p:sp>
      <p:pic>
        <p:nvPicPr>
          <p:cNvPr id="89" name="Google Shape;89;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a:t>
            </a:r>
            <a:endParaRPr sz="2000" b="1">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340500" y="839513"/>
            <a:ext cx="8376900" cy="3848100"/>
          </a:xfrm>
          <a:prstGeom prst="rect">
            <a:avLst/>
          </a:prstGeom>
          <a:noFill/>
          <a:ln>
            <a:noFill/>
          </a:ln>
        </p:spPr>
        <p:txBody>
          <a:bodyPr spcFirstLastPara="1" wrap="square" lIns="91425" tIns="91425" rIns="91425" bIns="91425" anchor="t" anchorCtr="0">
            <a:spAutoFit/>
          </a:bodyPr>
          <a:lstStyle/>
          <a:p>
            <a:pPr marL="0" lvl="0" indent="457200" algn="just" rtl="0">
              <a:spcBef>
                <a:spcPts val="0"/>
              </a:spcBef>
              <a:spcAft>
                <a:spcPts val="0"/>
              </a:spcAft>
              <a:buClr>
                <a:schemeClr val="dk1"/>
              </a:buClr>
              <a:buSzPts val="1100"/>
              <a:buFont typeface="Arial"/>
              <a:buNone/>
            </a:pPr>
            <a:r>
              <a:rPr lang="en">
                <a:latin typeface="Rubik"/>
                <a:ea typeface="Rubik"/>
                <a:cs typeface="Rubik"/>
                <a:sym typeface="Rubik"/>
              </a:rPr>
              <a:t>Salah satu client dari ID/X Partners yang bergerak di bidang e-commerce memiliki kebutuhan untuk membuat sebuah Data Warehouse yang berasal dari beberapa tabel dari database sumber. Data Warehouse ini nantinya terdiri dari satu tabel Fact dan beberapa tabel Dimension.</a:t>
            </a:r>
            <a:endParaRPr>
              <a:latin typeface="Rubik"/>
              <a:ea typeface="Rubik"/>
              <a:cs typeface="Rubik"/>
              <a:sym typeface="Rubik"/>
            </a:endParaRPr>
          </a:p>
          <a:p>
            <a:pPr marL="0" lvl="0" indent="0" algn="just" rtl="0">
              <a:spcBef>
                <a:spcPts val="0"/>
              </a:spcBef>
              <a:spcAft>
                <a:spcPts val="0"/>
              </a:spcAft>
              <a:buNone/>
            </a:pPr>
            <a:endParaRPr>
              <a:latin typeface="Rubik"/>
              <a:ea typeface="Rubik"/>
              <a:cs typeface="Rubik"/>
              <a:sym typeface="Rubik"/>
            </a:endParaRPr>
          </a:p>
          <a:p>
            <a:pPr marL="0" lvl="0" indent="0" algn="just" rtl="0">
              <a:spcBef>
                <a:spcPts val="0"/>
              </a:spcBef>
              <a:spcAft>
                <a:spcPts val="0"/>
              </a:spcAft>
              <a:buClr>
                <a:schemeClr val="dk1"/>
              </a:buClr>
              <a:buSzPts val="1100"/>
              <a:buFont typeface="Arial"/>
              <a:buNone/>
            </a:pPr>
            <a:r>
              <a:rPr lang="en">
                <a:latin typeface="Rubik"/>
                <a:ea typeface="Rubik"/>
                <a:cs typeface="Rubik"/>
                <a:sym typeface="Rubik"/>
              </a:rPr>
              <a:t>Beberapa task akan dilakukan yaitu :</a:t>
            </a:r>
            <a:endParaRPr>
              <a:latin typeface="Rubik"/>
              <a:ea typeface="Rubik"/>
              <a:cs typeface="Rubik"/>
              <a:sym typeface="Rubik"/>
            </a:endParaRPr>
          </a:p>
          <a:p>
            <a:pPr marL="0" lvl="0" indent="0" algn="just" rtl="0">
              <a:spcBef>
                <a:spcPts val="0"/>
              </a:spcBef>
              <a:spcAft>
                <a:spcPts val="0"/>
              </a:spcAft>
              <a:buNone/>
            </a:pPr>
            <a:endParaRPr>
              <a:latin typeface="Rubik"/>
              <a:ea typeface="Rubik"/>
              <a:cs typeface="Rubik"/>
              <a:sym typeface="Rubik"/>
            </a:endParaRPr>
          </a:p>
          <a:p>
            <a:pPr marL="457200" lvl="0" indent="-317500" algn="just" rtl="0">
              <a:spcBef>
                <a:spcPts val="0"/>
              </a:spcBef>
              <a:spcAft>
                <a:spcPts val="0"/>
              </a:spcAft>
              <a:buSzPts val="1400"/>
              <a:buFont typeface="Rubik"/>
              <a:buAutoNum type="arabicPeriod"/>
            </a:pPr>
            <a:r>
              <a:rPr lang="en">
                <a:latin typeface="Rubik"/>
                <a:ea typeface="Rubik"/>
                <a:cs typeface="Rubik"/>
                <a:sym typeface="Rubik"/>
              </a:rPr>
              <a:t>Melakukan Import/Restore Database Staging. </a:t>
            </a:r>
            <a:endParaRPr>
              <a:latin typeface="Rubik"/>
              <a:ea typeface="Rubik"/>
              <a:cs typeface="Rubik"/>
              <a:sym typeface="Rubik"/>
            </a:endParaRPr>
          </a:p>
          <a:p>
            <a:pPr marL="457200" lvl="0" indent="-317500" algn="just" rtl="0">
              <a:spcBef>
                <a:spcPts val="0"/>
              </a:spcBef>
              <a:spcAft>
                <a:spcPts val="0"/>
              </a:spcAft>
              <a:buSzPts val="1400"/>
              <a:buFont typeface="Rubik"/>
              <a:buAutoNum type="arabicPeriod"/>
            </a:pPr>
            <a:r>
              <a:rPr lang="en">
                <a:latin typeface="Rubik"/>
                <a:ea typeface="Rubik"/>
                <a:cs typeface="Rubik"/>
                <a:sym typeface="Rubik"/>
              </a:rPr>
              <a:t>Membuat sebuah Database bernama DWH_Project,  serta membuat Tabel Fact dan Dimension dari tabel yang ada di database Staging. </a:t>
            </a:r>
            <a:endParaRPr>
              <a:latin typeface="Rubik"/>
              <a:ea typeface="Rubik"/>
              <a:cs typeface="Rubik"/>
              <a:sym typeface="Rubik"/>
            </a:endParaRPr>
          </a:p>
          <a:p>
            <a:pPr marL="457200" lvl="0" indent="-317500" algn="just" rtl="0">
              <a:spcBef>
                <a:spcPts val="0"/>
              </a:spcBef>
              <a:spcAft>
                <a:spcPts val="0"/>
              </a:spcAft>
              <a:buSzPts val="1400"/>
              <a:buFont typeface="Rubik"/>
              <a:buAutoNum type="arabicPeriod"/>
            </a:pPr>
            <a:r>
              <a:rPr lang="en">
                <a:latin typeface="Rubik"/>
                <a:ea typeface="Rubik"/>
                <a:cs typeface="Rubik"/>
                <a:sym typeface="Rubik"/>
              </a:rPr>
              <a:t>Membuat Job ETL di aplikasi talend untuk memindahkan data dari Staging ke Data Warehouse. Khusus untuk Tabel DimCustomer, lakukan transformasi data dengan merubah data dari kolom FirstName dan LastName menjadi huruf kapital semua, lalu digabungkan kedua kolom tersebut menjadi satu kolom yang bernama CustomerName.</a:t>
            </a:r>
            <a:endParaRPr>
              <a:latin typeface="Rubik"/>
              <a:ea typeface="Rubik"/>
              <a:cs typeface="Rubik"/>
              <a:sym typeface="Rubik"/>
            </a:endParaRPr>
          </a:p>
          <a:p>
            <a:pPr marL="457200" lvl="0" indent="-317500" algn="just" rtl="0">
              <a:spcBef>
                <a:spcPts val="0"/>
              </a:spcBef>
              <a:spcAft>
                <a:spcPts val="0"/>
              </a:spcAft>
              <a:buSzPts val="1400"/>
              <a:buFont typeface="Rubik"/>
              <a:buAutoNum type="arabicPeriod"/>
            </a:pPr>
            <a:r>
              <a:rPr lang="en">
                <a:latin typeface="Rubik"/>
                <a:ea typeface="Rubik"/>
                <a:cs typeface="Rubik"/>
                <a:sym typeface="Rubik"/>
              </a:rPr>
              <a:t>Membuat Store Procedure (SP) untuk menampilkan summary sales order berdasarkan status pengiriman.</a:t>
            </a:r>
            <a:endParaRPr>
              <a:latin typeface="Rubik"/>
              <a:ea typeface="Rubik"/>
              <a:cs typeface="Rubik"/>
              <a:sym typeface="Rubik"/>
            </a:endParaRPr>
          </a:p>
          <a:p>
            <a:pPr marL="0" lvl="0" indent="0" algn="just" rtl="0">
              <a:spcBef>
                <a:spcPts val="0"/>
              </a:spcBef>
              <a:spcAft>
                <a:spcPts val="0"/>
              </a:spcAft>
              <a:buNone/>
            </a:pPr>
            <a:endParaRPr>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7"/>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03" name="Google Shape;103;p17"/>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Restore Database</a:t>
            </a:r>
            <a:endParaRPr sz="2000" b="1">
              <a:latin typeface="Rubik"/>
              <a:ea typeface="Rubik"/>
              <a:cs typeface="Rubik"/>
              <a:sym typeface="Rubik"/>
            </a:endParaRPr>
          </a:p>
        </p:txBody>
      </p:sp>
      <p:pic>
        <p:nvPicPr>
          <p:cNvPr id="104" name="Google Shape;104;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5" name="Google Shape;105;p17"/>
          <p:cNvSpPr txBox="1"/>
          <p:nvPr/>
        </p:nvSpPr>
        <p:spPr>
          <a:xfrm>
            <a:off x="473750" y="1101550"/>
            <a:ext cx="32307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Rubik"/>
                <a:ea typeface="Rubik"/>
                <a:cs typeface="Rubik"/>
                <a:sym typeface="Rubik"/>
              </a:rPr>
              <a:t>Melakukan restore database menggunakan ﬁle Staging.bak ke Microsoft SQL Server menggunakan aplikasi SQL Server Management Studio.</a:t>
            </a:r>
            <a:endParaRPr>
              <a:latin typeface="Rubik"/>
              <a:ea typeface="Rubik"/>
              <a:cs typeface="Rubik"/>
              <a:sym typeface="Rubik"/>
            </a:endParaRPr>
          </a:p>
        </p:txBody>
      </p:sp>
      <p:pic>
        <p:nvPicPr>
          <p:cNvPr id="106" name="Google Shape;106;p17"/>
          <p:cNvPicPr preferRelativeResize="0"/>
          <p:nvPr/>
        </p:nvPicPr>
        <p:blipFill rotWithShape="1">
          <a:blip r:embed="rId5">
            <a:alphaModFix/>
          </a:blip>
          <a:srcRect l="18508" r="18539" b="5159"/>
          <a:stretch/>
        </p:blipFill>
        <p:spPr>
          <a:xfrm>
            <a:off x="4410625" y="1101551"/>
            <a:ext cx="4306875" cy="3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8"/>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12" name="Google Shape;112;p18"/>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Restore Database</a:t>
            </a:r>
            <a:endParaRPr sz="2000" b="1">
              <a:latin typeface="Rubik"/>
              <a:ea typeface="Rubik"/>
              <a:cs typeface="Rubik"/>
              <a:sym typeface="Rubik"/>
            </a:endParaRPr>
          </a:p>
        </p:txBody>
      </p:sp>
      <p:pic>
        <p:nvPicPr>
          <p:cNvPr id="113" name="Google Shape;113;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114" name="Google Shape;114;p18"/>
          <p:cNvPicPr preferRelativeResize="0"/>
          <p:nvPr/>
        </p:nvPicPr>
        <p:blipFill rotWithShape="1">
          <a:blip r:embed="rId5">
            <a:alphaModFix/>
          </a:blip>
          <a:srcRect l="19004" t="14116" r="18830" b="6975"/>
          <a:stretch/>
        </p:blipFill>
        <p:spPr>
          <a:xfrm>
            <a:off x="3761775" y="1208975"/>
            <a:ext cx="4876101" cy="3479925"/>
          </a:xfrm>
          <a:prstGeom prst="rect">
            <a:avLst/>
          </a:prstGeom>
          <a:noFill/>
          <a:ln>
            <a:noFill/>
          </a:ln>
        </p:spPr>
      </p:pic>
      <p:sp>
        <p:nvSpPr>
          <p:cNvPr id="115" name="Google Shape;115;p18"/>
          <p:cNvSpPr txBox="1"/>
          <p:nvPr/>
        </p:nvSpPr>
        <p:spPr>
          <a:xfrm>
            <a:off x="493025" y="1208975"/>
            <a:ext cx="30114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Di dalam database tersebut akan ada 3 tabel master yaitu tabel customer, product, status_order dan ada 1 tabel transaksi yaitu tabel sales_order.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9"/>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21" name="Google Shape;121;p19"/>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Membuat Data Warehouse</a:t>
            </a:r>
            <a:endParaRPr sz="2000" b="1">
              <a:latin typeface="Rubik"/>
              <a:ea typeface="Rubik"/>
              <a:cs typeface="Rubik"/>
              <a:sym typeface="Rubik"/>
            </a:endParaRPr>
          </a:p>
        </p:txBody>
      </p:sp>
      <p:pic>
        <p:nvPicPr>
          <p:cNvPr id="122" name="Google Shape;122;p1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3" name="Google Shape;123;p19"/>
          <p:cNvSpPr txBox="1"/>
          <p:nvPr/>
        </p:nvSpPr>
        <p:spPr>
          <a:xfrm>
            <a:off x="493025" y="1208975"/>
            <a:ext cx="38376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Membuat sebuah Database bernama DWH_Project</a:t>
            </a:r>
            <a:endParaRPr/>
          </a:p>
        </p:txBody>
      </p:sp>
      <p:pic>
        <p:nvPicPr>
          <p:cNvPr id="124" name="Google Shape;124;p19"/>
          <p:cNvPicPr preferRelativeResize="0"/>
          <p:nvPr/>
        </p:nvPicPr>
        <p:blipFill rotWithShape="1">
          <a:blip r:embed="rId5">
            <a:alphaModFix/>
          </a:blip>
          <a:srcRect l="24334" t="4534" r="24660" b="8266"/>
          <a:stretch/>
        </p:blipFill>
        <p:spPr>
          <a:xfrm>
            <a:off x="4572000" y="873925"/>
            <a:ext cx="4039948" cy="388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30" name="Google Shape;130;p20"/>
          <p:cNvSpPr txBox="1"/>
          <p:nvPr/>
        </p:nvSpPr>
        <p:spPr>
          <a:xfrm>
            <a:off x="493025" y="1208975"/>
            <a:ext cx="38376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Membuat tabel menggunakan ﬁtur di SSMS. Pada case kali ini terdapat 3 Table Dimension dan 1 Fact table.</a:t>
            </a:r>
            <a:endParaRPr>
              <a:solidFill>
                <a:schemeClr val="dk1"/>
              </a:solidFill>
              <a:latin typeface="Rubik"/>
              <a:ea typeface="Rubik"/>
              <a:cs typeface="Rubik"/>
              <a:sym typeface="Rubik"/>
            </a:endParaRPr>
          </a:p>
          <a:p>
            <a:pPr marL="0" lvl="0" indent="0" algn="just" rtl="0">
              <a:spcBef>
                <a:spcPts val="0"/>
              </a:spcBef>
              <a:spcAft>
                <a:spcPts val="0"/>
              </a:spcAft>
              <a:buNone/>
            </a:pPr>
            <a:endParaRPr>
              <a:solidFill>
                <a:schemeClr val="dk1"/>
              </a:solidFill>
              <a:latin typeface="Rubik"/>
              <a:ea typeface="Rubik"/>
              <a:cs typeface="Rubik"/>
              <a:sym typeface="Rubik"/>
            </a:endParaRPr>
          </a:p>
          <a:p>
            <a:pPr marL="0" lvl="0" indent="0" algn="just" rtl="0">
              <a:spcBef>
                <a:spcPts val="0"/>
              </a:spcBef>
              <a:spcAft>
                <a:spcPts val="0"/>
              </a:spcAft>
              <a:buNone/>
            </a:pPr>
            <a:r>
              <a:rPr lang="en">
                <a:solidFill>
                  <a:schemeClr val="dk1"/>
                </a:solidFill>
                <a:latin typeface="Rubik"/>
                <a:ea typeface="Rubik"/>
                <a:cs typeface="Rubik"/>
                <a:sym typeface="Rubik"/>
              </a:rPr>
              <a:t>Table pertama adalah DimCustomer, yang berisi data:</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Customer ID</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Customer Name</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Age</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Gender</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City</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No HP</a:t>
            </a:r>
            <a:endParaRPr>
              <a:solidFill>
                <a:schemeClr val="dk1"/>
              </a:solidFill>
              <a:latin typeface="Rubik"/>
              <a:ea typeface="Rubik"/>
              <a:cs typeface="Rubik"/>
              <a:sym typeface="Rubik"/>
            </a:endParaRPr>
          </a:p>
        </p:txBody>
      </p:sp>
      <p:sp>
        <p:nvSpPr>
          <p:cNvPr id="131" name="Google Shape;131;p20"/>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Membuat Data Warehouse</a:t>
            </a:r>
            <a:endParaRPr sz="2000" b="1">
              <a:latin typeface="Rubik"/>
              <a:ea typeface="Rubik"/>
              <a:cs typeface="Rubik"/>
              <a:sym typeface="Rubik"/>
            </a:endParaRPr>
          </a:p>
        </p:txBody>
      </p:sp>
      <p:pic>
        <p:nvPicPr>
          <p:cNvPr id="132" name="Google Shape;132;p2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133" name="Google Shape;133;p20"/>
          <p:cNvPicPr preferRelativeResize="0"/>
          <p:nvPr/>
        </p:nvPicPr>
        <p:blipFill rotWithShape="1">
          <a:blip r:embed="rId5">
            <a:alphaModFix/>
          </a:blip>
          <a:srcRect l="28161" t="13687" r="18852" b="7739"/>
          <a:stretch/>
        </p:blipFill>
        <p:spPr>
          <a:xfrm>
            <a:off x="4667225" y="1208975"/>
            <a:ext cx="4050275" cy="337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39" name="Google Shape;139;p21"/>
          <p:cNvSpPr txBox="1"/>
          <p:nvPr/>
        </p:nvSpPr>
        <p:spPr>
          <a:xfrm>
            <a:off x="340500" y="234313"/>
            <a:ext cx="8463000" cy="492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ubik"/>
                <a:ea typeface="Rubik"/>
                <a:cs typeface="Rubik"/>
                <a:sym typeface="Rubik"/>
              </a:rPr>
              <a:t>Case Study - Membuat Data Warehouse</a:t>
            </a:r>
            <a:endParaRPr sz="2000" b="1">
              <a:latin typeface="Rubik"/>
              <a:ea typeface="Rubik"/>
              <a:cs typeface="Rubik"/>
              <a:sym typeface="Rubik"/>
            </a:endParaRPr>
          </a:p>
        </p:txBody>
      </p:sp>
      <p:pic>
        <p:nvPicPr>
          <p:cNvPr id="140" name="Google Shape;140;p2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141" name="Google Shape;141;p21"/>
          <p:cNvPicPr preferRelativeResize="0"/>
          <p:nvPr/>
        </p:nvPicPr>
        <p:blipFill rotWithShape="1">
          <a:blip r:embed="rId5">
            <a:alphaModFix/>
          </a:blip>
          <a:srcRect l="27985" t="12861" r="18749" b="7304"/>
          <a:stretch/>
        </p:blipFill>
        <p:spPr>
          <a:xfrm>
            <a:off x="4672600" y="1208975"/>
            <a:ext cx="4130900" cy="3480950"/>
          </a:xfrm>
          <a:prstGeom prst="rect">
            <a:avLst/>
          </a:prstGeom>
          <a:noFill/>
          <a:ln>
            <a:noFill/>
          </a:ln>
        </p:spPr>
      </p:pic>
      <p:sp>
        <p:nvSpPr>
          <p:cNvPr id="142" name="Google Shape;142;p21"/>
          <p:cNvSpPr txBox="1"/>
          <p:nvPr/>
        </p:nvSpPr>
        <p:spPr>
          <a:xfrm>
            <a:off x="493025" y="1208975"/>
            <a:ext cx="38376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chemeClr val="dk1"/>
                </a:solidFill>
                <a:latin typeface="Rubik"/>
                <a:ea typeface="Rubik"/>
                <a:cs typeface="Rubik"/>
                <a:sym typeface="Rubik"/>
              </a:rPr>
              <a:t>Table kedua adalah DimProduct, yang berisi data:</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Product ID</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Porduct Name</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Product Category</a:t>
            </a:r>
            <a:endParaRPr>
              <a:solidFill>
                <a:schemeClr val="dk1"/>
              </a:solidFill>
              <a:latin typeface="Rubik"/>
              <a:ea typeface="Rubik"/>
              <a:cs typeface="Rubik"/>
              <a:sym typeface="Rubik"/>
            </a:endParaRPr>
          </a:p>
          <a:p>
            <a:pPr marL="457200" lvl="0" indent="-317500" algn="just" rtl="0">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Product Unit Price</a:t>
            </a:r>
            <a:endParaRPr>
              <a:solidFill>
                <a:schemeClr val="dk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586</Words>
  <Application>Microsoft Office PowerPoint</Application>
  <PresentationFormat>On-screen Show (16:9)</PresentationFormat>
  <Paragraphs>76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Rubik</vt:lpstr>
      <vt:lpstr>Arial</vt:lpstr>
      <vt:lpstr>Rubik Light</vt:lpstr>
      <vt:lpstr>Rubik SemiBold</vt:lpstr>
      <vt:lpstr>Rubik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ega wahyu</cp:lastModifiedBy>
  <cp:revision>2</cp:revision>
  <dcterms:modified xsi:type="dcterms:W3CDTF">2023-05-17T18:24:08Z</dcterms:modified>
</cp:coreProperties>
</file>