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38"/>
  </p:notesMasterIdLst>
  <p:handoutMasterIdLst>
    <p:handoutMasterId r:id="rId39"/>
  </p:handoutMasterIdLst>
  <p:sldIdLst>
    <p:sldId id="1065" r:id="rId3"/>
    <p:sldId id="1079" r:id="rId4"/>
    <p:sldId id="1111" r:id="rId5"/>
    <p:sldId id="1134" r:id="rId6"/>
    <p:sldId id="1112" r:id="rId7"/>
    <p:sldId id="1113" r:id="rId8"/>
    <p:sldId id="1136" r:id="rId9"/>
    <p:sldId id="1137" r:id="rId10"/>
    <p:sldId id="1101" r:id="rId11"/>
    <p:sldId id="1139" r:id="rId12"/>
    <p:sldId id="1104" r:id="rId13"/>
    <p:sldId id="1109" r:id="rId14"/>
    <p:sldId id="1114" r:id="rId15"/>
    <p:sldId id="1100" r:id="rId16"/>
    <p:sldId id="1121" r:id="rId17"/>
    <p:sldId id="1122" r:id="rId18"/>
    <p:sldId id="1123" r:id="rId19"/>
    <p:sldId id="1124" r:id="rId20"/>
    <p:sldId id="1125" r:id="rId21"/>
    <p:sldId id="1094" r:id="rId22"/>
    <p:sldId id="1095" r:id="rId23"/>
    <p:sldId id="1105" r:id="rId24"/>
    <p:sldId id="1133" r:id="rId25"/>
    <p:sldId id="1110" r:id="rId26"/>
    <p:sldId id="1126" r:id="rId27"/>
    <p:sldId id="1127" r:id="rId28"/>
    <p:sldId id="1128" r:id="rId29"/>
    <p:sldId id="1135" r:id="rId30"/>
    <p:sldId id="1131" r:id="rId31"/>
    <p:sldId id="1132" r:id="rId32"/>
    <p:sldId id="1138" r:id="rId33"/>
    <p:sldId id="1130" r:id="rId34"/>
    <p:sldId id="1129" r:id="rId35"/>
    <p:sldId id="1107" r:id="rId36"/>
    <p:sldId id="1093" r:id="rId37"/>
  </p:sldIdLst>
  <p:sldSz cx="9144000" cy="6858000" type="screen4x3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CC33"/>
    <a:srgbClr val="8EB4E3"/>
    <a:srgbClr val="BFD749"/>
    <a:srgbClr val="CCFFFF"/>
    <a:srgbClr val="00FF00"/>
    <a:srgbClr val="8EB47F"/>
    <a:srgbClr val="CCCCFF"/>
    <a:srgbClr val="EFF3EA"/>
    <a:srgbClr val="DEE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4523" autoAdjust="0"/>
  </p:normalViewPr>
  <p:slideViewPr>
    <p:cSldViewPr>
      <p:cViewPr varScale="1">
        <p:scale>
          <a:sx n="68" d="100"/>
          <a:sy n="68" d="100"/>
        </p:scale>
        <p:origin x="15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A3011-A7F9-4218-82B6-D5C077629A6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C61BC-6708-4A29-8112-324F0B6310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61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4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D239B-3C56-4020-898C-2B38EA6D3740}" type="datetimeFigureOut">
              <a:rPr lang="zh-CN" altLang="en-US" smtClean="0"/>
              <a:pPr/>
              <a:t>2016/5/31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378828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378828"/>
            <a:ext cx="2945659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9D937-319F-496E-AF30-E93DE53696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2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9D937-319F-496E-AF30-E93DE536960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60890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9D937-319F-496E-AF30-E93DE536960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4843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9D937-319F-496E-AF30-E93DE536960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8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9D937-319F-496E-AF30-E93DE536960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8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技术部汇报材料-for2014全省市场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512" y="-27384"/>
            <a:ext cx="9180512" cy="688538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512" y="-27384"/>
            <a:ext cx="9180512" cy="688538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755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信息技术部汇报材料-for2014全省市场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7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6512" y="-27384"/>
            <a:ext cx="9180512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748464" y="6608385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pPr algn="r"/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67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模板-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1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12" y="203200"/>
            <a:ext cx="8410575" cy="92075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MetaNormalLF-Roman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6713" y="1355725"/>
            <a:ext cx="8410575" cy="45878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2pPr>
            <a:lvl3pPr>
              <a:spcBef>
                <a:spcPts val="300"/>
              </a:spcBef>
              <a:buClr>
                <a:schemeClr val="tx2"/>
              </a:buClr>
              <a:defRPr>
                <a:solidFill>
                  <a:schemeClr val="bg2"/>
                </a:solidFill>
              </a:defRPr>
            </a:lvl3pPr>
            <a:lvl4pPr>
              <a:spcBef>
                <a:spcPts val="300"/>
              </a:spcBef>
              <a:buClr>
                <a:schemeClr val="tx2"/>
              </a:buClr>
              <a:buFont typeface="Wingdings" pitchFamily="2" charset="2"/>
              <a:buChar char="§"/>
              <a:defRPr>
                <a:solidFill>
                  <a:schemeClr val="bg2"/>
                </a:solidFill>
              </a:defRPr>
            </a:lvl4pPr>
            <a:lvl5pPr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370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 userDrawn="1"/>
        </p:nvSpPr>
        <p:spPr>
          <a:xfrm>
            <a:off x="8748713" y="6608763"/>
            <a:ext cx="3952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defRPr/>
            </a:pPr>
            <a:fld id="{63C59A59-1796-4CE0-890D-5543146B565B}" type="slidenum">
              <a:rPr lang="zh-CN" altLang="en-US" sz="1200" b="1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53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5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59632" y="2056780"/>
            <a:ext cx="7390917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中国移动数据中心操作系统</a:t>
            </a:r>
            <a:endParaRPr lang="en-US" altLang="zh-CN" sz="4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000" kern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en-US" altLang="zh-CN" sz="4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40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85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技术架构选型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95536" y="1988840"/>
          <a:ext cx="8352928" cy="457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012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微软雅黑" pitchFamily="34" charset="-122"/>
                          <a:ea typeface="微软雅黑" pitchFamily="34" charset="-122"/>
                        </a:rPr>
                        <a:t>Mesos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Yarn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微软雅黑" pitchFamily="34" charset="-122"/>
                          <a:ea typeface="微软雅黑" pitchFamily="34" charset="-122"/>
                        </a:rPr>
                        <a:t>Kubernetes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Docker M+C+S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itchFamily="34" charset="-122"/>
                          <a:ea typeface="微软雅黑" pitchFamily="34" charset="-122"/>
                        </a:rPr>
                        <a:t>CF/</a:t>
                      </a:r>
                      <a:r>
                        <a:rPr lang="en-US" altLang="zh-CN" sz="1400" dirty="0" err="1">
                          <a:latin typeface="微软雅黑" pitchFamily="34" charset="-122"/>
                          <a:ea typeface="微软雅黑" pitchFamily="34" charset="-122"/>
                        </a:rPr>
                        <a:t>OpenShift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调度级别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二级调度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Dominant Resource Fairness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二级调度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FIFO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Capacity Scheduler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Fair Scheduler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二级调度（基于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Predicates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Priorities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两阶段算法）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一级调度 （提供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Strategy 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Filter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两种调度策略）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CF</a:t>
                      </a:r>
                    </a:p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一级调度 （基于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Highest-scoring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调度策略）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en-US" altLang="zh-CN" sz="1200" dirty="0" err="1">
                          <a:latin typeface="微软雅黑" pitchFamily="34" charset="-122"/>
                          <a:ea typeface="微软雅黑" pitchFamily="34" charset="-122"/>
                        </a:rPr>
                        <a:t>OpenShift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使用</a:t>
                      </a:r>
                      <a:r>
                        <a:rPr lang="en-US" altLang="zh-CN" sz="1200" dirty="0" err="1">
                          <a:latin typeface="微软雅黑" pitchFamily="34" charset="-122"/>
                          <a:ea typeface="微软雅黑" pitchFamily="34" charset="-122"/>
                        </a:rPr>
                        <a:t>Kubernetes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生态活跃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活跃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活跃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非常活跃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活跃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一般</a:t>
                      </a:r>
                      <a:endParaRPr lang="en-US" altLang="zh-CN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8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适用场景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通用性高，混合场景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大数据生态场景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目前较单一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较单一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较单一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成熟度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1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应用与平台耦合度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62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微软雅黑" pitchFamily="34" charset="-122"/>
                          <a:ea typeface="微软雅黑" pitchFamily="34" charset="-122"/>
                        </a:rPr>
                        <a:t>应用案例分析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Twitter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Apple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Airbnb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Yelp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Netflix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dirty="0" err="1">
                          <a:latin typeface="微软雅黑" pitchFamily="34" charset="-122"/>
                          <a:ea typeface="微软雅黑" pitchFamily="34" charset="-122"/>
                        </a:rPr>
                        <a:t>ebay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Verizon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itchFamily="34" charset="-122"/>
                          <a:ea typeface="微软雅黑" pitchFamily="34" charset="-122"/>
                        </a:rPr>
                        <a:t>Hadoop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生态圈应用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目前快速发展中，生产环境应用较少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很少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较少，</a:t>
                      </a:r>
                      <a:r>
                        <a:rPr lang="en-US" altLang="zh-CN" sz="1200" dirty="0" err="1">
                          <a:latin typeface="微软雅黑" pitchFamily="34" charset="-122"/>
                          <a:ea typeface="微软雅黑" pitchFamily="34" charset="-122"/>
                        </a:rPr>
                        <a:t>PaaS</a:t>
                      </a:r>
                      <a:r>
                        <a:rPr lang="zh-CN" altLang="en-US" sz="1200" dirty="0">
                          <a:latin typeface="微软雅黑" pitchFamily="34" charset="-122"/>
                          <a:ea typeface="微软雅黑" pitchFamily="34" charset="-122"/>
                        </a:rPr>
                        <a:t>整体解决方案，应用与平台的耦合度较高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79512" y="843970"/>
            <a:ext cx="878497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根据对适合构建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DCOS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的各种技术架构的评估，选择以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Mesos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为基础的方案。优点是成熟度高、两级调度框架、适合多种应用场景、混合部署、应用与平台耦合度低。</a:t>
            </a:r>
          </a:p>
        </p:txBody>
      </p:sp>
    </p:spTree>
    <p:extLst>
      <p:ext uri="{BB962C8B-B14F-4D97-AF65-F5344CB8AC3E}">
        <p14:creationId xmlns:p14="http://schemas.microsoft.com/office/powerpoint/2010/main" val="200080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中国移动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DCOS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建设历程</a:t>
            </a:r>
          </a:p>
        </p:txBody>
      </p:sp>
      <p:sp>
        <p:nvSpPr>
          <p:cNvPr id="4" name="矩形 3"/>
          <p:cNvSpPr/>
          <p:nvPr/>
        </p:nvSpPr>
        <p:spPr>
          <a:xfrm>
            <a:off x="198413" y="692696"/>
            <a:ext cx="884344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年起，中国移动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开始了数据中心操作系统的探索，并成功的应用于生产。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413" y="1441997"/>
            <a:ext cx="8622059" cy="5011340"/>
            <a:chOff x="198413" y="1892499"/>
            <a:chExt cx="8622059" cy="4560837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98413" y="4811935"/>
              <a:ext cx="1080121" cy="549275"/>
            </a:xfrm>
            <a:prstGeom prst="homePlate">
              <a:avLst>
                <a:gd name="adj" fmla="val 12941"/>
              </a:avLst>
            </a:prstGeom>
            <a:solidFill>
              <a:srgbClr val="92D050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73025" y="4948867"/>
              <a:ext cx="1490663" cy="27699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2014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3-8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</a:t>
              </a: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98413" y="5478685"/>
              <a:ext cx="1080121" cy="97465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>
              <a:noAutofit/>
            </a:bodyPr>
            <a:lstStyle/>
            <a:p>
              <a:pPr marL="190500" marR="0" lvl="1" indent="-189230" defTabSz="330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•"/>
                <a:tabLst>
                  <a:tab pos="8521700" algn="r"/>
                </a:tabLst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开始关注</a:t>
              </a: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容器化技术，并启动</a:t>
              </a:r>
              <a:r>
                <a:rPr kumimoji="0" lang="en-US" altLang="zh-CN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应用的技术验证</a:t>
              </a:r>
              <a:endParaRPr kumimoji="0" lang="en-US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1403648" y="4279106"/>
              <a:ext cx="1152128" cy="549275"/>
            </a:xfrm>
            <a:prstGeom prst="chevron">
              <a:avLst>
                <a:gd name="adj" fmla="val 13167"/>
              </a:avLst>
            </a:prstGeom>
            <a:solidFill>
              <a:srgbClr val="92D050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597322" y="4416038"/>
              <a:ext cx="1349375" cy="27699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2014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</a:t>
              </a: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403648" y="4945856"/>
              <a:ext cx="1152128" cy="150748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>
              <a:noAutofit/>
            </a:bodyPr>
            <a:lstStyle/>
            <a:p>
              <a:pPr marL="190500" marR="0" lvl="1" indent="-189230" defTabSz="330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•"/>
                <a:tabLst>
                  <a:tab pos="8521700" algn="r"/>
                </a:tabLst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将核心系统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CRM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的一个完整集群组迁移到容器运行，</a:t>
              </a:r>
              <a:r>
                <a:rPr kumimoji="0" lang="en-US" altLang="zh-CN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Docker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投入生产</a:t>
              </a:r>
              <a:endParaRPr kumimoji="0" lang="en-US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utoShape 18"/>
            <p:cNvSpPr>
              <a:spLocks noChangeArrowheads="1"/>
            </p:cNvSpPr>
            <p:nvPr/>
          </p:nvSpPr>
          <p:spPr bwMode="auto">
            <a:xfrm>
              <a:off x="4312717" y="3124003"/>
              <a:ext cx="1483419" cy="549275"/>
            </a:xfrm>
            <a:prstGeom prst="chevron">
              <a:avLst>
                <a:gd name="adj" fmla="val 13167"/>
              </a:avLst>
            </a:prstGeom>
            <a:solidFill>
              <a:srgbClr val="92D050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4294113" y="3260935"/>
              <a:ext cx="1430015" cy="26745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2015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4193356" y="3790752"/>
              <a:ext cx="1574031" cy="2545953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>
              <a:noAutofit/>
            </a:bodyPr>
            <a:lstStyle/>
            <a:p>
              <a:pPr marL="190500" marR="0" lvl="1" indent="-189230" defTabSz="330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•"/>
                <a:tabLst>
                  <a:tab pos="8521700" algn="r"/>
                </a:tabLst>
                <a:defRPr/>
              </a:pPr>
              <a:endParaRPr kumimoji="0" lang="en-US" alt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25"/>
            <p:cNvSpPr>
              <a:spLocks noChangeArrowheads="1"/>
            </p:cNvSpPr>
            <p:nvPr/>
          </p:nvSpPr>
          <p:spPr bwMode="auto">
            <a:xfrm>
              <a:off x="5796136" y="2517578"/>
              <a:ext cx="1383010" cy="549275"/>
            </a:xfrm>
            <a:prstGeom prst="chevron">
              <a:avLst>
                <a:gd name="adj" fmla="val 13167"/>
              </a:avLst>
            </a:prstGeom>
            <a:solidFill>
              <a:srgbClr val="92D050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26"/>
            <p:cNvSpPr txBox="1">
              <a:spLocks noChangeArrowheads="1"/>
            </p:cNvSpPr>
            <p:nvPr/>
          </p:nvSpPr>
          <p:spPr bwMode="auto">
            <a:xfrm>
              <a:off x="5989811" y="2669899"/>
              <a:ext cx="1455390" cy="282431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2015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日</a:t>
              </a: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5796137" y="3184327"/>
              <a:ext cx="1383009" cy="1508710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>
              <a:noAutofit/>
            </a:bodyPr>
            <a:lstStyle/>
            <a:p>
              <a:pPr marL="190500" marR="0" lvl="1" indent="-189230" defTabSz="330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•"/>
                <a:tabLst>
                  <a:tab pos="8521700" algn="r"/>
                </a:tabLst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上线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CRM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营业厅应用</a:t>
              </a:r>
            </a:p>
          </p:txBody>
        </p:sp>
        <p:sp>
          <p:nvSpPr>
            <p:cNvPr id="17" name="AutoShape 32"/>
            <p:cNvSpPr>
              <a:spLocks noChangeArrowheads="1"/>
            </p:cNvSpPr>
            <p:nvPr/>
          </p:nvSpPr>
          <p:spPr bwMode="auto">
            <a:xfrm>
              <a:off x="7368629" y="2003624"/>
              <a:ext cx="1451843" cy="549275"/>
            </a:xfrm>
            <a:prstGeom prst="chevron">
              <a:avLst>
                <a:gd name="adj" fmla="val 13167"/>
              </a:avLst>
            </a:prstGeom>
            <a:solidFill>
              <a:srgbClr val="92D050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3"/>
            <p:cNvSpPr txBox="1">
              <a:spLocks noChangeArrowheads="1"/>
            </p:cNvSpPr>
            <p:nvPr/>
          </p:nvSpPr>
          <p:spPr bwMode="auto">
            <a:xfrm>
              <a:off x="7453560" y="2032835"/>
              <a:ext cx="1366912" cy="492443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2016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月底</a:t>
              </a: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7368629" y="2670374"/>
              <a:ext cx="1451843" cy="1710332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>
              <a:noAutofit/>
            </a:bodyPr>
            <a:lstStyle/>
            <a:p>
              <a:pPr marL="190500" marR="0" lvl="1" indent="-189230" defTabSz="330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•"/>
                <a:tabLst>
                  <a:tab pos="8521700" algn="r"/>
                </a:tabLst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已有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套应用系统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平稳运行在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DCOS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平台，涵盖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CRM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营业厅、手机营业厅等多套核心系统。</a:t>
              </a:r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328588" y="4697635"/>
              <a:ext cx="225425" cy="225425"/>
            </a:xfrm>
            <a:prstGeom prst="rect">
              <a:avLst/>
            </a:prstGeom>
            <a:solidFill>
              <a:schemeClr val="hlink"/>
            </a:solidFill>
            <a:ln w="6350">
              <a:noFill/>
              <a:miter lim="800000"/>
            </a:ln>
          </p:spPr>
          <p:txBody>
            <a:bodyPr lIns="0" tIns="0" rIns="0" bIns="0" anchor="ctr" anchorCtr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1563984" y="4155281"/>
              <a:ext cx="225425" cy="225425"/>
            </a:xfrm>
            <a:prstGeom prst="rect">
              <a:avLst/>
            </a:prstGeom>
            <a:solidFill>
              <a:schemeClr val="hlink"/>
            </a:solidFill>
            <a:ln w="6350">
              <a:noFill/>
              <a:miter lim="800000"/>
            </a:ln>
          </p:spPr>
          <p:txBody>
            <a:bodyPr lIns="0" tIns="0" rIns="0" bIns="0" anchor="ctr" anchorCtr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4418583" y="3006528"/>
              <a:ext cx="225425" cy="225425"/>
            </a:xfrm>
            <a:prstGeom prst="rect">
              <a:avLst/>
            </a:prstGeom>
            <a:solidFill>
              <a:schemeClr val="hlink"/>
            </a:solidFill>
            <a:ln w="6350">
              <a:noFill/>
              <a:miter lim="800000"/>
            </a:ln>
          </p:spPr>
          <p:txBody>
            <a:bodyPr lIns="0" tIns="0" rIns="0" bIns="0" anchor="ctr" anchorCtr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5948536" y="2400103"/>
              <a:ext cx="225425" cy="225425"/>
            </a:xfrm>
            <a:prstGeom prst="rect">
              <a:avLst/>
            </a:prstGeom>
            <a:solidFill>
              <a:schemeClr val="hlink"/>
            </a:solidFill>
            <a:ln w="6350">
              <a:noFill/>
              <a:miter lim="800000"/>
            </a:ln>
          </p:spPr>
          <p:txBody>
            <a:bodyPr lIns="0" tIns="0" rIns="0" bIns="0" anchor="ctr" anchorCtr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5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7514927" y="1892499"/>
              <a:ext cx="225425" cy="225425"/>
            </a:xfrm>
            <a:prstGeom prst="rect">
              <a:avLst/>
            </a:prstGeom>
            <a:solidFill>
              <a:schemeClr val="hlink"/>
            </a:solidFill>
            <a:ln w="6350">
              <a:noFill/>
              <a:miter lim="800000"/>
            </a:ln>
          </p:spPr>
          <p:txBody>
            <a:bodyPr lIns="0" tIns="0" rIns="0" bIns="0" anchor="ctr" anchorCtr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6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auto">
            <a:xfrm>
              <a:off x="2740596" y="3696841"/>
              <a:ext cx="1525623" cy="549275"/>
            </a:xfrm>
            <a:prstGeom prst="chevron">
              <a:avLst>
                <a:gd name="adj" fmla="val 13167"/>
              </a:avLst>
            </a:prstGeom>
            <a:solidFill>
              <a:srgbClr val="92D050"/>
            </a:solidFill>
            <a:ln w="6350">
              <a:noFill/>
              <a:miter lim="800000"/>
            </a:ln>
            <a:effectLst/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2934271" y="3833773"/>
              <a:ext cx="1259085" cy="276999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2015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5-9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月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2740596" y="4297784"/>
              <a:ext cx="1525624" cy="1893413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>
              <a:noAutofit/>
            </a:bodyPr>
            <a:lstStyle/>
            <a:p>
              <a:pPr marL="190500" marR="0" lvl="1" indent="-189230" defTabSz="330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•"/>
                <a:tabLst>
                  <a:tab pos="8521700" algn="r"/>
                </a:tabLst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提出数据中心操作系统的设想，同苏州研发中心及合作伙伴建设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DCOS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验证网，使用</a:t>
              </a:r>
              <a:r>
                <a:rPr kumimoji="0" lang="en-US" altLang="zh-CN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Mesos+Marathon+Docker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方案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2900933" y="3573016"/>
              <a:ext cx="225425" cy="225425"/>
            </a:xfrm>
            <a:prstGeom prst="rect">
              <a:avLst/>
            </a:prstGeom>
            <a:solidFill>
              <a:schemeClr val="hlink"/>
            </a:solidFill>
            <a:ln w="6350">
              <a:noFill/>
              <a:miter lim="800000"/>
            </a:ln>
          </p:spPr>
          <p:txBody>
            <a:bodyPr lIns="0" tIns="0" rIns="0" bIns="0" anchor="ctr" anchorCtr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4333850" y="3408589"/>
            <a:ext cx="1462286" cy="3188763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lIns="0" tIns="0" rIns="0" bIns="0">
            <a:noAutofit/>
          </a:bodyPr>
          <a:lstStyle/>
          <a:p>
            <a:pPr marL="190500" marR="0" lvl="1" indent="-189230" defTabSz="330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8521700" algn="r"/>
              </a:tabLst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浙江移动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手机营业厅系统成功迁移至</a:t>
            </a:r>
            <a:r>
              <a:rPr kumimoji="0" lang="en-US" altLang="zh-CN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DCOS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平台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，成为中国移动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首个运行在</a:t>
            </a:r>
            <a:r>
              <a:rPr kumimoji="0" lang="en-US" altLang="zh-CN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DCOS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架构下的生产系统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90500" marR="0" lvl="1" indent="-189230" defTabSz="330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8521700" algn="r"/>
              </a:tabLst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190500" marR="0" lvl="1" indent="-189230" defTabSz="330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8521700" algn="r"/>
              </a:tabLst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DCOS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平台顺利通过双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手机营业厅充值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折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秒杀活动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3070962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1238060" y="1763448"/>
            <a:ext cx="1965325" cy="5334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Hans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sp>
        <p:nvSpPr>
          <p:cNvPr id="3" name="AutoShape 14"/>
          <p:cNvSpPr>
            <a:spLocks noChangeArrowheads="1"/>
          </p:cNvSpPr>
          <p:nvPr/>
        </p:nvSpPr>
        <p:spPr bwMode="auto">
          <a:xfrm>
            <a:off x="3322446" y="1763448"/>
            <a:ext cx="456173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走向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之路</a:t>
            </a:r>
            <a:endParaRPr lang="zh-Hans" altLang="en-US" sz="24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1238060" y="3076203"/>
            <a:ext cx="1965325" cy="533400"/>
          </a:xfrm>
          <a:prstGeom prst="roundRect">
            <a:avLst>
              <a:gd name="adj" fmla="val 16667"/>
            </a:avLst>
          </a:prstGeom>
          <a:solidFill>
            <a:srgbClr val="37609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Hans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3322447" y="3076203"/>
            <a:ext cx="4559997" cy="533400"/>
          </a:xfrm>
          <a:prstGeom prst="roundRect">
            <a:avLst>
              <a:gd name="adj" fmla="val 16667"/>
            </a:avLst>
          </a:prstGeom>
          <a:solidFill>
            <a:srgbClr val="37609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中国移动</a:t>
            </a:r>
            <a:r>
              <a:rPr lang="en-US" altLang="zh-CN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endParaRPr lang="zh-Hans" altLang="en-US" sz="24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239986" y="4479776"/>
            <a:ext cx="1965325" cy="5334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Han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3324373" y="4479776"/>
            <a:ext cx="4559997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经验与分享</a:t>
            </a:r>
            <a:endParaRPr kumimoji="0" lang="zh-Han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68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DCOS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功能框架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395536" y="1772816"/>
            <a:ext cx="8232495" cy="4890857"/>
            <a:chOff x="395536" y="980728"/>
            <a:chExt cx="8232495" cy="5538929"/>
          </a:xfrm>
        </p:grpSpPr>
        <p:grpSp>
          <p:nvGrpSpPr>
            <p:cNvPr id="4" name="组合 4"/>
            <p:cNvGrpSpPr/>
            <p:nvPr/>
          </p:nvGrpSpPr>
          <p:grpSpPr>
            <a:xfrm>
              <a:off x="395536" y="2976387"/>
              <a:ext cx="8232495" cy="1733339"/>
              <a:chOff x="467544" y="980729"/>
              <a:chExt cx="8271665" cy="250444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282762" y="2063523"/>
                <a:ext cx="1456447" cy="140500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282762" y="980729"/>
                <a:ext cx="1434634" cy="878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67544" y="2080167"/>
                <a:ext cx="6674449" cy="14050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276341" y="2223059"/>
                <a:ext cx="1204335" cy="4117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Etcd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266667" y="2222505"/>
                <a:ext cx="1204335" cy="4128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Etcd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256994" y="2223059"/>
                <a:ext cx="1204335" cy="4117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Etcd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67544" y="993122"/>
                <a:ext cx="6674449" cy="8781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543908" y="2485945"/>
                <a:ext cx="907107" cy="755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服务注册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服务引流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394167" y="1106268"/>
                <a:ext cx="1273686" cy="755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应用容器化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(Docker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封装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)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05673" y="1256562"/>
                <a:ext cx="1934491" cy="4128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应用（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Docker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284858" y="1256562"/>
                <a:ext cx="1934491" cy="4128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应用（</a:t>
                </a: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Docker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）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58417" y="2864505"/>
                <a:ext cx="1204335" cy="4117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HAproxy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248744" y="2864505"/>
                <a:ext cx="1204335" cy="4117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HAproxy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239071" y="2864505"/>
                <a:ext cx="1204335" cy="4117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HAproxy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5"/>
            <p:cNvGrpSpPr/>
            <p:nvPr/>
          </p:nvGrpSpPr>
          <p:grpSpPr>
            <a:xfrm>
              <a:off x="395536" y="4785627"/>
              <a:ext cx="8232494" cy="1734030"/>
              <a:chOff x="467544" y="3715327"/>
              <a:chExt cx="8375668" cy="281001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7368452" y="5718384"/>
                <a:ext cx="1474760" cy="790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68452" y="3715327"/>
                <a:ext cx="1474760" cy="1844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67544" y="5735028"/>
                <a:ext cx="6758371" cy="7903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67544" y="3715327"/>
                <a:ext cx="6758371" cy="18440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970827" y="5936856"/>
                <a:ext cx="1078463" cy="4128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节点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480676" y="5936856"/>
                <a:ext cx="1078463" cy="4128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节点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070541" y="5936856"/>
                <a:ext cx="1078463" cy="4128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节点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716066" y="5936856"/>
                <a:ext cx="1078463" cy="4128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节点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83238" y="4681271"/>
                <a:ext cx="4092491" cy="7025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MESOS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83239" y="3890953"/>
                <a:ext cx="4092490" cy="614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MARATHON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374471" y="3974963"/>
                <a:ext cx="1682401" cy="13248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  <a:prstDash val="dash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zookeeper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356071" y="5834421"/>
                <a:ext cx="1466488" cy="498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物理机或虚拟机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618645" y="4286397"/>
                <a:ext cx="918512" cy="847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资源调度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任务调度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>
                <a:off x="2921007" y="4467763"/>
                <a:ext cx="0" cy="26343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4867391" y="4769084"/>
                <a:ext cx="431385" cy="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1"/>
            <p:cNvGrpSpPr/>
            <p:nvPr/>
          </p:nvGrpSpPr>
          <p:grpSpPr>
            <a:xfrm>
              <a:off x="395536" y="980728"/>
              <a:ext cx="8210785" cy="1866521"/>
              <a:chOff x="395536" y="1124744"/>
              <a:chExt cx="8210785" cy="1866521"/>
            </a:xfrm>
          </p:grpSpPr>
          <p:grpSp>
            <p:nvGrpSpPr>
              <p:cNvPr id="7" name="组合 7"/>
              <p:cNvGrpSpPr/>
              <p:nvPr/>
            </p:nvGrpSpPr>
            <p:grpSpPr>
              <a:xfrm>
                <a:off x="395536" y="1124744"/>
                <a:ext cx="8210785" cy="1866521"/>
                <a:chOff x="467544" y="922943"/>
                <a:chExt cx="8353581" cy="2311341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467544" y="922943"/>
                  <a:ext cx="6758370" cy="231134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7368452" y="922943"/>
                  <a:ext cx="1452673" cy="231134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DCOS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管理平台</a:t>
                  </a: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3301862" y="2259844"/>
                  <a:ext cx="1816925" cy="62550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监控管理模块</a:t>
                  </a: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614065" y="2259844"/>
                  <a:ext cx="2321665" cy="62550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弹性扩缩容调度模块</a:t>
                  </a: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12328" y="1347456"/>
                  <a:ext cx="1624043" cy="64749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资源配置模块</a:t>
                  </a: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530644" y="1347456"/>
                  <a:ext cx="1568650" cy="635705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统一日志中心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4248688" y="1347456"/>
                  <a:ext cx="1104369" cy="63570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鉴权模块</a:t>
                  </a: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408979" y="2262433"/>
                  <a:ext cx="1594933" cy="635706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持续集成平台</a:t>
                  </a: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556060" y="1467559"/>
                <a:ext cx="1567668" cy="52288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rPr>
                  <a:t>Dashboard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8" name="矩形 47"/>
          <p:cNvSpPr/>
          <p:nvPr/>
        </p:nvSpPr>
        <p:spPr>
          <a:xfrm>
            <a:off x="251520" y="683287"/>
            <a:ext cx="8712968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以开源技术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Mesos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+Marathon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为核心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、结合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Docker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HAProxy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，在其上开发了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DCOS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控制台、资源配置模块、鉴权模块、统一日志中心、弹性扩缩容调度模块、监控管理模块、持续集成平台。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702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34099" y="445232"/>
            <a:ext cx="8821488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848" y="1628800"/>
            <a:ext cx="8785873" cy="4967586"/>
            <a:chOff x="105848" y="1053702"/>
            <a:chExt cx="8785873" cy="4967586"/>
          </a:xfrm>
        </p:grpSpPr>
        <p:grpSp>
          <p:nvGrpSpPr>
            <p:cNvPr id="4" name="组合 3"/>
            <p:cNvGrpSpPr/>
            <p:nvPr/>
          </p:nvGrpSpPr>
          <p:grpSpPr>
            <a:xfrm>
              <a:off x="413385" y="1059944"/>
              <a:ext cx="4314190" cy="1238920"/>
              <a:chOff x="1187624" y="620688"/>
              <a:chExt cx="5040560" cy="1368152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1187624" y="620688"/>
                <a:ext cx="5040560" cy="136815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Mesos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Cluster (Master)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331641" y="1016072"/>
                <a:ext cx="1512168" cy="864096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Mesos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Master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Marathon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Zookeeper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Etcd</a:t>
                </a:r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2951821" y="1010324"/>
                <a:ext cx="1512168" cy="864096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Mesos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Master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Marathon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Zookeeper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Etcd</a:t>
                </a:r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4571999" y="1010324"/>
                <a:ext cx="1512168" cy="864096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Mesos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Master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Marathon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Zookeeper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Etcd</a:t>
                </a:r>
              </a:p>
            </p:txBody>
          </p:sp>
        </p:grpSp>
        <p:sp>
          <p:nvSpPr>
            <p:cNvPr id="5" name="圆角矩形 4"/>
            <p:cNvSpPr/>
            <p:nvPr/>
          </p:nvSpPr>
          <p:spPr>
            <a:xfrm>
              <a:off x="1276140" y="3978544"/>
              <a:ext cx="991604" cy="43204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Git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服务器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295090" y="4977487"/>
              <a:ext cx="991604" cy="43204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应用包、镜像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89775" y="3978544"/>
              <a:ext cx="991604" cy="43204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Jenkins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741341" y="3501514"/>
              <a:ext cx="4150380" cy="1728192"/>
              <a:chOff x="3841981" y="4149080"/>
              <a:chExt cx="5040560" cy="1728192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3841981" y="4149080"/>
                <a:ext cx="5040560" cy="172819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Mesos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Cluster (Slave)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985997" y="4358883"/>
                <a:ext cx="1512168" cy="43204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Docker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Container</a:t>
                </a: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5606177" y="4353136"/>
                <a:ext cx="1512168" cy="437795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Docker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Container</a:t>
                </a: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7221730" y="4358851"/>
                <a:ext cx="1512168" cy="437795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Docker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Container</a:t>
                </a:r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3985997" y="5085184"/>
                <a:ext cx="1512168" cy="432048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Mesos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Slave</a:t>
                </a: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5606177" y="5079437"/>
                <a:ext cx="1512168" cy="437795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Mesos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Slave</a:t>
                </a: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7226357" y="5079437"/>
                <a:ext cx="1512168" cy="437795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Mesos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Slave</a:t>
                </a:r>
              </a:p>
            </p:txBody>
          </p:sp>
          <p:cxnSp>
            <p:nvCxnSpPr>
              <p:cNvPr id="53" name="直接连接符 52"/>
              <p:cNvCxnSpPr>
                <a:endCxn id="50" idx="0"/>
              </p:cNvCxnSpPr>
              <p:nvPr/>
            </p:nvCxnSpPr>
            <p:spPr>
              <a:xfrm>
                <a:off x="4742081" y="4725144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8" idx="2"/>
                <a:endCxn id="51" idx="0"/>
              </p:cNvCxnSpPr>
              <p:nvPr/>
            </p:nvCxnSpPr>
            <p:spPr>
              <a:xfrm>
                <a:off x="6362261" y="4790931"/>
                <a:ext cx="0" cy="28850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9" idx="2"/>
                <a:endCxn id="52" idx="0"/>
              </p:cNvCxnSpPr>
              <p:nvPr/>
            </p:nvCxnSpPr>
            <p:spPr>
              <a:xfrm>
                <a:off x="7977814" y="4796646"/>
                <a:ext cx="4627" cy="28279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圆角矩形 8"/>
            <p:cNvSpPr/>
            <p:nvPr/>
          </p:nvSpPr>
          <p:spPr>
            <a:xfrm>
              <a:off x="4741341" y="5589240"/>
              <a:ext cx="4150380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Distributed File System(</a:t>
              </a:r>
              <a:r>
                <a:rPr kumimoji="0" lang="en-US" altLang="zh-CN" sz="12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Ceph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、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HDFS…)</a:t>
              </a:r>
            </a:p>
          </p:txBody>
        </p:sp>
        <p:sp>
          <p:nvSpPr>
            <p:cNvPr id="10" name="流程图: 磁盘 9"/>
            <p:cNvSpPr/>
            <p:nvPr/>
          </p:nvSpPr>
          <p:spPr>
            <a:xfrm>
              <a:off x="2843808" y="5256732"/>
              <a:ext cx="882048" cy="476524"/>
            </a:xfrm>
            <a:prstGeom prst="flowChartMagneticDisk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Docker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Registry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652115" y="1053702"/>
              <a:ext cx="2201854" cy="43204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LB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951484" y="2346289"/>
              <a:ext cx="3724972" cy="432172"/>
              <a:chOff x="5004048" y="2633815"/>
              <a:chExt cx="3724972" cy="432172"/>
            </a:xfrm>
            <a:solidFill>
              <a:schemeClr val="tx2">
                <a:lumMod val="20000"/>
                <a:lumOff val="80000"/>
              </a:schemeClr>
            </a:solidFill>
          </p:grpSpPr>
          <p:sp>
            <p:nvSpPr>
              <p:cNvPr id="44" name="圆角矩形 43"/>
              <p:cNvSpPr/>
              <p:nvPr/>
            </p:nvSpPr>
            <p:spPr>
              <a:xfrm>
                <a:off x="5004048" y="2633815"/>
                <a:ext cx="1309340" cy="432048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HAProxy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Confd</a:t>
                </a: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7419680" y="2633939"/>
                <a:ext cx="1309340" cy="432048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HAProxy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Confd</a:t>
                </a:r>
              </a:p>
            </p:txBody>
          </p:sp>
        </p:grpSp>
        <p:cxnSp>
          <p:nvCxnSpPr>
            <p:cNvPr id="13" name="直接箭头连接符 12"/>
            <p:cNvCxnSpPr>
              <a:stCxn id="5" idx="3"/>
              <a:endCxn id="7" idx="1"/>
            </p:cNvCxnSpPr>
            <p:nvPr/>
          </p:nvCxnSpPr>
          <p:spPr>
            <a:xfrm>
              <a:off x="2267744" y="4194568"/>
              <a:ext cx="522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6" idx="3"/>
              <a:endCxn id="7" idx="1"/>
            </p:cNvCxnSpPr>
            <p:nvPr/>
          </p:nvCxnSpPr>
          <p:spPr>
            <a:xfrm flipV="1">
              <a:off x="2286694" y="4194568"/>
              <a:ext cx="503081" cy="99894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1"/>
              <a:endCxn id="7" idx="2"/>
            </p:cNvCxnSpPr>
            <p:nvPr/>
          </p:nvCxnSpPr>
          <p:spPr>
            <a:xfrm flipV="1">
              <a:off x="3284832" y="4410592"/>
              <a:ext cx="745" cy="84614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7" idx="0"/>
            </p:cNvCxnSpPr>
            <p:nvPr/>
          </p:nvCxnSpPr>
          <p:spPr>
            <a:xfrm>
              <a:off x="3284832" y="2298864"/>
              <a:ext cx="745" cy="16796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2"/>
              <a:endCxn id="44" idx="0"/>
            </p:cNvCxnSpPr>
            <p:nvPr/>
          </p:nvCxnSpPr>
          <p:spPr>
            <a:xfrm flipH="1">
              <a:off x="5606232" y="1485115"/>
              <a:ext cx="1146810" cy="86106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5" idx="0"/>
              <a:endCxn id="11" idx="2"/>
            </p:cNvCxnSpPr>
            <p:nvPr/>
          </p:nvCxnSpPr>
          <p:spPr>
            <a:xfrm flipH="1" flipV="1">
              <a:off x="6753056" y="1485353"/>
              <a:ext cx="1268730" cy="86106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44" idx="2"/>
              <a:endCxn id="47" idx="0"/>
            </p:cNvCxnSpPr>
            <p:nvPr/>
          </p:nvCxnSpPr>
          <p:spPr>
            <a:xfrm flipH="1">
              <a:off x="5482480" y="2778337"/>
              <a:ext cx="123674" cy="9329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44" idx="2"/>
              <a:endCxn id="48" idx="0"/>
            </p:cNvCxnSpPr>
            <p:nvPr/>
          </p:nvCxnSpPr>
          <p:spPr>
            <a:xfrm>
              <a:off x="5606154" y="2778337"/>
              <a:ext cx="1210377" cy="92723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44" idx="2"/>
            </p:cNvCxnSpPr>
            <p:nvPr/>
          </p:nvCxnSpPr>
          <p:spPr>
            <a:xfrm>
              <a:off x="5606154" y="2778337"/>
              <a:ext cx="2540618" cy="860663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47" idx="0"/>
              <a:endCxn id="45" idx="2"/>
            </p:cNvCxnSpPr>
            <p:nvPr/>
          </p:nvCxnSpPr>
          <p:spPr>
            <a:xfrm flipV="1">
              <a:off x="5482480" y="2778461"/>
              <a:ext cx="2539306" cy="93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48" idx="0"/>
              <a:endCxn id="45" idx="2"/>
            </p:cNvCxnSpPr>
            <p:nvPr/>
          </p:nvCxnSpPr>
          <p:spPr>
            <a:xfrm flipV="1">
              <a:off x="6816531" y="2778461"/>
              <a:ext cx="1205255" cy="92710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9" idx="0"/>
              <a:endCxn id="45" idx="2"/>
            </p:cNvCxnSpPr>
            <p:nvPr/>
          </p:nvCxnSpPr>
          <p:spPr>
            <a:xfrm flipH="1" flipV="1">
              <a:off x="8021786" y="2778461"/>
              <a:ext cx="124986" cy="93282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endCxn id="46" idx="1"/>
            </p:cNvCxnSpPr>
            <p:nvPr/>
          </p:nvCxnSpPr>
          <p:spPr>
            <a:xfrm>
              <a:off x="3491880" y="2298864"/>
              <a:ext cx="1249461" cy="206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0" idx="4"/>
              <a:endCxn id="46" idx="1"/>
            </p:cNvCxnSpPr>
            <p:nvPr/>
          </p:nvCxnSpPr>
          <p:spPr>
            <a:xfrm flipV="1">
              <a:off x="3725856" y="4365610"/>
              <a:ext cx="1015485" cy="112938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45" idx="1"/>
              <a:endCxn id="44" idx="3"/>
            </p:cNvCxnSpPr>
            <p:nvPr/>
          </p:nvCxnSpPr>
          <p:spPr>
            <a:xfrm flipH="1" flipV="1">
              <a:off x="6260824" y="2562313"/>
              <a:ext cx="1106292" cy="12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2809496" y="3220585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部署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725856" y="3213482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弹性调度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275094" y="3936709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构建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147964" y="4587151"/>
              <a:ext cx="8659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构建</a:t>
              </a: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/</a:t>
              </a: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上传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301939" y="4587151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Push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4085787" y="4952425"/>
              <a:ext cx="4571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Pull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接箭头连接符 33"/>
            <p:cNvCxnSpPr>
              <a:stCxn id="56" idx="3"/>
              <a:endCxn id="44" idx="0"/>
            </p:cNvCxnSpPr>
            <p:nvPr/>
          </p:nvCxnSpPr>
          <p:spPr>
            <a:xfrm>
              <a:off x="4727575" y="1679404"/>
              <a:ext cx="878579" cy="666885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5030131" y="1780836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服务发现</a:t>
              </a:r>
            </a:p>
          </p:txBody>
        </p:sp>
        <p:cxnSp>
          <p:nvCxnSpPr>
            <p:cNvPr id="36" name="直接箭头连接符 35"/>
            <p:cNvCxnSpPr>
              <a:stCxn id="9" idx="0"/>
              <a:endCxn id="46" idx="2"/>
            </p:cNvCxnSpPr>
            <p:nvPr/>
          </p:nvCxnSpPr>
          <p:spPr>
            <a:xfrm flipV="1">
              <a:off x="6816531" y="5229830"/>
              <a:ext cx="0" cy="35941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5" idx="1"/>
              <a:endCxn id="39" idx="3"/>
            </p:cNvCxnSpPr>
            <p:nvPr/>
          </p:nvCxnSpPr>
          <p:spPr>
            <a:xfrm flipH="1">
              <a:off x="767387" y="4194568"/>
              <a:ext cx="5087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000" y="3423572"/>
              <a:ext cx="650304" cy="513136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085" y="3953728"/>
              <a:ext cx="619302" cy="481679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48" y="4470907"/>
              <a:ext cx="619094" cy="481518"/>
            </a:xfrm>
            <a:prstGeom prst="rect">
              <a:avLst/>
            </a:prstGeom>
          </p:spPr>
        </p:pic>
        <p:cxnSp>
          <p:nvCxnSpPr>
            <p:cNvPr id="41" name="直接箭头连接符 40"/>
            <p:cNvCxnSpPr>
              <a:stCxn id="5" idx="1"/>
              <a:endCxn id="38" idx="3"/>
            </p:cNvCxnSpPr>
            <p:nvPr/>
          </p:nvCxnSpPr>
          <p:spPr>
            <a:xfrm flipH="1" flipV="1">
              <a:off x="793304" y="3680140"/>
              <a:ext cx="482836" cy="51442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5" idx="1"/>
              <a:endCxn id="40" idx="3"/>
            </p:cNvCxnSpPr>
            <p:nvPr/>
          </p:nvCxnSpPr>
          <p:spPr>
            <a:xfrm flipH="1">
              <a:off x="724942" y="4194568"/>
              <a:ext cx="551198" cy="517098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724406" y="3974362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代码</a:t>
              </a:r>
            </a:p>
          </p:txBody>
        </p:sp>
      </p:grp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DCOS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架构图</a:t>
            </a:r>
          </a:p>
        </p:txBody>
      </p:sp>
      <p:sp>
        <p:nvSpPr>
          <p:cNvPr id="61" name="矩形 60"/>
          <p:cNvSpPr/>
          <p:nvPr/>
        </p:nvSpPr>
        <p:spPr>
          <a:xfrm>
            <a:off x="251520" y="764704"/>
            <a:ext cx="856895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结合行业主流技术方案，通过关键技术选型，确定中国移动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DCOS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技术架构，即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以容器为基础封装各类应用和运行环境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，以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Mesos+Marathon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为核心实现容器资源的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分布式调度与协调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739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34099" y="445232"/>
            <a:ext cx="8821488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dirty="0">
                <a:cs typeface="Times New Roman" pitchFamily="18" charset="0"/>
              </a:rPr>
              <a:t>资源调度</a:t>
            </a:r>
            <a:r>
              <a:rPr kumimoji="1" lang="en-US" altLang="zh-CN" sz="2800" kern="0" dirty="0">
                <a:cs typeface="Times New Roman" pitchFamily="18" charset="0"/>
              </a:rPr>
              <a:t>1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62" name="Rectangle 2"/>
          <p:cNvSpPr>
            <a:spLocks noChangeArrowheads="1"/>
          </p:cNvSpPr>
          <p:nvPr/>
        </p:nvSpPr>
        <p:spPr bwMode="auto">
          <a:xfrm>
            <a:off x="998538" y="1371600"/>
            <a:ext cx="1600200" cy="4572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MPI job</a:t>
            </a:r>
          </a:p>
        </p:txBody>
      </p:sp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998538" y="2016125"/>
            <a:ext cx="1600200" cy="644525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MPI scheduler</a:t>
            </a: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3436938" y="1371600"/>
            <a:ext cx="1600200" cy="4572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Hadoop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 job</a:t>
            </a:r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3436938" y="2016125"/>
            <a:ext cx="1600200" cy="644525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Hadoop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 scheduler</a:t>
            </a: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1874838" y="3270250"/>
            <a:ext cx="2286000" cy="7620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7" name="Rectangle 8"/>
          <p:cNvSpPr/>
          <p:nvPr/>
        </p:nvSpPr>
        <p:spPr>
          <a:xfrm>
            <a:off x="2951163" y="3346450"/>
            <a:ext cx="1143000" cy="6096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Allocation module</a:t>
            </a:r>
          </a:p>
        </p:txBody>
      </p:sp>
      <p:sp>
        <p:nvSpPr>
          <p:cNvPr id="68" name="TextBox 9"/>
          <p:cNvSpPr txBox="1">
            <a:spLocks noChangeArrowheads="1"/>
          </p:cNvSpPr>
          <p:nvPr/>
        </p:nvSpPr>
        <p:spPr bwMode="auto">
          <a:xfrm>
            <a:off x="1858963" y="3346450"/>
            <a:ext cx="1135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Mesos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master</a:t>
            </a: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3170238" y="4641850"/>
            <a:ext cx="2163762" cy="16414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Mesos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slave</a:t>
            </a:r>
          </a:p>
        </p:txBody>
      </p:sp>
      <p:sp>
        <p:nvSpPr>
          <p:cNvPr id="70" name="Rectangle 12"/>
          <p:cNvSpPr/>
          <p:nvPr/>
        </p:nvSpPr>
        <p:spPr>
          <a:xfrm>
            <a:off x="3241675" y="5037138"/>
            <a:ext cx="977900" cy="1143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MPI executor</a:t>
            </a:r>
          </a:p>
        </p:txBody>
      </p:sp>
      <p:sp>
        <p:nvSpPr>
          <p:cNvPr id="71" name="Rectangle 14"/>
          <p:cNvSpPr/>
          <p:nvPr/>
        </p:nvSpPr>
        <p:spPr>
          <a:xfrm>
            <a:off x="4281488" y="5037138"/>
            <a:ext cx="977900" cy="11430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Rectangle 15"/>
          <p:cNvSpPr>
            <a:spLocks noChangeArrowheads="1"/>
          </p:cNvSpPr>
          <p:nvPr/>
        </p:nvSpPr>
        <p:spPr bwMode="auto">
          <a:xfrm>
            <a:off x="701675" y="4641850"/>
            <a:ext cx="2163763" cy="16414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Mesos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slave</a:t>
            </a:r>
          </a:p>
        </p:txBody>
      </p:sp>
      <p:sp>
        <p:nvSpPr>
          <p:cNvPr id="73" name="Rectangle 16"/>
          <p:cNvSpPr/>
          <p:nvPr/>
        </p:nvSpPr>
        <p:spPr>
          <a:xfrm>
            <a:off x="773113" y="5038725"/>
            <a:ext cx="977900" cy="11430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17"/>
          <p:cNvSpPr/>
          <p:nvPr/>
        </p:nvSpPr>
        <p:spPr>
          <a:xfrm>
            <a:off x="1812925" y="5038725"/>
            <a:ext cx="977900" cy="1143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MPI executor</a:t>
            </a:r>
          </a:p>
        </p:txBody>
      </p:sp>
      <p:sp>
        <p:nvSpPr>
          <p:cNvPr id="75" name="Rectangle 19"/>
          <p:cNvSpPr/>
          <p:nvPr/>
        </p:nvSpPr>
        <p:spPr>
          <a:xfrm>
            <a:off x="3313113" y="5722938"/>
            <a:ext cx="838200" cy="36353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</a:p>
        </p:txBody>
      </p:sp>
      <p:sp>
        <p:nvSpPr>
          <p:cNvPr id="76" name="Rectangle 24"/>
          <p:cNvSpPr/>
          <p:nvPr/>
        </p:nvSpPr>
        <p:spPr>
          <a:xfrm>
            <a:off x="1884363" y="5722938"/>
            <a:ext cx="838200" cy="36353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</a:p>
        </p:txBody>
      </p:sp>
      <p:cxnSp>
        <p:nvCxnSpPr>
          <p:cNvPr id="77" name="Straight Arrow Connector 26"/>
          <p:cNvCxnSpPr/>
          <p:nvPr/>
        </p:nvCxnSpPr>
        <p:spPr bwMode="auto">
          <a:xfrm>
            <a:off x="1798638" y="2660650"/>
            <a:ext cx="639762" cy="609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4"/>
          <p:cNvCxnSpPr/>
          <p:nvPr/>
        </p:nvCxnSpPr>
        <p:spPr bwMode="auto">
          <a:xfrm flipH="1">
            <a:off x="3581400" y="2660650"/>
            <a:ext cx="655638" cy="609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7"/>
          <p:cNvCxnSpPr/>
          <p:nvPr/>
        </p:nvCxnSpPr>
        <p:spPr bwMode="auto">
          <a:xfrm flipH="1">
            <a:off x="1784350" y="4032250"/>
            <a:ext cx="669925" cy="609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/>
          <p:cNvCxnSpPr/>
          <p:nvPr/>
        </p:nvCxnSpPr>
        <p:spPr bwMode="auto">
          <a:xfrm>
            <a:off x="3581400" y="4032250"/>
            <a:ext cx="671513" cy="60801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41"/>
          <p:cNvCxnSpPr>
            <a:stCxn id="62" idx="2"/>
            <a:endCxn id="63" idx="0"/>
          </p:cNvCxnSpPr>
          <p:nvPr/>
        </p:nvCxnSpPr>
        <p:spPr bwMode="auto">
          <a:xfrm>
            <a:off x="1798638" y="1828800"/>
            <a:ext cx="0" cy="18732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44"/>
          <p:cNvCxnSpPr>
            <a:stCxn id="64" idx="2"/>
            <a:endCxn id="65" idx="0"/>
          </p:cNvCxnSpPr>
          <p:nvPr/>
        </p:nvCxnSpPr>
        <p:spPr bwMode="auto">
          <a:xfrm>
            <a:off x="4237038" y="1828800"/>
            <a:ext cx="0" cy="18732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49"/>
          <p:cNvSpPr>
            <a:spLocks noChangeArrowheads="1"/>
          </p:cNvSpPr>
          <p:nvPr/>
        </p:nvSpPr>
        <p:spPr bwMode="auto">
          <a:xfrm>
            <a:off x="3352800" y="3505200"/>
            <a:ext cx="1016000" cy="61595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Resource offer</a:t>
            </a:r>
          </a:p>
        </p:txBody>
      </p:sp>
      <p:sp>
        <p:nvSpPr>
          <p:cNvPr id="84" name="Rounded Rectangular Callout 50"/>
          <p:cNvSpPr>
            <a:spLocks noChangeArrowheads="1"/>
          </p:cNvSpPr>
          <p:nvPr/>
        </p:nvSpPr>
        <p:spPr bwMode="auto">
          <a:xfrm>
            <a:off x="5073650" y="3200400"/>
            <a:ext cx="2362200" cy="708025"/>
          </a:xfrm>
          <a:prstGeom prst="wedgeRoundRectCallout">
            <a:avLst>
              <a:gd name="adj1" fmla="val -91056"/>
              <a:gd name="adj2" fmla="val -22491"/>
              <a:gd name="adj3" fmla="val 16667"/>
            </a:avLst>
          </a:pr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Pick framework to offer resources to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76256" y="61801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*来自互联网</a:t>
            </a:r>
          </a:p>
        </p:txBody>
      </p:sp>
    </p:spTree>
    <p:extLst>
      <p:ext uri="{BB962C8B-B14F-4D97-AF65-F5344CB8AC3E}">
        <p14:creationId xmlns:p14="http://schemas.microsoft.com/office/powerpoint/2010/main" val="30702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83" grpId="0" animBg="1"/>
      <p:bldP spid="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资源调度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998538" y="1371600"/>
            <a:ext cx="1600200" cy="4572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MPI job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98538" y="2016125"/>
            <a:ext cx="1600200" cy="644525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MPI scheduler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3436938" y="1371600"/>
            <a:ext cx="1600200" cy="4572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Hadoop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 job</a:t>
            </a:r>
          </a:p>
        </p:txBody>
      </p:sp>
      <p:sp>
        <p:nvSpPr>
          <p:cNvPr id="57" name="Rectangle 5"/>
          <p:cNvSpPr>
            <a:spLocks noChangeArrowheads="1"/>
          </p:cNvSpPr>
          <p:nvPr/>
        </p:nvSpPr>
        <p:spPr bwMode="auto">
          <a:xfrm>
            <a:off x="3436938" y="2016125"/>
            <a:ext cx="1600200" cy="644525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Hadoop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 scheduler</a:t>
            </a:r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1874838" y="3270250"/>
            <a:ext cx="2286000" cy="7620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9" name="Rectangle 8"/>
          <p:cNvSpPr/>
          <p:nvPr/>
        </p:nvSpPr>
        <p:spPr>
          <a:xfrm>
            <a:off x="2951163" y="3346450"/>
            <a:ext cx="1143000" cy="6096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Allocation module</a:t>
            </a:r>
          </a:p>
        </p:txBody>
      </p:sp>
      <p:sp>
        <p:nvSpPr>
          <p:cNvPr id="61" name="TextBox 9"/>
          <p:cNvSpPr txBox="1">
            <a:spLocks noChangeArrowheads="1"/>
          </p:cNvSpPr>
          <p:nvPr/>
        </p:nvSpPr>
        <p:spPr bwMode="auto">
          <a:xfrm>
            <a:off x="1858963" y="3346450"/>
            <a:ext cx="1135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Mesos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master</a:t>
            </a: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3170238" y="4641850"/>
            <a:ext cx="2163762" cy="16414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Mesos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slave</a:t>
            </a:r>
          </a:p>
        </p:txBody>
      </p:sp>
      <p:sp>
        <p:nvSpPr>
          <p:cNvPr id="86" name="Rectangle 12"/>
          <p:cNvSpPr/>
          <p:nvPr/>
        </p:nvSpPr>
        <p:spPr>
          <a:xfrm>
            <a:off x="3241675" y="5037138"/>
            <a:ext cx="977900" cy="1143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MPI executor</a:t>
            </a:r>
          </a:p>
        </p:txBody>
      </p:sp>
      <p:sp>
        <p:nvSpPr>
          <p:cNvPr id="87" name="Rectangle 14"/>
          <p:cNvSpPr/>
          <p:nvPr/>
        </p:nvSpPr>
        <p:spPr>
          <a:xfrm>
            <a:off x="4281488" y="5037138"/>
            <a:ext cx="977900" cy="11430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701675" y="4641850"/>
            <a:ext cx="2163763" cy="16414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Mesos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slave</a:t>
            </a:r>
          </a:p>
        </p:txBody>
      </p:sp>
      <p:sp>
        <p:nvSpPr>
          <p:cNvPr id="89" name="Rectangle 16"/>
          <p:cNvSpPr/>
          <p:nvPr/>
        </p:nvSpPr>
        <p:spPr>
          <a:xfrm>
            <a:off x="773113" y="5038725"/>
            <a:ext cx="977900" cy="11430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Rectangle 17"/>
          <p:cNvSpPr/>
          <p:nvPr/>
        </p:nvSpPr>
        <p:spPr>
          <a:xfrm>
            <a:off x="1812925" y="5038725"/>
            <a:ext cx="977900" cy="1143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MPI executor</a:t>
            </a:r>
          </a:p>
        </p:txBody>
      </p:sp>
      <p:sp>
        <p:nvSpPr>
          <p:cNvPr id="91" name="Rectangle 19"/>
          <p:cNvSpPr/>
          <p:nvPr/>
        </p:nvSpPr>
        <p:spPr>
          <a:xfrm>
            <a:off x="3313113" y="5722938"/>
            <a:ext cx="838200" cy="36353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</a:p>
        </p:txBody>
      </p:sp>
      <p:sp>
        <p:nvSpPr>
          <p:cNvPr id="92" name="Rectangle 24"/>
          <p:cNvSpPr/>
          <p:nvPr/>
        </p:nvSpPr>
        <p:spPr>
          <a:xfrm>
            <a:off x="1884363" y="5722938"/>
            <a:ext cx="838200" cy="36353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</a:p>
        </p:txBody>
      </p:sp>
      <p:cxnSp>
        <p:nvCxnSpPr>
          <p:cNvPr id="93" name="Straight Arrow Connector 26"/>
          <p:cNvCxnSpPr/>
          <p:nvPr/>
        </p:nvCxnSpPr>
        <p:spPr bwMode="auto">
          <a:xfrm>
            <a:off x="1798638" y="2660650"/>
            <a:ext cx="639762" cy="609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4"/>
          <p:cNvCxnSpPr/>
          <p:nvPr/>
        </p:nvCxnSpPr>
        <p:spPr bwMode="auto">
          <a:xfrm flipH="1">
            <a:off x="3581400" y="2660650"/>
            <a:ext cx="655638" cy="609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37"/>
          <p:cNvCxnSpPr/>
          <p:nvPr/>
        </p:nvCxnSpPr>
        <p:spPr bwMode="auto">
          <a:xfrm flipH="1">
            <a:off x="1784350" y="4032250"/>
            <a:ext cx="669925" cy="609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8"/>
          <p:cNvCxnSpPr/>
          <p:nvPr/>
        </p:nvCxnSpPr>
        <p:spPr bwMode="auto">
          <a:xfrm>
            <a:off x="3581400" y="4032250"/>
            <a:ext cx="671513" cy="60801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1"/>
          <p:cNvCxnSpPr>
            <a:stCxn id="54" idx="2"/>
            <a:endCxn id="55" idx="0"/>
          </p:cNvCxnSpPr>
          <p:nvPr/>
        </p:nvCxnSpPr>
        <p:spPr bwMode="auto">
          <a:xfrm>
            <a:off x="1798638" y="1828800"/>
            <a:ext cx="0" cy="18732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44"/>
          <p:cNvCxnSpPr>
            <a:stCxn id="56" idx="2"/>
            <a:endCxn id="57" idx="0"/>
          </p:cNvCxnSpPr>
          <p:nvPr/>
        </p:nvCxnSpPr>
        <p:spPr bwMode="auto">
          <a:xfrm>
            <a:off x="4237038" y="1828800"/>
            <a:ext cx="0" cy="18732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ounded Rectangular Callout 50"/>
          <p:cNvSpPr>
            <a:spLocks noChangeArrowheads="1"/>
          </p:cNvSpPr>
          <p:nvPr/>
        </p:nvSpPr>
        <p:spPr bwMode="auto">
          <a:xfrm>
            <a:off x="5073650" y="3200400"/>
            <a:ext cx="2362200" cy="708025"/>
          </a:xfrm>
          <a:prstGeom prst="wedgeRoundRectCallout">
            <a:avLst>
              <a:gd name="adj1" fmla="val -91056"/>
              <a:gd name="adj2" fmla="val -22491"/>
              <a:gd name="adj3" fmla="val 16667"/>
            </a:avLst>
          </a:pr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Pick framework to offer resources to</a:t>
            </a: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-324544" y="-91282"/>
            <a:ext cx="9677400" cy="7192963"/>
          </a:xfrm>
          <a:prstGeom prst="rect">
            <a:avLst/>
          </a:prstGeom>
          <a:solidFill>
            <a:schemeClr val="bg1">
              <a:alpha val="49019"/>
            </a:schemeClr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1" name="Rectangle 49"/>
          <p:cNvSpPr>
            <a:spLocks noChangeArrowheads="1"/>
          </p:cNvSpPr>
          <p:nvPr/>
        </p:nvSpPr>
        <p:spPr bwMode="auto">
          <a:xfrm>
            <a:off x="3352800" y="3505200"/>
            <a:ext cx="1016000" cy="61595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Resource offer</a:t>
            </a:r>
          </a:p>
        </p:txBody>
      </p:sp>
      <p:sp>
        <p:nvSpPr>
          <p:cNvPr id="102" name="Rectangle 28"/>
          <p:cNvSpPr>
            <a:spLocks noChangeArrowheads="1"/>
          </p:cNvSpPr>
          <p:nvPr/>
        </p:nvSpPr>
        <p:spPr bwMode="auto">
          <a:xfrm>
            <a:off x="1927225" y="2895600"/>
            <a:ext cx="3876675" cy="182880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 Resource offer =</a:t>
            </a:r>
            <a:b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</a:b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    list of (node, availableResources)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ＭＳ Ｐゴシック" panose="020B0600070205080204" pitchFamily="34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 E.g.  { (node1, &lt;2 CPUs, 4 GB&gt;),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      </a:t>
            </a:r>
            <a:r>
              <a:rPr kumimoji="0" lang="en-US" altLang="zh-CN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       (node2, &lt;3 CPUs, 2 GB&gt;) }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876256" y="61801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*来自互联网</a:t>
            </a:r>
          </a:p>
        </p:txBody>
      </p:sp>
    </p:spTree>
    <p:extLst>
      <p:ext uri="{BB962C8B-B14F-4D97-AF65-F5344CB8AC3E}">
        <p14:creationId xmlns:p14="http://schemas.microsoft.com/office/powerpoint/2010/main" val="171983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34099" y="445232"/>
            <a:ext cx="8821488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资源调度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998538" y="1371600"/>
            <a:ext cx="1600200" cy="4572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MPI job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998538" y="2016125"/>
            <a:ext cx="1600200" cy="644525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MPI scheduler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436938" y="1371600"/>
            <a:ext cx="1600200" cy="4572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Hadoop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 job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436938" y="2016125"/>
            <a:ext cx="1600200" cy="644525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Hadoop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 scheduler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1874838" y="3270250"/>
            <a:ext cx="2286000" cy="762000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2951163" y="3346450"/>
            <a:ext cx="1143000" cy="6096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Allocation module</a:t>
            </a:r>
          </a:p>
        </p:txBody>
      </p: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1858963" y="3346450"/>
            <a:ext cx="11350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Mesos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anose="020B0503020204020204" pitchFamily="34" charset="0"/>
                <a:ea typeface="ＭＳ Ｐゴシック" panose="020B0600070205080204" pitchFamily="34" charset="-128"/>
              </a:rPr>
              <a:t>master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3170238" y="4641850"/>
            <a:ext cx="2163762" cy="16414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Mesos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slave</a:t>
            </a:r>
          </a:p>
        </p:txBody>
      </p:sp>
      <p:sp>
        <p:nvSpPr>
          <p:cNvPr id="35" name="Rectangle 12"/>
          <p:cNvSpPr/>
          <p:nvPr/>
        </p:nvSpPr>
        <p:spPr>
          <a:xfrm>
            <a:off x="3241675" y="5037138"/>
            <a:ext cx="977900" cy="1143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MPI executor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4281488" y="5037138"/>
            <a:ext cx="977900" cy="1143000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Hadoop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 executor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701675" y="4641850"/>
            <a:ext cx="2163763" cy="1641475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Mesos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slave</a:t>
            </a:r>
          </a:p>
        </p:txBody>
      </p:sp>
      <p:sp>
        <p:nvSpPr>
          <p:cNvPr id="38" name="Rectangle 17"/>
          <p:cNvSpPr/>
          <p:nvPr/>
        </p:nvSpPr>
        <p:spPr>
          <a:xfrm>
            <a:off x="1812925" y="5038725"/>
            <a:ext cx="977900" cy="1143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MPI executor</a:t>
            </a:r>
          </a:p>
        </p:txBody>
      </p:sp>
      <p:sp>
        <p:nvSpPr>
          <p:cNvPr id="39" name="Rectangle 19"/>
          <p:cNvSpPr/>
          <p:nvPr/>
        </p:nvSpPr>
        <p:spPr>
          <a:xfrm>
            <a:off x="3313113" y="5722938"/>
            <a:ext cx="838200" cy="36353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</a:p>
        </p:txBody>
      </p:sp>
      <p:sp>
        <p:nvSpPr>
          <p:cNvPr id="40" name="Rectangle 24"/>
          <p:cNvSpPr/>
          <p:nvPr/>
        </p:nvSpPr>
        <p:spPr>
          <a:xfrm>
            <a:off x="1884363" y="5722938"/>
            <a:ext cx="838200" cy="36353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</a:p>
        </p:txBody>
      </p:sp>
      <p:cxnSp>
        <p:nvCxnSpPr>
          <p:cNvPr id="41" name="Straight Arrow Connector 26"/>
          <p:cNvCxnSpPr/>
          <p:nvPr/>
        </p:nvCxnSpPr>
        <p:spPr bwMode="auto">
          <a:xfrm>
            <a:off x="1798638" y="2660650"/>
            <a:ext cx="639762" cy="609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4"/>
          <p:cNvCxnSpPr/>
          <p:nvPr/>
        </p:nvCxnSpPr>
        <p:spPr bwMode="auto">
          <a:xfrm flipH="1">
            <a:off x="3581400" y="2660650"/>
            <a:ext cx="655638" cy="609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7"/>
          <p:cNvCxnSpPr/>
          <p:nvPr/>
        </p:nvCxnSpPr>
        <p:spPr bwMode="auto">
          <a:xfrm flipH="1">
            <a:off x="1784350" y="4032250"/>
            <a:ext cx="669925" cy="6096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8"/>
          <p:cNvCxnSpPr/>
          <p:nvPr/>
        </p:nvCxnSpPr>
        <p:spPr bwMode="auto">
          <a:xfrm>
            <a:off x="3581400" y="4032250"/>
            <a:ext cx="671513" cy="60801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1"/>
          <p:cNvCxnSpPr>
            <a:stCxn id="27" idx="2"/>
            <a:endCxn id="28" idx="0"/>
          </p:cNvCxnSpPr>
          <p:nvPr/>
        </p:nvCxnSpPr>
        <p:spPr bwMode="auto">
          <a:xfrm>
            <a:off x="1798638" y="1828800"/>
            <a:ext cx="0" cy="18732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4"/>
          <p:cNvCxnSpPr>
            <a:stCxn id="29" idx="2"/>
            <a:endCxn id="30" idx="0"/>
          </p:cNvCxnSpPr>
          <p:nvPr/>
        </p:nvCxnSpPr>
        <p:spPr bwMode="auto">
          <a:xfrm>
            <a:off x="4237038" y="1828800"/>
            <a:ext cx="0" cy="18732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triangle" w="lg" len="sm"/>
            <a:tailEnd type="triangle" w="lg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28"/>
          <p:cNvSpPr>
            <a:spLocks noChangeArrowheads="1"/>
          </p:cNvSpPr>
          <p:nvPr/>
        </p:nvSpPr>
        <p:spPr bwMode="auto">
          <a:xfrm>
            <a:off x="5073650" y="3200400"/>
            <a:ext cx="2362200" cy="708025"/>
          </a:xfrm>
          <a:prstGeom prst="wedgeRoundRectCallout">
            <a:avLst>
              <a:gd name="adj1" fmla="val -91056"/>
              <a:gd name="adj2" fmla="val -22491"/>
              <a:gd name="adj3" fmla="val 16667"/>
            </a:avLst>
          </a:pr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Pick framework to offer resources to</a:t>
            </a:r>
          </a:p>
        </p:txBody>
      </p:sp>
      <p:sp>
        <p:nvSpPr>
          <p:cNvPr id="48" name="Rectangle 29"/>
          <p:cNvSpPr/>
          <p:nvPr/>
        </p:nvSpPr>
        <p:spPr>
          <a:xfrm>
            <a:off x="4065588" y="2255838"/>
            <a:ext cx="838200" cy="363537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task</a:t>
            </a:r>
          </a:p>
        </p:txBody>
      </p:sp>
      <p:sp>
        <p:nvSpPr>
          <p:cNvPr id="49" name="Rounded Rectangular Callout 30"/>
          <p:cNvSpPr>
            <a:spLocks noChangeArrowheads="1"/>
          </p:cNvSpPr>
          <p:nvPr/>
        </p:nvSpPr>
        <p:spPr bwMode="auto">
          <a:xfrm>
            <a:off x="5994400" y="1981200"/>
            <a:ext cx="2362200" cy="708025"/>
          </a:xfrm>
          <a:prstGeom prst="wedgeRoundRectCallout">
            <a:avLst>
              <a:gd name="adj1" fmla="val -91056"/>
              <a:gd name="adj2" fmla="val -22491"/>
              <a:gd name="adj3" fmla="val 16667"/>
            </a:avLst>
          </a:pr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Framework-specific scheduling</a:t>
            </a: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3352800" y="3505200"/>
            <a:ext cx="1016000" cy="615950"/>
          </a:xfrm>
          <a:prstGeom prst="rect">
            <a:avLst/>
          </a:prstGeom>
          <a:gradFill rotWithShape="1">
            <a:gsLst>
              <a:gs pos="0">
                <a:srgbClr val="FFE5E5"/>
              </a:gs>
              <a:gs pos="64999">
                <a:srgbClr val="FFBEBD"/>
              </a:gs>
              <a:gs pos="100000">
                <a:srgbClr val="FFA2A1"/>
              </a:gs>
            </a:gsLst>
            <a:lin ang="5400000" scaled="1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</a:rPr>
              <a:t>Resource offer</a:t>
            </a:r>
          </a:p>
        </p:txBody>
      </p:sp>
      <p:sp>
        <p:nvSpPr>
          <p:cNvPr id="51" name="Rounded Rectangular Callout 31"/>
          <p:cNvSpPr>
            <a:spLocks noChangeArrowheads="1"/>
          </p:cNvSpPr>
          <p:nvPr/>
        </p:nvSpPr>
        <p:spPr bwMode="auto">
          <a:xfrm>
            <a:off x="6299200" y="4602163"/>
            <a:ext cx="2362200" cy="708025"/>
          </a:xfrm>
          <a:prstGeom prst="wedgeRoundRectCallout">
            <a:avLst>
              <a:gd name="adj1" fmla="val -91056"/>
              <a:gd name="adj2" fmla="val -22491"/>
              <a:gd name="adj3" fmla="val 16667"/>
            </a:avLst>
          </a:prstGeom>
          <a:gradFill rotWithShape="1">
            <a:gsLst>
              <a:gs pos="0">
                <a:srgbClr val="F0EAF9"/>
              </a:gs>
              <a:gs pos="64999">
                <a:srgbClr val="D9CBEE"/>
              </a:gs>
              <a:gs pos="100000">
                <a:srgbClr val="C9B5E8"/>
              </a:gs>
            </a:gsLst>
            <a:lin ang="5400000" scaled="1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Launches and isolates executors</a:t>
            </a:r>
          </a:p>
        </p:txBody>
      </p:sp>
      <p:sp>
        <p:nvSpPr>
          <p:cNvPr id="52" name="Rectangle 32"/>
          <p:cNvSpPr/>
          <p:nvPr/>
        </p:nvSpPr>
        <p:spPr>
          <a:xfrm>
            <a:off x="773113" y="5038725"/>
            <a:ext cx="977900" cy="11430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876256" y="61801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*来自互联网</a:t>
            </a:r>
          </a:p>
        </p:txBody>
      </p:sp>
    </p:spTree>
    <p:extLst>
      <p:ext uri="{BB962C8B-B14F-4D97-AF65-F5344CB8AC3E}">
        <p14:creationId xmlns:p14="http://schemas.microsoft.com/office/powerpoint/2010/main" val="262325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8148E-6 L 0.07778 -0.2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111 0.05139 -0.12205 0.10278 -0.11667 0.18704 C -0.11129 0.2713 -0.03976 0.38843 0.03194 0.50556 " pathEditMode="relative" ptsTypes="aaA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8" grpId="0" animBg="1"/>
      <p:bldP spid="48" grpId="1" animBg="1"/>
      <p:bldP spid="49" grpId="0" animBg="1"/>
      <p:bldP spid="50" grpId="0" animBg="1"/>
      <p:bldP spid="50" grpId="1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34099" y="445232"/>
            <a:ext cx="8821488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任务调度</a:t>
            </a:r>
          </a:p>
        </p:txBody>
      </p:sp>
      <p:pic>
        <p:nvPicPr>
          <p:cNvPr id="53" name="Picture 4" descr="http://cms.csdnimg.cn/article/201309/06/5229a0191e29f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800" y="1412776"/>
            <a:ext cx="3456384" cy="4032448"/>
          </a:xfrm>
          <a:prstGeom prst="rect">
            <a:avLst/>
          </a:prstGeom>
          <a:noFill/>
        </p:spPr>
      </p:pic>
      <p:sp>
        <p:nvSpPr>
          <p:cNvPr id="54" name="矩形 53"/>
          <p:cNvSpPr/>
          <p:nvPr/>
        </p:nvSpPr>
        <p:spPr>
          <a:xfrm>
            <a:off x="4499992" y="2924943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Mesos仅负责分布式集群资源分配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Marathon负责任务调度，故障转移</a:t>
            </a:r>
          </a:p>
        </p:txBody>
      </p:sp>
    </p:spTree>
    <p:extLst>
      <p:ext uri="{BB962C8B-B14F-4D97-AF65-F5344CB8AC3E}">
        <p14:creationId xmlns:p14="http://schemas.microsoft.com/office/powerpoint/2010/main" val="3024072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3334099" y="445232"/>
            <a:ext cx="8821488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服务注册</a:t>
            </a:r>
          </a:p>
        </p:txBody>
      </p:sp>
      <p:sp>
        <p:nvSpPr>
          <p:cNvPr id="23" name="矩形 22"/>
          <p:cNvSpPr/>
          <p:nvPr/>
        </p:nvSpPr>
        <p:spPr>
          <a:xfrm>
            <a:off x="2483768" y="1827533"/>
            <a:ext cx="5832648" cy="2977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只是个独立的服务注册发现组件，只能通过在宿主机上部署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发现组件，通过其发现宿主机的容器变化来发现，属于被动的发现，往往会出现发现延迟时间较长的问题，我们通过修改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组件的发现接口，实现与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Marathon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事件接口进行对接，达到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Marathon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的任何变动都会及时同步给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组件，提高了系统的发现速度，并且避免在每个宿主机上部署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Etcd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发现组件。</a:t>
            </a:r>
          </a:p>
        </p:txBody>
      </p:sp>
      <p:grpSp>
        <p:nvGrpSpPr>
          <p:cNvPr id="24" name="组合 3"/>
          <p:cNvGrpSpPr/>
          <p:nvPr/>
        </p:nvGrpSpPr>
        <p:grpSpPr>
          <a:xfrm>
            <a:off x="611560" y="1564912"/>
            <a:ext cx="1440160" cy="3592280"/>
            <a:chOff x="827584" y="1700808"/>
            <a:chExt cx="1584176" cy="3888432"/>
          </a:xfrm>
        </p:grpSpPr>
        <p:sp>
          <p:nvSpPr>
            <p:cNvPr id="25" name="矩形 24"/>
            <p:cNvSpPr/>
            <p:nvPr/>
          </p:nvSpPr>
          <p:spPr>
            <a:xfrm>
              <a:off x="827584" y="1700808"/>
              <a:ext cx="1584176" cy="57606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Marathon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7584" y="2852936"/>
              <a:ext cx="1584176" cy="5760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Etcd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827584" y="3933056"/>
              <a:ext cx="1584176" cy="57606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Confd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827584" y="5013176"/>
              <a:ext cx="1584176" cy="576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HAProxy</a:t>
              </a:r>
              <a:endParaRPr lang="zh-CN" altLang="en-US" dirty="0"/>
            </a:p>
          </p:txBody>
        </p:sp>
        <p:cxnSp>
          <p:nvCxnSpPr>
            <p:cNvPr id="29" name="直接箭头连接符 8"/>
            <p:cNvCxnSpPr>
              <a:stCxn id="26" idx="2"/>
              <a:endCxn id="27" idx="0"/>
            </p:cNvCxnSpPr>
            <p:nvPr/>
          </p:nvCxnSpPr>
          <p:spPr>
            <a:xfrm>
              <a:off x="1619672" y="2276872"/>
              <a:ext cx="0" cy="57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9"/>
            <p:cNvCxnSpPr>
              <a:stCxn id="27" idx="2"/>
              <a:endCxn id="28" idx="0"/>
            </p:cNvCxnSpPr>
            <p:nvPr/>
          </p:nvCxnSpPr>
          <p:spPr>
            <a:xfrm>
              <a:off x="1619672" y="3429000"/>
              <a:ext cx="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10"/>
            <p:cNvCxnSpPr>
              <a:stCxn id="28" idx="2"/>
            </p:cNvCxnSpPr>
            <p:nvPr/>
          </p:nvCxnSpPr>
          <p:spPr>
            <a:xfrm>
              <a:off x="1619672" y="4509120"/>
              <a:ext cx="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1"/>
          <p:cNvSpPr/>
          <p:nvPr/>
        </p:nvSpPr>
        <p:spPr>
          <a:xfrm>
            <a:off x="2339752" y="1564912"/>
            <a:ext cx="6120680" cy="3456384"/>
          </a:xfrm>
          <a:prstGeom prst="roundRect">
            <a:avLst/>
          </a:prstGeom>
          <a:noFill/>
          <a:ln>
            <a:solidFill>
              <a:srgbClr val="3090D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89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1238060" y="1763448"/>
            <a:ext cx="1965325" cy="533400"/>
          </a:xfrm>
          <a:prstGeom prst="roundRect">
            <a:avLst>
              <a:gd name="adj" fmla="val 16667"/>
            </a:avLst>
          </a:prstGeom>
          <a:solidFill>
            <a:srgbClr val="37609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Hans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sp>
        <p:nvSpPr>
          <p:cNvPr id="3" name="AutoShape 14"/>
          <p:cNvSpPr>
            <a:spLocks noChangeArrowheads="1"/>
          </p:cNvSpPr>
          <p:nvPr/>
        </p:nvSpPr>
        <p:spPr bwMode="auto">
          <a:xfrm>
            <a:off x="3322446" y="1763448"/>
            <a:ext cx="4561730" cy="533400"/>
          </a:xfrm>
          <a:prstGeom prst="roundRect">
            <a:avLst>
              <a:gd name="adj" fmla="val 16667"/>
            </a:avLst>
          </a:prstGeom>
          <a:solidFill>
            <a:srgbClr val="37609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走向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之路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1238060" y="3076203"/>
            <a:ext cx="1965325" cy="5334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zh-Hans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3322447" y="3076203"/>
            <a:ext cx="4559997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中国移动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endParaRPr lang="zh-Hans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239986" y="4479776"/>
            <a:ext cx="1965325" cy="5334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zh-Hans" altLang="en-US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3324373" y="4479776"/>
            <a:ext cx="4559997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经验与分享</a:t>
            </a:r>
            <a:endParaRPr lang="zh-Hans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421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43000" y="125760"/>
            <a:ext cx="8821488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fontAlgn="base"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管理平台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070"/>
            <a:ext cx="9144000" cy="490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8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>
          <a:xfrm>
            <a:off x="143000" y="44624"/>
            <a:ext cx="8821488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fontAlgn="base">
              <a:spcAft>
                <a:spcPct val="0"/>
              </a:spcAft>
              <a:buClr>
                <a:srgbClr val="CC9900"/>
              </a:buClr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数据中心容器视图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743233"/>
            <a:ext cx="9142857" cy="5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92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生产实践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4" name="Picture 3" descr="C:\Users\Administrator\Desktop\IMG_0311.PNG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1032" y="1107271"/>
            <a:ext cx="856784" cy="1469582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16" y="4938531"/>
            <a:ext cx="856800" cy="1468800"/>
          </a:xfrm>
          <a:prstGeom prst="rect">
            <a:avLst/>
          </a:prstGeom>
        </p:spPr>
      </p:pic>
      <p:pic>
        <p:nvPicPr>
          <p:cNvPr id="15" name="图片 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016" y="2997896"/>
            <a:ext cx="856800" cy="14688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3102283" y="1124744"/>
            <a:ext cx="3845981" cy="146958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注册用户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万，日活跃用户数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万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“双十一”抢购，并发数峰值近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万次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秒</a:t>
            </a:r>
          </a:p>
        </p:txBody>
      </p:sp>
      <p:sp>
        <p:nvSpPr>
          <p:cNvPr id="21" name="矩形 20"/>
          <p:cNvSpPr/>
          <p:nvPr/>
        </p:nvSpPr>
        <p:spPr>
          <a:xfrm>
            <a:off x="798027" y="1124744"/>
            <a:ext cx="2052481" cy="1469582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3648" y="1461538"/>
            <a:ext cx="1502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手机营业厅试点</a:t>
            </a:r>
          </a:p>
        </p:txBody>
      </p:sp>
      <p:sp>
        <p:nvSpPr>
          <p:cNvPr id="28" name="矩形 27"/>
          <p:cNvSpPr/>
          <p:nvPr/>
        </p:nvSpPr>
        <p:spPr>
          <a:xfrm>
            <a:off x="3102283" y="2996952"/>
            <a:ext cx="3845981" cy="146958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p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域核心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--CRM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系统全省迁移完成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截至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月，已有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套应用系统平稳运行在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平台上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8027" y="2996952"/>
            <a:ext cx="2052481" cy="1469582"/>
          </a:xfrm>
          <a:prstGeom prst="rect">
            <a:avLst/>
          </a:prstGeom>
          <a:solidFill>
            <a:srgbClr val="94C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53648" y="3333746"/>
            <a:ext cx="1502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多核心系统推广</a:t>
            </a:r>
          </a:p>
        </p:txBody>
      </p:sp>
      <p:sp>
        <p:nvSpPr>
          <p:cNvPr id="31" name="矩形 30"/>
          <p:cNvSpPr/>
          <p:nvPr/>
        </p:nvSpPr>
        <p:spPr>
          <a:xfrm>
            <a:off x="3102283" y="4941168"/>
            <a:ext cx="3845981" cy="146958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charset="2"/>
              <a:buChar char="p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自主开发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管理平台，集快速部署、持续集成、日志、告警和弹性伸缩于一身</a:t>
            </a:r>
          </a:p>
        </p:txBody>
      </p:sp>
      <p:sp>
        <p:nvSpPr>
          <p:cNvPr id="32" name="矩形 31"/>
          <p:cNvSpPr/>
          <p:nvPr/>
        </p:nvSpPr>
        <p:spPr>
          <a:xfrm>
            <a:off x="798027" y="4941168"/>
            <a:ext cx="2052481" cy="1469582"/>
          </a:xfrm>
          <a:prstGeom prst="rect">
            <a:avLst/>
          </a:prstGeom>
          <a:solidFill>
            <a:srgbClr val="3B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53648" y="5277962"/>
            <a:ext cx="1502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管理平台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建设</a:t>
            </a:r>
          </a:p>
        </p:txBody>
      </p:sp>
    </p:spTree>
    <p:extLst>
      <p:ext uri="{BB962C8B-B14F-4D97-AF65-F5344CB8AC3E}">
        <p14:creationId xmlns:p14="http://schemas.microsoft.com/office/powerpoint/2010/main" val="355117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lvl="0" eaLnBrk="0" hangingPunct="0">
              <a:defRPr/>
            </a:pPr>
            <a:r>
              <a:rPr kumimoji="1" lang="en-US" altLang="zh-CN" sz="2800" kern="0" dirty="0">
                <a:cs typeface="Times New Roman" pitchFamily="18" charset="0"/>
              </a:rPr>
              <a:t>DCOS</a:t>
            </a:r>
            <a:r>
              <a:rPr kumimoji="1" lang="zh-CN" altLang="en-US" sz="2800" kern="0" dirty="0">
                <a:cs typeface="Times New Roman" pitchFamily="18" charset="0"/>
              </a:rPr>
              <a:t>优势分析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52" y="1360270"/>
            <a:ext cx="7920880" cy="4661018"/>
            <a:chOff x="539552" y="1819672"/>
            <a:chExt cx="7920880" cy="4661018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gray">
            <a:xfrm>
              <a:off x="3707904" y="3428851"/>
              <a:ext cx="1584325" cy="1584325"/>
            </a:xfrm>
            <a:prstGeom prst="ellipse">
              <a:avLst/>
            </a:prstGeom>
            <a:solidFill>
              <a:srgbClr val="0070C0"/>
            </a:solidFill>
            <a:ln w="25400" algn="ctr">
              <a:noFill/>
              <a:round/>
            </a:ln>
            <a:effectLst/>
          </p:spPr>
          <p:txBody>
            <a:bodyPr wrap="none" anchor="ctr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DCOS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优势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gray">
            <a:xfrm>
              <a:off x="597545" y="2149177"/>
              <a:ext cx="3175000" cy="1830919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 anchor="ctr">
              <a:norm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gray">
            <a:xfrm>
              <a:off x="567382" y="1819672"/>
              <a:ext cx="3212530" cy="4572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高资源利用率</a:t>
              </a:r>
            </a:p>
          </p:txBody>
        </p:sp>
        <p:sp>
          <p:nvSpPr>
            <p:cNvPr id="11" name="AutoShape 20"/>
            <p:cNvSpPr>
              <a:spLocks noChangeArrowheads="1"/>
            </p:cNvSpPr>
            <p:nvPr/>
          </p:nvSpPr>
          <p:spPr bwMode="gray">
            <a:xfrm>
              <a:off x="5285432" y="2149177"/>
              <a:ext cx="3175000" cy="1830919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2" name="AutoShape 21"/>
            <p:cNvSpPr>
              <a:spLocks noChangeArrowheads="1"/>
            </p:cNvSpPr>
            <p:nvPr/>
          </p:nvSpPr>
          <p:spPr bwMode="gray">
            <a:xfrm>
              <a:off x="5255269" y="1819672"/>
              <a:ext cx="3205163" cy="4572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高效的跨数据中心的资源调度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683568" y="2348880"/>
              <a:ext cx="3096344" cy="1144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DCOS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相较于虚拟机有着基于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、内存、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IO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的更细粒度的资源调度，多个计算框架或应用程序可共享资源和数据，提高了资源利用率。</a:t>
              </a:r>
            </a:p>
          </p:txBody>
        </p:sp>
        <p:sp>
          <p:nvSpPr>
            <p:cNvPr id="14" name="AutoShape 20"/>
            <p:cNvSpPr>
              <a:spLocks noChangeArrowheads="1"/>
            </p:cNvSpPr>
            <p:nvPr/>
          </p:nvSpPr>
          <p:spPr bwMode="gray">
            <a:xfrm>
              <a:off x="5285432" y="4597549"/>
              <a:ext cx="3175000" cy="1855787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gray">
            <a:xfrm>
              <a:off x="5255270" y="4368949"/>
              <a:ext cx="3205162" cy="4572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高可用性、容灾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5364088" y="2420888"/>
              <a:ext cx="2952328" cy="1144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DCOS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平台展现了其在线性扩展、异地资源调度等方面的优异性能，无需大二层网络实现跨机房的资源调度。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39552" y="55172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，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gray">
            <a:xfrm>
              <a:off x="641722" y="4593704"/>
              <a:ext cx="3175000" cy="1855787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25400" algn="ctr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굴림" pitchFamily="50" charset="-127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gray">
            <a:xfrm>
              <a:off x="611559" y="4365104"/>
              <a:ext cx="3160985" cy="457200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25400" algn="ctr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弹性扩缩容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364088" y="4797152"/>
              <a:ext cx="3096344" cy="14142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DCOS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平台所有组件采用分布式架构，应用跨机房分布式调度。自动为宕机服务器上运行的节点重新分配资源并调度，保障业务不掉线，做到故障自愈。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83568" y="4797152"/>
              <a:ext cx="3211810" cy="168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彻底解决应用的扩缩容问题，容量管理从“给多少用多少”向“用多少给多少”转变，被动变主动。应用的扩缩容时间从传统集成方式的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2-3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天缩短到秒级，可以根据业务负载自动弹性扩缩容。</a:t>
              </a:r>
            </a:p>
            <a:p>
              <a:pPr marL="0" marR="0" lvl="0" indent="0" defTabSz="91440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5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1238060" y="1763448"/>
            <a:ext cx="1965325" cy="5334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Han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第一部分</a:t>
            </a:r>
          </a:p>
        </p:txBody>
      </p:sp>
      <p:sp>
        <p:nvSpPr>
          <p:cNvPr id="3" name="AutoShape 14"/>
          <p:cNvSpPr>
            <a:spLocks noChangeArrowheads="1"/>
          </p:cNvSpPr>
          <p:nvPr/>
        </p:nvSpPr>
        <p:spPr bwMode="auto">
          <a:xfrm>
            <a:off x="3322446" y="1763448"/>
            <a:ext cx="456173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lvl="0" algn="ctr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走向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之路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1238060" y="3076203"/>
            <a:ext cx="1965325" cy="5334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Hans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3322447" y="3076203"/>
            <a:ext cx="4559997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中国移动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  <a:endParaRPr lang="zh-Hans" altLang="en-US" sz="2400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1239986" y="4479776"/>
            <a:ext cx="1965325" cy="533400"/>
          </a:xfrm>
          <a:prstGeom prst="roundRect">
            <a:avLst>
              <a:gd name="adj" fmla="val 16667"/>
            </a:avLst>
          </a:prstGeom>
          <a:solidFill>
            <a:srgbClr val="37609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Hans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3324373" y="4479776"/>
            <a:ext cx="4559997" cy="533400"/>
          </a:xfrm>
          <a:prstGeom prst="roundRect">
            <a:avLst>
              <a:gd name="adj" fmla="val 16667"/>
            </a:avLst>
          </a:prstGeom>
          <a:solidFill>
            <a:srgbClr val="376092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zh-CN" altLang="en-US" sz="2400" b="1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经验与分享</a:t>
            </a:r>
            <a:endParaRPr lang="zh-Hans" altLang="en-US" sz="2400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136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应用改造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1261" y="1723147"/>
            <a:ext cx="36606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接入层的无状态化改造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去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 session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交互用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http+json</a:t>
            </a:r>
            <a:r>
              <a:rPr lang="zh-CN" altLang="en-US" dirty="0" err="1">
                <a:latin typeface="微软雅黑" pitchFamily="34" charset="-122"/>
                <a:ea typeface="微软雅黑" pitchFamily="34" charset="-122"/>
              </a:rPr>
              <a:t>短连接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信息放缓存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3"/>
          <p:cNvGrpSpPr/>
          <p:nvPr/>
        </p:nvGrpSpPr>
        <p:grpSpPr>
          <a:xfrm>
            <a:off x="4319972" y="1628800"/>
            <a:ext cx="4068452" cy="3506033"/>
            <a:chOff x="4716016" y="2132856"/>
            <a:chExt cx="4068452" cy="3506033"/>
          </a:xfrm>
        </p:grpSpPr>
        <p:sp>
          <p:nvSpPr>
            <p:cNvPr id="18" name="矩形 17"/>
            <p:cNvSpPr/>
            <p:nvPr/>
          </p:nvSpPr>
          <p:spPr>
            <a:xfrm>
              <a:off x="4716016" y="2132856"/>
              <a:ext cx="4032448" cy="432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Client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16016" y="2978258"/>
              <a:ext cx="4032448" cy="432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HAProxy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716016" y="3795436"/>
              <a:ext cx="4032448" cy="857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932040" y="4001811"/>
              <a:ext cx="10801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WEB1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228184" y="4001811"/>
              <a:ext cx="10801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WEB2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488324" y="4001811"/>
              <a:ext cx="10801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WEB3</a:t>
              </a:r>
              <a:endPara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752020" y="5206841"/>
              <a:ext cx="4032448" cy="432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endPara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4" name="直接箭头连接符 11"/>
            <p:cNvCxnSpPr>
              <a:stCxn id="23" idx="2"/>
              <a:endCxn id="24" idx="0"/>
            </p:cNvCxnSpPr>
            <p:nvPr/>
          </p:nvCxnSpPr>
          <p:spPr>
            <a:xfrm>
              <a:off x="6732240" y="2564904"/>
              <a:ext cx="0" cy="41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12"/>
            <p:cNvCxnSpPr>
              <a:stCxn id="24" idx="2"/>
              <a:endCxn id="26" idx="0"/>
            </p:cNvCxnSpPr>
            <p:nvPr/>
          </p:nvCxnSpPr>
          <p:spPr>
            <a:xfrm flipH="1">
              <a:off x="5472100" y="3410306"/>
              <a:ext cx="1260140" cy="591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13"/>
            <p:cNvCxnSpPr>
              <a:endCxn id="27" idx="0"/>
            </p:cNvCxnSpPr>
            <p:nvPr/>
          </p:nvCxnSpPr>
          <p:spPr>
            <a:xfrm>
              <a:off x="6768244" y="3439075"/>
              <a:ext cx="0" cy="562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14"/>
            <p:cNvCxnSpPr>
              <a:stCxn id="24" idx="2"/>
              <a:endCxn id="34" idx="0"/>
            </p:cNvCxnSpPr>
            <p:nvPr/>
          </p:nvCxnSpPr>
          <p:spPr>
            <a:xfrm>
              <a:off x="6732240" y="3410306"/>
              <a:ext cx="1296144" cy="591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15"/>
            <p:cNvCxnSpPr/>
            <p:nvPr/>
          </p:nvCxnSpPr>
          <p:spPr>
            <a:xfrm>
              <a:off x="5472100" y="4432292"/>
              <a:ext cx="0" cy="774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16"/>
            <p:cNvCxnSpPr>
              <a:stCxn id="27" idx="2"/>
              <a:endCxn id="35" idx="0"/>
            </p:cNvCxnSpPr>
            <p:nvPr/>
          </p:nvCxnSpPr>
          <p:spPr>
            <a:xfrm>
              <a:off x="6768244" y="4433859"/>
              <a:ext cx="0" cy="772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18"/>
            <p:cNvCxnSpPr>
              <a:stCxn id="34" idx="2"/>
            </p:cNvCxnSpPr>
            <p:nvPr/>
          </p:nvCxnSpPr>
          <p:spPr>
            <a:xfrm>
              <a:off x="8028384" y="4433859"/>
              <a:ext cx="0" cy="772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4932040" y="2197771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sessionId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0222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应用改造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528" y="1232496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内部服务调用的改造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：同接入层一样使用负载均衡方案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HAProxy+Confd+Etcd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服务化框架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：使用服务化框架服务的注册发现功能，注意需要将容器外的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和端口上报给配置中心。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840" y="3338186"/>
            <a:ext cx="122413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WEB1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31840" y="4130794"/>
            <a:ext cx="122413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APP1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31840" y="4941168"/>
            <a:ext cx="410445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Marathon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716016" y="3320728"/>
            <a:ext cx="122413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WEB2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16016" y="4149080"/>
            <a:ext cx="122413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APP2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28184" y="4130794"/>
            <a:ext cx="1224136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APP3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12"/>
          <p:cNvCxnSpPr>
            <a:stCxn id="32" idx="2"/>
          </p:cNvCxnSpPr>
          <p:nvPr/>
        </p:nvCxnSpPr>
        <p:spPr>
          <a:xfrm>
            <a:off x="6840252" y="4562842"/>
            <a:ext cx="0" cy="378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530518" y="3939778"/>
            <a:ext cx="1278142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Zookeeper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肘形连接符 42"/>
          <p:cNvCxnSpPr>
            <a:stCxn id="29" idx="1"/>
            <a:endCxn id="42" idx="2"/>
          </p:cNvCxnSpPr>
          <p:nvPr/>
        </p:nvCxnSpPr>
        <p:spPr>
          <a:xfrm rot="10800000">
            <a:off x="2169590" y="4371826"/>
            <a:ext cx="962251" cy="78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2" idx="0"/>
            <a:endCxn id="22" idx="1"/>
          </p:cNvCxnSpPr>
          <p:nvPr/>
        </p:nvCxnSpPr>
        <p:spPr>
          <a:xfrm rot="5400000" flipH="1" flipV="1">
            <a:off x="2457930" y="3265869"/>
            <a:ext cx="385568" cy="96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42" idx="0"/>
            <a:endCxn id="30" idx="0"/>
          </p:cNvCxnSpPr>
          <p:nvPr/>
        </p:nvCxnSpPr>
        <p:spPr>
          <a:xfrm rot="5400000" flipH="1" flipV="1">
            <a:off x="3439311" y="2051006"/>
            <a:ext cx="619050" cy="3158495"/>
          </a:xfrm>
          <a:prstGeom prst="bentConnector3">
            <a:avLst>
              <a:gd name="adj1" fmla="val 136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12"/>
          <p:cNvCxnSpPr>
            <a:stCxn id="30" idx="2"/>
            <a:endCxn id="31" idx="0"/>
          </p:cNvCxnSpPr>
          <p:nvPr/>
        </p:nvCxnSpPr>
        <p:spPr>
          <a:xfrm>
            <a:off x="5328084" y="3752776"/>
            <a:ext cx="0" cy="39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>
            <a:stCxn id="22" idx="2"/>
            <a:endCxn id="28" idx="0"/>
          </p:cNvCxnSpPr>
          <p:nvPr/>
        </p:nvCxnSpPr>
        <p:spPr>
          <a:xfrm>
            <a:off x="3743908" y="3770234"/>
            <a:ext cx="0" cy="3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19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弹性扩缩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9512" y="1196752"/>
            <a:ext cx="79208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Marathon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的扩缩容默认只能根据用户需要进行手动调整，我们结合多年的系统运维经验，实现基于并发数、响应时间、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和内存使用率等容量指标进行自动弹性扩缩容调度的算法。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8642"/>
            <a:ext cx="9144000" cy="25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04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lvl="0">
              <a:defRPr/>
            </a:pPr>
            <a:r>
              <a:rPr lang="zh-CN" altLang="en-US" sz="2800" kern="0" dirty="0"/>
              <a:t>数据中心切换</a:t>
            </a: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00" y="1781381"/>
            <a:ext cx="4800000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7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踩过的坑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5575" y="971633"/>
            <a:ext cx="11204510" cy="6985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网络中断引起服务注册发现异常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4632136" y="1916832"/>
            <a:ext cx="1887794" cy="7669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Aft>
                <a:spcPts val="0"/>
              </a:spcAft>
            </a:pPr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WEB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632136" y="4256909"/>
            <a:ext cx="1887794" cy="7669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Aft>
                <a:spcPts val="0"/>
              </a:spcAft>
            </a:pPr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APP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952548" y="3096702"/>
            <a:ext cx="1887794" cy="7669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Aft>
                <a:spcPts val="0"/>
              </a:spcAft>
            </a:pPr>
            <a:r>
              <a:rPr lang="en-US" altLang="zh-C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ZOOKEEPER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/>
          <p:cNvCxnSpPr>
            <a:stCxn id="11" idx="2"/>
            <a:endCxn id="12" idx="0"/>
          </p:cNvCxnSpPr>
          <p:nvPr/>
        </p:nvCxnSpPr>
        <p:spPr>
          <a:xfrm>
            <a:off x="5576033" y="2683749"/>
            <a:ext cx="0" cy="1573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13" idx="0"/>
          </p:cNvCxnSpPr>
          <p:nvPr/>
        </p:nvCxnSpPr>
        <p:spPr>
          <a:xfrm>
            <a:off x="6519930" y="2300291"/>
            <a:ext cx="1376515" cy="7964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  <a:endCxn id="12" idx="3"/>
          </p:cNvCxnSpPr>
          <p:nvPr/>
        </p:nvCxnSpPr>
        <p:spPr>
          <a:xfrm flipH="1">
            <a:off x="6519930" y="3863619"/>
            <a:ext cx="1376515" cy="7767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 flipH="1">
            <a:off x="7291759" y="2216715"/>
            <a:ext cx="135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2.WEB</a:t>
            </a:r>
            <a:r>
              <a:rPr lang="zh-CN" altLang="en-US" sz="1200" dirty="0"/>
              <a:t>获取</a:t>
            </a:r>
            <a:r>
              <a:rPr lang="en-US" altLang="zh-CN" sz="1200" dirty="0"/>
              <a:t>APP</a:t>
            </a:r>
            <a:r>
              <a:rPr lang="zh-CN" altLang="en-US" sz="1200" dirty="0"/>
              <a:t>路由信息</a:t>
            </a:r>
          </a:p>
        </p:txBody>
      </p:sp>
      <p:sp>
        <p:nvSpPr>
          <p:cNvPr id="18" name="文本框 17"/>
          <p:cNvSpPr txBox="1"/>
          <p:nvPr/>
        </p:nvSpPr>
        <p:spPr>
          <a:xfrm flipH="1">
            <a:off x="7291758" y="4281941"/>
            <a:ext cx="1356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1.APP</a:t>
            </a:r>
            <a:r>
              <a:rPr lang="zh-CN" altLang="en-US" sz="1200" dirty="0"/>
              <a:t>启动注册路由信息</a:t>
            </a:r>
          </a:p>
        </p:txBody>
      </p:sp>
      <p:sp>
        <p:nvSpPr>
          <p:cNvPr id="19" name="文本框 18"/>
          <p:cNvSpPr txBox="1"/>
          <p:nvPr/>
        </p:nvSpPr>
        <p:spPr>
          <a:xfrm flipH="1">
            <a:off x="4355976" y="3259159"/>
            <a:ext cx="1356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3.WEB</a:t>
            </a:r>
            <a:r>
              <a:rPr lang="zh-CN" altLang="en-US" sz="1200" dirty="0"/>
              <a:t>访问</a:t>
            </a:r>
            <a:r>
              <a:rPr lang="en-US" altLang="zh-CN" sz="1200" dirty="0"/>
              <a:t>APP</a:t>
            </a:r>
            <a:endParaRPr lang="zh-CN" altLang="en-US" sz="1200" dirty="0"/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460375" y="1772816"/>
            <a:ext cx="3895601" cy="2953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5pPr>
            <a:lvl6pPr marL="54864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6pPr>
            <a:lvl7pPr marL="109728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7pPr>
            <a:lvl8pPr marL="164592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8pPr>
            <a:lvl9pPr marL="219456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应用前台大范围报错：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 available app found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网络一直波动导致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频繁选举，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zk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中获取的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信息未及时更新。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节点信息定期对比校验机制。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211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668"/>
          <p:cNvSpPr>
            <a:spLocks noChangeArrowheads="1"/>
          </p:cNvSpPr>
          <p:nvPr/>
        </p:nvSpPr>
        <p:spPr bwMode="auto">
          <a:xfrm>
            <a:off x="3068067" y="1445169"/>
            <a:ext cx="1980316" cy="1220603"/>
          </a:xfrm>
          <a:prstGeom prst="rightArrow">
            <a:avLst>
              <a:gd name="adj1" fmla="val 68139"/>
              <a:gd name="adj2" fmla="val 34667"/>
            </a:avLst>
          </a:prstGeom>
          <a:solidFill>
            <a:schemeClr val="accent1">
              <a:alpha val="17000"/>
            </a:schemeClr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标题 3"/>
          <p:cNvSpPr txBox="1"/>
          <p:nvPr/>
        </p:nvSpPr>
        <p:spPr>
          <a:xfrm>
            <a:off x="-36512" y="44624"/>
            <a:ext cx="6517232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云计算驱动企业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IT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架构演进</a:t>
            </a:r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764704"/>
            <a:ext cx="280831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矩形 92"/>
          <p:cNvSpPr/>
          <p:nvPr/>
        </p:nvSpPr>
        <p:spPr>
          <a:xfrm>
            <a:off x="35496" y="3573016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ＭＳ Ｐゴシック" charset="-128"/>
              </a:rPr>
              <a:t>“烟囱”式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ＭＳ Ｐゴシック" charset="-128"/>
              </a:rPr>
              <a:t>IT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ＭＳ Ｐゴシック" charset="-128"/>
              </a:rPr>
              <a:t>系统架构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55294" y="4077072"/>
            <a:ext cx="85651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2G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4G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，中国移动业务发展的井喷，带来了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系统的迅猛发展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竖井化巨石型应用的负面作用逐步凸显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IOE VS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去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IOE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？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ITIL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瀑布式开发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VS DEVOPS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敏捷开发？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集中式架构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VS 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分布式架构？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商业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VS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开源？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打破竖井、应用和平台解耦、打破供应商绑定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敏捷建设、聚焦支撑业务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统一管理建设运营，提升运维效率、提升资源利用率，降低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TCO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小前台大中台</a:t>
            </a:r>
          </a:p>
        </p:txBody>
      </p:sp>
      <p:sp>
        <p:nvSpPr>
          <p:cNvPr id="105" name="矩形 104"/>
          <p:cNvSpPr/>
          <p:nvPr/>
        </p:nvSpPr>
        <p:spPr>
          <a:xfrm>
            <a:off x="0" y="836712"/>
            <a:ext cx="5105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企业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架构演进</a:t>
            </a:r>
          </a:p>
        </p:txBody>
      </p:sp>
      <p:sp>
        <p:nvSpPr>
          <p:cNvPr id="115" name="矩形 114"/>
          <p:cNvSpPr/>
          <p:nvPr/>
        </p:nvSpPr>
        <p:spPr>
          <a:xfrm>
            <a:off x="5796136" y="3573016"/>
            <a:ext cx="2924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资源池化、云化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架构</a:t>
            </a:r>
          </a:p>
        </p:txBody>
      </p:sp>
      <p:sp>
        <p:nvSpPr>
          <p:cNvPr id="54" name="右箭头 53"/>
          <p:cNvSpPr/>
          <p:nvPr/>
        </p:nvSpPr>
        <p:spPr bwMode="auto">
          <a:xfrm>
            <a:off x="3059831" y="3501008"/>
            <a:ext cx="1988551" cy="50405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7200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宋体" charset="-122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764704"/>
            <a:ext cx="3762990" cy="257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238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踩过的坑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5575" y="971633"/>
            <a:ext cx="11204510" cy="6985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容器分布不均衡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60375" y="1670198"/>
            <a:ext cx="7191701" cy="2953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5pPr>
            <a:lvl6pPr marL="54864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6pPr>
            <a:lvl7pPr marL="109728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7pPr>
            <a:lvl8pPr marL="164592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8pPr>
            <a:lvl9pPr marL="219456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生产过程中，发现个别计算节点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使用率较高，其上的应用访问速度慢甚至异常的情况。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发现该服务器上的容器数量过多，导致资源紧张。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Marahon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constrains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策略为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hostname:GROUP_BY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64" y="5085184"/>
            <a:ext cx="799523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14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踩过的坑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5575" y="971633"/>
            <a:ext cx="11204510" cy="6985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F5-HAProxy</a:t>
            </a:r>
            <a:r>
              <a:rPr lang="zh-CN" altLang="en-US" dirty="0"/>
              <a:t>健康检查异常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60375" y="1772816"/>
            <a:ext cx="7191701" cy="2953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5pPr>
            <a:lvl6pPr marL="54864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6pPr>
            <a:lvl7pPr marL="109728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7pPr>
            <a:lvl8pPr marL="164592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8pPr>
            <a:lvl9pPr marL="219456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测试过程中，发现基于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健康检测策略的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设备出现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HAProxy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健康检测失败的情况。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健康检查时需要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HAProxy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进行回包才能认为健康检测正常，而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HAProxy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只是代理功能，无回包功能。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haproxy.cfg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4745138"/>
            <a:ext cx="1943200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00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踩过的坑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5575" y="971633"/>
            <a:ext cx="11204510" cy="6985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容器</a:t>
            </a:r>
            <a:r>
              <a:rPr lang="en-US" altLang="zh-CN" dirty="0"/>
              <a:t>CPU</a:t>
            </a:r>
            <a:r>
              <a:rPr lang="zh-CN" altLang="en-US" dirty="0"/>
              <a:t>资源超卖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460375" y="1670198"/>
            <a:ext cx="7191701" cy="2953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5pPr>
            <a:lvl6pPr marL="54864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6pPr>
            <a:lvl7pPr marL="109728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7pPr>
            <a:lvl8pPr marL="164592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8pPr>
            <a:lvl9pPr marL="219456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生产过程中，发现个别应用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使用率过高，出现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争抢情况，影响其他应用正常运行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Marathon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设置的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大小无法限定容器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实际使用大小，出现超卖情况。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marathon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-quota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参数，限制单容器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使用率。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36" y="5321940"/>
            <a:ext cx="7709296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06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</a:rPr>
              <a:t>踩过的坑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</a:endParaRPr>
          </a:p>
        </p:txBody>
      </p:sp>
      <p:sp>
        <p:nvSpPr>
          <p:cNvPr id="3" name="AutoShape 2" descr="http://mmbiz.qpic.cn/mmbiz/ia1Ch2ChxNCwUQhNvO2RdOfSkfRiaI7lZXtIcQoynsqhQASs2ISxheYkDcxbPztCakdViaaBllKy63eGwRtviaTztg/640?wx_fmt=jpe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70369" y="2056307"/>
            <a:ext cx="7191701" cy="2953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5pPr>
            <a:lvl6pPr marL="54864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6pPr>
            <a:lvl7pPr marL="109728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7pPr>
            <a:lvl8pPr marL="164592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8pPr>
            <a:lvl9pPr marL="2194560" algn="l" rtl="0" eaLnBrk="1" fontAlgn="base" hangingPunct="1">
              <a:spcBef>
                <a:spcPct val="0"/>
              </a:spcBef>
              <a:spcAft>
                <a:spcPct val="0"/>
              </a:spcAft>
              <a:defRPr sz="384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压力测试过程中，发现无论如何调整集群容器数量，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TPS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一直上不去。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通过对负载均衡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HAProxy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的路由分析，发现请求分发并不均衡。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0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haproxy.cfg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配置文件，将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balance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负载均衡策略由</a:t>
            </a:r>
            <a:r>
              <a:rPr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roundrobin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（轮询策略）修改为</a:t>
            </a:r>
            <a:r>
              <a:rPr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leastconn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（最小连接）策略。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55575" y="971633"/>
            <a:ext cx="11204510" cy="6985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err="1"/>
              <a:t>HAProxy</a:t>
            </a:r>
            <a:r>
              <a:rPr lang="zh-CN" altLang="en-US" dirty="0"/>
              <a:t>负载不均衡</a:t>
            </a:r>
          </a:p>
        </p:txBody>
      </p:sp>
    </p:spTree>
    <p:extLst>
      <p:ext uri="{BB962C8B-B14F-4D97-AF65-F5344CB8AC3E}">
        <p14:creationId xmlns:p14="http://schemas.microsoft.com/office/powerpoint/2010/main" val="364844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dirty="0">
                <a:cs typeface="Times New Roman" pitchFamily="18" charset="0"/>
              </a:rPr>
              <a:t>经验总结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55830" y="917853"/>
            <a:ext cx="1649401" cy="1081863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联合研发的工作模式</a:t>
            </a:r>
          </a:p>
        </p:txBody>
      </p:sp>
      <p:sp>
        <p:nvSpPr>
          <p:cNvPr id="21" name="矩形 29"/>
          <p:cNvSpPr>
            <a:spLocks noChangeArrowheads="1"/>
          </p:cNvSpPr>
          <p:nvPr/>
        </p:nvSpPr>
        <p:spPr bwMode="auto">
          <a:xfrm>
            <a:off x="2253726" y="917853"/>
            <a:ext cx="6574587" cy="10820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marL="285750" lvl="1" indent="-285750">
              <a:lnSpc>
                <a:spcPct val="120000"/>
              </a:lnSpc>
              <a:buFont typeface="Wingdings" charset="2"/>
              <a:buChar char="p"/>
              <a:tabLst>
                <a:tab pos="8521700" algn="r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依托开源社区，联合合作伙伴攻关，中国移动在运营商中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率先完成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试点建设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，为中国移动的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技术自主化推广实践积累了宝贵经验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347989" y="2346963"/>
            <a:ext cx="1649401" cy="1081863"/>
          </a:xfrm>
          <a:prstGeom prst="rect">
            <a:avLst/>
          </a:prstGeom>
          <a:solidFill>
            <a:srgbClr val="94C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自动化弹性伸缩的技术架构</a:t>
            </a:r>
          </a:p>
        </p:txBody>
      </p:sp>
      <p:sp>
        <p:nvSpPr>
          <p:cNvPr id="28" name="矩形 29"/>
          <p:cNvSpPr>
            <a:spLocks noChangeArrowheads="1"/>
          </p:cNvSpPr>
          <p:nvPr/>
        </p:nvSpPr>
        <p:spPr bwMode="auto">
          <a:xfrm>
            <a:off x="2245885" y="2346963"/>
            <a:ext cx="6574587" cy="10820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marL="285750" lvl="1" indent="-285750">
              <a:lnSpc>
                <a:spcPct val="120000"/>
              </a:lnSpc>
              <a:buFont typeface="Wingdings" charset="2"/>
              <a:buChar char="p"/>
              <a:tabLst>
                <a:tab pos="8521700" algn="r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选择合适的开源技术路线，结合运维实践经验，实现应用根据业务压力变化而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自动弹性扩缩容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，成为运营商内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首个实际案例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私有云发展和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架构转型工作奠定了坚实的基础。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47989" y="3787123"/>
            <a:ext cx="1649401" cy="1081863"/>
          </a:xfrm>
          <a:prstGeom prst="rect">
            <a:avLst/>
          </a:prstGeom>
          <a:solidFill>
            <a:srgbClr val="3B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传统应用改造的实践经验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2245885" y="3787123"/>
            <a:ext cx="6574587" cy="10820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marL="285750" lvl="1" indent="-285750">
              <a:lnSpc>
                <a:spcPct val="120000"/>
              </a:lnSpc>
              <a:buFont typeface="Wingdings" charset="2"/>
              <a:buChar char="p"/>
              <a:tabLst>
                <a:tab pos="8521700" algn="r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对传统应用进行改造，实现了应用的无状态化，与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zh-CN" sz="1400" dirty="0">
                <a:latin typeface="微软雅黑" pitchFamily="34" charset="-122"/>
                <a:ea typeface="微软雅黑" pitchFamily="34" charset="-122"/>
              </a:rPr>
              <a:t>平台上动态的扩展和伸缩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无缝适配，积累了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核心系统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化改造的工作经验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347989" y="5229200"/>
            <a:ext cx="1649401" cy="1081863"/>
          </a:xfrm>
          <a:prstGeom prst="rect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自主开发的持续集成平台</a:t>
            </a: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245885" y="5229200"/>
            <a:ext cx="6574587" cy="10820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anchor="ctr" anchorCtr="0">
            <a:noAutofit/>
          </a:bodyPr>
          <a:lstStyle/>
          <a:p>
            <a:pPr marL="285750" lvl="1" indent="-285750">
              <a:lnSpc>
                <a:spcPct val="120000"/>
              </a:lnSpc>
              <a:buFont typeface="Wingdings" charset="2"/>
              <a:buChar char="p"/>
              <a:tabLst>
                <a:tab pos="8521700" algn="r"/>
              </a:tabLst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，自主开发持续集成平台，初步实现代码编译、单元测试和上线发布的一键化和自动化，显著提高软件开发部署效率</a:t>
            </a:r>
          </a:p>
        </p:txBody>
      </p:sp>
    </p:spTree>
    <p:extLst>
      <p:ext uri="{BB962C8B-B14F-4D97-AF65-F5344CB8AC3E}">
        <p14:creationId xmlns:p14="http://schemas.microsoft.com/office/powerpoint/2010/main" val="3084751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51520" y="1791204"/>
            <a:ext cx="4104456" cy="26882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8800"/>
              <a:t>谢谢</a:t>
            </a:r>
            <a:endParaRPr kumimoji="1" lang="zh-CN" altLang="en-US" sz="8800" dirty="0"/>
          </a:p>
        </p:txBody>
      </p:sp>
      <p:sp>
        <p:nvSpPr>
          <p:cNvPr id="4" name="矩形 3"/>
          <p:cNvSpPr/>
          <p:nvPr/>
        </p:nvSpPr>
        <p:spPr>
          <a:xfrm>
            <a:off x="5652120" y="5101313"/>
            <a:ext cx="2034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三墩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IT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人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69393"/>
            <a:ext cx="393192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0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 3"/>
          <p:cNvSpPr txBox="1"/>
          <p:nvPr/>
        </p:nvSpPr>
        <p:spPr>
          <a:xfrm>
            <a:off x="-36512" y="44624"/>
            <a:ext cx="7848872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784225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业界云化建设场景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258335" y="1609121"/>
            <a:ext cx="8493779" cy="4762116"/>
            <a:chOff x="258335" y="1607674"/>
            <a:chExt cx="8493779" cy="3970197"/>
          </a:xfrm>
        </p:grpSpPr>
        <p:sp>
          <p:nvSpPr>
            <p:cNvPr id="110" name="矩形 109"/>
            <p:cNvSpPr/>
            <p:nvPr/>
          </p:nvSpPr>
          <p:spPr bwMode="auto">
            <a:xfrm>
              <a:off x="2201889" y="1607674"/>
              <a:ext cx="6550225" cy="3970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glow rad="63500">
                <a:srgbClr val="979797">
                  <a:satMod val="175000"/>
                  <a:alpha val="40000"/>
                </a:srgbClr>
              </a:glow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3398" tIns="26698" rIns="53398" bIns="26698" numCol="1" rtlCol="0" anchor="t" anchorCtr="0" compatLnSpc="1">
              <a:prstTxWarp prst="textNoShape">
                <a:avLst/>
              </a:prstTxWarp>
            </a:bodyPr>
            <a:lstStyle/>
            <a:p>
              <a:pPr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endParaRPr lang="zh-CN" altLang="en-US" sz="11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258335" y="1607674"/>
              <a:ext cx="1686046" cy="39701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glow rad="63500">
                <a:srgbClr val="979797">
                  <a:satMod val="175000"/>
                  <a:alpha val="40000"/>
                </a:srgbClr>
              </a:glow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53398" tIns="26698" rIns="53398" bIns="26698" numCol="1" rtlCol="0" anchor="t" anchorCtr="0" compatLnSpc="1">
              <a:prstTxWarp prst="textNoShape">
                <a:avLst/>
              </a:prstTxWarp>
            </a:bodyPr>
            <a:lstStyle/>
            <a:p>
              <a:pPr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endParaRPr lang="zh-CN" altLang="en-US" sz="11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Box 5"/>
            <p:cNvSpPr txBox="1"/>
            <p:nvPr/>
          </p:nvSpPr>
          <p:spPr>
            <a:xfrm>
              <a:off x="333473" y="1653321"/>
              <a:ext cx="1714485" cy="237267"/>
            </a:xfrm>
            <a:prstGeom prst="rect">
              <a:avLst/>
            </a:prstGeom>
            <a:noFill/>
          </p:spPr>
          <p:txBody>
            <a:bodyPr wrap="square" lIns="68476" tIns="34241" rIns="68476" bIns="34241" rtlCol="0">
              <a:spAutoFit/>
            </a:bodyPr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传统建设模式</a:t>
              </a:r>
            </a:p>
          </p:txBody>
        </p:sp>
        <p:sp>
          <p:nvSpPr>
            <p:cNvPr id="113" name="矩形 112"/>
            <p:cNvSpPr/>
            <p:nvPr/>
          </p:nvSpPr>
          <p:spPr bwMode="auto">
            <a:xfrm>
              <a:off x="442768" y="3302004"/>
              <a:ext cx="655111" cy="1852880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t" anchorCtr="0" compatLnSpc="1">
              <a:prstTxWarp prst="textNoShape">
                <a:avLst/>
              </a:prstTxWarp>
            </a:bodyPr>
            <a:lstStyle/>
            <a:p>
              <a:pPr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9715" y="4048534"/>
              <a:ext cx="350956" cy="514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5" name="矩形 114"/>
            <p:cNvSpPr/>
            <p:nvPr/>
          </p:nvSpPr>
          <p:spPr bwMode="auto">
            <a:xfrm>
              <a:off x="451995" y="4658607"/>
              <a:ext cx="586397" cy="29229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26993" tIns="26993" rIns="26993" bIns="2699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小型机</a:t>
              </a: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441196" y="2158344"/>
              <a:ext cx="1340823" cy="462342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21023" tIns="26698" rIns="21023" bIns="2669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业务系统</a:t>
              </a:r>
              <a:endParaRPr lang="en-US" altLang="zh-CN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1142154" y="3302004"/>
              <a:ext cx="655111" cy="1852880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t" anchorCtr="0" compatLnSpc="1">
              <a:prstTxWarp prst="textNoShape">
                <a:avLst/>
              </a:prstTxWarp>
            </a:bodyPr>
            <a:lstStyle/>
            <a:p>
              <a:pPr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05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9369" y="4035034"/>
              <a:ext cx="350956" cy="514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9" name="矩形 118"/>
            <p:cNvSpPr/>
            <p:nvPr/>
          </p:nvSpPr>
          <p:spPr bwMode="auto">
            <a:xfrm>
              <a:off x="1171652" y="4563286"/>
              <a:ext cx="607695" cy="45571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26993" tIns="26993" rIns="26993" bIns="2699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000" b="1" kern="0" dirty="0">
                  <a:latin typeface="微软雅黑" pitchFamily="34" charset="-122"/>
                  <a:ea typeface="微软雅黑" pitchFamily="34" charset="-122"/>
                </a:rPr>
                <a:t>X86</a:t>
              </a:r>
              <a:endParaRPr lang="zh-CN" altLang="en-US" sz="10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TextBox 5"/>
            <p:cNvSpPr txBox="1"/>
            <p:nvPr/>
          </p:nvSpPr>
          <p:spPr>
            <a:xfrm>
              <a:off x="369187" y="5204914"/>
              <a:ext cx="1484837" cy="192363"/>
            </a:xfrm>
            <a:prstGeom prst="rect">
              <a:avLst/>
            </a:prstGeom>
            <a:noFill/>
          </p:spPr>
          <p:txBody>
            <a:bodyPr wrap="square" lIns="68476" tIns="34241" rIns="68476" bIns="34241" rtlCol="0">
              <a:spAutoFit/>
            </a:bodyPr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05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物理机</a:t>
              </a: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432558" y="2719301"/>
              <a:ext cx="1336579" cy="400956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中间件</a:t>
              </a:r>
            </a:p>
          </p:txBody>
        </p:sp>
        <p:sp>
          <p:nvSpPr>
            <p:cNvPr id="122" name="TextBox 5"/>
            <p:cNvSpPr txBox="1"/>
            <p:nvPr/>
          </p:nvSpPr>
          <p:spPr>
            <a:xfrm>
              <a:off x="4731739" y="1653321"/>
              <a:ext cx="1714485" cy="237267"/>
            </a:xfrm>
            <a:prstGeom prst="rect">
              <a:avLst/>
            </a:prstGeom>
            <a:noFill/>
          </p:spPr>
          <p:txBody>
            <a:bodyPr wrap="square" lIns="68476" tIns="34241" rIns="68476" bIns="34241" rtlCol="0">
              <a:spAutoFit/>
            </a:bodyPr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私有云建设模式</a:t>
              </a: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3815125" y="2730822"/>
              <a:ext cx="2023208" cy="446041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05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PaaS</a:t>
              </a:r>
              <a:r>
                <a:rPr lang="en-US" altLang="zh-CN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中间件</a:t>
              </a: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3815125" y="3272686"/>
              <a:ext cx="2023208" cy="396518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05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IaaS</a:t>
              </a:r>
              <a:r>
                <a:rPr lang="en-US" altLang="zh-CN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虚拟化</a:t>
              </a: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3832675" y="3722956"/>
              <a:ext cx="1995662" cy="1418368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t" anchorCtr="0" compatLnSpc="1">
              <a:prstTxWarp prst="textNoShape">
                <a:avLst/>
              </a:prstTxWarp>
            </a:bodyPr>
            <a:lstStyle/>
            <a:p>
              <a:pPr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05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6" name="组合 167"/>
            <p:cNvGrpSpPr/>
            <p:nvPr/>
          </p:nvGrpSpPr>
          <p:grpSpPr>
            <a:xfrm>
              <a:off x="4533521" y="4065236"/>
              <a:ext cx="559712" cy="902372"/>
              <a:chOff x="1298803" y="3228154"/>
              <a:chExt cx="665498" cy="674057"/>
            </a:xfrm>
          </p:grpSpPr>
          <p:pic>
            <p:nvPicPr>
              <p:cNvPr id="164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32402" y="3228154"/>
                <a:ext cx="398298" cy="38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65" name="矩形 164"/>
              <p:cNvSpPr/>
              <p:nvPr/>
            </p:nvSpPr>
            <p:spPr bwMode="auto">
              <a:xfrm>
                <a:off x="1298803" y="3683868"/>
                <a:ext cx="665498" cy="21834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wrap="square" lIns="26993" tIns="26993" rIns="26993" bIns="2699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533972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</a:pPr>
                <a:r>
                  <a:rPr lang="en-US" altLang="zh-CN" sz="1000" b="1" kern="0" dirty="0">
                    <a:latin typeface="微软雅黑" pitchFamily="34" charset="-122"/>
                    <a:ea typeface="微软雅黑" pitchFamily="34" charset="-122"/>
                  </a:rPr>
                  <a:t>X86</a:t>
                </a:r>
                <a:endParaRPr lang="zh-CN" altLang="en-US" sz="1000" b="1" kern="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7" name="矩形 126"/>
            <p:cNvSpPr/>
            <p:nvPr/>
          </p:nvSpPr>
          <p:spPr bwMode="auto">
            <a:xfrm>
              <a:off x="3815125" y="2160813"/>
              <a:ext cx="2023208" cy="523709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21023" tIns="26698" rIns="21023" bIns="2669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业务系统</a:t>
              </a:r>
              <a:endParaRPr lang="en-US" altLang="zh-CN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5970172" y="2744787"/>
              <a:ext cx="2491657" cy="406134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050" b="1" kern="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PaaS</a:t>
              </a:r>
              <a:r>
                <a:rPr lang="en-US" altLang="zh-CN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+</a:t>
              </a: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云服务</a:t>
              </a: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5970172" y="3706254"/>
              <a:ext cx="1189675" cy="1452888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t" anchorCtr="0" compatLnSpc="1">
              <a:prstTxWarp prst="textNoShape">
                <a:avLst/>
              </a:prstTxWarp>
            </a:bodyPr>
            <a:lstStyle/>
            <a:p>
              <a:pPr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05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30" name="组合 167"/>
            <p:cNvGrpSpPr/>
            <p:nvPr/>
          </p:nvGrpSpPr>
          <p:grpSpPr>
            <a:xfrm>
              <a:off x="6248745" y="4070913"/>
              <a:ext cx="586743" cy="862475"/>
              <a:chOff x="1298410" y="3228154"/>
              <a:chExt cx="665891" cy="644255"/>
            </a:xfrm>
          </p:grpSpPr>
          <p:pic>
            <p:nvPicPr>
              <p:cNvPr id="162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32402" y="3228154"/>
                <a:ext cx="398298" cy="38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63" name="矩形 162"/>
              <p:cNvSpPr/>
              <p:nvPr/>
            </p:nvSpPr>
            <p:spPr bwMode="auto">
              <a:xfrm>
                <a:off x="1298410" y="3683870"/>
                <a:ext cx="665891" cy="18853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wrap="square" lIns="26993" tIns="26993" rIns="26993" bIns="2699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533972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</a:pPr>
                <a:r>
                  <a:rPr lang="en-US" altLang="zh-CN" sz="1000" b="1" kern="0" dirty="0">
                    <a:latin typeface="微软雅黑" pitchFamily="34" charset="-122"/>
                    <a:ea typeface="微软雅黑" pitchFamily="34" charset="-122"/>
                  </a:rPr>
                  <a:t>X86</a:t>
                </a:r>
                <a:endParaRPr lang="zh-CN" altLang="en-US" sz="1000" b="1" kern="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31" name="矩形 130"/>
            <p:cNvSpPr/>
            <p:nvPr/>
          </p:nvSpPr>
          <p:spPr bwMode="auto">
            <a:xfrm>
              <a:off x="5970172" y="3272972"/>
              <a:ext cx="831087" cy="38875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容器</a:t>
              </a:r>
              <a:endParaRPr lang="en-US" altLang="zh-CN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圆角矩形 131"/>
            <p:cNvSpPr/>
            <p:nvPr/>
          </p:nvSpPr>
          <p:spPr bwMode="auto">
            <a:xfrm>
              <a:off x="5587658" y="2168569"/>
              <a:ext cx="240679" cy="515953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2342040" y="3706254"/>
              <a:ext cx="655111" cy="1418368"/>
            </a:xfrm>
            <a:prstGeom prst="rect">
              <a:avLst/>
            </a:prstGeom>
            <a:solidFill>
              <a:srgbClr val="99CCFF">
                <a:alpha val="70000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t" anchorCtr="0" compatLnSpc="1">
              <a:prstTxWarp prst="textNoShape">
                <a:avLst/>
              </a:prstTxWarp>
            </a:bodyPr>
            <a:lstStyle/>
            <a:p>
              <a:pPr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68987" y="4048534"/>
              <a:ext cx="350956" cy="514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5" name="矩形 134"/>
            <p:cNvSpPr/>
            <p:nvPr/>
          </p:nvSpPr>
          <p:spPr bwMode="auto">
            <a:xfrm>
              <a:off x="2351267" y="4658607"/>
              <a:ext cx="586397" cy="292298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26993" tIns="26993" rIns="26993" bIns="2699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小型机</a:t>
              </a: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2342040" y="2160814"/>
              <a:ext cx="1340823" cy="475347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21023" tIns="26698" rIns="21023" bIns="2669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业务系统</a:t>
              </a:r>
              <a:endParaRPr lang="en-US" altLang="zh-CN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3041426" y="3706254"/>
              <a:ext cx="655111" cy="1418368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t" anchorCtr="0" compatLnSpc="1">
              <a:prstTxWarp prst="textNoShape">
                <a:avLst/>
              </a:prstTxWarp>
            </a:bodyPr>
            <a:lstStyle/>
            <a:p>
              <a:pPr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05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97608" y="4061929"/>
              <a:ext cx="350956" cy="514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9" name="矩形 138"/>
            <p:cNvSpPr/>
            <p:nvPr/>
          </p:nvSpPr>
          <p:spPr bwMode="auto">
            <a:xfrm>
              <a:off x="3070924" y="4563286"/>
              <a:ext cx="607695" cy="455719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26993" tIns="26993" rIns="26993" bIns="26993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en-US" altLang="zh-CN" sz="1000" b="1" kern="0" dirty="0">
                  <a:latin typeface="微软雅黑" pitchFamily="34" charset="-122"/>
                  <a:ea typeface="微软雅黑" pitchFamily="34" charset="-122"/>
                </a:rPr>
                <a:t>X86</a:t>
              </a:r>
              <a:endParaRPr lang="zh-CN" altLang="en-US" sz="1000" b="1" kern="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2342040" y="3270580"/>
              <a:ext cx="1336579" cy="400956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虚拟化</a:t>
              </a:r>
            </a:p>
          </p:txBody>
        </p:sp>
        <p:sp>
          <p:nvSpPr>
            <p:cNvPr id="141" name="TextBox 5"/>
            <p:cNvSpPr txBox="1"/>
            <p:nvPr/>
          </p:nvSpPr>
          <p:spPr>
            <a:xfrm>
              <a:off x="2260000" y="5204914"/>
              <a:ext cx="1484837" cy="192363"/>
            </a:xfrm>
            <a:prstGeom prst="rect">
              <a:avLst/>
            </a:prstGeom>
            <a:noFill/>
          </p:spPr>
          <p:txBody>
            <a:bodyPr wrap="square" lIns="68476" tIns="34241" rIns="68476" bIns="34241" rtlCol="0">
              <a:spAutoFit/>
            </a:bodyPr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05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虚拟化</a:t>
              </a:r>
            </a:p>
          </p:txBody>
        </p:sp>
        <p:sp>
          <p:nvSpPr>
            <p:cNvPr id="142" name="TextBox 5"/>
            <p:cNvSpPr txBox="1"/>
            <p:nvPr/>
          </p:nvSpPr>
          <p:spPr>
            <a:xfrm>
              <a:off x="4116008" y="5204914"/>
              <a:ext cx="1484837" cy="192363"/>
            </a:xfrm>
            <a:prstGeom prst="rect">
              <a:avLst/>
            </a:prstGeom>
            <a:noFill/>
          </p:spPr>
          <p:txBody>
            <a:bodyPr wrap="square" lIns="68476" tIns="34241" rIns="68476" bIns="34241" rtlCol="0">
              <a:spAutoFit/>
            </a:bodyPr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(C) </a:t>
              </a:r>
              <a:r>
                <a:rPr lang="zh-CN" altLang="en-US" sz="105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云化</a:t>
              </a:r>
            </a:p>
          </p:txBody>
        </p:sp>
        <p:sp>
          <p:nvSpPr>
            <p:cNvPr id="143" name="TextBox 5"/>
            <p:cNvSpPr txBox="1"/>
            <p:nvPr/>
          </p:nvSpPr>
          <p:spPr>
            <a:xfrm>
              <a:off x="6621419" y="5186985"/>
              <a:ext cx="1484837" cy="192363"/>
            </a:xfrm>
            <a:prstGeom prst="rect">
              <a:avLst/>
            </a:prstGeom>
            <a:noFill/>
          </p:spPr>
          <p:txBody>
            <a:bodyPr wrap="square" lIns="68476" tIns="34241" rIns="68476" bIns="34241" rtlCol="0">
              <a:spAutoFit/>
            </a:bodyPr>
            <a:lstStyle/>
            <a:p>
              <a:pPr algn="ctr" defTabSz="685617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(D) </a:t>
              </a:r>
              <a:r>
                <a:rPr lang="zh-CN" altLang="en-US" sz="1050" b="1" kern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平台化</a:t>
              </a:r>
            </a:p>
          </p:txBody>
        </p:sp>
        <p:sp>
          <p:nvSpPr>
            <p:cNvPr id="144" name="矩形 143"/>
            <p:cNvSpPr/>
            <p:nvPr/>
          </p:nvSpPr>
          <p:spPr bwMode="auto">
            <a:xfrm>
              <a:off x="2359969" y="2726785"/>
              <a:ext cx="1336579" cy="400956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中间件</a:t>
              </a:r>
            </a:p>
          </p:txBody>
        </p:sp>
        <p:sp>
          <p:nvSpPr>
            <p:cNvPr id="145" name="圆角矩形 144"/>
            <p:cNvSpPr/>
            <p:nvPr/>
          </p:nvSpPr>
          <p:spPr bwMode="auto">
            <a:xfrm>
              <a:off x="3385529" y="2160814"/>
              <a:ext cx="312453" cy="4583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146" name="圆角矩形 145"/>
            <p:cNvSpPr/>
            <p:nvPr/>
          </p:nvSpPr>
          <p:spPr bwMode="auto">
            <a:xfrm>
              <a:off x="5571407" y="2730822"/>
              <a:ext cx="277627" cy="1333471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3385529" y="3270580"/>
              <a:ext cx="312453" cy="627624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148" name="圆角矩形 147"/>
            <p:cNvSpPr/>
            <p:nvPr/>
          </p:nvSpPr>
          <p:spPr bwMode="auto">
            <a:xfrm>
              <a:off x="3388117" y="2719301"/>
              <a:ext cx="309865" cy="43162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7311896" y="3706254"/>
              <a:ext cx="1189675" cy="1443924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t" anchorCtr="0" compatLnSpc="1">
              <a:prstTxWarp prst="textNoShape">
                <a:avLst/>
              </a:prstTxWarp>
            </a:bodyPr>
            <a:lstStyle/>
            <a:p>
              <a:pPr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05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0" name="组合 167"/>
            <p:cNvGrpSpPr/>
            <p:nvPr/>
          </p:nvGrpSpPr>
          <p:grpSpPr>
            <a:xfrm>
              <a:off x="7599434" y="4061949"/>
              <a:ext cx="586743" cy="862475"/>
              <a:chOff x="1298410" y="3228154"/>
              <a:chExt cx="665891" cy="644255"/>
            </a:xfrm>
          </p:grpSpPr>
          <p:pic>
            <p:nvPicPr>
              <p:cNvPr id="160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32402" y="3228154"/>
                <a:ext cx="398298" cy="384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61" name="矩形 160"/>
              <p:cNvSpPr/>
              <p:nvPr/>
            </p:nvSpPr>
            <p:spPr bwMode="auto">
              <a:xfrm>
                <a:off x="1298410" y="3683870"/>
                <a:ext cx="665891" cy="18853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vert="horz" wrap="square" lIns="26993" tIns="26993" rIns="26993" bIns="26993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533972" fontAlgn="auto"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</a:pPr>
                <a:r>
                  <a:rPr lang="en-US" altLang="zh-CN" sz="1000" b="1" kern="0" dirty="0">
                    <a:latin typeface="微软雅黑" pitchFamily="34" charset="-122"/>
                    <a:ea typeface="微软雅黑" pitchFamily="34" charset="-122"/>
                  </a:rPr>
                  <a:t>ARM</a:t>
                </a:r>
                <a:endParaRPr lang="zh-CN" altLang="en-US" sz="1000" b="1" kern="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1" name="矩形 150"/>
            <p:cNvSpPr/>
            <p:nvPr/>
          </p:nvSpPr>
          <p:spPr bwMode="auto">
            <a:xfrm>
              <a:off x="7736115" y="3274782"/>
              <a:ext cx="687333" cy="371139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虚拟机</a:t>
              </a:r>
              <a:endParaRPr lang="en-US" altLang="zh-CN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5941620" y="2151849"/>
              <a:ext cx="1182383" cy="513662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21023" tIns="26698" rIns="21023" bIns="2669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业务系统</a:t>
              </a:r>
              <a:endParaRPr lang="en-US" altLang="zh-CN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圆角矩形 152"/>
            <p:cNvSpPr/>
            <p:nvPr/>
          </p:nvSpPr>
          <p:spPr bwMode="auto">
            <a:xfrm>
              <a:off x="5931214" y="2154727"/>
              <a:ext cx="298307" cy="101280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  <a:endPara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7247486" y="2151849"/>
              <a:ext cx="1182383" cy="513662"/>
            </a:xfrm>
            <a:prstGeom prst="rect">
              <a:avLst/>
            </a:prstGeom>
            <a:solidFill>
              <a:schemeClr val="accent5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21023" tIns="26698" rIns="21023" bIns="2669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第三方应用</a:t>
              </a:r>
              <a:endParaRPr lang="en-US" altLang="zh-CN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圆角矩形 154"/>
            <p:cNvSpPr/>
            <p:nvPr/>
          </p:nvSpPr>
          <p:spPr bwMode="auto">
            <a:xfrm>
              <a:off x="1490415" y="2162293"/>
              <a:ext cx="312453" cy="45839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156" name="圆角矩形 155"/>
            <p:cNvSpPr/>
            <p:nvPr/>
          </p:nvSpPr>
          <p:spPr bwMode="auto">
            <a:xfrm>
              <a:off x="1490414" y="3302003"/>
              <a:ext cx="312453" cy="66033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157" name="圆角矩形 156"/>
            <p:cNvSpPr/>
            <p:nvPr/>
          </p:nvSpPr>
          <p:spPr bwMode="auto">
            <a:xfrm>
              <a:off x="1490410" y="2718353"/>
              <a:ext cx="312453" cy="40938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158" name="圆角矩形 157"/>
            <p:cNvSpPr/>
            <p:nvPr/>
          </p:nvSpPr>
          <p:spPr bwMode="auto">
            <a:xfrm>
              <a:off x="8283811" y="2154727"/>
              <a:ext cx="298307" cy="210649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/>
            <a:extLst/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运维</a:t>
              </a: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6859407" y="3265718"/>
              <a:ext cx="831087" cy="388750"/>
            </a:xfrm>
            <a:prstGeom prst="rect">
              <a:avLst/>
            </a:prstGeom>
            <a:solidFill>
              <a:srgbClr val="0070C0">
                <a:alpha val="70000"/>
              </a:srgbClr>
            </a:solidFill>
            <a:ln w="12700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  <a:extLst/>
          </p:spPr>
          <p:txBody>
            <a:bodyPr vert="horz" wrap="square" lIns="68484" tIns="34245" rIns="68484" bIns="34245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533972" fontAlgn="auto">
                <a:spcBef>
                  <a:spcPts val="0"/>
                </a:spcBef>
                <a:spcAft>
                  <a:spcPts val="0"/>
                </a:spcAft>
                <a:buClr>
                  <a:srgbClr val="CC9900"/>
                </a:buClr>
              </a:pPr>
              <a:r>
                <a:rPr lang="zh-CN" altLang="en-US" sz="1050" b="1" ker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物理机</a:t>
              </a:r>
              <a:endParaRPr lang="en-US" altLang="zh-CN" sz="105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6" name="TextBox 135"/>
          <p:cNvSpPr txBox="1"/>
          <p:nvPr/>
        </p:nvSpPr>
        <p:spPr>
          <a:xfrm>
            <a:off x="148943" y="1060266"/>
            <a:ext cx="86031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重心 </a:t>
            </a:r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从资源到业务</a:t>
            </a:r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     2. </a:t>
            </a: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建设模式 </a:t>
            </a:r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烟囱式到平台化     </a:t>
            </a:r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能力 </a:t>
            </a:r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组件到服务      </a:t>
            </a:r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架构 </a:t>
            </a:r>
            <a:r>
              <a:rPr lang="en-US" altLang="zh-CN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1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集成到开放</a:t>
            </a:r>
          </a:p>
        </p:txBody>
      </p:sp>
    </p:spTree>
    <p:extLst>
      <p:ext uri="{BB962C8B-B14F-4D97-AF65-F5344CB8AC3E}">
        <p14:creationId xmlns:p14="http://schemas.microsoft.com/office/powerpoint/2010/main" val="168836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 3"/>
          <p:cNvSpPr txBox="1"/>
          <p:nvPr/>
        </p:nvSpPr>
        <p:spPr>
          <a:xfrm>
            <a:off x="-36512" y="44624"/>
            <a:ext cx="7848872" cy="49492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WHY DCOS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？Ｘ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86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化，虚拟机化等于云化吗？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107504" y="914472"/>
            <a:ext cx="8785692" cy="5754888"/>
            <a:chOff x="107504" y="914472"/>
            <a:chExt cx="8785692" cy="5754888"/>
          </a:xfrm>
        </p:grpSpPr>
        <p:sp>
          <p:nvSpPr>
            <p:cNvPr id="177" name="Right Arrow 22"/>
            <p:cNvSpPr/>
            <p:nvPr/>
          </p:nvSpPr>
          <p:spPr>
            <a:xfrm>
              <a:off x="141495" y="5949635"/>
              <a:ext cx="8751701" cy="719725"/>
            </a:xfrm>
            <a:prstGeom prst="rightArrow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0070C0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marL="0" marR="0" lvl="0" indent="0" defTabSz="12185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/>
                </a:rPr>
                <a:t>     </a:t>
              </a: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/>
                </a:rPr>
                <a:t>降低风险        降低运营支出       降低资本支出          提高敏捷性         全面优化</a:t>
              </a:r>
              <a:r>
                <a:rPr kumimoji="0" lang="zh-CN" altLang="en-US" sz="19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/>
                </a:rPr>
                <a:t>      </a:t>
              </a:r>
              <a:endPara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arial"/>
              </a:endParaRPr>
            </a:p>
          </p:txBody>
        </p:sp>
        <p:sp>
          <p:nvSpPr>
            <p:cNvPr id="178" name="Rectangle 94"/>
            <p:cNvSpPr>
              <a:spLocks noChangeArrowheads="1"/>
            </p:cNvSpPr>
            <p:nvPr/>
          </p:nvSpPr>
          <p:spPr bwMode="auto">
            <a:xfrm>
              <a:off x="2885829" y="5736224"/>
              <a:ext cx="515585" cy="3570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121899" tIns="60949" rIns="121899" bIns="60949">
              <a:noAutofit/>
            </a:bodyPr>
            <a:lstStyle/>
            <a:p>
              <a:pPr marL="0" marR="0" lvl="0" indent="0" algn="ctr" defTabSz="121856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简化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Rectangle 94"/>
            <p:cNvSpPr>
              <a:spLocks noChangeArrowheads="1"/>
            </p:cNvSpPr>
            <p:nvPr/>
          </p:nvSpPr>
          <p:spPr bwMode="auto">
            <a:xfrm>
              <a:off x="4596171" y="5736224"/>
              <a:ext cx="515585" cy="3570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121899" tIns="60949" rIns="121899" bIns="60949">
              <a:noAutofit/>
            </a:bodyPr>
            <a:lstStyle/>
            <a:p>
              <a:pPr marL="0" marR="0" lvl="0" indent="0" algn="ctr" defTabSz="121856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高效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Rectangle 94"/>
            <p:cNvSpPr>
              <a:spLocks noChangeArrowheads="1"/>
            </p:cNvSpPr>
            <p:nvPr/>
          </p:nvSpPr>
          <p:spPr bwMode="auto">
            <a:xfrm>
              <a:off x="6306513" y="5736224"/>
              <a:ext cx="515585" cy="3570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121899" tIns="60949" rIns="121899" bIns="60949">
              <a:noAutofit/>
            </a:bodyPr>
            <a:lstStyle/>
            <a:p>
              <a:pPr marL="0" marR="0" lvl="0" indent="0" algn="ctr" defTabSz="121856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灵活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Rectangle 94"/>
            <p:cNvSpPr>
              <a:spLocks noChangeArrowheads="1"/>
            </p:cNvSpPr>
            <p:nvPr/>
          </p:nvSpPr>
          <p:spPr bwMode="auto">
            <a:xfrm>
              <a:off x="8088863" y="5736224"/>
              <a:ext cx="515585" cy="35707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121899" tIns="60949" rIns="121899" bIns="60949">
              <a:noAutofit/>
            </a:bodyPr>
            <a:lstStyle/>
            <a:p>
              <a:pPr marL="0" marR="0" lvl="0" indent="0" algn="ctr" defTabSz="1218565" eaLnBrk="1" fontAlgn="auto" latinLnBrk="0" hangingPunct="1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7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统一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Down Arrow 10"/>
            <p:cNvSpPr/>
            <p:nvPr/>
          </p:nvSpPr>
          <p:spPr>
            <a:xfrm>
              <a:off x="2468497" y="5755749"/>
              <a:ext cx="375311" cy="278739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3" name="组合 4"/>
            <p:cNvGrpSpPr/>
            <p:nvPr/>
          </p:nvGrpSpPr>
          <p:grpSpPr>
            <a:xfrm>
              <a:off x="107504" y="914472"/>
              <a:ext cx="8785692" cy="4398896"/>
              <a:chOff x="207433" y="1068681"/>
              <a:chExt cx="8785692" cy="4398896"/>
            </a:xfrm>
          </p:grpSpPr>
          <p:sp>
            <p:nvSpPr>
              <p:cNvPr id="187" name="Isosceles Triangle 6"/>
              <p:cNvSpPr/>
              <p:nvPr/>
            </p:nvSpPr>
            <p:spPr>
              <a:xfrm flipH="1">
                <a:off x="241424" y="3151161"/>
                <a:ext cx="5875020" cy="2316416"/>
              </a:xfrm>
              <a:prstGeom prst="triangle">
                <a:avLst>
                  <a:gd name="adj" fmla="val 100000"/>
                </a:avLst>
              </a:prstGeom>
              <a:solidFill>
                <a:schemeClr val="bg2">
                  <a:lumMod val="75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sym typeface="arial"/>
                </a:endParaRPr>
              </a:p>
            </p:txBody>
          </p:sp>
          <p:sp>
            <p:nvSpPr>
              <p:cNvPr id="188" name="Rectangle 99"/>
              <p:cNvSpPr txBox="1">
                <a:spLocks noChangeArrowheads="1"/>
              </p:cNvSpPr>
              <p:nvPr/>
            </p:nvSpPr>
            <p:spPr bwMode="auto">
              <a:xfrm>
                <a:off x="207433" y="1768704"/>
                <a:ext cx="1440160" cy="156161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0" tIns="0" rIns="0" bIns="0" numCol="1" anchor="t" anchorCtr="0" compatLnSpc="1">
                <a:noAutofit/>
              </a:bodyPr>
              <a:lstStyle/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对数据中心内部整体目标架构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没有统一的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规划设计</a:t>
                </a:r>
              </a:p>
              <a:p>
                <a:pPr marL="0" marR="0" lvl="0" indent="0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1414"/>
                  </a:buClr>
                  <a:buSzTx/>
                  <a:buFontTx/>
                  <a:buNone/>
                  <a:tabLst/>
                  <a:defRPr/>
                </a:pP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</p:txBody>
          </p:sp>
          <p:sp>
            <p:nvSpPr>
              <p:cNvPr id="189" name="Rectangle 100"/>
              <p:cNvSpPr>
                <a:spLocks noChangeArrowheads="1"/>
              </p:cNvSpPr>
              <p:nvPr/>
            </p:nvSpPr>
            <p:spPr bwMode="auto">
              <a:xfrm>
                <a:off x="1994314" y="1768704"/>
                <a:ext cx="1480409" cy="157719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noAutofit/>
              </a:bodyPr>
              <a:lstStyle/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标准化的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硬件和软件体系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业务基础架构建设以月为单位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0" marR="0" lvl="0" indent="0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0" marR="0" lvl="0" indent="0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0" marR="0" lvl="0" indent="0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0" marR="0" lvl="0" indent="0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0" marR="0" lvl="0" indent="0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0" marR="0" lvl="0" indent="0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0" marR="0" lvl="0" indent="0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</p:txBody>
          </p:sp>
          <p:grpSp>
            <p:nvGrpSpPr>
              <p:cNvPr id="190" name="组合 95"/>
              <p:cNvGrpSpPr/>
              <p:nvPr/>
            </p:nvGrpSpPr>
            <p:grpSpPr>
              <a:xfrm>
                <a:off x="1862357" y="1068681"/>
                <a:ext cx="5318919" cy="3848120"/>
                <a:chOff x="1862356" y="623872"/>
                <a:chExt cx="5318919" cy="3063729"/>
              </a:xfrm>
            </p:grpSpPr>
            <p:cxnSp>
              <p:nvCxnSpPr>
                <p:cNvPr id="272" name="Straight Connector 10"/>
                <p:cNvCxnSpPr/>
                <p:nvPr/>
              </p:nvCxnSpPr>
              <p:spPr>
                <a:xfrm>
                  <a:off x="1862356" y="623872"/>
                  <a:ext cx="17113" cy="3063729"/>
                </a:xfrm>
                <a:prstGeom prst="line">
                  <a:avLst/>
                </a:prstGeom>
                <a:ln>
                  <a:solidFill>
                    <a:srgbClr val="5B69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12"/>
                <p:cNvCxnSpPr/>
                <p:nvPr/>
              </p:nvCxnSpPr>
              <p:spPr>
                <a:xfrm>
                  <a:off x="3580446" y="623872"/>
                  <a:ext cx="14172" cy="3063729"/>
                </a:xfrm>
                <a:prstGeom prst="line">
                  <a:avLst/>
                </a:prstGeom>
                <a:ln>
                  <a:solidFill>
                    <a:srgbClr val="5B69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13"/>
                <p:cNvCxnSpPr/>
                <p:nvPr/>
              </p:nvCxnSpPr>
              <p:spPr>
                <a:xfrm>
                  <a:off x="5419288" y="623872"/>
                  <a:ext cx="11231" cy="3063729"/>
                </a:xfrm>
                <a:prstGeom prst="line">
                  <a:avLst/>
                </a:prstGeom>
                <a:ln>
                  <a:solidFill>
                    <a:srgbClr val="5B69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15"/>
                <p:cNvCxnSpPr/>
                <p:nvPr/>
              </p:nvCxnSpPr>
              <p:spPr>
                <a:xfrm>
                  <a:off x="7164595" y="623872"/>
                  <a:ext cx="16680" cy="3063729"/>
                </a:xfrm>
                <a:prstGeom prst="line">
                  <a:avLst/>
                </a:prstGeom>
                <a:ln>
                  <a:solidFill>
                    <a:srgbClr val="5B698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00"/>
              <p:cNvSpPr>
                <a:spLocks noChangeArrowheads="1"/>
              </p:cNvSpPr>
              <p:nvPr/>
            </p:nvSpPr>
            <p:spPr bwMode="auto">
              <a:xfrm>
                <a:off x="7376565" y="1768704"/>
                <a:ext cx="1575524" cy="158318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noAutofit/>
              </a:bodyPr>
              <a:lstStyle/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进程级细颗粒度资源共享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资源动态调度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业务基础架构建设以分钟为单位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实现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数据中心级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弹性伸缩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</p:txBody>
          </p:sp>
          <p:sp>
            <p:nvSpPr>
              <p:cNvPr id="192" name="Rectangle 17"/>
              <p:cNvSpPr/>
              <p:nvPr/>
            </p:nvSpPr>
            <p:spPr>
              <a:xfrm>
                <a:off x="215513" y="1069725"/>
                <a:ext cx="1502598" cy="582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9" tIns="60949" rIns="121899" bIns="60949"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传统孤岛</a:t>
                </a:r>
              </a:p>
            </p:txBody>
          </p:sp>
          <p:sp>
            <p:nvSpPr>
              <p:cNvPr id="193" name="Rectangle 18"/>
              <p:cNvSpPr/>
              <p:nvPr/>
            </p:nvSpPr>
            <p:spPr>
              <a:xfrm>
                <a:off x="2000183" y="1069725"/>
                <a:ext cx="1502598" cy="582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9" tIns="60949" rIns="121899" bIns="60949"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标准化</a:t>
                </a:r>
              </a:p>
            </p:txBody>
          </p:sp>
          <p:sp>
            <p:nvSpPr>
              <p:cNvPr id="194" name="Rectangle 19"/>
              <p:cNvSpPr/>
              <p:nvPr/>
            </p:nvSpPr>
            <p:spPr>
              <a:xfrm>
                <a:off x="3784853" y="1069725"/>
                <a:ext cx="1502598" cy="582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9" tIns="60949" rIns="121899" bIns="60949"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IaaS</a:t>
                </a:r>
                <a:endParaRPr kumimoji="0" lang="en-US" altLang="zh-CN" sz="19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资源池化</a:t>
                </a:r>
              </a:p>
            </p:txBody>
          </p:sp>
          <p:sp>
            <p:nvSpPr>
              <p:cNvPr id="195" name="Rectangle 20"/>
              <p:cNvSpPr/>
              <p:nvPr/>
            </p:nvSpPr>
            <p:spPr>
              <a:xfrm>
                <a:off x="5484283" y="1071221"/>
                <a:ext cx="1636395" cy="58229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9" tIns="60949" rIns="121899" bIns="60949"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PaaS</a:t>
                </a:r>
                <a:r>
                  <a:rPr kumimoji="0" lang="zh-CN" altLang="en-US" sz="1900" b="1" i="0" u="none" strike="noStrike" kern="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和应用</a:t>
                </a:r>
              </a:p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9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资源池化</a:t>
                </a:r>
              </a:p>
            </p:txBody>
          </p:sp>
          <p:sp>
            <p:nvSpPr>
              <p:cNvPr id="196" name="Rectangle 21"/>
              <p:cNvSpPr/>
              <p:nvPr/>
            </p:nvSpPr>
            <p:spPr>
              <a:xfrm>
                <a:off x="7354192" y="1069725"/>
                <a:ext cx="1502598" cy="582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899" tIns="60949" rIns="121899" bIns="60949" rtlCol="0" anchor="ctr"/>
              <a:lstStyle/>
              <a:p>
                <a:pPr marL="0" marR="0" lvl="0" indent="0" algn="ctr" defTabSz="12185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DCOS</a:t>
                </a:r>
                <a:r>
                  <a:rPr kumimoji="0" lang="zh-CN" altLang="en-US" sz="1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化</a:t>
                </a:r>
              </a:p>
            </p:txBody>
          </p:sp>
          <p:grpSp>
            <p:nvGrpSpPr>
              <p:cNvPr id="197" name="Group 23"/>
              <p:cNvGrpSpPr/>
              <p:nvPr/>
            </p:nvGrpSpPr>
            <p:grpSpPr>
              <a:xfrm>
                <a:off x="225275" y="4472207"/>
                <a:ext cx="8530892" cy="394013"/>
                <a:chOff x="133680" y="1956645"/>
                <a:chExt cx="8530892" cy="295510"/>
              </a:xfrm>
            </p:grpSpPr>
            <p:sp>
              <p:nvSpPr>
                <p:cNvPr id="267" name="Rectangle 74"/>
                <p:cNvSpPr>
                  <a:spLocks noChangeArrowheads="1"/>
                </p:cNvSpPr>
                <p:nvPr/>
              </p:nvSpPr>
              <p:spPr bwMode="auto">
                <a:xfrm>
                  <a:off x="3768023" y="1984351"/>
                  <a:ext cx="1306483" cy="2678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noAutofit/>
                </a:bodyPr>
                <a:lstStyle/>
                <a:p>
                  <a:pPr marL="0" marR="0" lvl="0" indent="0" algn="ctr" defTabSz="1218565" eaLnBrk="1" fontAlgn="auto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虚拟化</a:t>
                  </a:r>
                  <a:endParaRPr kumimoji="0" lang="en-US" sz="17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8" name="Rectangle 25"/>
                <p:cNvSpPr>
                  <a:spLocks noChangeArrowheads="1"/>
                </p:cNvSpPr>
                <p:nvPr/>
              </p:nvSpPr>
              <p:spPr bwMode="auto">
                <a:xfrm>
                  <a:off x="5876640" y="1984351"/>
                  <a:ext cx="715812" cy="2678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noAutofit/>
                </a:bodyPr>
                <a:lstStyle/>
                <a:p>
                  <a:pPr marL="0" marR="0" lvl="0" indent="0" algn="ctr" defTabSz="1218565" eaLnBrk="1" fontAlgn="auto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服务化</a:t>
                  </a:r>
                  <a:endParaRPr kumimoji="0" lang="en-US" sz="17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9" name="Rectangle 74"/>
                <p:cNvSpPr>
                  <a:spLocks noChangeArrowheads="1"/>
                </p:cNvSpPr>
                <p:nvPr/>
              </p:nvSpPr>
              <p:spPr bwMode="auto">
                <a:xfrm>
                  <a:off x="7358089" y="1984351"/>
                  <a:ext cx="1306483" cy="2678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noAutofit/>
                </a:bodyPr>
                <a:lstStyle/>
                <a:p>
                  <a:pPr marL="0" marR="0" lvl="0" indent="0" algn="ctr" defTabSz="1218565" eaLnBrk="1" fontAlgn="auto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智能化</a:t>
                  </a:r>
                  <a:endParaRPr kumimoji="0" lang="en-US" sz="17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0" name="Rectangle 93"/>
                <p:cNvSpPr>
                  <a:spLocks noChangeArrowheads="1"/>
                </p:cNvSpPr>
                <p:nvPr/>
              </p:nvSpPr>
              <p:spPr bwMode="auto">
                <a:xfrm>
                  <a:off x="133680" y="1956645"/>
                  <a:ext cx="1421126" cy="2678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noAutofit/>
                </a:bodyPr>
                <a:lstStyle/>
                <a:p>
                  <a:pPr marL="0" marR="0" lvl="0" indent="0" algn="ctr" defTabSz="1218565" eaLnBrk="1" fontAlgn="auto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孤岛</a:t>
                  </a:r>
                  <a:endParaRPr kumimoji="0" lang="en-US" sz="17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1" name="Rectangle 94"/>
                <p:cNvSpPr>
                  <a:spLocks noChangeArrowheads="1"/>
                </p:cNvSpPr>
                <p:nvPr/>
              </p:nvSpPr>
              <p:spPr bwMode="auto">
                <a:xfrm>
                  <a:off x="2286649" y="1956645"/>
                  <a:ext cx="515585" cy="2678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noAutofit/>
                </a:bodyPr>
                <a:lstStyle/>
                <a:p>
                  <a:pPr marL="0" marR="0" lvl="0" indent="0" algn="ctr" defTabSz="1218565" eaLnBrk="1" fontAlgn="auto" latinLnBrk="0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X86</a:t>
                  </a:r>
                  <a:r>
                    <a:rPr kumimoji="0" lang="zh-CN" altLang="en-US" sz="17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</a:rPr>
                    <a:t>化</a:t>
                  </a:r>
                  <a:endParaRPr kumimoji="0" lang="en-US" sz="17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98" name="Group 29"/>
              <p:cNvGrpSpPr/>
              <p:nvPr/>
            </p:nvGrpSpPr>
            <p:grpSpPr>
              <a:xfrm>
                <a:off x="521290" y="2940333"/>
                <a:ext cx="8471835" cy="1597833"/>
                <a:chOff x="521289" y="2482098"/>
                <a:chExt cx="8471835" cy="1198375"/>
              </a:xfrm>
            </p:grpSpPr>
            <p:grpSp>
              <p:nvGrpSpPr>
                <p:cNvPr id="202" name="Group 18"/>
                <p:cNvGrpSpPr/>
                <p:nvPr/>
              </p:nvGrpSpPr>
              <p:grpSpPr>
                <a:xfrm>
                  <a:off x="3860649" y="2532803"/>
                  <a:ext cx="1903204" cy="1147670"/>
                  <a:chOff x="3898406" y="717261"/>
                  <a:chExt cx="1903204" cy="1147670"/>
                </a:xfrm>
              </p:grpSpPr>
              <p:grpSp>
                <p:nvGrpSpPr>
                  <p:cNvPr id="252" name="Group 47"/>
                  <p:cNvGrpSpPr/>
                  <p:nvPr/>
                </p:nvGrpSpPr>
                <p:grpSpPr>
                  <a:xfrm>
                    <a:off x="3898406" y="742247"/>
                    <a:ext cx="1224137" cy="1122684"/>
                    <a:chOff x="5896321" y="1845110"/>
                    <a:chExt cx="2687656" cy="2245368"/>
                  </a:xfrm>
                </p:grpSpPr>
                <p:pic>
                  <p:nvPicPr>
                    <p:cNvPr id="263" name="Picture 62" descr="cloud_and_Bkgd_dkoutline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rcRect b="27527"/>
                    <a:stretch>
                      <a:fillRect/>
                    </a:stretch>
                  </p:blipFill>
                  <p:spPr bwMode="auto">
                    <a:xfrm>
                      <a:off x="6012160" y="1845110"/>
                      <a:ext cx="2448273" cy="996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264" name="Picture 62" descr="cloud_and_Bkgd_dkoutline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rcRect t="41290"/>
                    <a:stretch>
                      <a:fillRect/>
                    </a:stretch>
                  </p:blipFill>
                  <p:spPr bwMode="auto">
                    <a:xfrm>
                      <a:off x="6012160" y="3410230"/>
                      <a:ext cx="2304255" cy="68024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265" name="Picture 62" descr="cloud_and_Bkgd_dkoutline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 t="41290"/>
                    <a:stretch>
                      <a:fillRect/>
                    </a:stretch>
                  </p:blipFill>
                  <p:spPr bwMode="auto">
                    <a:xfrm rot="17176735">
                      <a:off x="7612383" y="2861112"/>
                      <a:ext cx="1262940" cy="68024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266" name="Picture 62" descr="cloud_and_Bkgd_dkoutline.png"/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rcRect l="8276" t="58495" r="21517"/>
                    <a:stretch>
                      <a:fillRect/>
                    </a:stretch>
                  </p:blipFill>
                  <p:spPr bwMode="auto">
                    <a:xfrm rot="4855116">
                      <a:off x="5658828" y="2861284"/>
                      <a:ext cx="1107097" cy="63211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grpSp>
                <p:nvGrpSpPr>
                  <p:cNvPr id="253" name="Group 17"/>
                  <p:cNvGrpSpPr/>
                  <p:nvPr/>
                </p:nvGrpSpPr>
                <p:grpSpPr>
                  <a:xfrm>
                    <a:off x="4110144" y="717261"/>
                    <a:ext cx="1691466" cy="1121121"/>
                    <a:chOff x="4110144" y="717261"/>
                    <a:chExt cx="1691466" cy="1121121"/>
                  </a:xfrm>
                </p:grpSpPr>
                <p:grpSp>
                  <p:nvGrpSpPr>
                    <p:cNvPr id="254" name="Group 77"/>
                    <p:cNvGrpSpPr/>
                    <p:nvPr/>
                  </p:nvGrpSpPr>
                  <p:grpSpPr bwMode="auto">
                    <a:xfrm>
                      <a:off x="5428583" y="717261"/>
                      <a:ext cx="373027" cy="367917"/>
                      <a:chOff x="4176" y="360"/>
                      <a:chExt cx="511" cy="504"/>
                    </a:xfrm>
                  </p:grpSpPr>
                  <p:pic>
                    <p:nvPicPr>
                      <p:cNvPr id="261" name="Picture 78" descr="img_1181348104232_4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" y="360"/>
                        <a:ext cx="230" cy="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262" name="Picture 79" descr="dwe00233g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print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20787478">
                        <a:off x="4176" y="531"/>
                        <a:ext cx="346" cy="2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sp>
                  <p:nvSpPr>
                    <p:cNvPr id="255" name="AutoShap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0144" y="1025847"/>
                      <a:ext cx="240273" cy="167690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56" name="AutoShap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0485" y="1025847"/>
                      <a:ext cx="240273" cy="167690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57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0826" y="1025847"/>
                      <a:ext cx="240273" cy="167690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58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0144" y="1493878"/>
                      <a:ext cx="840954" cy="192719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59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0144" y="1253606"/>
                      <a:ext cx="840954" cy="192719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pic>
                  <p:nvPicPr>
                    <p:cNvPr id="260" name="Picture 89" descr="51447_elec_meter_l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 l="34285" t="19270" r="33810" b="11458"/>
                    <a:stretch>
                      <a:fillRect/>
                    </a:stretch>
                  </p:blipFill>
                  <p:spPr bwMode="auto">
                    <a:xfrm>
                      <a:off x="5459870" y="1583092"/>
                      <a:ext cx="257793" cy="25529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</p:grpSp>
            <p:grpSp>
              <p:nvGrpSpPr>
                <p:cNvPr id="203" name="Group 20"/>
                <p:cNvGrpSpPr/>
                <p:nvPr/>
              </p:nvGrpSpPr>
              <p:grpSpPr>
                <a:xfrm>
                  <a:off x="7469385" y="2676055"/>
                  <a:ext cx="1523739" cy="872180"/>
                  <a:chOff x="7343220" y="886263"/>
                  <a:chExt cx="1523739" cy="872180"/>
                </a:xfrm>
              </p:grpSpPr>
              <p:grpSp>
                <p:nvGrpSpPr>
                  <p:cNvPr id="230" name="Group 172"/>
                  <p:cNvGrpSpPr/>
                  <p:nvPr/>
                </p:nvGrpSpPr>
                <p:grpSpPr>
                  <a:xfrm>
                    <a:off x="7343220" y="958271"/>
                    <a:ext cx="720080" cy="800172"/>
                    <a:chOff x="4292352" y="779934"/>
                    <a:chExt cx="1224136" cy="1122684"/>
                  </a:xfrm>
                </p:grpSpPr>
                <p:grpSp>
                  <p:nvGrpSpPr>
                    <p:cNvPr id="242" name="Group 47"/>
                    <p:cNvGrpSpPr/>
                    <p:nvPr/>
                  </p:nvGrpSpPr>
                  <p:grpSpPr>
                    <a:xfrm>
                      <a:off x="4292352" y="779934"/>
                      <a:ext cx="1224136" cy="1122684"/>
                      <a:chOff x="5896321" y="1845110"/>
                      <a:chExt cx="2687653" cy="2245368"/>
                    </a:xfrm>
                  </p:grpSpPr>
                  <p:pic>
                    <p:nvPicPr>
                      <p:cNvPr id="248" name="Picture 62" descr="cloud_and_Bkgd_dkoutline.png"/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/>
                      <a:srcRect b="27527"/>
                      <a:stretch>
                        <a:fillRect/>
                      </a:stretch>
                    </p:blipFill>
                    <p:spPr bwMode="auto">
                      <a:xfrm>
                        <a:off x="6012160" y="1845110"/>
                        <a:ext cx="2448272" cy="996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249" name="Picture 62" descr="cloud_and_Bkgd_dkoutline.png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/>
                      <a:srcRect t="41290"/>
                      <a:stretch>
                        <a:fillRect/>
                      </a:stretch>
                    </p:blipFill>
                    <p:spPr bwMode="auto">
                      <a:xfrm>
                        <a:off x="6012160" y="3410230"/>
                        <a:ext cx="2304255" cy="6802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250" name="Picture 62" descr="cloud_and_Bkgd_dkoutline.png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/>
                      <a:srcRect t="41290"/>
                      <a:stretch>
                        <a:fillRect/>
                      </a:stretch>
                    </p:blipFill>
                    <p:spPr bwMode="auto">
                      <a:xfrm rot="17176735">
                        <a:off x="7612380" y="2861112"/>
                        <a:ext cx="1262939" cy="6802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251" name="Picture 62" descr="cloud_and_Bkgd_dkoutline.png"/>
                      <p:cNvPicPr>
                        <a:picLocks noChangeAspect="1"/>
                      </p:cNvPicPr>
                      <p:nvPr/>
                    </p:nvPicPr>
                    <p:blipFill>
                      <a:blip r:embed="rId13" cstate="print"/>
                      <a:srcRect l="8276" t="58495" r="21517"/>
                      <a:stretch>
                        <a:fillRect/>
                      </a:stretch>
                    </p:blipFill>
                    <p:spPr bwMode="auto">
                      <a:xfrm rot="4855116">
                        <a:off x="5658828" y="2861284"/>
                        <a:ext cx="1107097" cy="63211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sp>
                  <p:nvSpPr>
                    <p:cNvPr id="243" name="AutoShap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4089" y="1063534"/>
                      <a:ext cx="240273" cy="167690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635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44" name="AutoShap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430" y="1063534"/>
                      <a:ext cx="240273" cy="167690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635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45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04771" y="1063534"/>
                      <a:ext cx="240273" cy="167690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635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46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4089" y="1531565"/>
                      <a:ext cx="840954" cy="192719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635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47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504089" y="1291293"/>
                      <a:ext cx="840954" cy="192719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635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</p:grpSp>
              <p:pic>
                <p:nvPicPr>
                  <p:cNvPr id="231" name="Picture 62" descr="cloud_and_Bkgd_dkoutline.png"/>
                  <p:cNvPicPr>
                    <a:picLocks noChangeAspect="1"/>
                  </p:cNvPicPr>
                  <p:nvPr/>
                </p:nvPicPr>
                <p:blipFill>
                  <a:blip r:embed="rId14" cstate="print"/>
                  <a:srcRect/>
                  <a:stretch>
                    <a:fillRect/>
                  </a:stretch>
                </p:blipFill>
                <p:spPr bwMode="auto">
                  <a:xfrm>
                    <a:off x="8052797" y="886263"/>
                    <a:ext cx="442551" cy="23737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32" name="Picture 62" descr="cloud_and_Bkgd_dkoutline.png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rcRect/>
                  <a:stretch>
                    <a:fillRect/>
                  </a:stretch>
                </p:blipFill>
                <p:spPr bwMode="auto">
                  <a:xfrm>
                    <a:off x="8125199" y="1352501"/>
                    <a:ext cx="741760" cy="39785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33" name="Picture 62" descr="cloud_and_Bkgd_dkoutline.png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rcRect/>
                  <a:stretch>
                    <a:fillRect/>
                  </a:stretch>
                </p:blipFill>
                <p:spPr bwMode="auto">
                  <a:xfrm>
                    <a:off x="8567356" y="1091632"/>
                    <a:ext cx="288365" cy="15467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234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8309505" y="1483852"/>
                    <a:ext cx="164076" cy="114511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</a:schemeClr>
                      </a:gs>
                    </a:gsLst>
                    <a:lin ang="2700000" scaled="1"/>
                  </a:gradFill>
                  <a:ln w="6350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sp>
                <p:nvSpPr>
                  <p:cNvPr id="23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8506194" y="1483852"/>
                    <a:ext cx="164076" cy="114511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</a:schemeClr>
                      </a:gs>
                    </a:gsLst>
                    <a:lin ang="2700000" scaled="1"/>
                  </a:gradFill>
                  <a:ln w="6350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sp>
                <p:nvSpPr>
                  <p:cNvPr id="236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8200314" y="958233"/>
                    <a:ext cx="114904" cy="80193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</a:schemeClr>
                      </a:gs>
                    </a:gsLst>
                    <a:lin ang="2700000" scaled="1"/>
                  </a:gradFill>
                  <a:ln w="6350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sp>
                <p:nvSpPr>
                  <p:cNvPr id="237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8659032" y="1140805"/>
                    <a:ext cx="70456" cy="49172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100000">
                        <a:schemeClr val="tx2">
                          <a:lumMod val="40000"/>
                          <a:lumOff val="60000"/>
                        </a:schemeClr>
                      </a:gs>
                    </a:gsLst>
                    <a:lin ang="2700000" scaled="1"/>
                  </a:gradFill>
                  <a:ln w="6350">
                    <a:solidFill>
                      <a:schemeClr val="tx2">
                        <a:lumMod val="20000"/>
                        <a:lumOff val="80000"/>
                      </a:schemeClr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914400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cxnSp>
                <p:nvCxnSpPr>
                  <p:cNvPr id="238" name="Straight Connector 66"/>
                  <p:cNvCxnSpPr>
                    <a:endCxn id="250" idx="3"/>
                  </p:cNvCxnSpPr>
                  <p:nvPr/>
                </p:nvCxnSpPr>
                <p:spPr>
                  <a:xfrm flipH="1">
                    <a:off x="8035254" y="1102287"/>
                    <a:ext cx="111625" cy="12324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sm" len="sm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67"/>
                  <p:cNvCxnSpPr>
                    <a:stCxn id="233" idx="1"/>
                  </p:cNvCxnSpPr>
                  <p:nvPr/>
                </p:nvCxnSpPr>
                <p:spPr>
                  <a:xfrm flipH="1">
                    <a:off x="8074872" y="1168968"/>
                    <a:ext cx="492484" cy="14934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sm" len="sm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68"/>
                  <p:cNvCxnSpPr/>
                  <p:nvPr/>
                </p:nvCxnSpPr>
                <p:spPr>
                  <a:xfrm flipH="1" flipV="1">
                    <a:off x="8086443" y="1470711"/>
                    <a:ext cx="132444" cy="6362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sm" len="sm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69"/>
                  <p:cNvCxnSpPr>
                    <a:stCxn id="233" idx="2"/>
                  </p:cNvCxnSpPr>
                  <p:nvPr/>
                </p:nvCxnSpPr>
                <p:spPr>
                  <a:xfrm flipH="1">
                    <a:off x="8611319" y="1246303"/>
                    <a:ext cx="100220" cy="1316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headEnd type="triangle" w="sm" len="sm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16"/>
                <p:cNvGrpSpPr/>
                <p:nvPr/>
              </p:nvGrpSpPr>
              <p:grpSpPr>
                <a:xfrm>
                  <a:off x="521289" y="2834925"/>
                  <a:ext cx="840955" cy="648236"/>
                  <a:chOff x="417405" y="1030279"/>
                  <a:chExt cx="840955" cy="648236"/>
                </a:xfrm>
              </p:grpSpPr>
              <p:sp>
                <p:nvSpPr>
                  <p:cNvPr id="227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417405" y="1030279"/>
                    <a:ext cx="240273" cy="648236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rgbClr val="FD0000">
                          <a:gamma/>
                          <a:tint val="33725"/>
                          <a:invGamma/>
                          <a:alpha val="60001"/>
                        </a:srgbClr>
                      </a:gs>
                      <a:gs pos="100000">
                        <a:srgbClr val="FD0000"/>
                      </a:gs>
                    </a:gsLst>
                    <a:lin ang="2700000" scaled="1"/>
                  </a:gradFill>
                  <a:ln w="12700">
                    <a:solidFill>
                      <a:srgbClr val="FD0000"/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sp>
                <p:nvSpPr>
                  <p:cNvPr id="228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717746" y="1030279"/>
                    <a:ext cx="240273" cy="648236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rgbClr val="FD0000">
                          <a:gamma/>
                          <a:tint val="33725"/>
                          <a:invGamma/>
                          <a:alpha val="60001"/>
                        </a:srgbClr>
                      </a:gs>
                      <a:gs pos="100000">
                        <a:srgbClr val="FD0000"/>
                      </a:gs>
                    </a:gsLst>
                    <a:lin ang="2700000" scaled="1"/>
                  </a:gradFill>
                  <a:ln w="12700">
                    <a:solidFill>
                      <a:srgbClr val="FD0000"/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sp>
                <p:nvSpPr>
                  <p:cNvPr id="229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018087" y="1030279"/>
                    <a:ext cx="240273" cy="648236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rgbClr val="FD0000">
                          <a:gamma/>
                          <a:tint val="33725"/>
                          <a:invGamma/>
                          <a:alpha val="60001"/>
                        </a:srgbClr>
                      </a:gs>
                      <a:gs pos="100000">
                        <a:srgbClr val="FD0000"/>
                      </a:gs>
                    </a:gsLst>
                    <a:lin ang="2700000" scaled="1"/>
                  </a:gradFill>
                  <a:ln w="12700">
                    <a:solidFill>
                      <a:srgbClr val="FD0000"/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</p:grpSp>
            <p:grpSp>
              <p:nvGrpSpPr>
                <p:cNvPr id="205" name="Group 15"/>
                <p:cNvGrpSpPr/>
                <p:nvPr/>
              </p:nvGrpSpPr>
              <p:grpSpPr>
                <a:xfrm>
                  <a:off x="2202091" y="2820071"/>
                  <a:ext cx="840955" cy="660750"/>
                  <a:chOff x="2098207" y="1030279"/>
                  <a:chExt cx="840955" cy="660750"/>
                </a:xfrm>
              </p:grpSpPr>
              <p:sp>
                <p:nvSpPr>
                  <p:cNvPr id="222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2098207" y="1030279"/>
                    <a:ext cx="240273" cy="167690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rgbClr val="FD0000">
                          <a:gamma/>
                          <a:tint val="33725"/>
                          <a:invGamma/>
                          <a:alpha val="60001"/>
                        </a:srgbClr>
                      </a:gs>
                      <a:gs pos="100000">
                        <a:srgbClr val="FD0000"/>
                      </a:gs>
                    </a:gsLst>
                    <a:lin ang="2700000" scaled="1"/>
                  </a:gradFill>
                  <a:ln w="12700">
                    <a:solidFill>
                      <a:srgbClr val="FD0000"/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sp>
                <p:nvSpPr>
                  <p:cNvPr id="223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2398548" y="1030279"/>
                    <a:ext cx="240273" cy="167690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rgbClr val="FD0000">
                          <a:gamma/>
                          <a:tint val="33725"/>
                          <a:invGamma/>
                          <a:alpha val="60001"/>
                        </a:srgbClr>
                      </a:gs>
                      <a:gs pos="100000">
                        <a:srgbClr val="FD0000"/>
                      </a:gs>
                    </a:gsLst>
                    <a:lin ang="2700000" scaled="1"/>
                  </a:gradFill>
                  <a:ln w="12700">
                    <a:solidFill>
                      <a:srgbClr val="FD0000"/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sp>
                <p:nvSpPr>
                  <p:cNvPr id="224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2698889" y="1030279"/>
                    <a:ext cx="240273" cy="167690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rgbClr val="FD0000">
                          <a:gamma/>
                          <a:tint val="33725"/>
                          <a:invGamma/>
                          <a:alpha val="60001"/>
                        </a:srgbClr>
                      </a:gs>
                      <a:gs pos="100000">
                        <a:srgbClr val="FD0000"/>
                      </a:gs>
                    </a:gsLst>
                    <a:lin ang="2700000" scaled="1"/>
                  </a:gradFill>
                  <a:ln w="12700">
                    <a:solidFill>
                      <a:srgbClr val="FD0000"/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sp>
                <p:nvSpPr>
                  <p:cNvPr id="225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2098207" y="1498310"/>
                    <a:ext cx="840954" cy="192719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rgbClr val="FD0000">
                          <a:gamma/>
                          <a:tint val="33725"/>
                          <a:invGamma/>
                          <a:alpha val="60001"/>
                        </a:srgbClr>
                      </a:gs>
                      <a:gs pos="100000">
                        <a:srgbClr val="FD0000"/>
                      </a:gs>
                    </a:gsLst>
                    <a:lin ang="2700000" scaled="1"/>
                  </a:gradFill>
                  <a:ln w="12700">
                    <a:solidFill>
                      <a:srgbClr val="FD0000"/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  <p:sp>
                <p:nvSpPr>
                  <p:cNvPr id="226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2098207" y="1258038"/>
                    <a:ext cx="840954" cy="192719"/>
                  </a:xfrm>
                  <a:prstGeom prst="roundRect">
                    <a:avLst>
                      <a:gd name="adj" fmla="val 29167"/>
                    </a:avLst>
                  </a:prstGeom>
                  <a:gradFill rotWithShape="1">
                    <a:gsLst>
                      <a:gs pos="0">
                        <a:srgbClr val="FD0000">
                          <a:gamma/>
                          <a:tint val="33725"/>
                          <a:invGamma/>
                          <a:alpha val="60001"/>
                        </a:srgbClr>
                      </a:gs>
                      <a:gs pos="100000">
                        <a:srgbClr val="FD0000"/>
                      </a:gs>
                    </a:gsLst>
                    <a:lin ang="2700000" scaled="1"/>
                  </a:gradFill>
                  <a:ln w="12700">
                    <a:solidFill>
                      <a:srgbClr val="FD0000"/>
                    </a:solidFill>
                    <a:round/>
                  </a:ln>
                  <a:effectLst/>
                </p:spPr>
                <p:txBody>
                  <a:bodyPr anchor="ctr">
                    <a:noAutofit/>
                  </a:bodyPr>
                  <a:lstStyle/>
                  <a:p>
                    <a:pPr marL="0" marR="0" lvl="0" indent="0" algn="ctr" defTabSz="1218565" eaLnBrk="0" fontAlgn="auto" latinLnBrk="0" hangingPunct="0">
                      <a:lnSpc>
                        <a:spcPct val="9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>
                        <a:srgbClr val="FD0000"/>
                      </a:buClr>
                      <a:buSzTx/>
                      <a:buFontTx/>
                      <a:buNone/>
                      <a:tabLst/>
                      <a:defRPr/>
                    </a:pPr>
                    <a:endParaRPr kumimoji="0" lang="en-US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Arial" charset="0"/>
                    </a:endParaRPr>
                  </a:p>
                </p:txBody>
              </p:sp>
            </p:grpSp>
            <p:grpSp>
              <p:nvGrpSpPr>
                <p:cNvPr id="206" name="Group 18"/>
                <p:cNvGrpSpPr/>
                <p:nvPr/>
              </p:nvGrpSpPr>
              <p:grpSpPr>
                <a:xfrm>
                  <a:off x="5659895" y="2482098"/>
                  <a:ext cx="1903207" cy="1147670"/>
                  <a:chOff x="3898406" y="717261"/>
                  <a:chExt cx="1903207" cy="1147670"/>
                </a:xfrm>
              </p:grpSpPr>
              <p:grpSp>
                <p:nvGrpSpPr>
                  <p:cNvPr id="207" name="Group 47"/>
                  <p:cNvGrpSpPr/>
                  <p:nvPr/>
                </p:nvGrpSpPr>
                <p:grpSpPr>
                  <a:xfrm>
                    <a:off x="3898406" y="742247"/>
                    <a:ext cx="1224137" cy="1122684"/>
                    <a:chOff x="5896321" y="1845110"/>
                    <a:chExt cx="2687656" cy="2245368"/>
                  </a:xfrm>
                </p:grpSpPr>
                <p:pic>
                  <p:nvPicPr>
                    <p:cNvPr id="218" name="Picture 62" descr="cloud_and_Bkgd_dkoutline.png"/>
                    <p:cNvPicPr>
                      <a:picLocks noChangeAspect="1"/>
                    </p:cNvPicPr>
                    <p:nvPr/>
                  </p:nvPicPr>
                  <p:blipFill>
                    <a:blip r:embed="rId3" cstate="print"/>
                    <a:srcRect b="27527"/>
                    <a:stretch>
                      <a:fillRect/>
                    </a:stretch>
                  </p:blipFill>
                  <p:spPr bwMode="auto">
                    <a:xfrm>
                      <a:off x="6012160" y="1845110"/>
                      <a:ext cx="2448273" cy="996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219" name="Picture 62" descr="cloud_and_Bkgd_dkoutline.png"/>
                    <p:cNvPicPr>
                      <a:picLocks noChangeAspect="1"/>
                    </p:cNvPicPr>
                    <p:nvPr/>
                  </p:nvPicPr>
                  <p:blipFill>
                    <a:blip r:embed="rId4" cstate="print"/>
                    <a:srcRect t="41290"/>
                    <a:stretch>
                      <a:fillRect/>
                    </a:stretch>
                  </p:blipFill>
                  <p:spPr bwMode="auto">
                    <a:xfrm>
                      <a:off x="6012160" y="3410230"/>
                      <a:ext cx="2304255" cy="68024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220" name="Picture 62" descr="cloud_and_Bkgd_dkoutline.png"/>
                    <p:cNvPicPr>
                      <a:picLocks noChangeAspect="1"/>
                    </p:cNvPicPr>
                    <p:nvPr/>
                  </p:nvPicPr>
                  <p:blipFill>
                    <a:blip r:embed="rId5" cstate="print"/>
                    <a:srcRect t="41290"/>
                    <a:stretch>
                      <a:fillRect/>
                    </a:stretch>
                  </p:blipFill>
                  <p:spPr bwMode="auto">
                    <a:xfrm rot="17176735">
                      <a:off x="7612383" y="2861112"/>
                      <a:ext cx="1262940" cy="68024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pic>
                  <p:nvPicPr>
                    <p:cNvPr id="221" name="Picture 62" descr="cloud_and_Bkgd_dkoutline.png"/>
                    <p:cNvPicPr>
                      <a:picLocks noChangeAspect="1"/>
                    </p:cNvPicPr>
                    <p:nvPr/>
                  </p:nvPicPr>
                  <p:blipFill>
                    <a:blip r:embed="rId6" cstate="print"/>
                    <a:srcRect l="8276" t="58495" r="21517"/>
                    <a:stretch>
                      <a:fillRect/>
                    </a:stretch>
                  </p:blipFill>
                  <p:spPr bwMode="auto">
                    <a:xfrm rot="4855116">
                      <a:off x="5658828" y="2861284"/>
                      <a:ext cx="1107097" cy="63211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  <p:grpSp>
                <p:nvGrpSpPr>
                  <p:cNvPr id="208" name="Group 17"/>
                  <p:cNvGrpSpPr/>
                  <p:nvPr/>
                </p:nvGrpSpPr>
                <p:grpSpPr>
                  <a:xfrm>
                    <a:off x="4110144" y="717261"/>
                    <a:ext cx="1691469" cy="1121121"/>
                    <a:chOff x="4110144" y="717261"/>
                    <a:chExt cx="1691469" cy="1121121"/>
                  </a:xfrm>
                </p:grpSpPr>
                <p:grpSp>
                  <p:nvGrpSpPr>
                    <p:cNvPr id="209" name="Group 77"/>
                    <p:cNvGrpSpPr/>
                    <p:nvPr/>
                  </p:nvGrpSpPr>
                  <p:grpSpPr bwMode="auto">
                    <a:xfrm>
                      <a:off x="5381866" y="717261"/>
                      <a:ext cx="419747" cy="367917"/>
                      <a:chOff x="4112" y="360"/>
                      <a:chExt cx="575" cy="504"/>
                    </a:xfrm>
                  </p:grpSpPr>
                  <p:pic>
                    <p:nvPicPr>
                      <p:cNvPr id="216" name="Picture 78" descr="img_1181348104232_4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print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" y="360"/>
                        <a:ext cx="230" cy="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  <p:pic>
                    <p:nvPicPr>
                      <p:cNvPr id="217" name="Picture 79" descr="dwe00233g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print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rot="20787478">
                        <a:off x="4112" y="519"/>
                        <a:ext cx="346" cy="2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grpSp>
                <p:sp>
                  <p:nvSpPr>
                    <p:cNvPr id="210" name="AutoShape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0144" y="1025847"/>
                      <a:ext cx="240273" cy="167690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11" name="AutoShape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0485" y="1025847"/>
                      <a:ext cx="240273" cy="167690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12" name="AutoShap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10826" y="1025847"/>
                      <a:ext cx="240273" cy="167690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13" name="AutoShap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0144" y="1493878"/>
                      <a:ext cx="840954" cy="192719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sp>
                  <p:nvSpPr>
                    <p:cNvPr id="214" name="AutoShap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10144" y="1253606"/>
                      <a:ext cx="840954" cy="192719"/>
                    </a:xfrm>
                    <a:prstGeom prst="roundRect">
                      <a:avLst>
                        <a:gd name="adj" fmla="val 29167"/>
                      </a:avLst>
                    </a:prstGeom>
                    <a:gradFill rotWithShape="1">
                      <a:gsLst>
                        <a:gs pos="0">
                          <a:srgbClr val="FD0000">
                            <a:gamma/>
                            <a:tint val="33725"/>
                            <a:invGamma/>
                            <a:alpha val="60001"/>
                          </a:srgbClr>
                        </a:gs>
                        <a:gs pos="100000">
                          <a:srgbClr val="FD0000"/>
                        </a:gs>
                      </a:gsLst>
                      <a:lin ang="2700000" scaled="1"/>
                    </a:gradFill>
                    <a:ln w="12700">
                      <a:solidFill>
                        <a:srgbClr val="FD0000"/>
                      </a:solidFill>
                      <a:round/>
                    </a:ln>
                    <a:effectLst/>
                  </p:spPr>
                  <p:txBody>
                    <a:bodyPr anchor="ctr">
                      <a:noAutofit/>
                    </a:bodyPr>
                    <a:lstStyle/>
                    <a:p>
                      <a:pPr marL="0" marR="0" lvl="0" indent="0" algn="ctr" defTabSz="1218565" eaLnBrk="0" fontAlgn="auto" latinLnBrk="0" hangingPunct="0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FD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  <a:cs typeface="Arial" charset="0"/>
                      </a:endParaRPr>
                    </a:p>
                  </p:txBody>
                </p:sp>
                <p:pic>
                  <p:nvPicPr>
                    <p:cNvPr id="215" name="Picture 89" descr="51447_elec_meter_l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 l="34285" t="19270" r="33810" b="11458"/>
                    <a:stretch>
                      <a:fillRect/>
                    </a:stretch>
                  </p:blipFill>
                  <p:spPr bwMode="auto">
                    <a:xfrm>
                      <a:off x="5459870" y="1583092"/>
                      <a:ext cx="257793" cy="25529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</p:grpSp>
            </p:grpSp>
          </p:grpSp>
          <p:sp>
            <p:nvSpPr>
              <p:cNvPr id="199" name="TextBox 198"/>
              <p:cNvSpPr txBox="1"/>
              <p:nvPr/>
            </p:nvSpPr>
            <p:spPr>
              <a:xfrm>
                <a:off x="617381" y="4770120"/>
                <a:ext cx="685979" cy="289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0" name="Rectangle 100"/>
              <p:cNvSpPr>
                <a:spLocks noChangeArrowheads="1"/>
              </p:cNvSpPr>
              <p:nvPr/>
            </p:nvSpPr>
            <p:spPr bwMode="auto">
              <a:xfrm>
                <a:off x="5571208" y="1768704"/>
                <a:ext cx="1600930" cy="15753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noAutofit/>
              </a:bodyPr>
              <a:lstStyle/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通过服务化实现共享的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平台架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构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业务基础架构建设以日为单位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实现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集群级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弹性伸缩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</p:txBody>
          </p:sp>
          <p:sp>
            <p:nvSpPr>
              <p:cNvPr id="201" name="Rectangle 100"/>
              <p:cNvSpPr>
                <a:spLocks noChangeArrowheads="1"/>
              </p:cNvSpPr>
              <p:nvPr/>
            </p:nvSpPr>
            <p:spPr bwMode="auto">
              <a:xfrm>
                <a:off x="3780043" y="1768704"/>
                <a:ext cx="1616246" cy="157885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>
                <a:noAutofit/>
              </a:bodyPr>
              <a:lstStyle/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通过虚拟化实现共享的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基础架构</a:t>
                </a:r>
                <a:endPara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业务基础架构建设以周为单位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  <a:p>
                <a:pPr marL="224155" marR="0" lvl="0" indent="-224155" defTabSz="1218565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FF1414"/>
                  </a:buClr>
                  <a:buSzTx/>
                  <a:buFont typeface="Wingdings"/>
                  <a:buChar char="§"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实现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虚拟机级</a:t>
                </a: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Calibri"/>
                    <a:sym typeface="arial"/>
                  </a:rPr>
                  <a:t>弹性伸缩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Calibri"/>
                  <a:sym typeface="arial"/>
                </a:endParaRPr>
              </a:p>
            </p:txBody>
          </p:sp>
        </p:grpSp>
        <p:sp>
          <p:nvSpPr>
            <p:cNvPr id="184" name="Down Arrow 10"/>
            <p:cNvSpPr/>
            <p:nvPr/>
          </p:nvSpPr>
          <p:spPr>
            <a:xfrm>
              <a:off x="4228379" y="5755749"/>
              <a:ext cx="375311" cy="278739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Down Arrow 10"/>
            <p:cNvSpPr/>
            <p:nvPr/>
          </p:nvSpPr>
          <p:spPr>
            <a:xfrm>
              <a:off x="5988261" y="5755749"/>
              <a:ext cx="375311" cy="278739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Down Arrow 10"/>
            <p:cNvSpPr/>
            <p:nvPr/>
          </p:nvSpPr>
          <p:spPr>
            <a:xfrm>
              <a:off x="7748143" y="5755749"/>
              <a:ext cx="375311" cy="278739"/>
            </a:xfrm>
            <a:prstGeom prst="down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6" name="TextBox 16"/>
          <p:cNvSpPr>
            <a:spLocks noChangeArrowheads="1"/>
          </p:cNvSpPr>
          <p:nvPr/>
        </p:nvSpPr>
        <p:spPr bwMode="auto">
          <a:xfrm>
            <a:off x="6299720" y="5322543"/>
            <a:ext cx="1280607" cy="3539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CMCC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</a:p>
        </p:txBody>
      </p:sp>
      <p:sp>
        <p:nvSpPr>
          <p:cNvPr id="277" name="TextBox 16"/>
          <p:cNvSpPr>
            <a:spLocks noChangeArrowheads="1"/>
          </p:cNvSpPr>
          <p:nvPr/>
        </p:nvSpPr>
        <p:spPr bwMode="auto">
          <a:xfrm>
            <a:off x="7188777" y="5322543"/>
            <a:ext cx="2146742" cy="3539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（领先互联网公司）</a:t>
            </a:r>
          </a:p>
        </p:txBody>
      </p:sp>
      <p:sp>
        <p:nvSpPr>
          <p:cNvPr id="278" name="AutoShape 11"/>
          <p:cNvSpPr>
            <a:spLocks noChangeArrowheads="1"/>
          </p:cNvSpPr>
          <p:nvPr/>
        </p:nvSpPr>
        <p:spPr bwMode="auto">
          <a:xfrm>
            <a:off x="4670521" y="4737304"/>
            <a:ext cx="605384" cy="576064"/>
          </a:xfrm>
          <a:prstGeom prst="upArrow">
            <a:avLst>
              <a:gd name="adj1" fmla="val 50000"/>
              <a:gd name="adj2" fmla="val 37795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新宋体" pitchFamily="49" charset="-122"/>
            </a:endParaRPr>
          </a:p>
        </p:txBody>
      </p:sp>
      <p:sp>
        <p:nvSpPr>
          <p:cNvPr id="279" name="TextBox 16"/>
          <p:cNvSpPr>
            <a:spLocks noChangeArrowheads="1"/>
          </p:cNvSpPr>
          <p:nvPr/>
        </p:nvSpPr>
        <p:spPr bwMode="auto">
          <a:xfrm>
            <a:off x="4093445" y="5334854"/>
            <a:ext cx="1928733" cy="3539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（传统企业整体）</a:t>
            </a:r>
          </a:p>
        </p:txBody>
      </p:sp>
      <p:sp>
        <p:nvSpPr>
          <p:cNvPr id="280" name="AutoShape 11"/>
          <p:cNvSpPr>
            <a:spLocks noChangeArrowheads="1"/>
          </p:cNvSpPr>
          <p:nvPr/>
        </p:nvSpPr>
        <p:spPr bwMode="auto">
          <a:xfrm>
            <a:off x="6798911" y="4737304"/>
            <a:ext cx="605384" cy="576064"/>
          </a:xfrm>
          <a:prstGeom prst="upArrow">
            <a:avLst>
              <a:gd name="adj1" fmla="val 50000"/>
              <a:gd name="adj2" fmla="val 37795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新宋体" pitchFamily="49" charset="-122"/>
            </a:endParaRPr>
          </a:p>
        </p:txBody>
      </p:sp>
      <p:sp>
        <p:nvSpPr>
          <p:cNvPr id="281" name="AutoShape 11"/>
          <p:cNvSpPr>
            <a:spLocks noChangeArrowheads="1"/>
          </p:cNvSpPr>
          <p:nvPr/>
        </p:nvSpPr>
        <p:spPr bwMode="auto">
          <a:xfrm>
            <a:off x="7980865" y="4737304"/>
            <a:ext cx="605384" cy="576064"/>
          </a:xfrm>
          <a:prstGeom prst="upArrow">
            <a:avLst>
              <a:gd name="adj1" fmla="val 50000"/>
              <a:gd name="adj2" fmla="val 37795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sym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57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gray">
          <a:xfrm>
            <a:off x="2521024" y="1628800"/>
            <a:ext cx="6299448" cy="13017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Group 5"/>
          <p:cNvGrpSpPr/>
          <p:nvPr/>
        </p:nvGrpSpPr>
        <p:grpSpPr bwMode="auto">
          <a:xfrm>
            <a:off x="2552009" y="1656096"/>
            <a:ext cx="1368152" cy="1296144"/>
            <a:chOff x="999" y="1092"/>
            <a:chExt cx="768" cy="746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gray">
            <a:xfrm>
              <a:off x="999" y="1092"/>
              <a:ext cx="768" cy="746"/>
            </a:xfrm>
            <a:prstGeom prst="roundRect">
              <a:avLst>
                <a:gd name="adj" fmla="val 11921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 Box 8"/>
            <p:cNvSpPr txBox="1">
              <a:spLocks noChangeArrowheads="1"/>
            </p:cNvSpPr>
            <p:nvPr/>
          </p:nvSpPr>
          <p:spPr bwMode="gray">
            <a:xfrm>
              <a:off x="1121" y="1190"/>
              <a:ext cx="507" cy="54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部署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效率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3995936" y="1700808"/>
            <a:ext cx="4629715" cy="116339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应用的快速部署开通受到极大制约：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大部分应用系统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在开发、测试、准发布和生产部署都有各自的环境，部署环境不一致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增加了测试的复杂度，导致需求的上线环节多、时间长，无法满足业务快速上线的要求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2521024" y="3212976"/>
            <a:ext cx="6299448" cy="13017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9216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Group 12"/>
          <p:cNvGrpSpPr/>
          <p:nvPr/>
        </p:nvGrpSpPr>
        <p:grpSpPr bwMode="auto">
          <a:xfrm>
            <a:off x="2538361" y="3253920"/>
            <a:ext cx="1368152" cy="1296144"/>
            <a:chOff x="999" y="2100"/>
            <a:chExt cx="768" cy="746"/>
          </a:xfrm>
        </p:grpSpPr>
        <p:sp>
          <p:nvSpPr>
            <p:cNvPr id="9" name="AutoShape 13"/>
            <p:cNvSpPr>
              <a:spLocks noChangeArrowheads="1"/>
            </p:cNvSpPr>
            <p:nvPr/>
          </p:nvSpPr>
          <p:spPr bwMode="gray">
            <a:xfrm>
              <a:off x="999" y="2100"/>
              <a:ext cx="768" cy="746"/>
            </a:xfrm>
            <a:prstGeom prst="roundRect">
              <a:avLst>
                <a:gd name="adj" fmla="val 11921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gray">
            <a:xfrm>
              <a:off x="1121" y="2224"/>
              <a:ext cx="507" cy="54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弹性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伸缩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Text Box 16"/>
          <p:cNvSpPr txBox="1">
            <a:spLocks noChangeArrowheads="1"/>
          </p:cNvSpPr>
          <p:nvPr/>
        </p:nvSpPr>
        <p:spPr bwMode="gray">
          <a:xfrm>
            <a:off x="4038963" y="3325928"/>
            <a:ext cx="4629715" cy="102298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传统虚拟化只能实现虚机级弹性伸缩，效果极其有限：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伸缩范围只能是一台物理机，超过就是应用自己的事情。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资源静态部署，峰值申请。</a:t>
            </a:r>
            <a:r>
              <a:rPr kumimoji="0" lang="zh-CN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sym typeface="+mn-ea"/>
              </a:rPr>
              <a:t>忙闲时资源难以有效动态调整，无法做到弹性扩展，按需使用。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gray">
          <a:xfrm>
            <a:off x="2521024" y="4770615"/>
            <a:ext cx="6299448" cy="13017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48627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Group 19"/>
          <p:cNvGrpSpPr/>
          <p:nvPr/>
        </p:nvGrpSpPr>
        <p:grpSpPr bwMode="auto">
          <a:xfrm>
            <a:off x="2552009" y="4797911"/>
            <a:ext cx="1368152" cy="1296144"/>
            <a:chOff x="999" y="3120"/>
            <a:chExt cx="768" cy="746"/>
          </a:xfrm>
        </p:grpSpPr>
        <p:sp>
          <p:nvSpPr>
            <p:cNvPr id="14" name="AutoShape 20"/>
            <p:cNvSpPr>
              <a:spLocks noChangeArrowheads="1"/>
            </p:cNvSpPr>
            <p:nvPr/>
          </p:nvSpPr>
          <p:spPr bwMode="gray">
            <a:xfrm>
              <a:off x="999" y="3120"/>
              <a:ext cx="768" cy="746"/>
            </a:xfrm>
            <a:prstGeom prst="roundRect">
              <a:avLst>
                <a:gd name="adj" fmla="val 11921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gray">
            <a:xfrm>
              <a:off x="1121" y="3203"/>
              <a:ext cx="507" cy="54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利用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</a:rPr>
                <a:t>率</a:t>
              </a:r>
              <a:endPara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ext Box 23"/>
          <p:cNvSpPr txBox="1">
            <a:spLocks noChangeArrowheads="1"/>
          </p:cNvSpPr>
          <p:nvPr/>
        </p:nvSpPr>
        <p:spPr bwMode="gray">
          <a:xfrm>
            <a:off x="4038963" y="5085943"/>
            <a:ext cx="4629715" cy="7791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现有</a:t>
            </a:r>
            <a:r>
              <a:rPr kumimoji="0" lang="zh-CN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资源利用率非常低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CPU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平均利用率（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10-20%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）明显低于互联网公司 （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50%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以上）。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TCO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高，投资效益低下</a:t>
            </a:r>
          </a:p>
        </p:txBody>
      </p:sp>
      <p:pic>
        <p:nvPicPr>
          <p:cNvPr id="17" name="Picture 2" descr="C:\Users\Administrator\Desktop\无标题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226915"/>
            <a:ext cx="2448272" cy="3362325"/>
          </a:xfrm>
          <a:prstGeom prst="rect">
            <a:avLst/>
          </a:prstGeom>
          <a:noFill/>
        </p:spPr>
      </p:pic>
      <p:sp>
        <p:nvSpPr>
          <p:cNvPr id="18" name="矩形 17"/>
          <p:cNvSpPr/>
          <p:nvPr/>
        </p:nvSpPr>
        <p:spPr>
          <a:xfrm>
            <a:off x="72008" y="692696"/>
            <a:ext cx="8820472" cy="1005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基于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IaaS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层的云化</a:t>
            </a:r>
            <a:r>
              <a:rPr kumimoji="0" 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先天不足：</a:t>
            </a:r>
            <a:r>
              <a:rPr kumimoji="0" 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静态部署、只能大切小不能小聚大、不能维持应用环境的自动化封装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......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WHY DCOS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IAAS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时代云化问题剖析</a:t>
            </a:r>
          </a:p>
        </p:txBody>
      </p:sp>
      <p:sp>
        <p:nvSpPr>
          <p:cNvPr id="20" name="矩形 19"/>
          <p:cNvSpPr/>
          <p:nvPr/>
        </p:nvSpPr>
        <p:spPr>
          <a:xfrm>
            <a:off x="199008" y="6201321"/>
            <a:ext cx="8820472" cy="434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异地大二层？混合云部署？在线灰度发布？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78879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dirty="0">
                <a:cs typeface="Times New Roman" pitchFamily="18" charset="0"/>
              </a:rPr>
              <a:t>资源动态共享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1" name="Picture 28" descr="j043163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" y="2060848"/>
            <a:ext cx="7350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9" descr="j043163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" y="3280048"/>
            <a:ext cx="7350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0" descr="j043163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" y="4524648"/>
            <a:ext cx="7350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1" descr="j043163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4" y="2060848"/>
            <a:ext cx="7350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2" descr="j043163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4" y="3280048"/>
            <a:ext cx="7350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3" descr="j043163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4" y="4524648"/>
            <a:ext cx="7350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4" descr="j043163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2060848"/>
            <a:ext cx="7350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5" descr="j043163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3280048"/>
            <a:ext cx="7350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6" descr="j043163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4" y="4524648"/>
            <a:ext cx="73501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64"/>
          <p:cNvGrpSpPr>
            <a:grpSpLocks/>
          </p:cNvGrpSpPr>
          <p:nvPr/>
        </p:nvGrpSpPr>
        <p:grpSpPr bwMode="auto">
          <a:xfrm>
            <a:off x="7594599" y="3816623"/>
            <a:ext cx="1508125" cy="749300"/>
            <a:chOff x="7597886" y="4171950"/>
            <a:chExt cx="1508014" cy="749300"/>
          </a:xfrm>
        </p:grpSpPr>
        <p:pic>
          <p:nvPicPr>
            <p:cNvPr id="31" name="Picture 30" descr="j0431637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886" y="4171950"/>
              <a:ext cx="746014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3" descr="j0431637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8886" y="4171950"/>
              <a:ext cx="746014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6" descr="j0431637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86" y="4171950"/>
              <a:ext cx="746014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4" name="Group 66"/>
          <p:cNvGrpSpPr>
            <a:grpSpLocks/>
          </p:cNvGrpSpPr>
          <p:nvPr/>
        </p:nvGrpSpPr>
        <p:grpSpPr bwMode="auto">
          <a:xfrm>
            <a:off x="7594599" y="2610123"/>
            <a:ext cx="1508125" cy="1346200"/>
            <a:chOff x="7597886" y="2965450"/>
            <a:chExt cx="1508014" cy="1346200"/>
          </a:xfrm>
        </p:grpSpPr>
        <p:pic>
          <p:nvPicPr>
            <p:cNvPr id="35" name="Picture 29" descr="j0431637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886" y="3562350"/>
              <a:ext cx="746014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2" descr="j0431637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8886" y="3562350"/>
              <a:ext cx="746014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35" descr="j0431637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86" y="3562350"/>
              <a:ext cx="746014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8" descr="j0431637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886" y="2965450"/>
              <a:ext cx="746014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31" descr="j0431637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8886" y="2965450"/>
              <a:ext cx="746014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34" descr="j0431637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886" y="2965450"/>
              <a:ext cx="746014" cy="74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1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931997"/>
              </p:ext>
            </p:extLst>
          </p:nvPr>
        </p:nvGraphicFramePr>
        <p:xfrm>
          <a:off x="1358899" y="1700808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r:id="rId4" imgW="2791737" imgH="1127667" progId="Excel.Chart.8">
                  <p:embed/>
                </p:oleObj>
              </mc:Choice>
              <mc:Fallback>
                <p:oleObj r:id="rId4" imgW="2791737" imgH="1127667" progId="Excel.Chart.8">
                  <p:embed/>
                  <p:pic>
                    <p:nvPicPr>
                      <p:cNvPr id="43" name="Char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899" y="1700808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567232"/>
              </p:ext>
            </p:extLst>
          </p:nvPr>
        </p:nvGraphicFramePr>
        <p:xfrm>
          <a:off x="1358899" y="3078435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r:id="rId6" imgW="2791737" imgH="1127667" progId="Excel.Chart.8">
                  <p:embed/>
                </p:oleObj>
              </mc:Choice>
              <mc:Fallback>
                <p:oleObj r:id="rId6" imgW="2791737" imgH="1127667" progId="Excel.Chart.8">
                  <p:embed/>
                  <p:pic>
                    <p:nvPicPr>
                      <p:cNvPr id="44" name="Char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899" y="3078435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397797"/>
              </p:ext>
            </p:extLst>
          </p:nvPr>
        </p:nvGraphicFramePr>
        <p:xfrm>
          <a:off x="1358899" y="4329385"/>
          <a:ext cx="279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r:id="rId8" imgW="2791737" imgH="1133762" progId="Excel.Chart.8">
                  <p:embed/>
                </p:oleObj>
              </mc:Choice>
              <mc:Fallback>
                <p:oleObj r:id="rId8" imgW="2791737" imgH="1133762" progId="Excel.Chart.8">
                  <p:embed/>
                  <p:pic>
                    <p:nvPicPr>
                      <p:cNvPr id="45" name="Char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899" y="4329385"/>
                        <a:ext cx="2794000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299673"/>
              </p:ext>
            </p:extLst>
          </p:nvPr>
        </p:nvGraphicFramePr>
        <p:xfrm>
          <a:off x="4722812" y="2602185"/>
          <a:ext cx="2897187" cy="199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r:id="rId10" imgW="2901456" imgH="1993227" progId="Excel.Chart.8">
                  <p:embed/>
                </p:oleObj>
              </mc:Choice>
              <mc:Fallback>
                <p:oleObj r:id="rId10" imgW="2901456" imgH="1993227" progId="Excel.Chart.8">
                  <p:embed/>
                  <p:pic>
                    <p:nvPicPr>
                      <p:cNvPr id="46" name="Char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812" y="2602185"/>
                        <a:ext cx="2897187" cy="199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ight Arrow 53"/>
          <p:cNvSpPr/>
          <p:nvPr/>
        </p:nvSpPr>
        <p:spPr>
          <a:xfrm>
            <a:off x="4213224" y="3014935"/>
            <a:ext cx="627063" cy="12509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6" name="Rounded Rectangle 57"/>
          <p:cNvSpPr>
            <a:spLocks noChangeArrowheads="1"/>
          </p:cNvSpPr>
          <p:nvPr/>
        </p:nvSpPr>
        <p:spPr bwMode="auto">
          <a:xfrm>
            <a:off x="185737" y="2408510"/>
            <a:ext cx="1036637" cy="327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 err="1">
                <a:solidFill>
                  <a:srgbClr val="FFFFFF"/>
                </a:solidFill>
                <a:latin typeface="+mn-lt"/>
                <a:ea typeface="+mn-ea"/>
              </a:rPr>
              <a:t>Hadoop</a:t>
            </a:r>
            <a:endParaRPr 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7" name="Rounded Rectangle 58"/>
          <p:cNvSpPr>
            <a:spLocks noChangeArrowheads="1"/>
          </p:cNvSpPr>
          <p:nvPr/>
        </p:nvSpPr>
        <p:spPr bwMode="auto">
          <a:xfrm>
            <a:off x="185737" y="3627710"/>
            <a:ext cx="1036637" cy="327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 err="1">
                <a:solidFill>
                  <a:srgbClr val="FFFFFF"/>
                </a:solidFill>
                <a:latin typeface="+mn-lt"/>
                <a:ea typeface="+mn-ea"/>
              </a:rPr>
              <a:t>Pregel</a:t>
            </a:r>
            <a:endParaRPr lang="en-US" sz="2000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8" name="Rounded Rectangle 59"/>
          <p:cNvSpPr>
            <a:spLocks noChangeArrowheads="1"/>
          </p:cNvSpPr>
          <p:nvPr/>
        </p:nvSpPr>
        <p:spPr bwMode="auto">
          <a:xfrm>
            <a:off x="185737" y="4872310"/>
            <a:ext cx="1036637" cy="3270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000" dirty="0">
                <a:latin typeface="+mn-lt"/>
                <a:ea typeface="+mn-ea"/>
              </a:rPr>
              <a:t>MPI</a:t>
            </a:r>
          </a:p>
        </p:txBody>
      </p:sp>
      <p:sp>
        <p:nvSpPr>
          <p:cNvPr id="49" name="TextBox 62"/>
          <p:cNvSpPr txBox="1">
            <a:spLocks noChangeArrowheads="1"/>
          </p:cNvSpPr>
          <p:nvPr/>
        </p:nvSpPr>
        <p:spPr bwMode="auto">
          <a:xfrm>
            <a:off x="184149" y="5405154"/>
            <a:ext cx="3886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2000" b="1" kern="0" dirty="0">
                <a:solidFill>
                  <a:srgbClr val="FA6326"/>
                </a:solidFill>
                <a:latin typeface="微软雅黑" pitchFamily="34" charset="-122"/>
                <a:ea typeface="微软雅黑" pitchFamily="34" charset="-122"/>
                <a:cs typeface="ＭＳ Ｐゴシック" charset="-128"/>
              </a:rPr>
              <a:t>静态分区</a:t>
            </a:r>
            <a:endParaRPr lang="en-US" altLang="zh-CN" sz="2000" b="1" kern="0" dirty="0">
              <a:solidFill>
                <a:srgbClr val="FA6326"/>
              </a:solidFill>
              <a:latin typeface="微软雅黑" pitchFamily="34" charset="-122"/>
              <a:ea typeface="微软雅黑" pitchFamily="34" charset="-122"/>
              <a:cs typeface="ＭＳ Ｐゴシック" charset="-128"/>
            </a:endParaRPr>
          </a:p>
        </p:txBody>
      </p:sp>
      <p:sp>
        <p:nvSpPr>
          <p:cNvPr id="50" name="TextBox 63"/>
          <p:cNvSpPr txBox="1">
            <a:spLocks noChangeArrowheads="1"/>
          </p:cNvSpPr>
          <p:nvPr/>
        </p:nvSpPr>
        <p:spPr bwMode="auto">
          <a:xfrm>
            <a:off x="4848224" y="5405154"/>
            <a:ext cx="429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2000" b="1" kern="0" dirty="0">
                <a:solidFill>
                  <a:srgbClr val="FA6326"/>
                </a:solidFill>
                <a:latin typeface="微软雅黑" pitchFamily="34" charset="-122"/>
                <a:ea typeface="微软雅黑" pitchFamily="34" charset="-122"/>
                <a:cs typeface="ＭＳ Ｐゴシック" charset="-128"/>
              </a:rPr>
              <a:t>动态共享</a:t>
            </a:r>
            <a:endParaRPr lang="en-US" altLang="zh-CN" sz="2000" b="1" kern="0" dirty="0">
              <a:solidFill>
                <a:srgbClr val="FA6326"/>
              </a:solidFill>
              <a:latin typeface="微软雅黑" pitchFamily="34" charset="-122"/>
              <a:ea typeface="微软雅黑" pitchFamily="34" charset="-122"/>
              <a:cs typeface="ＭＳ Ｐゴシック" charset="-128"/>
            </a:endParaRPr>
          </a:p>
        </p:txBody>
      </p:sp>
      <p:cxnSp>
        <p:nvCxnSpPr>
          <p:cNvPr id="51" name="Straight Arrow Connector 33"/>
          <p:cNvCxnSpPr/>
          <p:nvPr/>
        </p:nvCxnSpPr>
        <p:spPr bwMode="auto">
          <a:xfrm flipH="1">
            <a:off x="2217737" y="3773760"/>
            <a:ext cx="1414462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6"/>
          <p:cNvCxnSpPr/>
          <p:nvPr/>
        </p:nvCxnSpPr>
        <p:spPr bwMode="auto">
          <a:xfrm flipH="1">
            <a:off x="5729287" y="3884885"/>
            <a:ext cx="792162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9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WHY DCOS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？不仅仅是容器</a:t>
            </a:r>
          </a:p>
        </p:txBody>
      </p:sp>
      <p:sp>
        <p:nvSpPr>
          <p:cNvPr id="21" name="Freeform 13"/>
          <p:cNvSpPr>
            <a:spLocks noChangeArrowheads="1"/>
          </p:cNvSpPr>
          <p:nvPr/>
        </p:nvSpPr>
        <p:spPr bwMode="auto">
          <a:xfrm rot="17971099">
            <a:off x="3036116" y="2548804"/>
            <a:ext cx="1949450" cy="852487"/>
          </a:xfrm>
          <a:custGeom>
            <a:avLst/>
            <a:gdLst>
              <a:gd name="T0" fmla="*/ 2147483647 w 9981"/>
              <a:gd name="T1" fmla="*/ 2147483647 h 10024"/>
              <a:gd name="T2" fmla="*/ 2147483647 w 9981"/>
              <a:gd name="T3" fmla="*/ 0 h 10024"/>
              <a:gd name="T4" fmla="*/ 0 w 9981"/>
              <a:gd name="T5" fmla="*/ 2147483647 h 10024"/>
              <a:gd name="T6" fmla="*/ 2147483647 w 9981"/>
              <a:gd name="T7" fmla="*/ 2147483647 h 10024"/>
              <a:gd name="T8" fmla="*/ 0 60000 65536"/>
              <a:gd name="T9" fmla="*/ 0 60000 65536"/>
              <a:gd name="T10" fmla="*/ 0 60000 65536"/>
              <a:gd name="T11" fmla="*/ 0 60000 65536"/>
              <a:gd name="T12" fmla="*/ 0 w 9981"/>
              <a:gd name="T13" fmla="*/ 0 h 10024"/>
              <a:gd name="T14" fmla="*/ 9981 w 9981"/>
              <a:gd name="T15" fmla="*/ 10024 h 10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81" h="10024">
                <a:moveTo>
                  <a:pt x="9981" y="10024"/>
                </a:moveTo>
                <a:lnTo>
                  <a:pt x="2550" y="0"/>
                </a:lnTo>
                <a:lnTo>
                  <a:pt x="0" y="10000"/>
                </a:lnTo>
                <a:lnTo>
                  <a:pt x="9981" y="10024"/>
                </a:lnTo>
                <a:close/>
              </a:path>
            </a:pathLst>
          </a:custGeom>
          <a:solidFill>
            <a:srgbClr val="3090D4"/>
          </a:solidFill>
          <a:ln>
            <a:noFill/>
          </a:ln>
        </p:spPr>
        <p:txBody>
          <a:bodyPr lIns="0" tIns="360000" rIns="324000" bIns="0"/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Kozuka Mincho Pr6N H" charset="0"/>
              <a:ea typeface="Kozuka Mincho Pr6N H" charset="0"/>
              <a:cs typeface="Kozuka Mincho Pr6N H" charset="0"/>
            </a:endParaRPr>
          </a:p>
        </p:txBody>
      </p:sp>
      <p:grpSp>
        <p:nvGrpSpPr>
          <p:cNvPr id="22" name="组 41"/>
          <p:cNvGrpSpPr/>
          <p:nvPr/>
        </p:nvGrpSpPr>
        <p:grpSpPr>
          <a:xfrm>
            <a:off x="549131" y="2344246"/>
            <a:ext cx="7911301" cy="3730625"/>
            <a:chOff x="179512" y="773689"/>
            <a:chExt cx="7911301" cy="3730625"/>
          </a:xfrm>
        </p:grpSpPr>
        <p:grpSp>
          <p:nvGrpSpPr>
            <p:cNvPr id="23" name="组合 110"/>
            <p:cNvGrpSpPr>
              <a:grpSpLocks/>
            </p:cNvGrpSpPr>
            <p:nvPr/>
          </p:nvGrpSpPr>
          <p:grpSpPr bwMode="auto">
            <a:xfrm flipH="1">
              <a:off x="2628900" y="3389889"/>
              <a:ext cx="1130300" cy="546100"/>
              <a:chOff x="0" y="0"/>
              <a:chExt cx="861534" cy="614342"/>
            </a:xfrm>
          </p:grpSpPr>
          <p:cxnSp>
            <p:nvCxnSpPr>
              <p:cNvPr id="51" name="直接连接符 111"/>
              <p:cNvCxnSpPr>
                <a:cxnSpLocks noChangeShapeType="1"/>
              </p:cNvCxnSpPr>
              <p:nvPr/>
            </p:nvCxnSpPr>
            <p:spPr bwMode="auto">
              <a:xfrm>
                <a:off x="861534" y="0"/>
                <a:ext cx="0" cy="614342"/>
              </a:xfrm>
              <a:prstGeom prst="line">
                <a:avLst/>
              </a:prstGeom>
              <a:noFill/>
              <a:ln w="12700">
                <a:solidFill>
                  <a:srgbClr val="3090D4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直接连接符 112"/>
              <p:cNvCxnSpPr>
                <a:cxnSpLocks noChangeShapeType="1"/>
              </p:cNvCxnSpPr>
              <p:nvPr/>
            </p:nvCxnSpPr>
            <p:spPr bwMode="auto">
              <a:xfrm flipH="1">
                <a:off x="0" y="294129"/>
                <a:ext cx="861534" cy="0"/>
              </a:xfrm>
              <a:prstGeom prst="line">
                <a:avLst/>
              </a:prstGeom>
              <a:noFill/>
              <a:ln w="12700">
                <a:solidFill>
                  <a:srgbClr val="3090D4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4" name="组合 87"/>
            <p:cNvGrpSpPr>
              <a:grpSpLocks/>
            </p:cNvGrpSpPr>
            <p:nvPr/>
          </p:nvGrpSpPr>
          <p:grpSpPr bwMode="auto">
            <a:xfrm>
              <a:off x="5605463" y="2180214"/>
              <a:ext cx="765175" cy="546100"/>
              <a:chOff x="0" y="0"/>
              <a:chExt cx="861534" cy="614342"/>
            </a:xfrm>
          </p:grpSpPr>
          <p:cxnSp>
            <p:nvCxnSpPr>
              <p:cNvPr id="49" name="直接连接符 88"/>
              <p:cNvCxnSpPr>
                <a:cxnSpLocks noChangeShapeType="1"/>
              </p:cNvCxnSpPr>
              <p:nvPr/>
            </p:nvCxnSpPr>
            <p:spPr bwMode="auto">
              <a:xfrm>
                <a:off x="861534" y="0"/>
                <a:ext cx="0" cy="614342"/>
              </a:xfrm>
              <a:prstGeom prst="line">
                <a:avLst/>
              </a:prstGeom>
              <a:noFill/>
              <a:ln w="12700">
                <a:solidFill>
                  <a:srgbClr val="3090D4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直接连接符 89"/>
              <p:cNvCxnSpPr>
                <a:cxnSpLocks noChangeShapeType="1"/>
              </p:cNvCxnSpPr>
              <p:nvPr/>
            </p:nvCxnSpPr>
            <p:spPr bwMode="auto">
              <a:xfrm flipH="1">
                <a:off x="0" y="294129"/>
                <a:ext cx="861534" cy="0"/>
              </a:xfrm>
              <a:prstGeom prst="line">
                <a:avLst/>
              </a:prstGeom>
              <a:noFill/>
              <a:ln w="12700">
                <a:solidFill>
                  <a:srgbClr val="3090D4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5" name="组合 90"/>
            <p:cNvGrpSpPr>
              <a:grpSpLocks/>
            </p:cNvGrpSpPr>
            <p:nvPr/>
          </p:nvGrpSpPr>
          <p:grpSpPr bwMode="auto">
            <a:xfrm>
              <a:off x="5232400" y="946726"/>
              <a:ext cx="1138238" cy="546100"/>
              <a:chOff x="0" y="0"/>
              <a:chExt cx="1280976" cy="614342"/>
            </a:xfrm>
          </p:grpSpPr>
          <p:cxnSp>
            <p:nvCxnSpPr>
              <p:cNvPr id="47" name="直接连接符 91"/>
              <p:cNvCxnSpPr>
                <a:cxnSpLocks noChangeShapeType="1"/>
              </p:cNvCxnSpPr>
              <p:nvPr/>
            </p:nvCxnSpPr>
            <p:spPr bwMode="auto">
              <a:xfrm>
                <a:off x="1280976" y="0"/>
                <a:ext cx="0" cy="614342"/>
              </a:xfrm>
              <a:prstGeom prst="line">
                <a:avLst/>
              </a:prstGeom>
              <a:noFill/>
              <a:ln w="12700">
                <a:solidFill>
                  <a:srgbClr val="FA6326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直接连接符 92"/>
              <p:cNvCxnSpPr>
                <a:cxnSpLocks noChangeShapeType="1"/>
              </p:cNvCxnSpPr>
              <p:nvPr/>
            </p:nvCxnSpPr>
            <p:spPr bwMode="auto">
              <a:xfrm flipH="1">
                <a:off x="0" y="294129"/>
                <a:ext cx="1274400" cy="0"/>
              </a:xfrm>
              <a:prstGeom prst="line">
                <a:avLst/>
              </a:prstGeom>
              <a:noFill/>
              <a:ln w="12700">
                <a:solidFill>
                  <a:srgbClr val="FA6326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" name="组合 93"/>
            <p:cNvGrpSpPr>
              <a:grpSpLocks/>
            </p:cNvGrpSpPr>
            <p:nvPr/>
          </p:nvGrpSpPr>
          <p:grpSpPr bwMode="auto">
            <a:xfrm>
              <a:off x="5238750" y="3389889"/>
              <a:ext cx="1131888" cy="546100"/>
              <a:chOff x="0" y="0"/>
              <a:chExt cx="861534" cy="614342"/>
            </a:xfrm>
          </p:grpSpPr>
          <p:cxnSp>
            <p:nvCxnSpPr>
              <p:cNvPr id="45" name="直接连接符 94"/>
              <p:cNvCxnSpPr>
                <a:cxnSpLocks noChangeShapeType="1"/>
              </p:cNvCxnSpPr>
              <p:nvPr/>
            </p:nvCxnSpPr>
            <p:spPr bwMode="auto">
              <a:xfrm>
                <a:off x="861534" y="0"/>
                <a:ext cx="0" cy="614342"/>
              </a:xfrm>
              <a:prstGeom prst="line">
                <a:avLst/>
              </a:prstGeom>
              <a:noFill/>
              <a:ln w="12700">
                <a:solidFill>
                  <a:srgbClr val="FA6326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直接连接符 95"/>
              <p:cNvCxnSpPr>
                <a:cxnSpLocks noChangeShapeType="1"/>
              </p:cNvCxnSpPr>
              <p:nvPr/>
            </p:nvCxnSpPr>
            <p:spPr bwMode="auto">
              <a:xfrm flipH="1">
                <a:off x="0" y="294129"/>
                <a:ext cx="861534" cy="0"/>
              </a:xfrm>
              <a:prstGeom prst="line">
                <a:avLst/>
              </a:prstGeom>
              <a:noFill/>
              <a:ln w="12700">
                <a:solidFill>
                  <a:srgbClr val="FA6326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7" name="组合 97"/>
            <p:cNvGrpSpPr>
              <a:grpSpLocks/>
            </p:cNvGrpSpPr>
            <p:nvPr/>
          </p:nvGrpSpPr>
          <p:grpSpPr bwMode="auto">
            <a:xfrm flipH="1">
              <a:off x="2628900" y="2180214"/>
              <a:ext cx="765175" cy="546100"/>
              <a:chOff x="0" y="0"/>
              <a:chExt cx="861534" cy="614342"/>
            </a:xfrm>
          </p:grpSpPr>
          <p:cxnSp>
            <p:nvCxnSpPr>
              <p:cNvPr id="43" name="直接连接符 98"/>
              <p:cNvCxnSpPr>
                <a:cxnSpLocks noChangeShapeType="1"/>
              </p:cNvCxnSpPr>
              <p:nvPr/>
            </p:nvCxnSpPr>
            <p:spPr bwMode="auto">
              <a:xfrm>
                <a:off x="861534" y="0"/>
                <a:ext cx="0" cy="614342"/>
              </a:xfrm>
              <a:prstGeom prst="line">
                <a:avLst/>
              </a:prstGeom>
              <a:noFill/>
              <a:ln w="12700">
                <a:solidFill>
                  <a:srgbClr val="FA6326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直接连接符 99"/>
              <p:cNvCxnSpPr>
                <a:cxnSpLocks noChangeShapeType="1"/>
              </p:cNvCxnSpPr>
              <p:nvPr/>
            </p:nvCxnSpPr>
            <p:spPr bwMode="auto">
              <a:xfrm flipH="1">
                <a:off x="0" y="294129"/>
                <a:ext cx="861534" cy="0"/>
              </a:xfrm>
              <a:prstGeom prst="line">
                <a:avLst/>
              </a:prstGeom>
              <a:noFill/>
              <a:ln w="12700">
                <a:solidFill>
                  <a:srgbClr val="FA6326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" name="Freeform 13"/>
            <p:cNvSpPr>
              <a:spLocks noChangeArrowheads="1"/>
            </p:cNvSpPr>
            <p:nvPr/>
          </p:nvSpPr>
          <p:spPr bwMode="auto">
            <a:xfrm>
              <a:off x="3989388" y="773689"/>
              <a:ext cx="1957387" cy="854075"/>
            </a:xfrm>
            <a:custGeom>
              <a:avLst/>
              <a:gdLst>
                <a:gd name="T0" fmla="*/ 2147483647 w 10022"/>
                <a:gd name="T1" fmla="*/ 2147483647 h 10050"/>
                <a:gd name="T2" fmla="*/ 2147483647 w 10022"/>
                <a:gd name="T3" fmla="*/ 0 h 10050"/>
                <a:gd name="T4" fmla="*/ 0 w 10022"/>
                <a:gd name="T5" fmla="*/ 2147483647 h 10050"/>
                <a:gd name="T6" fmla="*/ 2147483647 w 10022"/>
                <a:gd name="T7" fmla="*/ 2147483647 h 100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22"/>
                <a:gd name="T13" fmla="*/ 0 h 10050"/>
                <a:gd name="T14" fmla="*/ 10022 w 10022"/>
                <a:gd name="T15" fmla="*/ 10050 h 100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22" h="10050">
                  <a:moveTo>
                    <a:pt x="10022" y="10050"/>
                  </a:moveTo>
                  <a:lnTo>
                    <a:pt x="2550" y="0"/>
                  </a:lnTo>
                  <a:lnTo>
                    <a:pt x="0" y="10000"/>
                  </a:lnTo>
                  <a:lnTo>
                    <a:pt x="10022" y="10050"/>
                  </a:lnTo>
                  <a:close/>
                </a:path>
              </a:pathLst>
            </a:custGeom>
            <a:solidFill>
              <a:srgbClr val="FA6326"/>
            </a:solidFill>
            <a:ln>
              <a:noFill/>
            </a:ln>
          </p:spPr>
          <p:txBody>
            <a:bodyPr lIns="0" tIns="360000" rIns="324000" bIns="0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Kozuka Mincho Pr6N H" charset="0"/>
                <a:ea typeface="Kozuka Mincho Pr6N H" charset="0"/>
                <a:cs typeface="Kozuka Mincho Pr6N H" charset="0"/>
              </a:endParaRPr>
            </a:p>
          </p:txBody>
        </p:sp>
        <p:sp>
          <p:nvSpPr>
            <p:cNvPr id="29" name="Freeform 13"/>
            <p:cNvSpPr>
              <a:spLocks noChangeArrowheads="1"/>
            </p:cNvSpPr>
            <p:nvPr/>
          </p:nvSpPr>
          <p:spPr bwMode="auto">
            <a:xfrm rot="3569734">
              <a:off x="4842668" y="1828583"/>
              <a:ext cx="1960563" cy="850900"/>
            </a:xfrm>
            <a:custGeom>
              <a:avLst/>
              <a:gdLst>
                <a:gd name="T0" fmla="*/ 2147483647 w 10037"/>
                <a:gd name="T1" fmla="*/ 2147483647 h 10000"/>
                <a:gd name="T2" fmla="*/ 2147483647 w 10037"/>
                <a:gd name="T3" fmla="*/ 0 h 10000"/>
                <a:gd name="T4" fmla="*/ 0 w 10037"/>
                <a:gd name="T5" fmla="*/ 2147483647 h 10000"/>
                <a:gd name="T6" fmla="*/ 2147483647 w 10037"/>
                <a:gd name="T7" fmla="*/ 2147483647 h 100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37"/>
                <a:gd name="T13" fmla="*/ 0 h 10000"/>
                <a:gd name="T14" fmla="*/ 10037 w 10037"/>
                <a:gd name="T15" fmla="*/ 10000 h 100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37" h="10000">
                  <a:moveTo>
                    <a:pt x="10037" y="10000"/>
                  </a:moveTo>
                  <a:lnTo>
                    <a:pt x="2587" y="0"/>
                  </a:lnTo>
                  <a:lnTo>
                    <a:pt x="0" y="9949"/>
                  </a:lnTo>
                  <a:lnTo>
                    <a:pt x="10037" y="10000"/>
                  </a:lnTo>
                  <a:close/>
                </a:path>
              </a:pathLst>
            </a:custGeom>
            <a:solidFill>
              <a:srgbClr val="3090D4"/>
            </a:solidFill>
            <a:ln>
              <a:noFill/>
            </a:ln>
          </p:spPr>
          <p:txBody>
            <a:bodyPr lIns="0" tIns="360000" rIns="324000" bIns="0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Kozuka Mincho Pr6N H" charset="0"/>
                <a:ea typeface="Kozuka Mincho Pr6N H" charset="0"/>
                <a:cs typeface="Kozuka Mincho Pr6N H" charset="0"/>
              </a:endParaRPr>
            </a:p>
          </p:txBody>
        </p:sp>
        <p:sp>
          <p:nvSpPr>
            <p:cNvPr id="30" name="Freeform 13"/>
            <p:cNvSpPr>
              <a:spLocks noChangeArrowheads="1"/>
            </p:cNvSpPr>
            <p:nvPr/>
          </p:nvSpPr>
          <p:spPr bwMode="auto">
            <a:xfrm rot="7171573">
              <a:off x="4368800" y="3100964"/>
              <a:ext cx="1952625" cy="854075"/>
            </a:xfrm>
            <a:custGeom>
              <a:avLst/>
              <a:gdLst>
                <a:gd name="T0" fmla="*/ 2147483647 w 10000"/>
                <a:gd name="T1" fmla="*/ 2147483647 h 10029"/>
                <a:gd name="T2" fmla="*/ 2147483647 w 10000"/>
                <a:gd name="T3" fmla="*/ 0 h 10029"/>
                <a:gd name="T4" fmla="*/ 0 w 10000"/>
                <a:gd name="T5" fmla="*/ 2147483647 h 10029"/>
                <a:gd name="T6" fmla="*/ 2147483647 w 10000"/>
                <a:gd name="T7" fmla="*/ 2147483647 h 100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0"/>
                <a:gd name="T13" fmla="*/ 0 h 10029"/>
                <a:gd name="T14" fmla="*/ 10000 w 10000"/>
                <a:gd name="T15" fmla="*/ 10029 h 100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10029">
                  <a:moveTo>
                    <a:pt x="10000" y="10029"/>
                  </a:moveTo>
                  <a:lnTo>
                    <a:pt x="2503" y="0"/>
                  </a:lnTo>
                  <a:lnTo>
                    <a:pt x="0" y="10029"/>
                  </a:lnTo>
                  <a:lnTo>
                    <a:pt x="10000" y="10029"/>
                  </a:lnTo>
                  <a:close/>
                </a:path>
              </a:pathLst>
            </a:custGeom>
            <a:solidFill>
              <a:srgbClr val="FA6326"/>
            </a:solidFill>
            <a:ln>
              <a:noFill/>
            </a:ln>
          </p:spPr>
          <p:txBody>
            <a:bodyPr lIns="0" tIns="360000" rIns="324000" bIns="0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Kozuka Mincho Pr6N H" charset="0"/>
                <a:ea typeface="Kozuka Mincho Pr6N H" charset="0"/>
                <a:cs typeface="Kozuka Mincho Pr6N H" charset="0"/>
              </a:endParaRPr>
            </a:p>
          </p:txBody>
        </p:sp>
        <p:sp>
          <p:nvSpPr>
            <p:cNvPr id="31" name="Freeform 13"/>
            <p:cNvSpPr>
              <a:spLocks noChangeArrowheads="1"/>
            </p:cNvSpPr>
            <p:nvPr/>
          </p:nvSpPr>
          <p:spPr bwMode="auto">
            <a:xfrm rot="10800000">
              <a:off x="3044825" y="3304164"/>
              <a:ext cx="1936750" cy="863600"/>
            </a:xfrm>
            <a:custGeom>
              <a:avLst/>
              <a:gdLst>
                <a:gd name="T0" fmla="*/ 2147483647 w 10000"/>
                <a:gd name="T1" fmla="*/ 2147483647 h 10099"/>
                <a:gd name="T2" fmla="*/ 2147483647 w 10000"/>
                <a:gd name="T3" fmla="*/ 0 h 10099"/>
                <a:gd name="T4" fmla="*/ 0 w 10000"/>
                <a:gd name="T5" fmla="*/ 2147483647 h 10099"/>
                <a:gd name="T6" fmla="*/ 2147483647 w 10000"/>
                <a:gd name="T7" fmla="*/ 2147483647 h 100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00"/>
                <a:gd name="T13" fmla="*/ 0 h 10099"/>
                <a:gd name="T14" fmla="*/ 10000 w 10000"/>
                <a:gd name="T15" fmla="*/ 10099 h 100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00" h="10099">
                  <a:moveTo>
                    <a:pt x="10000" y="10049"/>
                  </a:moveTo>
                  <a:lnTo>
                    <a:pt x="2507" y="0"/>
                  </a:lnTo>
                  <a:lnTo>
                    <a:pt x="0" y="10099"/>
                  </a:lnTo>
                  <a:lnTo>
                    <a:pt x="10000" y="10049"/>
                  </a:lnTo>
                  <a:close/>
                </a:path>
              </a:pathLst>
            </a:custGeom>
            <a:solidFill>
              <a:srgbClr val="3090D4"/>
            </a:solidFill>
            <a:ln>
              <a:noFill/>
            </a:ln>
          </p:spPr>
          <p:txBody>
            <a:bodyPr lIns="0" tIns="360000" rIns="324000" bIns="0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Kozuka Mincho Pr6N H" charset="0"/>
                <a:ea typeface="Kozuka Mincho Pr6N H" charset="0"/>
                <a:cs typeface="Kozuka Mincho Pr6N H" charset="0"/>
              </a:endParaRPr>
            </a:p>
          </p:txBody>
        </p:sp>
        <p:sp>
          <p:nvSpPr>
            <p:cNvPr id="32" name="Freeform 13"/>
            <p:cNvSpPr>
              <a:spLocks noChangeArrowheads="1"/>
            </p:cNvSpPr>
            <p:nvPr/>
          </p:nvSpPr>
          <p:spPr bwMode="auto">
            <a:xfrm rot="14345172">
              <a:off x="2193132" y="2255620"/>
              <a:ext cx="1957387" cy="854075"/>
            </a:xfrm>
            <a:custGeom>
              <a:avLst/>
              <a:gdLst>
                <a:gd name="T0" fmla="*/ 2147483647 w 10022"/>
                <a:gd name="T1" fmla="*/ 2147483647 h 10043"/>
                <a:gd name="T2" fmla="*/ 2147483647 w 10022"/>
                <a:gd name="T3" fmla="*/ 0 h 10043"/>
                <a:gd name="T4" fmla="*/ 0 w 10022"/>
                <a:gd name="T5" fmla="*/ 2147483647 h 10043"/>
                <a:gd name="T6" fmla="*/ 2147483647 w 10022"/>
                <a:gd name="T7" fmla="*/ 2147483647 h 100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22"/>
                <a:gd name="T13" fmla="*/ 0 h 10043"/>
                <a:gd name="T14" fmla="*/ 10022 w 10022"/>
                <a:gd name="T15" fmla="*/ 10043 h 100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22" h="10043">
                  <a:moveTo>
                    <a:pt x="10022" y="10043"/>
                  </a:moveTo>
                  <a:lnTo>
                    <a:pt x="2583" y="0"/>
                  </a:lnTo>
                  <a:lnTo>
                    <a:pt x="0" y="9838"/>
                  </a:lnTo>
                  <a:lnTo>
                    <a:pt x="10022" y="10043"/>
                  </a:lnTo>
                  <a:close/>
                </a:path>
              </a:pathLst>
            </a:custGeom>
            <a:solidFill>
              <a:srgbClr val="FA6326"/>
            </a:solidFill>
            <a:ln>
              <a:noFill/>
            </a:ln>
          </p:spPr>
          <p:txBody>
            <a:bodyPr lIns="0" tIns="360000" rIns="324000" bIns="0"/>
            <a:lstStyle/>
            <a:p>
              <a:pPr algn="ctr"/>
              <a:endParaRPr lang="zh-CN" altLang="en-US" sz="2400" dirty="0">
                <a:solidFill>
                  <a:srgbClr val="FFFFFF"/>
                </a:solidFill>
                <a:latin typeface="Kozuka Mincho Pr6N H" charset="0"/>
                <a:ea typeface="Kozuka Mincho Pr6N H" charset="0"/>
                <a:cs typeface="Kozuka Mincho Pr6N H" charset="0"/>
              </a:endParaRPr>
            </a:p>
          </p:txBody>
        </p:sp>
        <p:grpSp>
          <p:nvGrpSpPr>
            <p:cNvPr id="33" name="组合 107"/>
            <p:cNvGrpSpPr>
              <a:grpSpLocks/>
            </p:cNvGrpSpPr>
            <p:nvPr/>
          </p:nvGrpSpPr>
          <p:grpSpPr bwMode="auto">
            <a:xfrm flipH="1">
              <a:off x="2628900" y="946726"/>
              <a:ext cx="1130300" cy="546100"/>
              <a:chOff x="0" y="0"/>
              <a:chExt cx="861534" cy="614342"/>
            </a:xfrm>
          </p:grpSpPr>
          <p:cxnSp>
            <p:nvCxnSpPr>
              <p:cNvPr id="41" name="直接连接符 108"/>
              <p:cNvCxnSpPr>
                <a:cxnSpLocks noChangeShapeType="1"/>
              </p:cNvCxnSpPr>
              <p:nvPr/>
            </p:nvCxnSpPr>
            <p:spPr bwMode="auto">
              <a:xfrm>
                <a:off x="861534" y="0"/>
                <a:ext cx="0" cy="614342"/>
              </a:xfrm>
              <a:prstGeom prst="line">
                <a:avLst/>
              </a:prstGeom>
              <a:noFill/>
              <a:ln w="12700">
                <a:solidFill>
                  <a:srgbClr val="3090D4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直接连接符 109"/>
              <p:cNvCxnSpPr>
                <a:cxnSpLocks noChangeShapeType="1"/>
              </p:cNvCxnSpPr>
              <p:nvPr/>
            </p:nvCxnSpPr>
            <p:spPr bwMode="auto">
              <a:xfrm flipH="1">
                <a:off x="0" y="294129"/>
                <a:ext cx="861534" cy="0"/>
              </a:xfrm>
              <a:prstGeom prst="line">
                <a:avLst/>
              </a:prstGeom>
              <a:noFill/>
              <a:ln w="12700">
                <a:solidFill>
                  <a:srgbClr val="3090D4"/>
                </a:solidFill>
                <a:bevel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4" name="Freeform 7"/>
            <p:cNvSpPr>
              <a:spLocks noEditPoints="1" noChangeArrowheads="1"/>
            </p:cNvSpPr>
            <p:nvPr/>
          </p:nvSpPr>
          <p:spPr bwMode="auto">
            <a:xfrm>
              <a:off x="3659188" y="1707139"/>
              <a:ext cx="1692275" cy="1519237"/>
            </a:xfrm>
            <a:custGeom>
              <a:avLst/>
              <a:gdLst>
                <a:gd name="T0" fmla="*/ 2147483647 w 724"/>
                <a:gd name="T1" fmla="*/ 2147483647 h 650"/>
                <a:gd name="T2" fmla="*/ 2147483647 w 724"/>
                <a:gd name="T3" fmla="*/ 2147483647 h 650"/>
                <a:gd name="T4" fmla="*/ 2147483647 w 724"/>
                <a:gd name="T5" fmla="*/ 2147483647 h 650"/>
                <a:gd name="T6" fmla="*/ 2147483647 w 724"/>
                <a:gd name="T7" fmla="*/ 2147483647 h 650"/>
                <a:gd name="T8" fmla="*/ 2147483647 w 724"/>
                <a:gd name="T9" fmla="*/ 2147483647 h 650"/>
                <a:gd name="T10" fmla="*/ 2147483647 w 724"/>
                <a:gd name="T11" fmla="*/ 2147483647 h 650"/>
                <a:gd name="T12" fmla="*/ 2147483647 w 724"/>
                <a:gd name="T13" fmla="*/ 2147483647 h 650"/>
                <a:gd name="T14" fmla="*/ 2147483647 w 724"/>
                <a:gd name="T15" fmla="*/ 2147483647 h 650"/>
                <a:gd name="T16" fmla="*/ 2147483647 w 724"/>
                <a:gd name="T17" fmla="*/ 2147483647 h 650"/>
                <a:gd name="T18" fmla="*/ 2147483647 w 724"/>
                <a:gd name="T19" fmla="*/ 2147483647 h 650"/>
                <a:gd name="T20" fmla="*/ 2147483647 w 724"/>
                <a:gd name="T21" fmla="*/ 2147483647 h 650"/>
                <a:gd name="T22" fmla="*/ 2147483647 w 724"/>
                <a:gd name="T23" fmla="*/ 2147483647 h 650"/>
                <a:gd name="T24" fmla="*/ 2147483647 w 724"/>
                <a:gd name="T25" fmla="*/ 2147483647 h 650"/>
                <a:gd name="T26" fmla="*/ 2147483647 w 724"/>
                <a:gd name="T27" fmla="*/ 0 h 650"/>
                <a:gd name="T28" fmla="*/ 2147483647 w 724"/>
                <a:gd name="T29" fmla="*/ 0 h 650"/>
                <a:gd name="T30" fmla="*/ 2147483647 w 724"/>
                <a:gd name="T31" fmla="*/ 2147483647 h 650"/>
                <a:gd name="T32" fmla="*/ 2147483647 w 724"/>
                <a:gd name="T33" fmla="*/ 2147483647 h 650"/>
                <a:gd name="T34" fmla="*/ 2147483647 w 724"/>
                <a:gd name="T35" fmla="*/ 2147483647 h 650"/>
                <a:gd name="T36" fmla="*/ 2147483647 w 724"/>
                <a:gd name="T37" fmla="*/ 2147483647 h 650"/>
                <a:gd name="T38" fmla="*/ 2147483647 w 724"/>
                <a:gd name="T39" fmla="*/ 2147483647 h 650"/>
                <a:gd name="T40" fmla="*/ 2147483647 w 724"/>
                <a:gd name="T41" fmla="*/ 2147483647 h 650"/>
                <a:gd name="T42" fmla="*/ 2147483647 w 724"/>
                <a:gd name="T43" fmla="*/ 2147483647 h 650"/>
                <a:gd name="T44" fmla="*/ 2147483647 w 724"/>
                <a:gd name="T45" fmla="*/ 2147483647 h 650"/>
                <a:gd name="T46" fmla="*/ 2147483647 w 724"/>
                <a:gd name="T47" fmla="*/ 2147483647 h 650"/>
                <a:gd name="T48" fmla="*/ 2147483647 w 724"/>
                <a:gd name="T49" fmla="*/ 2147483647 h 650"/>
                <a:gd name="T50" fmla="*/ 2147483647 w 724"/>
                <a:gd name="T51" fmla="*/ 0 h 65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24"/>
                <a:gd name="T79" fmla="*/ 0 h 650"/>
                <a:gd name="T80" fmla="*/ 724 w 724"/>
                <a:gd name="T81" fmla="*/ 650 h 65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24" h="650">
                  <a:moveTo>
                    <a:pt x="264" y="592"/>
                  </a:moveTo>
                  <a:cubicBezTo>
                    <a:pt x="233" y="592"/>
                    <a:pt x="195" y="570"/>
                    <a:pt x="179" y="543"/>
                  </a:cubicBezTo>
                  <a:cubicBezTo>
                    <a:pt x="81" y="374"/>
                    <a:pt x="81" y="374"/>
                    <a:pt x="81" y="374"/>
                  </a:cubicBezTo>
                  <a:cubicBezTo>
                    <a:pt x="66" y="347"/>
                    <a:pt x="66" y="303"/>
                    <a:pt x="81" y="276"/>
                  </a:cubicBezTo>
                  <a:cubicBezTo>
                    <a:pt x="179" y="106"/>
                    <a:pt x="179" y="106"/>
                    <a:pt x="179" y="106"/>
                  </a:cubicBezTo>
                  <a:cubicBezTo>
                    <a:pt x="195" y="79"/>
                    <a:pt x="233" y="57"/>
                    <a:pt x="264" y="57"/>
                  </a:cubicBezTo>
                  <a:cubicBezTo>
                    <a:pt x="460" y="57"/>
                    <a:pt x="460" y="57"/>
                    <a:pt x="460" y="57"/>
                  </a:cubicBezTo>
                  <a:cubicBezTo>
                    <a:pt x="491" y="57"/>
                    <a:pt x="529" y="79"/>
                    <a:pt x="545" y="106"/>
                  </a:cubicBezTo>
                  <a:cubicBezTo>
                    <a:pt x="643" y="276"/>
                    <a:pt x="643" y="276"/>
                    <a:pt x="643" y="276"/>
                  </a:cubicBezTo>
                  <a:cubicBezTo>
                    <a:pt x="658" y="303"/>
                    <a:pt x="658" y="347"/>
                    <a:pt x="643" y="374"/>
                  </a:cubicBezTo>
                  <a:cubicBezTo>
                    <a:pt x="545" y="543"/>
                    <a:pt x="545" y="543"/>
                    <a:pt x="545" y="543"/>
                  </a:cubicBezTo>
                  <a:cubicBezTo>
                    <a:pt x="529" y="570"/>
                    <a:pt x="491" y="592"/>
                    <a:pt x="460" y="592"/>
                  </a:cubicBezTo>
                  <a:cubicBezTo>
                    <a:pt x="264" y="592"/>
                    <a:pt x="264" y="592"/>
                    <a:pt x="264" y="592"/>
                  </a:cubicBezTo>
                  <a:moveTo>
                    <a:pt x="493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00" y="0"/>
                    <a:pt x="162" y="22"/>
                    <a:pt x="146" y="49"/>
                  </a:cubicBezTo>
                  <a:cubicBezTo>
                    <a:pt x="15" y="276"/>
                    <a:pt x="15" y="276"/>
                    <a:pt x="15" y="276"/>
                  </a:cubicBezTo>
                  <a:cubicBezTo>
                    <a:pt x="0" y="303"/>
                    <a:pt x="0" y="347"/>
                    <a:pt x="15" y="374"/>
                  </a:cubicBezTo>
                  <a:cubicBezTo>
                    <a:pt x="146" y="601"/>
                    <a:pt x="146" y="601"/>
                    <a:pt x="146" y="601"/>
                  </a:cubicBezTo>
                  <a:cubicBezTo>
                    <a:pt x="162" y="628"/>
                    <a:pt x="200" y="650"/>
                    <a:pt x="231" y="650"/>
                  </a:cubicBezTo>
                  <a:cubicBezTo>
                    <a:pt x="493" y="650"/>
                    <a:pt x="493" y="650"/>
                    <a:pt x="493" y="650"/>
                  </a:cubicBezTo>
                  <a:cubicBezTo>
                    <a:pt x="524" y="650"/>
                    <a:pt x="562" y="628"/>
                    <a:pt x="578" y="601"/>
                  </a:cubicBezTo>
                  <a:cubicBezTo>
                    <a:pt x="709" y="374"/>
                    <a:pt x="709" y="374"/>
                    <a:pt x="709" y="374"/>
                  </a:cubicBezTo>
                  <a:cubicBezTo>
                    <a:pt x="724" y="347"/>
                    <a:pt x="724" y="303"/>
                    <a:pt x="709" y="276"/>
                  </a:cubicBezTo>
                  <a:cubicBezTo>
                    <a:pt x="578" y="49"/>
                    <a:pt x="578" y="49"/>
                    <a:pt x="578" y="49"/>
                  </a:cubicBezTo>
                  <a:cubicBezTo>
                    <a:pt x="562" y="22"/>
                    <a:pt x="524" y="0"/>
                    <a:pt x="493" y="0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4000" dirty="0">
                  <a:solidFill>
                    <a:srgbClr val="3090D4"/>
                  </a:solidFill>
                  <a:latin typeface="微软雅黑" charset="0"/>
                  <a:ea typeface="微软雅黑" charset="0"/>
                  <a:cs typeface="微软雅黑" charset="0"/>
                </a:rPr>
                <a:t>需求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51520" y="1019512"/>
              <a:ext cx="237738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8650"/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  <a:cs typeface="微软雅黑"/>
                </a:rPr>
                <a:t>助力敏捷开发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9512" y="2079888"/>
              <a:ext cx="24123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28650" algn="r"/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  <a:cs typeface="微软雅黑"/>
                </a:rPr>
                <a:t>快速部署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  <a:cs typeface="微软雅黑"/>
              </a:endParaRPr>
            </a:p>
            <a:p>
              <a:pPr marL="628650" algn="r"/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  <a:cs typeface="微软雅黑"/>
                </a:rPr>
                <a:t>动态部署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356320" y="3304024"/>
              <a:ext cx="123555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algn="r"/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  <a:cs typeface="微软雅黑"/>
                </a:rPr>
                <a:t>高可用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  <a:cs typeface="微软雅黑"/>
              </a:endParaRPr>
            </a:p>
            <a:p>
              <a:pPr marL="285750" algn="r"/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  <a:cs typeface="微软雅黑"/>
                </a:rPr>
                <a:t>容灾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084168" y="987574"/>
              <a:ext cx="115212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/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  <a:cs typeface="微软雅黑"/>
                </a:rPr>
                <a:t>监控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084168" y="2211710"/>
              <a:ext cx="195423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/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  <a:cs typeface="微软雅黑"/>
                </a:rPr>
                <a:t>弹性扩缩容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67264" y="3467784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algn="ctr"/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/>
                  <a:ea typeface="微软雅黑"/>
                  <a:cs typeface="微软雅黑"/>
                </a:rPr>
                <a:t>高资源利用率</a:t>
              </a:r>
              <a:endParaRPr lang="en-US" altLang="zh-CN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51520" y="794087"/>
            <a:ext cx="871296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我们做的是</a:t>
            </a:r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的推广应用，不是容器的推广应用。后者只是前者的子集</a:t>
            </a:r>
          </a:p>
        </p:txBody>
      </p:sp>
    </p:spTree>
    <p:extLst>
      <p:ext uri="{BB962C8B-B14F-4D97-AF65-F5344CB8AC3E}">
        <p14:creationId xmlns:p14="http://schemas.microsoft.com/office/powerpoint/2010/main" val="194201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72008" y="91812"/>
            <a:ext cx="8388424" cy="493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eaLnBrk="1" hangingPunct="1">
              <a:defRPr kumimoji="0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宋体" charset="0"/>
              </a:defRPr>
            </a:lvl1pPr>
            <a:lvl2pPr algn="ctr" eaLnBrk="0" hangingPunct="0">
              <a:defRPr kumimoji="1" sz="4400">
                <a:latin typeface="Calibri" pitchFamily="34" charset="0"/>
                <a:cs typeface="宋体" charset="0"/>
              </a:defRPr>
            </a:lvl2pPr>
            <a:lvl3pPr algn="ctr" eaLnBrk="0" hangingPunct="0">
              <a:defRPr kumimoji="1" sz="4400">
                <a:latin typeface="Calibri" pitchFamily="34" charset="0"/>
                <a:cs typeface="宋体" charset="0"/>
              </a:defRPr>
            </a:lvl3pPr>
            <a:lvl4pPr algn="ctr" eaLnBrk="0" hangingPunct="0">
              <a:defRPr kumimoji="1" sz="4400">
                <a:latin typeface="Calibri" pitchFamily="34" charset="0"/>
                <a:cs typeface="宋体" charset="0"/>
              </a:defRPr>
            </a:lvl4pPr>
            <a:lvl5pPr algn="ctr" eaLnBrk="0" hangingPunct="0">
              <a:defRPr kumimoji="1" sz="4400">
                <a:latin typeface="Calibri" pitchFamily="34" charset="0"/>
                <a:cs typeface="宋体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DCOS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5318"/>
              </p:ext>
            </p:extLst>
          </p:nvPr>
        </p:nvGraphicFramePr>
        <p:xfrm>
          <a:off x="1043608" y="4018780"/>
          <a:ext cx="6768752" cy="25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0" i="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Linux 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CN" sz="1600" b="0" i="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DC</a:t>
                      </a:r>
                      <a:r>
                        <a:rPr sz="1600" b="0" i="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OS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0" i="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Resource Management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600" b="0" i="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Linux Kernel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600" b="0" i="0" dirty="0" err="1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Mesos</a:t>
                      </a:r>
                      <a:endParaRPr sz="16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0" i="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Process Management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600" b="0" i="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Linux Kernel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600" b="0" i="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Docker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0" i="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Job Scheduling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600" b="0" i="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init.d, cron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600" b="0" i="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Marathon, </a:t>
                      </a:r>
                      <a:r>
                        <a:rPr sz="1600" b="0" i="0" dirty="0" err="1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Chronos</a:t>
                      </a:r>
                      <a:endParaRPr sz="16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0" i="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Inter-Process Communication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600" b="0" i="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Pipe, Socket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lang="en-US" altLang="zh-CN" sz="1600" b="0" i="0" dirty="0" err="1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RabbitMQ</a:t>
                      </a:r>
                      <a:endParaRPr sz="1600" b="0" i="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 defTabSz="914400">
                        <a:tabLst>
                          <a:tab pos="11811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0" i="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File System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600" b="0" i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ext4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/>
                      </a:pPr>
                      <a:r>
                        <a:rPr sz="1600" b="0" i="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HDFS, Ceph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75792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数据中心操作系统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DataCenter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Operating System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DCOS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）是为整个数据中心提供分布式调度与协调功能，实现数据中心级弹性伸缩能力的软件堆栈。它将所有数据中心的资源当做一台大型计算机来调度，可以视作这个大型主机的操作系统。 </a:t>
            </a:r>
          </a:p>
        </p:txBody>
      </p:sp>
      <p:sp>
        <p:nvSpPr>
          <p:cNvPr id="7" name="矩形 6"/>
          <p:cNvSpPr/>
          <p:nvPr/>
        </p:nvSpPr>
        <p:spPr>
          <a:xfrm>
            <a:off x="3275856" y="6516052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注：以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Mesos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为例，来自互联网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255579"/>
            <a:ext cx="1664522" cy="13049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973646"/>
            <a:ext cx="2690076" cy="186877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3275856" y="2636912"/>
            <a:ext cx="1368152" cy="552555"/>
          </a:xfrm>
          <a:prstGeom prst="rightArrow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16200000" scaled="1"/>
          </a:gradFill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 err="1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128555"/>
      </p:ext>
    </p:extLst>
  </p:cSld>
  <p:clrMapOvr>
    <a:masterClrMapping/>
  </p:clrMapOvr>
</p:sld>
</file>

<file path=ppt/theme/theme1.xml><?xml version="1.0" encoding="utf-8"?>
<a:theme xmlns:a="http://schemas.openxmlformats.org/drawingml/2006/main" name="信息技术部汇报材料-for2014全省市场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rtlCol="0" anchor="ctr">
        <a:spAutoFit/>
      </a:bodyPr>
      <a:lstStyle>
        <a:defPPr algn="ctr">
          <a:defRPr sz="1600" dirty="0" smtClean="0">
            <a:solidFill>
              <a:schemeClr val="tx1">
                <a:lumMod val="50000"/>
                <a:lumOff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/>
      <a:bodyPr wrap="square" rtlCol="0">
        <a:spAutoFit/>
      </a:bodyPr>
      <a:lstStyle>
        <a:defPPr>
          <a:lnSpc>
            <a:spcPct val="120000"/>
          </a:lnSpc>
          <a:defRPr sz="20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信息技术部汇报材料-for2014全省市场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92D050"/>
          </a:solidFill>
        </a:ln>
      </a:spPr>
      <a:bodyPr rtlCol="0" anchor="ctr"/>
      <a:lstStyle>
        <a:defPPr algn="ctr">
          <a:defRPr dirty="0" err="1" smtClean="0">
            <a:solidFill>
              <a:schemeClr val="dk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47178</TotalTime>
  <Words>2582</Words>
  <Application>Microsoft Office PowerPoint</Application>
  <PresentationFormat>全屏显示(4:3)</PresentationFormat>
  <Paragraphs>486</Paragraphs>
  <Slides>35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굴림</vt:lpstr>
      <vt:lpstr>Kozuka Mincho Pr6N H</vt:lpstr>
      <vt:lpstr>MetaNormalLF-Roman</vt:lpstr>
      <vt:lpstr>ＭＳ Ｐゴシック</vt:lpstr>
      <vt:lpstr>宋体</vt:lpstr>
      <vt:lpstr>微软雅黑</vt:lpstr>
      <vt:lpstr>微软雅黑</vt:lpstr>
      <vt:lpstr>新宋体</vt:lpstr>
      <vt:lpstr>arial</vt:lpstr>
      <vt:lpstr>arial</vt:lpstr>
      <vt:lpstr>Calibri</vt:lpstr>
      <vt:lpstr>Corbel</vt:lpstr>
      <vt:lpstr>Times New Roman</vt:lpstr>
      <vt:lpstr>Wingdings</vt:lpstr>
      <vt:lpstr>信息技术部汇报材料-for2014全省市场会</vt:lpstr>
      <vt:lpstr>1_信息技术部汇报材料-for2014全省市场会</vt:lpstr>
      <vt:lpstr>Microsoft Excel 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刘鹏</dc:creator>
  <cp:lastModifiedBy>momo Chin</cp:lastModifiedBy>
  <cp:revision>4523</cp:revision>
  <cp:lastPrinted>2014-01-14T00:45:40Z</cp:lastPrinted>
  <dcterms:created xsi:type="dcterms:W3CDTF">2013-11-22T10:39:44Z</dcterms:created>
  <dcterms:modified xsi:type="dcterms:W3CDTF">2016-05-31T01:00:39Z</dcterms:modified>
  <cp:contentStatus/>
</cp:coreProperties>
</file>