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315200" cy="12344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Dt7SEsVSwx6rxKtGh//EJ/yx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9FB04F-E3FF-4F1B-BB82-75FBBE6C8F28}">
  <a:tblStyle styleId="{C79FB04F-E3FF-4F1B-BB82-75FBBE6C8F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31500" y="5863575"/>
            <a:ext cx="5852150" cy="5554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219425" y="925825"/>
            <a:ext cx="4877025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9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057150"/>
            <a:ext cx="9791700" cy="1163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Final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3130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Esteban Guerrero Bravo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Data Scientist Program - EANT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December 20, 2018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7418"/>
            <a:ext cx="10515600" cy="713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Project Description</a:t>
            </a:r>
            <a:endParaRPr sz="4000"/>
          </a:p>
        </p:txBody>
      </p:sp>
      <p:pic>
        <p:nvPicPr>
          <p:cNvPr descr="Image result for exxonmobil beaumont refinery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64" y="1018236"/>
            <a:ext cx="3371782" cy="2253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6325" y="2247640"/>
            <a:ext cx="2266667" cy="647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opping cart"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9069" y="2105031"/>
            <a:ext cx="1060749" cy="992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finery worker"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1803" y="1018236"/>
            <a:ext cx="1836570" cy="1222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tud bolt" id="98" name="Google Shape;9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83684" y="1275411"/>
            <a:ext cx="1172376" cy="51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valves" id="99" name="Google Shape;99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66336" y="1530575"/>
            <a:ext cx="1579448" cy="792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4965840" y="2832948"/>
            <a:ext cx="299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Amazon-like application to be used by requisitioners located in various ExxonMobil sites around the world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langes" id="101" name="Google Shape;10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56060" y="2361664"/>
            <a:ext cx="1135226" cy="8287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5848262" y="5012564"/>
            <a:ext cx="1753960" cy="906084"/>
          </a:xfrm>
          <a:custGeom>
            <a:rect b="b" l="l" r="r" t="t"/>
            <a:pathLst>
              <a:path extrusionOk="0" h="571" w="1099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374821" y="3556953"/>
            <a:ext cx="2590194" cy="1775303"/>
          </a:xfrm>
          <a:custGeom>
            <a:rect b="b" l="l" r="r" t="t"/>
            <a:pathLst>
              <a:path extrusionOk="0" h="1117" w="1622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669918" y="5488802"/>
            <a:ext cx="187325" cy="266700"/>
          </a:xfrm>
          <a:custGeom>
            <a:rect b="b" l="l" r="r" t="t"/>
            <a:pathLst>
              <a:path extrusionOk="0" h="741" w="522">
                <a:moveTo>
                  <a:pt x="261" y="0"/>
                </a:moveTo>
                <a:cubicBezTo>
                  <a:pt x="120" y="0"/>
                  <a:pt x="0" y="113"/>
                  <a:pt x="0" y="261"/>
                </a:cubicBezTo>
                <a:cubicBezTo>
                  <a:pt x="0" y="451"/>
                  <a:pt x="261" y="740"/>
                  <a:pt x="261" y="740"/>
                </a:cubicBezTo>
                <a:cubicBezTo>
                  <a:pt x="261" y="740"/>
                  <a:pt x="521" y="451"/>
                  <a:pt x="521" y="261"/>
                </a:cubicBezTo>
                <a:cubicBezTo>
                  <a:pt x="521" y="113"/>
                  <a:pt x="402" y="0"/>
                  <a:pt x="261" y="0"/>
                </a:cubicBezTo>
                <a:close/>
                <a:moveTo>
                  <a:pt x="261" y="353"/>
                </a:moveTo>
                <a:cubicBezTo>
                  <a:pt x="211" y="353"/>
                  <a:pt x="169" y="314"/>
                  <a:pt x="169" y="261"/>
                </a:cubicBezTo>
                <a:cubicBezTo>
                  <a:pt x="169" y="208"/>
                  <a:pt x="211" y="170"/>
                  <a:pt x="261" y="170"/>
                </a:cubicBezTo>
                <a:cubicBezTo>
                  <a:pt x="310" y="170"/>
                  <a:pt x="352" y="208"/>
                  <a:pt x="352" y="261"/>
                </a:cubicBezTo>
                <a:cubicBezTo>
                  <a:pt x="352" y="314"/>
                  <a:pt x="310" y="353"/>
                  <a:pt x="261" y="35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AE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203794" y="4311254"/>
            <a:ext cx="187325" cy="266700"/>
          </a:xfrm>
          <a:custGeom>
            <a:rect b="b" l="l" r="r" t="t"/>
            <a:pathLst>
              <a:path extrusionOk="0" h="741" w="522">
                <a:moveTo>
                  <a:pt x="261" y="0"/>
                </a:moveTo>
                <a:cubicBezTo>
                  <a:pt x="120" y="0"/>
                  <a:pt x="0" y="113"/>
                  <a:pt x="0" y="261"/>
                </a:cubicBezTo>
                <a:cubicBezTo>
                  <a:pt x="0" y="451"/>
                  <a:pt x="261" y="740"/>
                  <a:pt x="261" y="740"/>
                </a:cubicBezTo>
                <a:cubicBezTo>
                  <a:pt x="261" y="740"/>
                  <a:pt x="521" y="451"/>
                  <a:pt x="521" y="261"/>
                </a:cubicBezTo>
                <a:cubicBezTo>
                  <a:pt x="521" y="113"/>
                  <a:pt x="402" y="0"/>
                  <a:pt x="261" y="0"/>
                </a:cubicBezTo>
                <a:close/>
                <a:moveTo>
                  <a:pt x="261" y="353"/>
                </a:moveTo>
                <a:cubicBezTo>
                  <a:pt x="211" y="353"/>
                  <a:pt x="169" y="314"/>
                  <a:pt x="169" y="261"/>
                </a:cubicBezTo>
                <a:cubicBezTo>
                  <a:pt x="169" y="208"/>
                  <a:pt x="211" y="170"/>
                  <a:pt x="261" y="170"/>
                </a:cubicBezTo>
                <a:cubicBezTo>
                  <a:pt x="310" y="170"/>
                  <a:pt x="352" y="208"/>
                  <a:pt x="352" y="261"/>
                </a:cubicBezTo>
                <a:cubicBezTo>
                  <a:pt x="352" y="314"/>
                  <a:pt x="310" y="353"/>
                  <a:pt x="261" y="35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AAE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578758" y="4034255"/>
            <a:ext cx="14373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Alberta, Canada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942718" y="5255737"/>
            <a:ext cx="158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Gulf Coast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246557" y="5916276"/>
            <a:ext cx="30340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Pilot launch in two sites</a:t>
            </a:r>
            <a:endParaRPr b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2212674" y="1718363"/>
            <a:ext cx="2125713" cy="1386788"/>
          </a:xfrm>
          <a:prstGeom prst="ellipse">
            <a:avLst/>
          </a:prstGeom>
          <a:solidFill>
            <a:srgbClr val="81D5FF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Supplier Selection ML Modeling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212674" y="3286120"/>
            <a:ext cx="2125713" cy="1647825"/>
          </a:xfrm>
          <a:prstGeom prst="rect">
            <a:avLst/>
          </a:prstGeom>
          <a:solidFill>
            <a:srgbClr val="92D050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127324" y="1718363"/>
            <a:ext cx="2125713" cy="1386788"/>
          </a:xfrm>
          <a:prstGeom prst="ellipse">
            <a:avLst/>
          </a:prstGeom>
          <a:solidFill>
            <a:srgbClr val="81D5FF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Procurement Metrics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5127323" y="3286120"/>
            <a:ext cx="2125713" cy="1647825"/>
          </a:xfrm>
          <a:prstGeom prst="rect">
            <a:avLst/>
          </a:prstGeom>
          <a:solidFill>
            <a:srgbClr val="92D050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DB 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8041973" y="1718363"/>
            <a:ext cx="2125713" cy="1386788"/>
          </a:xfrm>
          <a:prstGeom prst="ellipse">
            <a:avLst/>
          </a:prstGeom>
          <a:solidFill>
            <a:srgbClr val="FFC00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 Mining for Free-Form Purchases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(future development)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8041972" y="3286120"/>
            <a:ext cx="2125713" cy="1647825"/>
          </a:xfrm>
          <a:prstGeom prst="rect">
            <a:avLst/>
          </a:prstGeom>
          <a:solidFill>
            <a:srgbClr val="92D050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Extraction of material codes from free-form text purchase orders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38200" y="37418"/>
            <a:ext cx="10515600" cy="71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Implementation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>
            <a:off x="390524" y="1673244"/>
            <a:ext cx="11801475" cy="3127356"/>
            <a:chOff x="0" y="1202444"/>
            <a:chExt cx="9146785" cy="2235162"/>
          </a:xfrm>
        </p:grpSpPr>
        <p:sp>
          <p:nvSpPr>
            <p:cNvPr id="134" name="Google Shape;134;p4"/>
            <p:cNvSpPr/>
            <p:nvPr/>
          </p:nvSpPr>
          <p:spPr>
            <a:xfrm>
              <a:off x="7395985" y="1202444"/>
              <a:ext cx="558790" cy="1117581"/>
            </a:xfrm>
            <a:custGeom>
              <a:rect b="b" l="l" r="r" t="t"/>
              <a:pathLst>
                <a:path extrusionOk="0" h="944926" w="472463">
                  <a:moveTo>
                    <a:pt x="0" y="0"/>
                  </a:moveTo>
                  <a:lnTo>
                    <a:pt x="0" y="0"/>
                  </a:lnTo>
                  <a:cubicBezTo>
                    <a:pt x="260934" y="0"/>
                    <a:pt x="472463" y="211529"/>
                    <a:pt x="472463" y="472463"/>
                  </a:cubicBezTo>
                  <a:lnTo>
                    <a:pt x="472463" y="472463"/>
                  </a:lnTo>
                  <a:cubicBezTo>
                    <a:pt x="472463" y="733397"/>
                    <a:pt x="260934" y="944926"/>
                    <a:pt x="0" y="944926"/>
                  </a:cubicBezTo>
                  <a:lnTo>
                    <a:pt x="0" y="944926"/>
                  </a:lnTo>
                </a:path>
              </a:pathLst>
            </a:custGeom>
            <a:noFill/>
            <a:ln cap="flat" cmpd="sng" w="25400">
              <a:solidFill>
                <a:srgbClr val="00A3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4"/>
            <p:cNvCxnSpPr/>
            <p:nvPr/>
          </p:nvCxnSpPr>
          <p:spPr>
            <a:xfrm rot="10800000">
              <a:off x="0" y="1202444"/>
              <a:ext cx="7395985" cy="0"/>
            </a:xfrm>
            <a:prstGeom prst="straightConnector1">
              <a:avLst/>
            </a:prstGeom>
            <a:noFill/>
            <a:ln cap="flat" cmpd="sng" w="25400">
              <a:solidFill>
                <a:srgbClr val="00A3E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6" name="Google Shape;136;p4"/>
            <p:cNvSpPr/>
            <p:nvPr/>
          </p:nvSpPr>
          <p:spPr>
            <a:xfrm rot="10800000">
              <a:off x="1199758" y="2320025"/>
              <a:ext cx="558790" cy="1117581"/>
            </a:xfrm>
            <a:custGeom>
              <a:rect b="b" l="l" r="r" t="t"/>
              <a:pathLst>
                <a:path extrusionOk="0" h="944926" w="472463">
                  <a:moveTo>
                    <a:pt x="0" y="0"/>
                  </a:moveTo>
                  <a:lnTo>
                    <a:pt x="0" y="0"/>
                  </a:lnTo>
                  <a:cubicBezTo>
                    <a:pt x="260934" y="0"/>
                    <a:pt x="472463" y="211529"/>
                    <a:pt x="472463" y="472463"/>
                  </a:cubicBezTo>
                  <a:lnTo>
                    <a:pt x="472463" y="472463"/>
                  </a:lnTo>
                  <a:cubicBezTo>
                    <a:pt x="472463" y="733397"/>
                    <a:pt x="260934" y="944926"/>
                    <a:pt x="0" y="944926"/>
                  </a:cubicBezTo>
                  <a:lnTo>
                    <a:pt x="0" y="944926"/>
                  </a:lnTo>
                </a:path>
              </a:pathLst>
            </a:custGeom>
            <a:noFill/>
            <a:ln cap="flat" cmpd="sng" w="25400">
              <a:solidFill>
                <a:srgbClr val="00A3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4"/>
            <p:cNvCxnSpPr/>
            <p:nvPr/>
          </p:nvCxnSpPr>
          <p:spPr>
            <a:xfrm rot="10800000">
              <a:off x="1750800" y="3437606"/>
              <a:ext cx="7395985" cy="0"/>
            </a:xfrm>
            <a:prstGeom prst="straightConnector1">
              <a:avLst/>
            </a:prstGeom>
            <a:noFill/>
            <a:ln cap="flat" cmpd="sng" w="25400">
              <a:solidFill>
                <a:srgbClr val="00A3E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 rot="10800000">
              <a:off x="1758550" y="2320025"/>
              <a:ext cx="5635200" cy="0"/>
            </a:xfrm>
            <a:prstGeom prst="straightConnector1">
              <a:avLst/>
            </a:prstGeom>
            <a:noFill/>
            <a:ln cap="flat" cmpd="sng" w="25400">
              <a:solidFill>
                <a:srgbClr val="00A3E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4"/>
          <p:cNvSpPr/>
          <p:nvPr/>
        </p:nvSpPr>
        <p:spPr>
          <a:xfrm>
            <a:off x="2147307" y="1361495"/>
            <a:ext cx="1004309" cy="6202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Use Cases Definition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5362785" y="1361495"/>
            <a:ext cx="1004309" cy="6202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Data Extraction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8578264" y="1335178"/>
            <a:ext cx="1004309" cy="6202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Data Transfor-mation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171970" y="2920292"/>
            <a:ext cx="1004309" cy="6202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Data Explora- 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914087" y="2933275"/>
            <a:ext cx="1004309" cy="6202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ML Modeling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3493896" y="4490461"/>
            <a:ext cx="1004309" cy="6202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</a:t>
            </a:r>
            <a:r>
              <a:rPr b="1" lang="en-US" sz="1100">
                <a:solidFill>
                  <a:schemeClr val="lt1"/>
                </a:solidFill>
              </a:rPr>
              <a:t>and Validation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9011660" y="4518388"/>
            <a:ext cx="1004400" cy="62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Sustain-</a:t>
            </a:r>
            <a:endParaRPr b="1"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ment in Prod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752014" y="2055949"/>
            <a:ext cx="18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of world supplier selection based on </a:t>
            </a: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pilot sites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954525" y="2055949"/>
            <a:ext cx="184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Systems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Pilot Site 1</a:t>
            </a: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Pilot Site 2,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Site 1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Destination Site 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8158950" y="2055949"/>
            <a:ext cx="184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purch. history 22 months, 75 variables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Final: pivot per supplier, 13 variables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3493896" y="3626367"/>
            <a:ext cx="18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(kmedias, PAM)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and Decision Tree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6367094" y="3626367"/>
            <a:ext cx="264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plotting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detection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(interquartiles)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Matrix chart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077533" y="5217972"/>
            <a:ext cx="18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Pilot Site 1</a:t>
            </a: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Pilot Site 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8592345" y="5217972"/>
            <a:ext cx="18429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development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0534650" y="-2707"/>
            <a:ext cx="1657349" cy="488482"/>
          </a:xfrm>
          <a:prstGeom prst="rect">
            <a:avLst/>
          </a:prstGeom>
          <a:solidFill>
            <a:srgbClr val="81D5FF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Supplier Selection Modeling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6253452" y="4490461"/>
            <a:ext cx="1004309" cy="62027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831188" y="5217972"/>
            <a:ext cx="18429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Site 1 and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Site 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838200" y="37418"/>
            <a:ext cx="10515600" cy="71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Stages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rstudio icon"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518" y="1237129"/>
            <a:ext cx="1003978" cy="35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547687" y="1345969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Combine Pilot Sites Data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163067" y="1345969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Clustering: Escalar + Elbow +WCV 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3778448" y="1345969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Balancear Testing / Validación y dividir dataset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5393828" y="1345969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Modelar en training y predecir en validación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009209" y="1345969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 matriz de confusión para varios umbrales y determinar el optimo (sensibilidad vs especificidad)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8624589" y="1345969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 métricas del modelo con el umbral seleccionado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0239970" y="1345969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Predecir en Testing (Sarnia y Strathcona)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4599734" y="2861058"/>
            <a:ext cx="25327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= BMRF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=  Kearl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outliers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7826273" y="2861058"/>
            <a:ext cx="95815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4599734" y="3935880"/>
            <a:ext cx="38939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= 70% BMRF + 70% Kearl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= 30% Kearl + 30% Kearl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outliers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4599733" y="5010702"/>
            <a:ext cx="38939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= 70% BMRF + 70% Kearl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= 30% Kearl + 30% Kearl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outliers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3474705" y="3074105"/>
            <a:ext cx="1297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7393425" y="3074105"/>
            <a:ext cx="530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7826273" y="3935880"/>
            <a:ext cx="95815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7393425" y="4148927"/>
            <a:ext cx="530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7826273" y="5010702"/>
            <a:ext cx="95815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Árbol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7393425" y="5223749"/>
            <a:ext cx="530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3474705" y="4154673"/>
            <a:ext cx="1297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Enfoque 2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3474705" y="5235241"/>
            <a:ext cx="1297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838200" y="37418"/>
            <a:ext cx="10515600" cy="71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Modeling Process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8735314" y="4319223"/>
            <a:ext cx="662286" cy="3892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9519284" y="4370979"/>
            <a:ext cx="9581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10534650" y="-2707"/>
            <a:ext cx="1657349" cy="488482"/>
          </a:xfrm>
          <a:prstGeom prst="rect">
            <a:avLst/>
          </a:prstGeom>
          <a:solidFill>
            <a:srgbClr val="81D5FF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Supplier Selection Modeling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838200" y="37418"/>
            <a:ext cx="10515600" cy="71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Models Evaluation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6"/>
          <p:cNvGraphicFramePr/>
          <p:nvPr/>
        </p:nvGraphicFramePr>
        <p:xfrm>
          <a:off x="2192225" y="867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{C79FB04F-E3FF-4F1B-BB82-75FBBE6C8F28}</a:tableStyleId>
              </a:tblPr>
              <a:tblGrid>
                <a:gridCol w="787625"/>
                <a:gridCol w="1323975"/>
                <a:gridCol w="552450"/>
                <a:gridCol w="609600"/>
                <a:gridCol w="676275"/>
                <a:gridCol w="703800"/>
                <a:gridCol w="857250"/>
                <a:gridCol w="819150"/>
                <a:gridCol w="1477425"/>
              </a:tblGrid>
              <a:tr h="126025">
                <a:tc gridSpan="2"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rowSpan="4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Scenario 1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Scenario 2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Scenario 3</a:t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</a:tr>
              <a:tr h="42555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Testing </a:t>
                      </a:r>
                      <a:r>
                        <a:rPr lang="en-US" sz="1050"/>
                        <a:t>PS1</a:t>
                      </a:r>
                      <a:r>
                        <a:rPr lang="en-US" sz="1050" u="none" cap="none" strike="noStrike"/>
                        <a:t> + Valida</a:t>
                      </a:r>
                      <a:r>
                        <a:rPr lang="en-US" sz="1050"/>
                        <a:t>tion</a:t>
                      </a:r>
                      <a:r>
                        <a:rPr lang="en-US" sz="1050" u="none" cap="none" strike="noStrike"/>
                        <a:t> </a:t>
                      </a:r>
                      <a:r>
                        <a:rPr lang="en-US" sz="1050"/>
                        <a:t>PS2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PS1</a:t>
                      </a:r>
                      <a:r>
                        <a:rPr lang="en-US" sz="1050" u="none" cap="none" strike="noStrike"/>
                        <a:t> + </a:t>
                      </a:r>
                      <a:r>
                        <a:rPr lang="en-US" sz="1050"/>
                        <a:t>PS2</a:t>
                      </a:r>
                      <a:r>
                        <a:rPr lang="en-US" sz="1050" u="none" cap="none" strike="noStrike"/>
                        <a:t>, 70% Testing, 30% Valida</a:t>
                      </a:r>
                      <a:r>
                        <a:rPr lang="en-US" sz="1050"/>
                        <a:t>tion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PS1</a:t>
                      </a:r>
                      <a:r>
                        <a:rPr lang="en-US" sz="1050" u="none" cap="none" strike="noStrike"/>
                        <a:t> + </a:t>
                      </a:r>
                      <a:r>
                        <a:rPr lang="en-US" sz="1050"/>
                        <a:t>PS2</a:t>
                      </a:r>
                      <a:r>
                        <a:rPr lang="en-US" sz="1050" u="none" cap="none" strike="noStrike"/>
                        <a:t>, 70% Testing, 30% Valida</a:t>
                      </a:r>
                      <a:r>
                        <a:rPr lang="en-US" sz="1050"/>
                        <a:t>tion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  <a:tr h="126025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With outliers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With outliers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No</a:t>
                      </a:r>
                      <a:r>
                        <a:rPr lang="en-US" sz="1050" u="none" cap="none" strike="noStrike"/>
                        <a:t> outliers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  <a:tr h="1260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LR1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LR2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Tree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LR1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LR2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Tree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LR1*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FC000"/>
                    </a:solidFill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b="0" i="0"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Root-mean-square deviation</a:t>
                      </a:r>
                      <a:endParaRPr b="0" i="0"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37.77%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36.49%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33.31%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28.64%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34.62%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20.34%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42.74%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Accuracy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</a:t>
                      </a:r>
                      <a:r>
                        <a:rPr lang="en-US" sz="1050"/>
                        <a:t>ercentage of cases correctly classified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85.74%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86.69%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88.91%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91.80%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88.01%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92.74%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81.74%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Precision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Percentage of cases considered as positive that actually are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24.78%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26.17%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30.93%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48.72%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38.18%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53.57%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5.26%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Sensibility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Percentage of positive cases found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84.85%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84.85%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90.91%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76.00%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84.00%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60.00%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33.33%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  <a:tr h="52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Specificity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Percentage of negative cases found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85.79%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86.79%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88.80%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93.15%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88.36%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95.55%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83.10%</a:t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  <a:tr h="126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7425" marB="0" marR="7425" marL="7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7425" marB="0" marR="7425" marL="7425" anchor="ctr"/>
                </a:tc>
              </a:tr>
              <a:tr h="126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Probability Threshold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/>
                        <a:t>13.59%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/>
                        <a:t>9.80%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/>
                        <a:t>55.20%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/>
                        <a:t>8.40%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/>
                        <a:t>5.70%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/>
                        <a:t>3.70%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/>
                        <a:t>2.80%</a:t>
                      </a:r>
                      <a:endParaRPr b="0" i="0" sz="105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425" marB="0" marR="7425" marL="7425" anchor="ctr"/>
                </a:tc>
              </a:tr>
            </a:tbl>
          </a:graphicData>
        </a:graphic>
      </p:graphicFrame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 b="50149" l="3718" r="62301" t="19968"/>
          <a:stretch/>
        </p:blipFill>
        <p:spPr>
          <a:xfrm>
            <a:off x="5266545" y="5235640"/>
            <a:ext cx="3397249" cy="1650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/>
          <p:nvPr/>
        </p:nvSpPr>
        <p:spPr>
          <a:xfrm>
            <a:off x="3321837" y="5252900"/>
            <a:ext cx="194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Without outliers, no variables with significant weight in LR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PS1: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Pilot Site 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PS2: Pilot Site 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10534650" y="-2707"/>
            <a:ext cx="1657349" cy="488482"/>
          </a:xfrm>
          <a:prstGeom prst="rect">
            <a:avLst/>
          </a:prstGeom>
          <a:solidFill>
            <a:srgbClr val="81D5FF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Supplier Selection Modeling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547687" y="1882974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with SQL Server and site codes selection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2163067" y="1882974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adjustment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3778448" y="1882974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Joins with master tables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5393828" y="1882974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Calculation of aggregated variables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009209" y="1882974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 file generation per system and consolidation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8624589" y="1882974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Calculation of Benefits Metrics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10239970" y="1882974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Measurement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838200" y="37418"/>
            <a:ext cx="10515600" cy="71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BuySmart Performance Measurement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0534650" y="-2707"/>
            <a:ext cx="1657349" cy="488482"/>
          </a:xfrm>
          <a:prstGeom prst="rect">
            <a:avLst/>
          </a:prstGeom>
          <a:solidFill>
            <a:srgbClr val="81D5FF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Procurement Metrics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python icon"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256" y="3764277"/>
            <a:ext cx="639250" cy="63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cel icon" id="217" name="Google Shape;217;p7"/>
          <p:cNvPicPr preferRelativeResize="0"/>
          <p:nvPr/>
        </p:nvPicPr>
        <p:blipFill rotWithShape="1">
          <a:blip r:embed="rId4">
            <a:alphaModFix/>
          </a:blip>
          <a:srcRect b="21941" l="0" r="0" t="0"/>
          <a:stretch/>
        </p:blipFill>
        <p:spPr>
          <a:xfrm>
            <a:off x="9024934" y="3794517"/>
            <a:ext cx="741446" cy="57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s business intelligence icon" id="218" name="Google Shape;218;p7"/>
          <p:cNvPicPr preferRelativeResize="0"/>
          <p:nvPr/>
        </p:nvPicPr>
        <p:blipFill rotWithShape="1">
          <a:blip r:embed="rId5">
            <a:alphaModFix/>
          </a:blip>
          <a:srcRect b="27808" l="0" r="0" t="31976"/>
          <a:stretch/>
        </p:blipFill>
        <p:spPr>
          <a:xfrm>
            <a:off x="10384948" y="3857430"/>
            <a:ext cx="1229619" cy="363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7"/>
          <p:cNvCxnSpPr/>
          <p:nvPr/>
        </p:nvCxnSpPr>
        <p:spPr>
          <a:xfrm>
            <a:off x="547687" y="3661504"/>
            <a:ext cx="7910513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7"/>
          <p:cNvCxnSpPr/>
          <p:nvPr/>
        </p:nvCxnSpPr>
        <p:spPr>
          <a:xfrm>
            <a:off x="8624589" y="3661504"/>
            <a:ext cx="1433811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7"/>
          <p:cNvCxnSpPr/>
          <p:nvPr/>
        </p:nvCxnSpPr>
        <p:spPr>
          <a:xfrm>
            <a:off x="10239970" y="3661504"/>
            <a:ext cx="1433811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/>
          <p:nvPr/>
        </p:nvSpPr>
        <p:spPr>
          <a:xfrm>
            <a:off x="0" y="0"/>
            <a:ext cx="390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 rot="5400000">
            <a:off x="6096000" y="762002"/>
            <a:ext cx="390525" cy="118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 rot="5400000">
            <a:off x="6243636" y="433388"/>
            <a:ext cx="95251" cy="118014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154925" y="3755948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with SQL server and supplier selection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3811627" y="3755948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new materials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468329" y="3755948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the BuySmart catalog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7125031" y="3755948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FEE59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 Agreement Managers regarding new materials to be added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838200" y="37418"/>
            <a:ext cx="10515600" cy="71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Under Free-Form Text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10534650" y="-2707"/>
            <a:ext cx="1657349" cy="488482"/>
          </a:xfrm>
          <a:prstGeom prst="rect">
            <a:avLst/>
          </a:prstGeom>
          <a:solidFill>
            <a:srgbClr val="FFC00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Mining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python icon"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3494" y="5349877"/>
            <a:ext cx="639250" cy="63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8"/>
          <p:cNvCxnSpPr/>
          <p:nvPr/>
        </p:nvCxnSpPr>
        <p:spPr>
          <a:xfrm>
            <a:off x="2154925" y="5247104"/>
            <a:ext cx="808463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8"/>
          <p:cNvSpPr txBox="1"/>
          <p:nvPr/>
        </p:nvSpPr>
        <p:spPr>
          <a:xfrm>
            <a:off x="3082403" y="1860034"/>
            <a:ext cx="2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under contract,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negotiated prices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6096000" y="1831036"/>
            <a:ext cx="30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under free-form text,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contract, high risk of overprices due to low quality of the BuySmart catalog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2154924" y="3299484"/>
            <a:ext cx="791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order monitoring algorithm to improve the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BuySmart catalog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heck" id="240" name="Google Shape;2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805" y="1103008"/>
            <a:ext cx="613380" cy="613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correct" id="241" name="Google Shape;24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9935" y="1118301"/>
            <a:ext cx="513386" cy="609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/>
          <p:nvPr/>
        </p:nvSpPr>
        <p:spPr>
          <a:xfrm>
            <a:off x="8781733" y="3755948"/>
            <a:ext cx="1794867" cy="1101956"/>
          </a:xfrm>
          <a:custGeom>
            <a:rect b="b" l="l" r="r" t="t"/>
            <a:pathLst>
              <a:path extrusionOk="0" h="694729" w="1736824">
                <a:moveTo>
                  <a:pt x="0" y="0"/>
                </a:moveTo>
                <a:lnTo>
                  <a:pt x="1389460" y="0"/>
                </a:lnTo>
                <a:lnTo>
                  <a:pt x="1736824" y="347365"/>
                </a:lnTo>
                <a:lnTo>
                  <a:pt x="1389460" y="694729"/>
                </a:lnTo>
                <a:lnTo>
                  <a:pt x="0" y="694729"/>
                </a:lnTo>
                <a:lnTo>
                  <a:pt x="347365" y="347365"/>
                </a:lnTo>
                <a:lnTo>
                  <a:pt x="0" y="0"/>
                </a:lnTo>
                <a:close/>
              </a:path>
            </a:pathLst>
          </a:custGeom>
          <a:solidFill>
            <a:srgbClr val="FEE59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650" lIns="379350" spcFirstLastPara="1" rIns="358025" wrap="square" tIns="10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 requisitioners regarding materials purchased via free-text that are actually present in the BuySmart catalog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2018-12-12T16:30:47Z</dcterms:created>
  <dc:creator>Bravo, Esteban 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-340223582</vt:i4>
  </property>
  <property fmtid="{D5CDD505-2E9C-101B-9397-08002B2CF9AE}" pid="3" name="_NewReviewCycle">
    <vt:lpwstr/>
  </property>
  <property fmtid="{D5CDD505-2E9C-101B-9397-08002B2CF9AE}" pid="4" name="_EmailSubject">
    <vt:lpwstr>Pres</vt:lpwstr>
  </property>
  <property fmtid="{D5CDD505-2E9C-101B-9397-08002B2CF9AE}" pid="5" name="_AuthorEmail">
    <vt:lpwstr>esteban.g.bravo@exxonmobil.com</vt:lpwstr>
  </property>
  <property fmtid="{D5CDD505-2E9C-101B-9397-08002B2CF9AE}" pid="6" name="_AuthorEmailDisplayName">
    <vt:lpwstr>Bravo, Esteban G</vt:lpwstr>
  </property>
</Properties>
</file>