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5" r:id="rId2"/>
    <p:sldId id="310" r:id="rId3"/>
    <p:sldId id="311" r:id="rId4"/>
    <p:sldId id="312" r:id="rId5"/>
    <p:sldId id="313" r:id="rId6"/>
    <p:sldId id="314" r:id="rId7"/>
    <p:sldId id="316" r:id="rId8"/>
    <p:sldId id="317"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0" autoAdjust="0"/>
    <p:restoredTop sz="94629" autoAdjust="0"/>
  </p:normalViewPr>
  <p:slideViewPr>
    <p:cSldViewPr showGuides="1">
      <p:cViewPr varScale="1">
        <p:scale>
          <a:sx n="71" d="100"/>
          <a:sy n="71" d="100"/>
        </p:scale>
        <p:origin x="176" y="103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1/7/21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1/7/21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1/7/21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1/7/21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1/7/21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1/7/21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1/7/21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1/7/21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1/7/21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1/7/21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1/7/21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1/7/21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1/7/21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hx4playing.blogspot.com/" TargetMode="Externa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aneshares.blogspot.com/2007_01_01_archive.html" TargetMode="External"/><Relationship Id="rId2" Type="http://schemas.openxmlformats.org/officeDocument/2006/relationships/image" Target="../media/image6.b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Georgia" panose="02040502050405020303" pitchFamily="18" charset="0"/>
              </a:rPr>
              <a:t>Choosing the Perfect  Neighborhood </a:t>
            </a:r>
          </a:p>
        </p:txBody>
      </p:sp>
      <p:sp>
        <p:nvSpPr>
          <p:cNvPr id="4" name="Subtitle 3"/>
          <p:cNvSpPr>
            <a:spLocks noGrp="1"/>
          </p:cNvSpPr>
          <p:nvPr>
            <p:ph type="subTitle" idx="1"/>
          </p:nvPr>
        </p:nvSpPr>
        <p:spPr/>
        <p:txBody>
          <a:bodyPr>
            <a:normAutofit/>
          </a:bodyPr>
          <a:lstStyle/>
          <a:p>
            <a:pPr algn="r"/>
            <a:r>
              <a:rPr lang="it-IT" sz="1600" dirty="0">
                <a:latin typeface="Georgia" panose="02040502050405020303" pitchFamily="18" charset="0"/>
              </a:rPr>
              <a:t>By Ella Brucker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nchor="b">
            <a:normAutofit/>
          </a:bodyPr>
          <a:lstStyle/>
          <a:p>
            <a:r>
              <a:rPr lang="en-US" sz="6000" b="1" dirty="0">
                <a:latin typeface="Georgia" panose="02040502050405020303" pitchFamily="18" charset="0"/>
              </a:rPr>
              <a:t>Introduction</a:t>
            </a:r>
          </a:p>
        </p:txBody>
      </p:sp>
      <p:pic>
        <p:nvPicPr>
          <p:cNvPr id="3" name="Content Placeholder 2" descr="A picture containing text, box, container&#10;&#10;Description automatically generated">
            <a:extLst>
              <a:ext uri="{FF2B5EF4-FFF2-40B4-BE49-F238E27FC236}">
                <a16:creationId xmlns:a16="http://schemas.microsoft.com/office/drawing/2014/main" id="{9A95753D-B713-F947-BF47-8E298103ADC7}"/>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4212" y="2087144"/>
            <a:ext cx="3142268" cy="3048001"/>
          </a:xfrm>
          <a:noFill/>
        </p:spPr>
      </p:pic>
      <p:sp>
        <p:nvSpPr>
          <p:cNvPr id="14" name="Content Placeholder 13"/>
          <p:cNvSpPr>
            <a:spLocks noGrp="1"/>
          </p:cNvSpPr>
          <p:nvPr>
            <p:ph sz="half" idx="2"/>
          </p:nvPr>
        </p:nvSpPr>
        <p:spPr>
          <a:xfrm>
            <a:off x="3960812" y="1905000"/>
            <a:ext cx="7848600" cy="4571999"/>
          </a:xfrm>
        </p:spPr>
        <p:txBody>
          <a:bodyPr>
            <a:normAutofit fontScale="92500" lnSpcReduction="10000"/>
          </a:bodyPr>
          <a:lstStyle/>
          <a:p>
            <a:r>
              <a:rPr lang="en-US" dirty="0">
                <a:latin typeface="Georgia" panose="02040502050405020303" pitchFamily="18" charset="0"/>
              </a:rPr>
              <a:t>I have been faced with the hard question of “What next?”. Planning on beginning a career in data science and moving to a new location, I now must narrow down which areas in the new location will be the best for me to move to. </a:t>
            </a:r>
          </a:p>
          <a:p>
            <a:r>
              <a:rPr lang="en-US" dirty="0">
                <a:latin typeface="Georgia" panose="02040502050405020303" pitchFamily="18" charset="0"/>
              </a:rPr>
              <a:t>Venue categories will be found to help determine if the areas suit my interests and has a wide variety of places nearby. </a:t>
            </a:r>
          </a:p>
          <a:p>
            <a:r>
              <a:rPr lang="en-US" dirty="0">
                <a:latin typeface="Georgia" panose="02040502050405020303" pitchFamily="18" charset="0"/>
              </a:rPr>
              <a:t>Then neighborhoods matching my interests can be narrowed down and the most popular venues of each location found. </a:t>
            </a:r>
          </a:p>
          <a:p>
            <a:r>
              <a:rPr lang="en-US" dirty="0">
                <a:latin typeface="Georgia" panose="02040502050405020303" pitchFamily="18" charset="0"/>
              </a:rPr>
              <a:t>This will help narrow down which places are most frequented in each neighborhood, and in turn, help someone decide if that neighborhood is somewhere, they would want to live.</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4408-59DE-4D42-BEF7-CBDBE7049D70}"/>
              </a:ext>
            </a:extLst>
          </p:cNvPr>
          <p:cNvSpPr>
            <a:spLocks noGrp="1"/>
          </p:cNvSpPr>
          <p:nvPr>
            <p:ph type="title"/>
          </p:nvPr>
        </p:nvSpPr>
        <p:spPr>
          <a:xfrm>
            <a:off x="1522413" y="381000"/>
            <a:ext cx="9144001" cy="1371600"/>
          </a:xfrm>
        </p:spPr>
        <p:txBody>
          <a:bodyPr anchor="b">
            <a:normAutofit/>
          </a:bodyPr>
          <a:lstStyle/>
          <a:p>
            <a:pPr algn="ctr"/>
            <a:r>
              <a:rPr lang="en-US" sz="6000" b="1" dirty="0">
                <a:latin typeface="Georgia" panose="02040502050405020303" pitchFamily="18" charset="0"/>
              </a:rPr>
              <a:t>Problem</a:t>
            </a:r>
            <a:r>
              <a:rPr lang="en-US" sz="6000" b="1" dirty="0"/>
              <a:t> </a:t>
            </a:r>
          </a:p>
        </p:txBody>
      </p:sp>
      <p:sp>
        <p:nvSpPr>
          <p:cNvPr id="7" name="Content Placeholder 2">
            <a:extLst>
              <a:ext uri="{FF2B5EF4-FFF2-40B4-BE49-F238E27FC236}">
                <a16:creationId xmlns:a16="http://schemas.microsoft.com/office/drawing/2014/main" id="{81727702-9B12-4678-9A12-6BD6743925BE}"/>
              </a:ext>
            </a:extLst>
          </p:cNvPr>
          <p:cNvSpPr>
            <a:spLocks noGrp="1"/>
          </p:cNvSpPr>
          <p:nvPr>
            <p:ph idx="1"/>
          </p:nvPr>
        </p:nvSpPr>
        <p:spPr>
          <a:xfrm>
            <a:off x="1141412" y="1981200"/>
            <a:ext cx="9905999" cy="4114801"/>
          </a:xfrm>
        </p:spPr>
        <p:txBody>
          <a:bodyPr/>
          <a:lstStyle/>
          <a:p>
            <a:r>
              <a:rPr lang="en-US" dirty="0">
                <a:latin typeface="Georgia" panose="02040502050405020303" pitchFamily="18" charset="0"/>
              </a:rPr>
              <a:t>It seems common that young professionals and new graduates are in a similar position as me – wanting to move somewhere new when beginning a career, but not being familiar with the area and not knowing where to live.</a:t>
            </a:r>
          </a:p>
          <a:p>
            <a:r>
              <a:rPr lang="en-US" dirty="0">
                <a:latin typeface="Georgia" panose="02040502050405020303" pitchFamily="18" charset="0"/>
              </a:rPr>
              <a:t>Having a way to find out what spots are available in a certain location – even if you are not familiar with it - would be extremely helpful for everyone in this position.</a:t>
            </a:r>
          </a:p>
          <a:p>
            <a:r>
              <a:rPr lang="en-US" dirty="0">
                <a:latin typeface="Georgia" panose="02040502050405020303" pitchFamily="18" charset="0"/>
              </a:rPr>
              <a:t> As similar as this project is to the one from week three, it is relevant to several peers and I, contemplating moving to Toronto this coming summer – but unable to visit due to the current pandemic.</a:t>
            </a:r>
          </a:p>
        </p:txBody>
      </p:sp>
    </p:spTree>
    <p:extLst>
      <p:ext uri="{BB962C8B-B14F-4D97-AF65-F5344CB8AC3E}">
        <p14:creationId xmlns:p14="http://schemas.microsoft.com/office/powerpoint/2010/main" val="2509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6F42-C5B7-484C-B4F7-E660AA1B5163}"/>
              </a:ext>
            </a:extLst>
          </p:cNvPr>
          <p:cNvSpPr>
            <a:spLocks noGrp="1"/>
          </p:cNvSpPr>
          <p:nvPr>
            <p:ph type="title"/>
          </p:nvPr>
        </p:nvSpPr>
        <p:spPr>
          <a:xfrm>
            <a:off x="3427411" y="381000"/>
            <a:ext cx="2514602" cy="990600"/>
          </a:xfrm>
        </p:spPr>
        <p:txBody>
          <a:bodyPr/>
          <a:lstStyle/>
          <a:p>
            <a:r>
              <a:rPr lang="en-US" sz="6000" b="1" dirty="0">
                <a:latin typeface="Georgia" panose="02040502050405020303" pitchFamily="18" charset="0"/>
              </a:rPr>
              <a:t>Data</a:t>
            </a:r>
            <a:endParaRPr lang="en-US" b="1" dirty="0">
              <a:latin typeface="Georgia" panose="02040502050405020303" pitchFamily="18" charset="0"/>
            </a:endParaRPr>
          </a:p>
        </p:txBody>
      </p:sp>
      <p:sp>
        <p:nvSpPr>
          <p:cNvPr id="4" name="Content Placeholder 3">
            <a:extLst>
              <a:ext uri="{FF2B5EF4-FFF2-40B4-BE49-F238E27FC236}">
                <a16:creationId xmlns:a16="http://schemas.microsoft.com/office/drawing/2014/main" id="{5CF8FD51-DD8D-3F4A-AF95-27B46AB0A193}"/>
              </a:ext>
            </a:extLst>
          </p:cNvPr>
          <p:cNvSpPr>
            <a:spLocks noGrp="1"/>
          </p:cNvSpPr>
          <p:nvPr>
            <p:ph idx="1"/>
          </p:nvPr>
        </p:nvSpPr>
        <p:spPr>
          <a:xfrm>
            <a:off x="379412" y="1510890"/>
            <a:ext cx="8610600" cy="5118509"/>
          </a:xfrm>
        </p:spPr>
        <p:txBody>
          <a:bodyPr>
            <a:normAutofit/>
          </a:bodyPr>
          <a:lstStyle/>
          <a:p>
            <a:r>
              <a:rPr lang="en-US" dirty="0">
                <a:latin typeface="Georgia" panose="02040502050405020303" pitchFamily="18" charset="0"/>
              </a:rPr>
              <a:t>The first step in cleaning the data was to remove cells with boroughs that were not assigned, and then to assign neighborhoods with unassigned boroughs to the same borough. </a:t>
            </a:r>
          </a:p>
          <a:p>
            <a:r>
              <a:rPr lang="en-US" dirty="0">
                <a:latin typeface="Georgia" panose="02040502050405020303" pitchFamily="18" charset="0"/>
              </a:rPr>
              <a:t>Postal codes with more than one neighborhood, they were assigned to the same row. </a:t>
            </a:r>
          </a:p>
          <a:p>
            <a:r>
              <a:rPr lang="en-US" dirty="0">
                <a:latin typeface="Georgia" panose="02040502050405020303" pitchFamily="18" charset="0"/>
              </a:rPr>
              <a:t>No columns needed to be dropped or added to the table. </a:t>
            </a:r>
          </a:p>
          <a:p>
            <a:pPr marL="285750" indent="-285750"/>
            <a:r>
              <a:rPr lang="en-US" dirty="0">
                <a:latin typeface="Georgia" panose="02040502050405020303" pitchFamily="18" charset="0"/>
              </a:rPr>
              <a:t>Source of the data will be from a Wikipedia website. </a:t>
            </a:r>
          </a:p>
          <a:p>
            <a:pPr marL="285750" indent="-285750"/>
            <a:r>
              <a:rPr lang="en-US" dirty="0">
                <a:latin typeface="Georgia" panose="02040502050405020303" pitchFamily="18" charset="0"/>
              </a:rPr>
              <a:t>Wikipedia will be the least complicated to scrap data from. </a:t>
            </a:r>
          </a:p>
          <a:p>
            <a:pPr marL="285750" indent="-285750"/>
            <a:r>
              <a:rPr lang="en-US" dirty="0">
                <a:latin typeface="Georgia" panose="02040502050405020303" pitchFamily="18" charset="0"/>
              </a:rPr>
              <a:t>The dataframe will be divided into the columns of postal code, borough, and neighborhood. </a:t>
            </a:r>
          </a:p>
          <a:p>
            <a:endParaRPr lang="en-US" dirty="0"/>
          </a:p>
          <a:p>
            <a:endParaRPr lang="en-US" dirty="0"/>
          </a:p>
        </p:txBody>
      </p:sp>
      <p:pic>
        <p:nvPicPr>
          <p:cNvPr id="12" name="Picture 11" descr="A picture containing text, vector graphics&#10;&#10;Description automatically generated">
            <a:extLst>
              <a:ext uri="{FF2B5EF4-FFF2-40B4-BE49-F238E27FC236}">
                <a16:creationId xmlns:a16="http://schemas.microsoft.com/office/drawing/2014/main" id="{C0BF617F-19D8-424F-9DB0-BA4C763F6A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37612" y="2819400"/>
            <a:ext cx="3214497" cy="3632200"/>
          </a:xfrm>
          <a:prstGeom prst="rect">
            <a:avLst/>
          </a:prstGeom>
        </p:spPr>
      </p:pic>
    </p:spTree>
    <p:extLst>
      <p:ext uri="{BB962C8B-B14F-4D97-AF65-F5344CB8AC3E}">
        <p14:creationId xmlns:p14="http://schemas.microsoft.com/office/powerpoint/2010/main" val="365605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C71F-9236-AE44-8763-962336BF89B3}"/>
              </a:ext>
            </a:extLst>
          </p:cNvPr>
          <p:cNvSpPr>
            <a:spLocks noGrp="1"/>
          </p:cNvSpPr>
          <p:nvPr>
            <p:ph type="title"/>
          </p:nvPr>
        </p:nvSpPr>
        <p:spPr>
          <a:xfrm>
            <a:off x="227012" y="169606"/>
            <a:ext cx="9144001" cy="914400"/>
          </a:xfrm>
        </p:spPr>
        <p:txBody>
          <a:bodyPr/>
          <a:lstStyle/>
          <a:p>
            <a:r>
              <a:rPr lang="en-US" sz="5400" b="1" dirty="0">
                <a:latin typeface="Georgia" panose="02040502050405020303" pitchFamily="18" charset="0"/>
              </a:rPr>
              <a:t>Methodology</a:t>
            </a:r>
            <a:r>
              <a:rPr lang="en-US" dirty="0"/>
              <a:t> </a:t>
            </a:r>
          </a:p>
        </p:txBody>
      </p:sp>
      <p:sp>
        <p:nvSpPr>
          <p:cNvPr id="3" name="Text Placeholder 2">
            <a:extLst>
              <a:ext uri="{FF2B5EF4-FFF2-40B4-BE49-F238E27FC236}">
                <a16:creationId xmlns:a16="http://schemas.microsoft.com/office/drawing/2014/main" id="{56D338FC-1F3A-0148-80EE-F413541DC3FF}"/>
              </a:ext>
            </a:extLst>
          </p:cNvPr>
          <p:cNvSpPr>
            <a:spLocks noGrp="1"/>
          </p:cNvSpPr>
          <p:nvPr>
            <p:ph type="body" idx="1"/>
          </p:nvPr>
        </p:nvSpPr>
        <p:spPr>
          <a:xfrm>
            <a:off x="953329" y="1433268"/>
            <a:ext cx="9971267" cy="914401"/>
          </a:xfrm>
        </p:spPr>
        <p:txBody>
          <a:bodyPr/>
          <a:lstStyle/>
          <a:p>
            <a:pPr algn="ctr"/>
            <a:r>
              <a:rPr lang="en-US" dirty="0">
                <a:latin typeface="Georgia" panose="02040502050405020303" pitchFamily="18" charset="0"/>
              </a:rPr>
              <a:t>Exploratory Data Analysis</a:t>
            </a:r>
          </a:p>
          <a:p>
            <a:pPr algn="ctr"/>
            <a:r>
              <a:rPr lang="en-US" dirty="0">
                <a:latin typeface="Georgia" panose="02040502050405020303" pitchFamily="18" charset="0"/>
              </a:rPr>
              <a:t>And </a:t>
            </a:r>
          </a:p>
          <a:p>
            <a:pPr algn="ctr"/>
            <a:r>
              <a:rPr lang="en-US" dirty="0">
                <a:latin typeface="Georgia" panose="02040502050405020303" pitchFamily="18" charset="0"/>
              </a:rPr>
              <a:t>Inferential statistics and machine learning </a:t>
            </a:r>
          </a:p>
          <a:p>
            <a:pPr algn="ctr"/>
            <a:endParaRPr lang="en-US" dirty="0"/>
          </a:p>
        </p:txBody>
      </p:sp>
      <p:sp>
        <p:nvSpPr>
          <p:cNvPr id="4" name="Content Placeholder 3">
            <a:extLst>
              <a:ext uri="{FF2B5EF4-FFF2-40B4-BE49-F238E27FC236}">
                <a16:creationId xmlns:a16="http://schemas.microsoft.com/office/drawing/2014/main" id="{764FA12B-5A59-7A41-BE26-B2D4D664342E}"/>
              </a:ext>
            </a:extLst>
          </p:cNvPr>
          <p:cNvSpPr>
            <a:spLocks noGrp="1"/>
          </p:cNvSpPr>
          <p:nvPr>
            <p:ph sz="half" idx="2"/>
          </p:nvPr>
        </p:nvSpPr>
        <p:spPr>
          <a:xfrm>
            <a:off x="455612" y="2514600"/>
            <a:ext cx="5483351" cy="4173793"/>
          </a:xfrm>
        </p:spPr>
        <p:txBody>
          <a:bodyPr>
            <a:normAutofit fontScale="85000" lnSpcReduction="20000"/>
          </a:bodyPr>
          <a:lstStyle/>
          <a:p>
            <a:r>
              <a:rPr lang="en-US" dirty="0">
                <a:latin typeface="Georgia" panose="02040502050405020303" pitchFamily="18" charset="0"/>
              </a:rPr>
              <a:t>Determined which venues could be found in each neighborhood with Foursquare location data</a:t>
            </a:r>
          </a:p>
          <a:p>
            <a:r>
              <a:rPr lang="en-US" dirty="0">
                <a:latin typeface="Georgia" panose="02040502050405020303" pitchFamily="18" charset="0"/>
              </a:rPr>
              <a:t>This will narrow down which areas I want to live in by seeing which areas have venues related to my interests. </a:t>
            </a:r>
          </a:p>
          <a:p>
            <a:r>
              <a:rPr lang="en-US" dirty="0">
                <a:latin typeface="Georgia" panose="02040502050405020303" pitchFamily="18" charset="0"/>
              </a:rPr>
              <a:t>Dataframe was manipulated to show different types of venues available across the different areas and how many are in each neighborhood. </a:t>
            </a:r>
          </a:p>
          <a:p>
            <a:r>
              <a:rPr lang="en-US" dirty="0">
                <a:latin typeface="Georgia" panose="02040502050405020303" pitchFamily="18" charset="0"/>
              </a:rPr>
              <a:t>Next, I found the top 10 locations in each neighborhood, further enabling me the be able to narrow down which neighborhoods would not meet my interests based on which venues were most popular in the area. </a:t>
            </a:r>
          </a:p>
          <a:p>
            <a:endParaRPr lang="en-US" dirty="0"/>
          </a:p>
        </p:txBody>
      </p:sp>
      <p:pic>
        <p:nvPicPr>
          <p:cNvPr id="12" name="Content Placeholder 11" descr="Text, table&#10;&#10;Description automatically generated">
            <a:extLst>
              <a:ext uri="{FF2B5EF4-FFF2-40B4-BE49-F238E27FC236}">
                <a16:creationId xmlns:a16="http://schemas.microsoft.com/office/drawing/2014/main" id="{5F54B0A0-DD43-E84E-83EC-BAEFDC8AA21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49863" y="2729754"/>
            <a:ext cx="5692666" cy="2671843"/>
          </a:xfrm>
        </p:spPr>
      </p:pic>
    </p:spTree>
    <p:extLst>
      <p:ext uri="{BB962C8B-B14F-4D97-AF65-F5344CB8AC3E}">
        <p14:creationId xmlns:p14="http://schemas.microsoft.com/office/powerpoint/2010/main" val="101755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4E57-8861-EE4E-8102-0D635365BBB5}"/>
              </a:ext>
            </a:extLst>
          </p:cNvPr>
          <p:cNvSpPr>
            <a:spLocks noGrp="1"/>
          </p:cNvSpPr>
          <p:nvPr>
            <p:ph type="title"/>
          </p:nvPr>
        </p:nvSpPr>
        <p:spPr>
          <a:xfrm>
            <a:off x="6894511" y="833717"/>
            <a:ext cx="2590800" cy="874059"/>
          </a:xfrm>
        </p:spPr>
        <p:txBody>
          <a:bodyPr anchor="b">
            <a:normAutofit fontScale="90000"/>
          </a:bodyPr>
          <a:lstStyle/>
          <a:p>
            <a:pPr algn="ctr"/>
            <a:r>
              <a:rPr lang="en-US" sz="4900" b="1" dirty="0">
                <a:latin typeface="Georgia" panose="02040502050405020303" pitchFamily="18" charset="0"/>
              </a:rPr>
              <a:t>Results</a:t>
            </a:r>
            <a:endParaRPr lang="en-US" b="1" dirty="0">
              <a:latin typeface="Georgia" panose="02040502050405020303" pitchFamily="18" charset="0"/>
            </a:endParaRPr>
          </a:p>
        </p:txBody>
      </p:sp>
      <p:sp>
        <p:nvSpPr>
          <p:cNvPr id="11" name="Content Placeholder 2">
            <a:extLst>
              <a:ext uri="{FF2B5EF4-FFF2-40B4-BE49-F238E27FC236}">
                <a16:creationId xmlns:a16="http://schemas.microsoft.com/office/drawing/2014/main" id="{08142CC8-C774-4F0C-9950-A00BE8443AD0}"/>
              </a:ext>
            </a:extLst>
          </p:cNvPr>
          <p:cNvSpPr>
            <a:spLocks noGrp="1"/>
          </p:cNvSpPr>
          <p:nvPr>
            <p:ph sz="half" idx="1"/>
          </p:nvPr>
        </p:nvSpPr>
        <p:spPr>
          <a:xfrm>
            <a:off x="227012" y="1371600"/>
            <a:ext cx="5867400" cy="5141259"/>
          </a:xfrm>
        </p:spPr>
        <p:txBody>
          <a:bodyPr>
            <a:normAutofit/>
          </a:bodyPr>
          <a:lstStyle/>
          <a:p>
            <a:r>
              <a:rPr lang="en-US" sz="1800" dirty="0">
                <a:latin typeface="Georgia" panose="02040502050405020303" pitchFamily="18" charset="0"/>
              </a:rPr>
              <a:t>Results showed which neighborhoods contained venues of interest and were places I could consider myself living in. </a:t>
            </a:r>
          </a:p>
          <a:p>
            <a:r>
              <a:rPr lang="en-US" sz="1800" dirty="0">
                <a:latin typeface="Georgia" panose="02040502050405020303" pitchFamily="18" charset="0"/>
              </a:rPr>
              <a:t>A few of op Picks were </a:t>
            </a:r>
          </a:p>
          <a:p>
            <a:pPr lvl="2"/>
            <a:r>
              <a:rPr lang="en-US" dirty="0">
                <a:latin typeface="Georgia" panose="02040502050405020303" pitchFamily="18" charset="0"/>
              </a:rPr>
              <a:t>Berczy Park, </a:t>
            </a:r>
          </a:p>
          <a:p>
            <a:pPr lvl="2"/>
            <a:r>
              <a:rPr lang="en-US" dirty="0">
                <a:latin typeface="Georgia" panose="02040502050405020303" pitchFamily="18" charset="0"/>
              </a:rPr>
              <a:t>Central Bay Street, </a:t>
            </a:r>
          </a:p>
          <a:p>
            <a:pPr lvl="2"/>
            <a:r>
              <a:rPr lang="en-US" dirty="0">
                <a:latin typeface="Georgia" panose="02040502050405020303" pitchFamily="18" charset="0"/>
              </a:rPr>
              <a:t>Christie, </a:t>
            </a:r>
          </a:p>
          <a:p>
            <a:pPr lvl="2"/>
            <a:r>
              <a:rPr lang="en-US" dirty="0">
                <a:latin typeface="Georgia" panose="02040502050405020303" pitchFamily="18" charset="0"/>
              </a:rPr>
              <a:t>Don Mills, </a:t>
            </a:r>
          </a:p>
          <a:p>
            <a:pPr lvl="2"/>
            <a:r>
              <a:rPr lang="en-US" dirty="0">
                <a:latin typeface="Georgia" panose="02040502050405020303" pitchFamily="18" charset="0"/>
              </a:rPr>
              <a:t>Little Portugal, </a:t>
            </a:r>
          </a:p>
          <a:p>
            <a:pPr lvl="2"/>
            <a:r>
              <a:rPr lang="en-US" dirty="0">
                <a:latin typeface="Georgia" panose="02040502050405020303" pitchFamily="18" charset="0"/>
              </a:rPr>
              <a:t>Lawrence Park, </a:t>
            </a:r>
          </a:p>
          <a:p>
            <a:pPr lvl="2"/>
            <a:r>
              <a:rPr lang="en-US" dirty="0">
                <a:latin typeface="Georgia" panose="02040502050405020303" pitchFamily="18" charset="0"/>
              </a:rPr>
              <a:t>Studio District, </a:t>
            </a:r>
          </a:p>
          <a:p>
            <a:pPr lvl="2"/>
            <a:r>
              <a:rPr lang="en-US" dirty="0">
                <a:latin typeface="Georgia" panose="02040502050405020303" pitchFamily="18" charset="0"/>
              </a:rPr>
              <a:t>Regent Park. </a:t>
            </a:r>
          </a:p>
          <a:p>
            <a:pPr lvl="1"/>
            <a:r>
              <a:rPr lang="en-US" sz="1800" dirty="0">
                <a:latin typeface="Georgia" panose="02040502050405020303" pitchFamily="18" charset="0"/>
              </a:rPr>
              <a:t>Personal interest in these areas based on food cuisine choices, coffee shops, gyms, and athletic related activities available. </a:t>
            </a:r>
          </a:p>
          <a:p>
            <a:endParaRPr lang="en-US" sz="1300" dirty="0"/>
          </a:p>
        </p:txBody>
      </p:sp>
      <p:pic>
        <p:nvPicPr>
          <p:cNvPr id="6" name="Content Placeholder 5" descr="Table&#10;&#10;Description automatically generated">
            <a:extLst>
              <a:ext uri="{FF2B5EF4-FFF2-40B4-BE49-F238E27FC236}">
                <a16:creationId xmlns:a16="http://schemas.microsoft.com/office/drawing/2014/main" id="{E8F78D75-DD2C-EB4B-BABB-3A896D91CF3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18011" y="2057400"/>
            <a:ext cx="7543801" cy="3200400"/>
          </a:xfrm>
          <a:noFill/>
        </p:spPr>
      </p:pic>
    </p:spTree>
    <p:extLst>
      <p:ext uri="{BB962C8B-B14F-4D97-AF65-F5344CB8AC3E}">
        <p14:creationId xmlns:p14="http://schemas.microsoft.com/office/powerpoint/2010/main" val="109818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5ED9-BF94-A447-A228-A7B2A1D0005F}"/>
              </a:ext>
            </a:extLst>
          </p:cNvPr>
          <p:cNvSpPr>
            <a:spLocks noGrp="1"/>
          </p:cNvSpPr>
          <p:nvPr>
            <p:ph type="title"/>
          </p:nvPr>
        </p:nvSpPr>
        <p:spPr>
          <a:xfrm>
            <a:off x="3886137" y="295835"/>
            <a:ext cx="4416550" cy="1219200"/>
          </a:xfrm>
        </p:spPr>
        <p:txBody>
          <a:bodyPr>
            <a:normAutofit fontScale="90000"/>
          </a:bodyPr>
          <a:lstStyle/>
          <a:p>
            <a:r>
              <a:rPr lang="en-US" sz="6000" b="1" dirty="0">
                <a:latin typeface="Georgia" panose="02040502050405020303" pitchFamily="18" charset="0"/>
              </a:rPr>
              <a:t>Discussion</a:t>
            </a:r>
            <a:r>
              <a:rPr lang="en-US" dirty="0"/>
              <a:t> </a:t>
            </a:r>
          </a:p>
        </p:txBody>
      </p:sp>
      <p:sp>
        <p:nvSpPr>
          <p:cNvPr id="3" name="Text Placeholder 2">
            <a:extLst>
              <a:ext uri="{FF2B5EF4-FFF2-40B4-BE49-F238E27FC236}">
                <a16:creationId xmlns:a16="http://schemas.microsoft.com/office/drawing/2014/main" id="{0E9B713C-0EA5-0F4A-9BEB-43A99820176F}"/>
              </a:ext>
            </a:extLst>
          </p:cNvPr>
          <p:cNvSpPr>
            <a:spLocks noGrp="1"/>
          </p:cNvSpPr>
          <p:nvPr>
            <p:ph type="body" idx="1"/>
          </p:nvPr>
        </p:nvSpPr>
        <p:spPr>
          <a:xfrm>
            <a:off x="1903412" y="1685367"/>
            <a:ext cx="4416552" cy="762000"/>
          </a:xfrm>
        </p:spPr>
        <p:txBody>
          <a:bodyPr/>
          <a:lstStyle/>
          <a:p>
            <a:r>
              <a:rPr lang="en-US" dirty="0">
                <a:latin typeface="Georgia" panose="02040502050405020303" pitchFamily="18" charset="0"/>
              </a:rPr>
              <a:t>Observations </a:t>
            </a:r>
          </a:p>
        </p:txBody>
      </p:sp>
      <p:sp>
        <p:nvSpPr>
          <p:cNvPr id="4" name="Content Placeholder 3">
            <a:extLst>
              <a:ext uri="{FF2B5EF4-FFF2-40B4-BE49-F238E27FC236}">
                <a16:creationId xmlns:a16="http://schemas.microsoft.com/office/drawing/2014/main" id="{AF66DEC0-69EC-0A4E-A54E-6B769C477F3B}"/>
              </a:ext>
            </a:extLst>
          </p:cNvPr>
          <p:cNvSpPr>
            <a:spLocks noGrp="1"/>
          </p:cNvSpPr>
          <p:nvPr>
            <p:ph sz="half" idx="2"/>
          </p:nvPr>
        </p:nvSpPr>
        <p:spPr>
          <a:xfrm>
            <a:off x="227011" y="2447367"/>
            <a:ext cx="6270688" cy="4258233"/>
          </a:xfrm>
        </p:spPr>
        <p:txBody>
          <a:bodyPr>
            <a:normAutofit fontScale="85000" lnSpcReduction="10000"/>
          </a:bodyPr>
          <a:lstStyle/>
          <a:p>
            <a:r>
              <a:rPr lang="en-US" dirty="0">
                <a:latin typeface="Georgia" panose="02040502050405020303" pitchFamily="18" charset="0"/>
              </a:rPr>
              <a:t>Toronto has a very diverse group of neighborhood venues ranging from gay bars to dog runs. </a:t>
            </a:r>
          </a:p>
          <a:p>
            <a:r>
              <a:rPr lang="en-US" dirty="0">
                <a:latin typeface="Georgia" panose="02040502050405020303" pitchFamily="18" charset="0"/>
              </a:rPr>
              <a:t>Each neighborhood had many more venues than the amount the neighborhoods in my current city contain. </a:t>
            </a:r>
          </a:p>
          <a:p>
            <a:r>
              <a:rPr lang="en-US" dirty="0">
                <a:latin typeface="Georgia" panose="02040502050405020303" pitchFamily="18" charset="0"/>
              </a:rPr>
              <a:t>While some neighborhoods contained a very specific type of venue, like restaurants or retail, overall – most of the venues has at least a coffee shop, restaurants, and store. </a:t>
            </a:r>
          </a:p>
          <a:p>
            <a:r>
              <a:rPr lang="en-US" dirty="0">
                <a:latin typeface="Georgia" panose="02040502050405020303" pitchFamily="18" charset="0"/>
              </a:rPr>
              <a:t>My current city has several large areas, not just neighborhoods, that contain most of the restaurants or nightlife, but I like the idea of each neighborhood containing its own little “city”. </a:t>
            </a:r>
          </a:p>
          <a:p>
            <a:endParaRPr lang="en-US" dirty="0"/>
          </a:p>
        </p:txBody>
      </p:sp>
      <p:sp>
        <p:nvSpPr>
          <p:cNvPr id="5" name="Text Placeholder 4">
            <a:extLst>
              <a:ext uri="{FF2B5EF4-FFF2-40B4-BE49-F238E27FC236}">
                <a16:creationId xmlns:a16="http://schemas.microsoft.com/office/drawing/2014/main" id="{AEF74977-B9AF-324C-B5D2-AE0750A3F0C9}"/>
              </a:ext>
            </a:extLst>
          </p:cNvPr>
          <p:cNvSpPr>
            <a:spLocks noGrp="1"/>
          </p:cNvSpPr>
          <p:nvPr>
            <p:ph type="body" sz="quarter" idx="3"/>
          </p:nvPr>
        </p:nvSpPr>
        <p:spPr>
          <a:xfrm>
            <a:off x="7145398" y="1685367"/>
            <a:ext cx="4416552" cy="762000"/>
          </a:xfrm>
        </p:spPr>
        <p:txBody>
          <a:bodyPr/>
          <a:lstStyle/>
          <a:p>
            <a:pPr algn="ctr"/>
            <a:r>
              <a:rPr lang="en-US" dirty="0">
                <a:latin typeface="Georgia" panose="02040502050405020303" pitchFamily="18" charset="0"/>
              </a:rPr>
              <a:t>Recommendations </a:t>
            </a:r>
          </a:p>
        </p:txBody>
      </p:sp>
      <p:sp>
        <p:nvSpPr>
          <p:cNvPr id="6" name="Content Placeholder 5">
            <a:extLst>
              <a:ext uri="{FF2B5EF4-FFF2-40B4-BE49-F238E27FC236}">
                <a16:creationId xmlns:a16="http://schemas.microsoft.com/office/drawing/2014/main" id="{E6820277-0F91-384B-A09C-6318C30252C9}"/>
              </a:ext>
            </a:extLst>
          </p:cNvPr>
          <p:cNvSpPr>
            <a:spLocks noGrp="1"/>
          </p:cNvSpPr>
          <p:nvPr>
            <p:ph sz="quarter" idx="4"/>
          </p:nvPr>
        </p:nvSpPr>
        <p:spPr>
          <a:xfrm>
            <a:off x="6497699" y="2447367"/>
            <a:ext cx="5464115" cy="4029633"/>
          </a:xfrm>
        </p:spPr>
        <p:txBody>
          <a:bodyPr>
            <a:normAutofit fontScale="85000" lnSpcReduction="10000"/>
          </a:bodyPr>
          <a:lstStyle/>
          <a:p>
            <a:r>
              <a:rPr lang="en-US" sz="2600" dirty="0">
                <a:latin typeface="Georgia" panose="02040502050405020303" pitchFamily="18" charset="0"/>
              </a:rPr>
              <a:t>If I were to do this type of analysis again, I would try to also add cost of housing in each neighborhood or borough to the dataframe. </a:t>
            </a:r>
          </a:p>
          <a:p>
            <a:r>
              <a:rPr lang="en-US" sz="2600" dirty="0">
                <a:latin typeface="Georgia" panose="02040502050405020303" pitchFamily="18" charset="0"/>
              </a:rPr>
              <a:t>This is an equally important information, on top of an area containing venues of your interest, needed to determine which area would be the most suitable for one’s preferences and needs. </a:t>
            </a:r>
          </a:p>
          <a:p>
            <a:endParaRPr lang="en-US" dirty="0"/>
          </a:p>
        </p:txBody>
      </p:sp>
    </p:spTree>
    <p:extLst>
      <p:ext uri="{BB962C8B-B14F-4D97-AF65-F5344CB8AC3E}">
        <p14:creationId xmlns:p14="http://schemas.microsoft.com/office/powerpoint/2010/main" val="220884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E13D-A93D-D342-B6A0-052A25A65865}"/>
              </a:ext>
            </a:extLst>
          </p:cNvPr>
          <p:cNvSpPr>
            <a:spLocks noGrp="1"/>
          </p:cNvSpPr>
          <p:nvPr>
            <p:ph type="title"/>
          </p:nvPr>
        </p:nvSpPr>
        <p:spPr>
          <a:xfrm>
            <a:off x="3884613" y="609600"/>
            <a:ext cx="4343399" cy="762000"/>
          </a:xfrm>
        </p:spPr>
        <p:txBody>
          <a:bodyPr>
            <a:normAutofit/>
          </a:bodyPr>
          <a:lstStyle/>
          <a:p>
            <a:r>
              <a:rPr lang="en-US" sz="4800" b="1" dirty="0">
                <a:latin typeface="Georgia" panose="02040502050405020303" pitchFamily="18" charset="0"/>
              </a:rPr>
              <a:t>Conclusion</a:t>
            </a:r>
            <a:r>
              <a:rPr lang="en-US" sz="4800" b="1" dirty="0"/>
              <a:t> </a:t>
            </a:r>
          </a:p>
        </p:txBody>
      </p:sp>
      <p:sp>
        <p:nvSpPr>
          <p:cNvPr id="3" name="Content Placeholder 2">
            <a:extLst>
              <a:ext uri="{FF2B5EF4-FFF2-40B4-BE49-F238E27FC236}">
                <a16:creationId xmlns:a16="http://schemas.microsoft.com/office/drawing/2014/main" id="{669F4D6E-9F9D-9748-B34D-AB60D9482032}"/>
              </a:ext>
            </a:extLst>
          </p:cNvPr>
          <p:cNvSpPr>
            <a:spLocks noGrp="1"/>
          </p:cNvSpPr>
          <p:nvPr>
            <p:ph idx="1"/>
          </p:nvPr>
        </p:nvSpPr>
        <p:spPr>
          <a:xfrm>
            <a:off x="303213" y="1904999"/>
            <a:ext cx="11506200" cy="4114801"/>
          </a:xfrm>
        </p:spPr>
        <p:txBody>
          <a:bodyPr/>
          <a:lstStyle/>
          <a:p>
            <a:r>
              <a:rPr lang="en-US" dirty="0">
                <a:latin typeface="Georgia" panose="02040502050405020303" pitchFamily="18" charset="0"/>
              </a:rPr>
              <a:t>Again, while this project used the same location data from a previous assignment, it is relevant to a current issue I am facing – as well as several other young professionals I am acquainted with. </a:t>
            </a:r>
          </a:p>
          <a:p>
            <a:r>
              <a:rPr lang="en-US" dirty="0">
                <a:latin typeface="Georgia" panose="02040502050405020303" pitchFamily="18" charset="0"/>
              </a:rPr>
              <a:t>Using location data to be able to explore/analyze places of interest, especially when you are unfamiliar with or unable to visit the places in person, is very helpful for anything trying to decide where to move to or even when trying to figure out which area to start a business in. </a:t>
            </a:r>
          </a:p>
          <a:p>
            <a:r>
              <a:rPr lang="en-US" dirty="0">
                <a:latin typeface="Georgia" panose="02040502050405020303" pitchFamily="18" charset="0"/>
              </a:rPr>
              <a:t>This project concludes the IBM Data Science Professional Certificate and is just a glimpse of all of the skills learned and developed through the previous 9 courses taken. </a:t>
            </a:r>
          </a:p>
          <a:p>
            <a:endParaRPr lang="en-US" dirty="0"/>
          </a:p>
        </p:txBody>
      </p:sp>
    </p:spTree>
    <p:extLst>
      <p:ext uri="{BB962C8B-B14F-4D97-AF65-F5344CB8AC3E}">
        <p14:creationId xmlns:p14="http://schemas.microsoft.com/office/powerpoint/2010/main" val="24313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819</Words>
  <Application>Microsoft Macintosh PowerPoint</Application>
  <PresentationFormat>Custom</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Georgia</vt:lpstr>
      <vt:lpstr>Digital Blue Tunnel 16x9</vt:lpstr>
      <vt:lpstr>Choosing the Perfect  Neighborhood </vt:lpstr>
      <vt:lpstr>Introduction</vt:lpstr>
      <vt:lpstr>Problem </vt:lpstr>
      <vt:lpstr>Data</vt:lpstr>
      <vt:lpstr>Methodology </vt:lpstr>
      <vt:lpstr>Results</vt:lpstr>
      <vt:lpstr>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the Perfect  Neighborhood </dc:title>
  <dc:creator>Ella Grace Brucker</dc:creator>
  <cp:lastModifiedBy>Ella Grace Brucker</cp:lastModifiedBy>
  <cp:revision>3</cp:revision>
  <dcterms:created xsi:type="dcterms:W3CDTF">2021-01-08T00:36:45Z</dcterms:created>
  <dcterms:modified xsi:type="dcterms:W3CDTF">2021-01-08T00:51:16Z</dcterms:modified>
</cp:coreProperties>
</file>