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6" r:id="rId2"/>
    <p:sldId id="258" r:id="rId3"/>
    <p:sldId id="259" r:id="rId4"/>
    <p:sldId id="288" r:id="rId5"/>
    <p:sldId id="289" r:id="rId6"/>
    <p:sldId id="266" r:id="rId7"/>
    <p:sldId id="274" r:id="rId8"/>
    <p:sldId id="277" r:id="rId9"/>
    <p:sldId id="278" r:id="rId10"/>
    <p:sldId id="280" r:id="rId11"/>
    <p:sldId id="281" r:id="rId12"/>
    <p:sldId id="283"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3" autoAdjust="0"/>
    <p:restoredTop sz="94660"/>
  </p:normalViewPr>
  <p:slideViewPr>
    <p:cSldViewPr snapToGrid="0">
      <p:cViewPr varScale="1">
        <p:scale>
          <a:sx n="57" d="100"/>
          <a:sy n="57" d="100"/>
        </p:scale>
        <p:origin x="7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5DB22-8AAF-4E96-8BD3-BEC3268DF7AD}" type="datetimeFigureOut">
              <a:rPr lang="en-GB" smtClean="0"/>
              <a:t>25/03/2025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8C4C8-2C52-4710-BC68-4AD6E37A2277}" type="slidenum">
              <a:rPr lang="en-GB" smtClean="0"/>
              <a:t>‹#›</a:t>
            </a:fld>
            <a:endParaRPr lang="en-GB"/>
          </a:p>
        </p:txBody>
      </p:sp>
    </p:spTree>
    <p:extLst>
      <p:ext uri="{BB962C8B-B14F-4D97-AF65-F5344CB8AC3E}">
        <p14:creationId xmlns:p14="http://schemas.microsoft.com/office/powerpoint/2010/main" val="3066220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1</a:t>
            </a:fld>
            <a:endParaRPr lang="en-GB"/>
          </a:p>
        </p:txBody>
      </p:sp>
    </p:spTree>
    <p:extLst>
      <p:ext uri="{BB962C8B-B14F-4D97-AF65-F5344CB8AC3E}">
        <p14:creationId xmlns:p14="http://schemas.microsoft.com/office/powerpoint/2010/main" val="1984773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11</a:t>
            </a:fld>
            <a:endParaRPr lang="en-GB"/>
          </a:p>
        </p:txBody>
      </p:sp>
    </p:spTree>
    <p:extLst>
      <p:ext uri="{BB962C8B-B14F-4D97-AF65-F5344CB8AC3E}">
        <p14:creationId xmlns:p14="http://schemas.microsoft.com/office/powerpoint/2010/main" val="245446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AE8C4C8-2C52-4710-BC68-4AD6E37A2277}" type="slidenum">
              <a:rPr lang="en-GB" smtClean="0"/>
              <a:t>12</a:t>
            </a:fld>
            <a:endParaRPr lang="en-GB"/>
          </a:p>
        </p:txBody>
      </p:sp>
    </p:spTree>
    <p:extLst>
      <p:ext uri="{BB962C8B-B14F-4D97-AF65-F5344CB8AC3E}">
        <p14:creationId xmlns:p14="http://schemas.microsoft.com/office/powerpoint/2010/main" val="55687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2</a:t>
            </a:fld>
            <a:endParaRPr lang="en-GB"/>
          </a:p>
        </p:txBody>
      </p:sp>
    </p:spTree>
    <p:extLst>
      <p:ext uri="{BB962C8B-B14F-4D97-AF65-F5344CB8AC3E}">
        <p14:creationId xmlns:p14="http://schemas.microsoft.com/office/powerpoint/2010/main" val="357412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3</a:t>
            </a:fld>
            <a:endParaRPr lang="en-GB"/>
          </a:p>
        </p:txBody>
      </p:sp>
    </p:spTree>
    <p:extLst>
      <p:ext uri="{BB962C8B-B14F-4D97-AF65-F5344CB8AC3E}">
        <p14:creationId xmlns:p14="http://schemas.microsoft.com/office/powerpoint/2010/main" val="398165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8C4C8-2C52-4710-BC68-4AD6E37A2277}" type="slidenum">
              <a:rPr lang="en-GB" smtClean="0"/>
              <a:t>4</a:t>
            </a:fld>
            <a:endParaRPr lang="en-GB"/>
          </a:p>
        </p:txBody>
      </p:sp>
    </p:spTree>
    <p:extLst>
      <p:ext uri="{BB962C8B-B14F-4D97-AF65-F5344CB8AC3E}">
        <p14:creationId xmlns:p14="http://schemas.microsoft.com/office/powerpoint/2010/main" val="370690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6</a:t>
            </a:fld>
            <a:endParaRPr lang="en-GB"/>
          </a:p>
        </p:txBody>
      </p:sp>
    </p:spTree>
    <p:extLst>
      <p:ext uri="{BB962C8B-B14F-4D97-AF65-F5344CB8AC3E}">
        <p14:creationId xmlns:p14="http://schemas.microsoft.com/office/powerpoint/2010/main" val="90814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7</a:t>
            </a:fld>
            <a:endParaRPr lang="en-GB"/>
          </a:p>
        </p:txBody>
      </p:sp>
    </p:spTree>
    <p:extLst>
      <p:ext uri="{BB962C8B-B14F-4D97-AF65-F5344CB8AC3E}">
        <p14:creationId xmlns:p14="http://schemas.microsoft.com/office/powerpoint/2010/main" val="270690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8</a:t>
            </a:fld>
            <a:endParaRPr lang="en-GB"/>
          </a:p>
        </p:txBody>
      </p:sp>
    </p:spTree>
    <p:extLst>
      <p:ext uri="{BB962C8B-B14F-4D97-AF65-F5344CB8AC3E}">
        <p14:creationId xmlns:p14="http://schemas.microsoft.com/office/powerpoint/2010/main" val="313263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9</a:t>
            </a:fld>
            <a:endParaRPr lang="en-GB"/>
          </a:p>
        </p:txBody>
      </p:sp>
    </p:spTree>
    <p:extLst>
      <p:ext uri="{BB962C8B-B14F-4D97-AF65-F5344CB8AC3E}">
        <p14:creationId xmlns:p14="http://schemas.microsoft.com/office/powerpoint/2010/main" val="2855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8C4C8-2C52-4710-BC68-4AD6E37A2277}" type="slidenum">
              <a:rPr lang="en-GB" smtClean="0"/>
              <a:t>10</a:t>
            </a:fld>
            <a:endParaRPr lang="en-GB"/>
          </a:p>
        </p:txBody>
      </p:sp>
    </p:spTree>
    <p:extLst>
      <p:ext uri="{BB962C8B-B14F-4D97-AF65-F5344CB8AC3E}">
        <p14:creationId xmlns:p14="http://schemas.microsoft.com/office/powerpoint/2010/main" val="95812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CCD1-5BC6-84D3-8819-BE2AC186D9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E86E22-6675-B9C3-0BBC-D29596BB6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67710B-C803-5A8E-82B3-F69D791102DC}"/>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5" name="Footer Placeholder 4">
            <a:extLst>
              <a:ext uri="{FF2B5EF4-FFF2-40B4-BE49-F238E27FC236}">
                <a16:creationId xmlns:a16="http://schemas.microsoft.com/office/drawing/2014/main" id="{77E20484-9738-EC7C-3FF8-98F061511B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E9E285-BDB8-B537-D5B9-A17C86131761}"/>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26760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39DF-B7F0-846F-5A9B-E25F6D93C6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F0B269-C027-F640-1EA2-AA7F9DFDD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096843-79F3-6F2D-0F32-647DCF3D4BDD}"/>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5" name="Footer Placeholder 4">
            <a:extLst>
              <a:ext uri="{FF2B5EF4-FFF2-40B4-BE49-F238E27FC236}">
                <a16:creationId xmlns:a16="http://schemas.microsoft.com/office/drawing/2014/main" id="{8320EE99-FDA9-36DC-3B23-49138AC17E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8E8031-FDB9-1E43-A59B-0545789BADC3}"/>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114497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137F4-9D10-B8D5-2DEF-0A3C9BF2AD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F71AFD-7327-056D-9695-4B1ED2914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ED5BE6-84D2-F65E-7A6D-D16FABFAFACE}"/>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5" name="Footer Placeholder 4">
            <a:extLst>
              <a:ext uri="{FF2B5EF4-FFF2-40B4-BE49-F238E27FC236}">
                <a16:creationId xmlns:a16="http://schemas.microsoft.com/office/drawing/2014/main" id="{70AAA225-DDBB-C799-9646-258D22D90A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02B520-9DC7-FF59-BFF4-EB12175181D2}"/>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41664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056C-BDAE-0DB4-65F8-2FCFBF4294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F3E014-8FAD-7103-8E22-25F837BAF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C7F4A7-3CF7-E202-DD74-DF09675AC13A}"/>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5" name="Footer Placeholder 4">
            <a:extLst>
              <a:ext uri="{FF2B5EF4-FFF2-40B4-BE49-F238E27FC236}">
                <a16:creationId xmlns:a16="http://schemas.microsoft.com/office/drawing/2014/main" id="{AD188E21-AFAD-DC3A-5D87-E9480A49B3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D1BB38-E227-4DC2-E261-D5F2A0B96176}"/>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382739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DC91-B556-725A-6CEB-11CB4FD3F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FF9610-025A-4B4A-484B-4B281BFC7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688335-FECA-7244-C11C-D3048A8C99EC}"/>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5" name="Footer Placeholder 4">
            <a:extLst>
              <a:ext uri="{FF2B5EF4-FFF2-40B4-BE49-F238E27FC236}">
                <a16:creationId xmlns:a16="http://schemas.microsoft.com/office/drawing/2014/main" id="{0C44A7FC-068B-45B8-D9FE-D1B4FFB2D9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61BA7A-851A-DD4E-4CAD-47CBF9C122C5}"/>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130885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A2BA-DE2B-42BB-43EA-697710348C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4FE4-A8BA-821A-F065-B500F3F3EB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09C0CF-756F-4C0C-B8BD-7A15A763F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352CAFD-ABFA-545C-7198-B4CD02B942DE}"/>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6" name="Footer Placeholder 5">
            <a:extLst>
              <a:ext uri="{FF2B5EF4-FFF2-40B4-BE49-F238E27FC236}">
                <a16:creationId xmlns:a16="http://schemas.microsoft.com/office/drawing/2014/main" id="{769F25C9-14CA-A996-7D64-68958BBBA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15C473-472F-DA10-A514-F8BEC8BDBD04}"/>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104227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003B-05B4-3078-9764-B5FE395B795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3D552C-05C6-3DB7-00FB-1A75530ED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0482D-E188-71FF-80AB-68E162747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7F72B8-D5BB-2247-2A74-AD86CC1C5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898B5-BB9A-B3D8-CB6A-197737FD3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2685AA-C8DC-9F79-B2B2-6C29E43F7016}"/>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8" name="Footer Placeholder 7">
            <a:extLst>
              <a:ext uri="{FF2B5EF4-FFF2-40B4-BE49-F238E27FC236}">
                <a16:creationId xmlns:a16="http://schemas.microsoft.com/office/drawing/2014/main" id="{5E88FE21-189F-82D6-0F13-CC10FD7D73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FDDC2A-9299-A374-BA05-5CDBAA874EE3}"/>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118861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8F3B-0F83-E91C-4BEC-7F5D9D98CFF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8B1B10-3233-2786-2216-B7266BDE2205}"/>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4" name="Footer Placeholder 3">
            <a:extLst>
              <a:ext uri="{FF2B5EF4-FFF2-40B4-BE49-F238E27FC236}">
                <a16:creationId xmlns:a16="http://schemas.microsoft.com/office/drawing/2014/main" id="{7A3F8AB8-8D5A-F3FB-A395-A4FC392355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4DED47-72AB-E08B-4F1C-949865A2D3D3}"/>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383340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47D6B-AA09-5A00-3FD2-CE681FD83690}"/>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3" name="Footer Placeholder 2">
            <a:extLst>
              <a:ext uri="{FF2B5EF4-FFF2-40B4-BE49-F238E27FC236}">
                <a16:creationId xmlns:a16="http://schemas.microsoft.com/office/drawing/2014/main" id="{CCD7CD97-AF22-41B5-3C71-D230416C31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2CBCBF-A9FB-981D-7017-398CCEA3D9AE}"/>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209530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2823-D728-2F5F-0F79-69BC18E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A06006-6CD5-5941-0844-4EC1742E3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1186E6-2BA9-288C-DC3B-50CF64B17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94272-83DB-53EC-65E8-06AB258606A3}"/>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6" name="Footer Placeholder 5">
            <a:extLst>
              <a:ext uri="{FF2B5EF4-FFF2-40B4-BE49-F238E27FC236}">
                <a16:creationId xmlns:a16="http://schemas.microsoft.com/office/drawing/2014/main" id="{10CE1F47-5094-BADA-9007-9D6AFBC988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466BE9-51C4-52A9-7557-A4A97BA24BA2}"/>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412518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4E6F-1586-BE9C-71DD-546266C2A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93F3477-C4B9-E2C1-8C25-CC8E47343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1DA71E-C335-4A30-E239-7A3BE4493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96717-BA5B-D003-D64D-60A247C0119A}"/>
              </a:ext>
            </a:extLst>
          </p:cNvPr>
          <p:cNvSpPr>
            <a:spLocks noGrp="1"/>
          </p:cNvSpPr>
          <p:nvPr>
            <p:ph type="dt" sz="half" idx="10"/>
          </p:nvPr>
        </p:nvSpPr>
        <p:spPr/>
        <p:txBody>
          <a:bodyPr/>
          <a:lstStyle/>
          <a:p>
            <a:fld id="{2829D9A4-C18A-48D0-AE75-59A343888C02}" type="datetimeFigureOut">
              <a:rPr lang="en-GB" smtClean="0"/>
              <a:t>25/03/2025</a:t>
            </a:fld>
            <a:endParaRPr lang="en-GB"/>
          </a:p>
        </p:txBody>
      </p:sp>
      <p:sp>
        <p:nvSpPr>
          <p:cNvPr id="6" name="Footer Placeholder 5">
            <a:extLst>
              <a:ext uri="{FF2B5EF4-FFF2-40B4-BE49-F238E27FC236}">
                <a16:creationId xmlns:a16="http://schemas.microsoft.com/office/drawing/2014/main" id="{8E41FC84-246E-924C-FEB0-AD6839A560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3BA83C-6ED5-D2E5-36F2-4BFECAE1405F}"/>
              </a:ext>
            </a:extLst>
          </p:cNvPr>
          <p:cNvSpPr>
            <a:spLocks noGrp="1"/>
          </p:cNvSpPr>
          <p:nvPr>
            <p:ph type="sldNum" sz="quarter" idx="12"/>
          </p:nvPr>
        </p:nvSpPr>
        <p:spPr/>
        <p:txBody>
          <a:bodyPr/>
          <a:lstStyle/>
          <a:p>
            <a:fld id="{4C6F12F2-AD55-47FF-A04B-F00B550E67D9}" type="slidenum">
              <a:rPr lang="en-GB" smtClean="0"/>
              <a:t>‹#›</a:t>
            </a:fld>
            <a:endParaRPr lang="en-GB"/>
          </a:p>
        </p:txBody>
      </p:sp>
    </p:spTree>
    <p:extLst>
      <p:ext uri="{BB962C8B-B14F-4D97-AF65-F5344CB8AC3E}">
        <p14:creationId xmlns:p14="http://schemas.microsoft.com/office/powerpoint/2010/main" val="223402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455B4-485D-FA20-F317-8AA009360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6575EB-FD6D-96D1-81E6-F990A8ACC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2915F6-12B0-6DB1-0D24-96DC048A0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9D9A4-C18A-48D0-AE75-59A343888C02}" type="datetimeFigureOut">
              <a:rPr lang="en-GB" smtClean="0"/>
              <a:t>25/03/2025</a:t>
            </a:fld>
            <a:endParaRPr lang="en-GB"/>
          </a:p>
        </p:txBody>
      </p:sp>
      <p:sp>
        <p:nvSpPr>
          <p:cNvPr id="5" name="Footer Placeholder 4">
            <a:extLst>
              <a:ext uri="{FF2B5EF4-FFF2-40B4-BE49-F238E27FC236}">
                <a16:creationId xmlns:a16="http://schemas.microsoft.com/office/drawing/2014/main" id="{597C323B-BAD4-841F-8354-9DB21CDAA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0847AE-13CA-F35E-5BAD-CB735DD13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F12F2-AD55-47FF-A04B-F00B550E67D9}" type="slidenum">
              <a:rPr lang="en-GB" smtClean="0"/>
              <a:t>‹#›</a:t>
            </a:fld>
            <a:endParaRPr lang="en-GB"/>
          </a:p>
        </p:txBody>
      </p:sp>
    </p:spTree>
    <p:extLst>
      <p:ext uri="{BB962C8B-B14F-4D97-AF65-F5344CB8AC3E}">
        <p14:creationId xmlns:p14="http://schemas.microsoft.com/office/powerpoint/2010/main" val="4112996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0CB3-33D1-4E9F-871A-A725F7D66DAE}"/>
              </a:ext>
            </a:extLst>
          </p:cNvPr>
          <p:cNvSpPr>
            <a:spLocks noGrp="1"/>
          </p:cNvSpPr>
          <p:nvPr>
            <p:ph type="title"/>
          </p:nvPr>
        </p:nvSpPr>
        <p:spPr>
          <a:xfrm>
            <a:off x="974784" y="165370"/>
            <a:ext cx="10515600" cy="1817297"/>
          </a:xfrm>
        </p:spPr>
        <p:txBody>
          <a:bodyPr>
            <a:normAutofit fontScale="90000"/>
          </a:bodyPr>
          <a:lstStyle/>
          <a:p>
            <a:pPr>
              <a:lnSpc>
                <a:spcPct val="107000"/>
              </a:lnSpc>
              <a:spcAft>
                <a:spcPts val="800"/>
              </a:spcAft>
            </a:pPr>
            <a: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t> 				A Project </a:t>
            </a:r>
            <a:r>
              <a:rPr lang="en-GB" sz="1600" b="1" kern="100" dirty="0" smtClean="0">
                <a:latin typeface="Times New Roman" panose="02020603050405020304" pitchFamily="18" charset="0"/>
                <a:ea typeface="Calibri" panose="020F0502020204030204" pitchFamily="34" charset="0"/>
                <a:cs typeface="Times New Roman" panose="02020603050405020304" pitchFamily="18" charset="0"/>
              </a:rPr>
              <a:t>report on </a:t>
            </a:r>
            <a: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ENERGY TRANSITION IN NIGERIA'S DOWNSTREAM OIL AND GAS </a:t>
            </a:r>
            <a:r>
              <a:rPr lang="en-GB" sz="2000" b="1" kern="100" dirty="0" smtClean="0">
                <a:effectLst/>
                <a:latin typeface="Times New Roman" panose="02020603050405020304" pitchFamily="18" charset="0"/>
                <a:ea typeface="Calibri" panose="020F0502020204030204" pitchFamily="34" charset="0"/>
                <a:cs typeface="Times New Roman" panose="02020603050405020304" pitchFamily="18" charset="0"/>
              </a:rPr>
              <a:t>SECTOR: </a:t>
            </a:r>
            <a: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16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51267-6234-0666-2700-6AF40E1E6081}"/>
              </a:ext>
            </a:extLst>
          </p:cNvPr>
          <p:cNvSpPr>
            <a:spLocks noGrp="1"/>
          </p:cNvSpPr>
          <p:nvPr>
            <p:ph idx="1"/>
          </p:nvPr>
        </p:nvSpPr>
        <p:spPr>
          <a:xfrm>
            <a:off x="974784" y="1741251"/>
            <a:ext cx="9411419" cy="4435712"/>
          </a:xfrm>
        </p:spPr>
        <p:txBody>
          <a:bodyPr>
            <a:normAutofit fontScale="25000" lnSpcReduction="20000"/>
          </a:bodyPr>
          <a:lstStyle/>
          <a:p>
            <a:pPr algn="ctr">
              <a:lnSpc>
                <a:spcPct val="107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GB" sz="6200" b="1" kern="100" dirty="0">
                <a:effectLst/>
                <a:latin typeface="Times New Roman" panose="02020603050405020304" pitchFamily="18" charset="0"/>
                <a:ea typeface="Calibri" panose="020F0502020204030204" pitchFamily="34" charset="0"/>
                <a:cs typeface="Times New Roman" panose="02020603050405020304" pitchFamily="18" charset="0"/>
              </a:rPr>
              <a:t>BY  </a:t>
            </a:r>
          </a:p>
          <a:p>
            <a:pPr marL="0" indent="0" algn="ctr">
              <a:lnSpc>
                <a:spcPct val="150000"/>
              </a:lnSpc>
              <a:buNone/>
            </a:pPr>
            <a:r>
              <a:rPr lang="en-US" sz="6200" b="1" dirty="0" smtClean="0">
                <a:effectLst/>
                <a:latin typeface="Times New Roman" panose="02020603050405020304" pitchFamily="18" charset="0"/>
                <a:ea typeface="Calibri" panose="020F0502020204030204" pitchFamily="34" charset="0"/>
                <a:cs typeface="Times New Roman" panose="02020603050405020304" pitchFamily="18" charset="0"/>
              </a:rPr>
              <a:t>STEPHANIE OSAS EHIZOKHALE</a:t>
            </a:r>
            <a:endParaRPr lang="en-GB" sz="6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buNone/>
            </a:pPr>
            <a:r>
              <a:rPr lang="en-US" sz="6200" b="1" dirty="0">
                <a:effectLst/>
                <a:latin typeface="Times New Roman" panose="02020603050405020304" pitchFamily="18" charset="0"/>
                <a:ea typeface="Calibri" panose="020F0502020204030204" pitchFamily="34" charset="0"/>
                <a:cs typeface="Times New Roman" panose="02020603050405020304" pitchFamily="18" charset="0"/>
              </a:rPr>
              <a:t>20230011</a:t>
            </a:r>
          </a:p>
          <a:p>
            <a:pPr marL="0" indent="0" algn="ctr">
              <a:lnSpc>
                <a:spcPct val="150000"/>
              </a:lnSpc>
              <a:buNone/>
            </a:pPr>
            <a:endParaRPr lang="en-GB" sz="6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50000"/>
              </a:lnSpc>
              <a:spcBef>
                <a:spcPts val="5"/>
              </a:spcBef>
              <a:spcAft>
                <a:spcPts val="800"/>
              </a:spcAft>
              <a:buNone/>
            </a:pPr>
            <a:r>
              <a:rPr lang="en-GB" sz="6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School Of Post Graduate Studies.</a:t>
            </a:r>
            <a:endParaRPr lang="en-GB" sz="6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50000"/>
              </a:lnSpc>
              <a:spcBef>
                <a:spcPts val="5"/>
              </a:spcBef>
              <a:spcAft>
                <a:spcPts val="800"/>
              </a:spcAft>
              <a:buNone/>
            </a:pPr>
            <a:r>
              <a:rPr lang="en-GB" sz="6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Petroleum and Gas Engineering Department.  </a:t>
            </a:r>
          </a:p>
          <a:p>
            <a:pPr marL="0" indent="0" algn="ctr">
              <a:lnSpc>
                <a:spcPct val="150000"/>
              </a:lnSpc>
              <a:spcBef>
                <a:spcPts val="5"/>
              </a:spcBef>
              <a:spcAft>
                <a:spcPts val="800"/>
              </a:spcAft>
              <a:buNone/>
            </a:pPr>
            <a:r>
              <a:rPr lang="en-GB" sz="6200" b="1" kern="100" dirty="0">
                <a:latin typeface="Times New Roman" panose="02020603050405020304" pitchFamily="18" charset="0"/>
                <a:ea typeface="Calibri" panose="020F0502020204030204" pitchFamily="34" charset="0"/>
                <a:cs typeface="Times New Roman" panose="02020603050405020304" pitchFamily="18" charset="0"/>
              </a:rPr>
              <a:t>Supervisor: Professor </a:t>
            </a:r>
            <a:r>
              <a:rPr lang="en-GB" sz="6200" b="1" kern="100" dirty="0" err="1">
                <a:latin typeface="Times New Roman" panose="02020603050405020304" pitchFamily="18" charset="0"/>
                <a:ea typeface="Calibri" panose="020F0502020204030204" pitchFamily="34" charset="0"/>
                <a:cs typeface="Times New Roman" panose="02020603050405020304" pitchFamily="18" charset="0"/>
              </a:rPr>
              <a:t>Abdullahi</a:t>
            </a:r>
            <a:r>
              <a:rPr lang="en-GB" sz="62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6200" b="1" kern="100" dirty="0" err="1" smtClean="0">
                <a:latin typeface="Times New Roman" panose="02020603050405020304" pitchFamily="18" charset="0"/>
                <a:ea typeface="Calibri" panose="020F0502020204030204" pitchFamily="34" charset="0"/>
                <a:cs typeface="Times New Roman" panose="02020603050405020304" pitchFamily="18" charset="0"/>
              </a:rPr>
              <a:t>Gimba</a:t>
            </a:r>
            <a:endParaRPr lang="en-GB" sz="6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r>
              <a:rPr lang="en-GB" sz="6200" b="1" kern="100" dirty="0">
                <a:latin typeface="Times New Roman" panose="02020603050405020304" pitchFamily="18" charset="0"/>
                <a:ea typeface="Calibri" panose="020F0502020204030204" pitchFamily="34" charset="0"/>
                <a:cs typeface="Times New Roman" panose="02020603050405020304" pitchFamily="18" charset="0"/>
              </a:rPr>
              <a:t>MARCH</a:t>
            </a:r>
            <a:r>
              <a:rPr lang="en-GB" sz="6200" b="1" kern="100" dirty="0">
                <a:effectLst/>
                <a:latin typeface="Times New Roman" panose="02020603050405020304" pitchFamily="18" charset="0"/>
                <a:ea typeface="Calibri" panose="020F0502020204030204" pitchFamily="34" charset="0"/>
                <a:cs typeface="Times New Roman" panose="02020603050405020304" pitchFamily="18" charset="0"/>
              </a:rPr>
              <a:t> 2025.</a:t>
            </a:r>
            <a:endParaRPr lang="en-GB" sz="62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4767" y="-105983"/>
            <a:ext cx="1246777" cy="1125609"/>
          </a:xfrm>
          <a:prstGeom prst="rect">
            <a:avLst/>
          </a:prstGeom>
        </p:spPr>
      </p:pic>
      <p:sp>
        <p:nvSpPr>
          <p:cNvPr id="7" name="Footer Placeholder 6"/>
          <p:cNvSpPr>
            <a:spLocks noGrp="1"/>
          </p:cNvSpPr>
          <p:nvPr>
            <p:ph type="ftr" sz="quarter" idx="11"/>
          </p:nvPr>
        </p:nvSpPr>
        <p:spPr/>
        <p:txBody>
          <a:bodyPr/>
          <a:lstStyle/>
          <a:p>
            <a:r>
              <a:rPr lang="en-GB"/>
              <a:t>1</a:t>
            </a:r>
          </a:p>
        </p:txBody>
      </p:sp>
    </p:spTree>
    <p:extLst>
      <p:ext uri="{BB962C8B-B14F-4D97-AF65-F5344CB8AC3E}">
        <p14:creationId xmlns:p14="http://schemas.microsoft.com/office/powerpoint/2010/main" val="135065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A66A-767F-2C6E-BE9C-AB18223FF0B9}"/>
              </a:ext>
            </a:extLst>
          </p:cNvPr>
          <p:cNvSpPr>
            <a:spLocks noGrp="1"/>
          </p:cNvSpPr>
          <p:nvPr>
            <p:ph type="title"/>
          </p:nvPr>
        </p:nvSpPr>
        <p:spPr/>
        <p:txBody>
          <a:bodyPr>
            <a:normAutofit fontScale="90000"/>
          </a:bodyPr>
          <a:lstStyle/>
          <a:p>
            <a:pPr algn="ct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EXPECTED OUTCOMES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4C5D7771-E5D9-7118-5BD0-C0A80B9A7833}"/>
              </a:ext>
            </a:extLst>
          </p:cNvPr>
          <p:cNvSpPr>
            <a:spLocks noGrp="1"/>
          </p:cNvSpPr>
          <p:nvPr>
            <p:ph idx="1"/>
          </p:nvPr>
        </p:nvSpPr>
        <p:spPr/>
        <p:txBody>
          <a:bodyPr/>
          <a:lstStyle/>
          <a:p>
            <a:pPr marL="0" indent="0">
              <a:buNone/>
            </a:pPr>
            <a:endParaRPr lang="en-GB" dirty="0"/>
          </a:p>
          <a:p>
            <a:pPr>
              <a:lnSpc>
                <a:spcPct val="150000"/>
              </a:lnSpc>
              <a:buFont typeface="Wingdings" panose="05000000000000000000" pitchFamily="2" charset="2"/>
              <a:buChar char="q"/>
            </a:pPr>
            <a:r>
              <a:rPr lang="en-GB" sz="1600" kern="100" dirty="0">
                <a:latin typeface="Times New Roman" panose="02020603050405020304" pitchFamily="18" charset="0"/>
                <a:ea typeface="Calibri" panose="020F0502020204030204" pitchFamily="34" charset="0"/>
                <a:cs typeface="Times New Roman" panose="02020603050405020304" pitchFamily="18" charset="0"/>
              </a:rPr>
              <a:t>Roadmap</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for transforming Nigeria’s downstream oil and gas sector into a more sustainable, efficient, and globally competitive industry </a:t>
            </a:r>
          </a:p>
          <a:p>
            <a:pPr>
              <a:lnSpc>
                <a:spcPct val="150000"/>
              </a:lnSpc>
              <a:buFont typeface="Wingdings" panose="05000000000000000000" pitchFamily="2" charset="2"/>
              <a:buChar char="q"/>
            </a:pPr>
            <a:r>
              <a:rPr lang="en-GB" sz="1600" kern="100" dirty="0">
                <a:latin typeface="Times New Roman" panose="02020603050405020304" pitchFamily="18" charset="0"/>
                <a:ea typeface="Calibri" panose="020F0502020204030204" pitchFamily="34" charset="0"/>
                <a:cs typeface="Times New Roman" panose="02020603050405020304" pitchFamily="18" charset="0"/>
              </a:rPr>
              <a:t>Actionable policy</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GB" sz="1600" kern="100" dirty="0">
                <a:latin typeface="Times New Roman" panose="02020603050405020304" pitchFamily="18" charset="0"/>
                <a:ea typeface="Calibri" panose="020F0502020204030204" pitchFamily="34" charset="0"/>
                <a:cs typeface="Times New Roman" panose="02020603050405020304" pitchFamily="18" charset="0"/>
              </a:rPr>
              <a:t>Social economic benefit</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of the energy transition.</a:t>
            </a:r>
          </a:p>
          <a:p>
            <a:pPr>
              <a:buFont typeface="Wingdings" panose="05000000000000000000" pitchFamily="2" charset="2"/>
              <a:buChar char="q"/>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The need for Energy Mix system in Nigeria</a:t>
            </a:r>
          </a:p>
          <a:p>
            <a:pPr>
              <a:buFont typeface="Wingdings" panose="05000000000000000000" pitchFamily="2" charset="2"/>
              <a:buChar char="q"/>
            </a:pPr>
            <a:endParaRPr lang="en-GB"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7" name="Footer Placeholder 6"/>
          <p:cNvSpPr>
            <a:spLocks noGrp="1"/>
          </p:cNvSpPr>
          <p:nvPr>
            <p:ph type="ftr" sz="quarter" idx="11"/>
          </p:nvPr>
        </p:nvSpPr>
        <p:spPr/>
        <p:txBody>
          <a:bodyPr/>
          <a:lstStyle/>
          <a:p>
            <a:r>
              <a:rPr lang="en-GB"/>
              <a:t>10</a:t>
            </a:r>
          </a:p>
        </p:txBody>
      </p:sp>
    </p:spTree>
    <p:extLst>
      <p:ext uri="{BB962C8B-B14F-4D97-AF65-F5344CB8AC3E}">
        <p14:creationId xmlns:p14="http://schemas.microsoft.com/office/powerpoint/2010/main" val="304981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4FEC-46B6-277E-0FC8-3A0B4D1FEB9A}"/>
              </a:ext>
            </a:extLst>
          </p:cNvPr>
          <p:cNvSpPr>
            <a:spLocks noGrp="1"/>
          </p:cNvSpPr>
          <p:nvPr>
            <p:ph type="title"/>
          </p:nvPr>
        </p:nvSpPr>
        <p:spPr/>
        <p:txBody>
          <a:bodyPr/>
          <a:lstStyle/>
          <a:p>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REFERNCES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E6D0B068-30AB-96F4-3163-5BAD0C8F230E}"/>
              </a:ext>
            </a:extLst>
          </p:cNvPr>
          <p:cNvSpPr>
            <a:spLocks noGrp="1"/>
          </p:cNvSpPr>
          <p:nvPr>
            <p:ph idx="1"/>
          </p:nvPr>
        </p:nvSpPr>
        <p:spPr>
          <a:xfrm>
            <a:off x="838200" y="1449421"/>
            <a:ext cx="10515600" cy="5038827"/>
          </a:xfrm>
        </p:spPr>
        <p:txBody>
          <a:bodyPr>
            <a:normAutofit fontScale="70000" lnSpcReduction="20000"/>
          </a:bodyPr>
          <a:lstStyle/>
          <a:p>
            <a:pPr indent="0" algn="just">
              <a:lnSpc>
                <a:spcPct val="150000"/>
              </a:lnSpc>
              <a:spcAft>
                <a:spcPts val="800"/>
              </a:spcAft>
              <a:buNone/>
            </a:pPr>
            <a:r>
              <a:rPr lang="en-GB" sz="1900" dirty="0"/>
              <a:t> </a:t>
            </a:r>
            <a:r>
              <a:rPr lang="en-GB" sz="1900" kern="100" dirty="0" err="1">
                <a:effectLst/>
                <a:latin typeface="Times New Roman" panose="02020603050405020304" pitchFamily="18" charset="0"/>
                <a:ea typeface="Calibri" panose="020F0502020204030204" pitchFamily="34" charset="0"/>
                <a:cs typeface="Times New Roman" panose="02020603050405020304" pitchFamily="18" charset="0"/>
              </a:rPr>
              <a:t>Adewuyi</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A. O., &amp; </a:t>
            </a:r>
            <a:r>
              <a:rPr lang="en-GB" sz="1900" kern="100" dirty="0" err="1">
                <a:effectLst/>
                <a:latin typeface="Times New Roman" panose="02020603050405020304" pitchFamily="18" charset="0"/>
                <a:ea typeface="Calibri" panose="020F0502020204030204" pitchFamily="34" charset="0"/>
                <a:cs typeface="Times New Roman" panose="02020603050405020304" pitchFamily="18" charset="0"/>
              </a:rPr>
              <a:t>Awopone</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M. S. (2021). "Challenges and prospects of renewable energy in Nigeria: A review." </a:t>
            </a:r>
            <a:r>
              <a:rPr lang="en-GB" sz="1900" i="1" kern="100" dirty="0">
                <a:effectLst/>
                <a:latin typeface="Times New Roman" panose="02020603050405020304" pitchFamily="18" charset="0"/>
                <a:ea typeface="Calibri" panose="020F0502020204030204" pitchFamily="34" charset="0"/>
                <a:cs typeface="Times New Roman" panose="02020603050405020304" pitchFamily="18" charset="0"/>
              </a:rPr>
              <a:t>Renewable and Sustainable Energy Reviews,</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143, 110866.</a:t>
            </a:r>
            <a:endParaRPr lang="en-GB"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Explores renewable energy potential in Nigeria and highlights barriers to integration.</a:t>
            </a:r>
            <a:endParaRPr lang="en-GB"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GB" sz="1900" kern="100" dirty="0" err="1">
                <a:effectLst/>
                <a:latin typeface="Times New Roman" panose="02020603050405020304" pitchFamily="18" charset="0"/>
                <a:ea typeface="Calibri" panose="020F0502020204030204" pitchFamily="34" charset="0"/>
                <a:cs typeface="Times New Roman" panose="02020603050405020304" pitchFamily="18" charset="0"/>
              </a:rPr>
              <a:t>Aigbedion</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I. N., &amp; </a:t>
            </a:r>
            <a:r>
              <a:rPr lang="en-GB" sz="1900" kern="100" dirty="0" err="1">
                <a:effectLst/>
                <a:latin typeface="Times New Roman" panose="02020603050405020304" pitchFamily="18" charset="0"/>
                <a:ea typeface="Calibri" panose="020F0502020204030204" pitchFamily="34" charset="0"/>
                <a:cs typeface="Times New Roman" panose="02020603050405020304" pitchFamily="18" charset="0"/>
              </a:rPr>
              <a:t>Iyayi</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S. E. (2007). "Environmental effects of mineral exploitation in Nigeria." </a:t>
            </a:r>
            <a:r>
              <a:rPr lang="en-GB" sz="1900"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Physical Sciences,</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2(2), 033-038.</a:t>
            </a:r>
            <a:endParaRPr lang="en-GB"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Discusses environmental impacts of oil and gas activities in Nigeria.</a:t>
            </a:r>
            <a:endParaRPr lang="en-GB"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GB" sz="1900" kern="100" dirty="0" err="1">
                <a:effectLst/>
                <a:latin typeface="Times New Roman" panose="02020603050405020304" pitchFamily="18" charset="0"/>
                <a:ea typeface="Calibri" panose="020F0502020204030204" pitchFamily="34" charset="0"/>
                <a:cs typeface="Times New Roman" panose="02020603050405020304" pitchFamily="18" charset="0"/>
              </a:rPr>
              <a:t>Anifowose</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B., Lawler, D. M., van der Horst, D., &amp; Chapman, L. (2012). "Evaluating interdiction of oil pipelines and facilities as a counterinsurgency strategy in Nigeria." </a:t>
            </a:r>
            <a:r>
              <a:rPr lang="en-GB" sz="1900" i="1" kern="100" dirty="0">
                <a:effectLst/>
                <a:latin typeface="Times New Roman" panose="02020603050405020304" pitchFamily="18" charset="0"/>
                <a:ea typeface="Calibri" panose="020F0502020204030204" pitchFamily="34" charset="0"/>
                <a:cs typeface="Times New Roman" panose="02020603050405020304" pitchFamily="18" charset="0"/>
              </a:rPr>
              <a:t>Energy Policy,</a:t>
            </a: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 44, 347-356.</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1900" kern="100" dirty="0">
                <a:latin typeface="Times New Roman" panose="02020603050405020304" pitchFamily="18" charset="0"/>
                <a:ea typeface="Calibri" panose="020F0502020204030204" pitchFamily="34" charset="0"/>
                <a:cs typeface="Times New Roman" panose="02020603050405020304" pitchFamily="18" charset="0"/>
              </a:rPr>
              <a:t>Examines issues in Nigeria's downstream sector, including vandalism and distribution challenges.</a:t>
            </a:r>
            <a:endParaRPr lang="en-GB" sz="1900" kern="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GB" sz="1900" kern="100" dirty="0" err="1">
                <a:latin typeface="Times New Roman" panose="02020603050405020304" pitchFamily="18" charset="0"/>
                <a:ea typeface="Calibri" panose="020F0502020204030204" pitchFamily="34" charset="0"/>
                <a:cs typeface="Times New Roman" panose="02020603050405020304" pitchFamily="18" charset="0"/>
              </a:rPr>
              <a:t>Ohunakin</a:t>
            </a:r>
            <a:r>
              <a:rPr lang="en-GB" sz="1900" kern="100" dirty="0">
                <a:latin typeface="Times New Roman" panose="02020603050405020304" pitchFamily="18" charset="0"/>
                <a:ea typeface="Calibri" panose="020F0502020204030204" pitchFamily="34" charset="0"/>
                <a:cs typeface="Times New Roman" panose="02020603050405020304" pitchFamily="18" charset="0"/>
              </a:rPr>
              <a:t>, O. S., </a:t>
            </a:r>
            <a:r>
              <a:rPr lang="en-GB" sz="1900" kern="100" dirty="0" err="1">
                <a:latin typeface="Times New Roman" panose="02020603050405020304" pitchFamily="18" charset="0"/>
                <a:ea typeface="Calibri" panose="020F0502020204030204" pitchFamily="34" charset="0"/>
                <a:cs typeface="Times New Roman" panose="02020603050405020304" pitchFamily="18" charset="0"/>
              </a:rPr>
              <a:t>Adaramola</a:t>
            </a:r>
            <a:r>
              <a:rPr lang="en-GB" sz="1900" kern="100" dirty="0">
                <a:latin typeface="Times New Roman" panose="02020603050405020304" pitchFamily="18" charset="0"/>
                <a:ea typeface="Calibri" panose="020F0502020204030204" pitchFamily="34" charset="0"/>
                <a:cs typeface="Times New Roman" panose="02020603050405020304" pitchFamily="18" charset="0"/>
              </a:rPr>
              <a:t>, M. S., </a:t>
            </a:r>
            <a:r>
              <a:rPr lang="en-GB" sz="1900" kern="100" dirty="0" err="1">
                <a:latin typeface="Times New Roman" panose="02020603050405020304" pitchFamily="18" charset="0"/>
                <a:ea typeface="Calibri" panose="020F0502020204030204" pitchFamily="34" charset="0"/>
                <a:cs typeface="Times New Roman" panose="02020603050405020304" pitchFamily="18" charset="0"/>
              </a:rPr>
              <a:t>Oyewola</a:t>
            </a:r>
            <a:r>
              <a:rPr lang="en-GB" sz="1900" kern="100" dirty="0">
                <a:latin typeface="Times New Roman" panose="02020603050405020304" pitchFamily="18" charset="0"/>
                <a:ea typeface="Calibri" panose="020F0502020204030204" pitchFamily="34" charset="0"/>
                <a:cs typeface="Times New Roman" panose="02020603050405020304" pitchFamily="18" charset="0"/>
              </a:rPr>
              <a:t>, O. M., &amp; </a:t>
            </a:r>
            <a:r>
              <a:rPr lang="en-GB" sz="1900" kern="100" dirty="0" err="1">
                <a:latin typeface="Times New Roman" panose="02020603050405020304" pitchFamily="18" charset="0"/>
                <a:ea typeface="Calibri" panose="020F0502020204030204" pitchFamily="34" charset="0"/>
                <a:cs typeface="Times New Roman" panose="02020603050405020304" pitchFamily="18" charset="0"/>
              </a:rPr>
              <a:t>Fagbenle</a:t>
            </a:r>
            <a:r>
              <a:rPr lang="en-GB" sz="1900" kern="100" dirty="0">
                <a:latin typeface="Times New Roman" panose="02020603050405020304" pitchFamily="18" charset="0"/>
                <a:ea typeface="Calibri" panose="020F0502020204030204" pitchFamily="34" charset="0"/>
                <a:cs typeface="Times New Roman" panose="02020603050405020304" pitchFamily="18" charset="0"/>
              </a:rPr>
              <a:t>, R. O. (2014). "Solar energy applications and development in Nigeria: Drivers and barriers." </a:t>
            </a:r>
            <a:r>
              <a:rPr lang="en-GB" sz="1900" i="1" kern="100" dirty="0">
                <a:latin typeface="Times New Roman" panose="02020603050405020304" pitchFamily="18" charset="0"/>
                <a:ea typeface="Calibri" panose="020F0502020204030204" pitchFamily="34" charset="0"/>
                <a:cs typeface="Times New Roman" panose="02020603050405020304" pitchFamily="18" charset="0"/>
              </a:rPr>
              <a:t>Renewable and Sustainable Energy Reviews,</a:t>
            </a:r>
            <a:r>
              <a:rPr lang="en-GB" sz="1900" kern="100" dirty="0">
                <a:latin typeface="Times New Roman" panose="02020603050405020304" pitchFamily="18" charset="0"/>
                <a:ea typeface="Calibri" panose="020F0502020204030204" pitchFamily="34" charset="0"/>
                <a:cs typeface="Times New Roman" panose="02020603050405020304" pitchFamily="18" charset="0"/>
              </a:rPr>
              <a:t> 32, 294-301.</a:t>
            </a:r>
            <a:endParaRPr lang="en-GB" sz="19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1900" kern="100" dirty="0">
                <a:latin typeface="Times New Roman" panose="02020603050405020304" pitchFamily="18" charset="0"/>
                <a:ea typeface="Calibri" panose="020F0502020204030204" pitchFamily="34" charset="0"/>
                <a:cs typeface="Times New Roman" panose="02020603050405020304" pitchFamily="18" charset="0"/>
              </a:rPr>
              <a:t>Reviews solar energy potential in Nigeria and discusses opportunities for its application.</a:t>
            </a:r>
          </a:p>
          <a:p>
            <a:pPr marL="742950" lvl="1" indent="-285750" algn="just">
              <a:lnSpc>
                <a:spcPct val="150000"/>
              </a:lnSpc>
              <a:spcAft>
                <a:spcPts val="800"/>
              </a:spcAft>
              <a:buSzPts val="1000"/>
              <a:buFont typeface="Courier New" panose="02070309020205020404" pitchFamily="49" charset="0"/>
              <a:buChar char="o"/>
              <a:tabLst>
                <a:tab pos="914400" algn="l"/>
              </a:tabLst>
            </a:pPr>
            <a:endParaRPr lang="en-GB"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a:p>
            <a:pPr marL="457200" algn="just">
              <a:lnSpc>
                <a:spcPct val="150000"/>
              </a:lnSpc>
              <a:spcAft>
                <a:spcPts val="800"/>
              </a:spcAft>
            </a:pP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7" name="Footer Placeholder 6"/>
          <p:cNvSpPr>
            <a:spLocks noGrp="1"/>
          </p:cNvSpPr>
          <p:nvPr>
            <p:ph type="ftr" sz="quarter" idx="11"/>
          </p:nvPr>
        </p:nvSpPr>
        <p:spPr/>
        <p:txBody>
          <a:bodyPr/>
          <a:lstStyle/>
          <a:p>
            <a:r>
              <a:rPr lang="en-GB"/>
              <a:t>12</a:t>
            </a:r>
          </a:p>
        </p:txBody>
      </p:sp>
    </p:spTree>
    <p:extLst>
      <p:ext uri="{BB962C8B-B14F-4D97-AF65-F5344CB8AC3E}">
        <p14:creationId xmlns:p14="http://schemas.microsoft.com/office/powerpoint/2010/main" val="348939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6D2D-00CC-7A54-FAF5-E65F360D907F}"/>
              </a:ext>
            </a:extLst>
          </p:cNvPr>
          <p:cNvSpPr>
            <a:spLocks noGrp="1"/>
          </p:cNvSpPr>
          <p:nvPr>
            <p:ph type="title"/>
          </p:nvPr>
        </p:nvSpPr>
        <p:spPr/>
        <p:txBody>
          <a:bodyPr>
            <a:normAutofit/>
          </a:bodyPr>
          <a:lstStyle/>
          <a:p>
            <a:r>
              <a:rPr lang="en-GB" sz="2800" b="1" dirty="0"/>
              <a:t>RR                                        </a:t>
            </a:r>
            <a:r>
              <a:rPr lang="en-GB" sz="2800" b="1" kern="100" dirty="0">
                <a:latin typeface="Times New Roman" panose="02020603050405020304" pitchFamily="18" charset="0"/>
                <a:ea typeface="Calibri" panose="020F0502020204030204" pitchFamily="34" charset="0"/>
                <a:cs typeface="Times New Roman" panose="02020603050405020304" pitchFamily="18" charset="0"/>
              </a:rPr>
              <a:t>REFERNCES</a:t>
            </a:r>
            <a:r>
              <a:rPr lang="en-GB" sz="2800" kern="100" dirty="0">
                <a:latin typeface="Calibri" panose="020F0502020204030204" pitchFamily="34" charset="0"/>
                <a:ea typeface="Calibri" panose="020F0502020204030204" pitchFamily="34" charset="0"/>
                <a:cs typeface="Times New Roman" panose="02020603050405020304" pitchFamily="18" charset="0"/>
              </a:rPr>
              <a:t/>
            </a:r>
            <a:br>
              <a:rPr lang="en-GB" sz="2800" kern="100" dirty="0">
                <a:latin typeface="Calibri" panose="020F0502020204030204" pitchFamily="34" charset="0"/>
                <a:ea typeface="Calibri" panose="020F0502020204030204" pitchFamily="34" charset="0"/>
                <a:cs typeface="Times New Roman" panose="02020603050405020304" pitchFamily="18" charset="0"/>
              </a:rPr>
            </a:br>
            <a:endParaRPr lang="en-GB" sz="2800" b="1" dirty="0"/>
          </a:p>
        </p:txBody>
      </p:sp>
      <p:sp>
        <p:nvSpPr>
          <p:cNvPr id="3" name="Content Placeholder 2">
            <a:extLst>
              <a:ext uri="{FF2B5EF4-FFF2-40B4-BE49-F238E27FC236}">
                <a16:creationId xmlns:a16="http://schemas.microsoft.com/office/drawing/2014/main" id="{79577F3F-3718-114A-50A8-17366A8E0107}"/>
              </a:ext>
            </a:extLst>
          </p:cNvPr>
          <p:cNvSpPr>
            <a:spLocks noGrp="1"/>
          </p:cNvSpPr>
          <p:nvPr>
            <p:ph idx="1"/>
          </p:nvPr>
        </p:nvSpPr>
        <p:spPr/>
        <p:txBody>
          <a:bodyPr>
            <a:normAutofit fontScale="25000" lnSpcReduction="20000"/>
          </a:bodyPr>
          <a:lstStyle/>
          <a:p>
            <a:pPr marL="457200" algn="just">
              <a:lnSpc>
                <a:spcPct val="150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International Energy Agency (IEA). (2022). </a:t>
            </a:r>
            <a:r>
              <a:rPr lang="en-GB" sz="6400" i="1" kern="100" dirty="0">
                <a:effectLst/>
                <a:latin typeface="Times New Roman" panose="02020603050405020304" pitchFamily="18" charset="0"/>
                <a:ea typeface="Calibri" panose="020F0502020204030204" pitchFamily="34" charset="0"/>
                <a:cs typeface="Times New Roman" panose="02020603050405020304" pitchFamily="18" charset="0"/>
              </a:rPr>
              <a:t>Africa Energy Outlook 2022.</a:t>
            </a:r>
            <a:endParaRPr lang="en-GB"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Provides insights into Africa’s energy transition and renewable energy trends.</a:t>
            </a:r>
          </a:p>
          <a:p>
            <a:pPr marL="457200" algn="just">
              <a:lnSpc>
                <a:spcPct val="150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Nigerian National Petroleum Corporation (NNPC). (2020). </a:t>
            </a:r>
            <a:r>
              <a:rPr lang="en-GB" sz="6400" i="1" kern="100" dirty="0">
                <a:effectLst/>
                <a:latin typeface="Times New Roman" panose="02020603050405020304" pitchFamily="18" charset="0"/>
                <a:ea typeface="Calibri" panose="020F0502020204030204" pitchFamily="34" charset="0"/>
                <a:cs typeface="Times New Roman" panose="02020603050405020304" pitchFamily="18" charset="0"/>
              </a:rPr>
              <a:t>Annual Statistical Bulletin.</a:t>
            </a:r>
            <a:endParaRPr lang="en-GB"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Offers detailed statistics on Nigeria’s oil and gas sector, including downstream operations.</a:t>
            </a:r>
          </a:p>
          <a:p>
            <a:pPr marL="457200" algn="just">
              <a:lnSpc>
                <a:spcPct val="150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Federal Ministry of Power. (2015). </a:t>
            </a:r>
            <a:r>
              <a:rPr lang="en-GB" sz="6400" i="1" kern="100" dirty="0">
                <a:effectLst/>
                <a:latin typeface="Times New Roman" panose="02020603050405020304" pitchFamily="18" charset="0"/>
                <a:ea typeface="Calibri" panose="020F0502020204030204" pitchFamily="34" charset="0"/>
                <a:cs typeface="Times New Roman" panose="02020603050405020304" pitchFamily="18" charset="0"/>
              </a:rPr>
              <a:t>National Renewable Energy and Energy Efficiency Policy (NREEEP).</a:t>
            </a:r>
            <a:endParaRPr lang="en-GB" sz="6400" dirty="0">
              <a:effectLst/>
              <a:latin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Outlines Nigeria’s policy framework for renewable energy adoption and energy efficiency.</a:t>
            </a:r>
          </a:p>
          <a:p>
            <a:pPr marL="457200" algn="just">
              <a:lnSpc>
                <a:spcPct val="150000"/>
              </a:lnSpc>
              <a:spcAft>
                <a:spcPts val="800"/>
              </a:spcAft>
            </a:pPr>
            <a:r>
              <a:rPr lang="en-GB" sz="6400" kern="100" dirty="0" err="1">
                <a:latin typeface="Times New Roman" panose="02020603050405020304" pitchFamily="18" charset="0"/>
                <a:ea typeface="Calibri" panose="020F0502020204030204" pitchFamily="34" charset="0"/>
                <a:cs typeface="Times New Roman" panose="02020603050405020304" pitchFamily="18" charset="0"/>
              </a:rPr>
              <a:t>Abubakar</a:t>
            </a:r>
            <a:r>
              <a:rPr lang="en-GB" sz="6400" kern="100" dirty="0">
                <a:latin typeface="Times New Roman" panose="02020603050405020304" pitchFamily="18" charset="0"/>
                <a:ea typeface="Calibri" panose="020F0502020204030204" pitchFamily="34" charset="0"/>
                <a:cs typeface="Times New Roman" panose="02020603050405020304" pitchFamily="18" charset="0"/>
              </a:rPr>
              <a:t>, I. R., &amp; </a:t>
            </a:r>
            <a:r>
              <a:rPr lang="en-GB" sz="6400" kern="100" dirty="0" err="1">
                <a:latin typeface="Times New Roman" panose="02020603050405020304" pitchFamily="18" charset="0"/>
                <a:ea typeface="Calibri" panose="020F0502020204030204" pitchFamily="34" charset="0"/>
                <a:cs typeface="Times New Roman" panose="02020603050405020304" pitchFamily="18" charset="0"/>
              </a:rPr>
              <a:t>Olanrewaju</a:t>
            </a:r>
            <a:r>
              <a:rPr lang="en-GB" sz="6400" kern="100" dirty="0">
                <a:latin typeface="Times New Roman" panose="02020603050405020304" pitchFamily="18" charset="0"/>
                <a:ea typeface="Calibri" panose="020F0502020204030204" pitchFamily="34" charset="0"/>
                <a:cs typeface="Times New Roman" panose="02020603050405020304" pitchFamily="18" charset="0"/>
              </a:rPr>
              <a:t>, B. T. (2019). "Renewable energy deployment in Nigeria: Barriers and policy recommendations." </a:t>
            </a:r>
            <a:r>
              <a:rPr lang="en-GB" sz="6400" i="1" kern="100" dirty="0">
                <a:latin typeface="Times New Roman" panose="02020603050405020304" pitchFamily="18" charset="0"/>
                <a:ea typeface="Calibri" panose="020F0502020204030204" pitchFamily="34" charset="0"/>
                <a:cs typeface="Times New Roman" panose="02020603050405020304" pitchFamily="18" charset="0"/>
              </a:rPr>
              <a:t>Energy Policy,</a:t>
            </a:r>
            <a:r>
              <a:rPr lang="en-GB" sz="6400" kern="100" dirty="0">
                <a:latin typeface="Times New Roman" panose="02020603050405020304" pitchFamily="18" charset="0"/>
                <a:ea typeface="Calibri" panose="020F0502020204030204" pitchFamily="34" charset="0"/>
                <a:cs typeface="Times New Roman" panose="02020603050405020304" pitchFamily="18" charset="0"/>
              </a:rPr>
              <a:t> 128, 426-436.</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GB" sz="6400" kern="100" dirty="0">
                <a:latin typeface="Times New Roman" panose="02020603050405020304" pitchFamily="18" charset="0"/>
                <a:ea typeface="Calibri" panose="020F0502020204030204" pitchFamily="34" charset="0"/>
                <a:cs typeface="Times New Roman" panose="02020603050405020304" pitchFamily="18" charset="0"/>
              </a:rPr>
              <a:t>Focuses on policy recommendations for renewable energy in Nigeria’s energy sector.</a:t>
            </a:r>
          </a:p>
          <a:p>
            <a:pPr marL="742950" lvl="1" indent="-285750" algn="just">
              <a:lnSpc>
                <a:spcPct val="150000"/>
              </a:lnSpc>
              <a:spcAft>
                <a:spcPts val="800"/>
              </a:spcAft>
              <a:buSzPts val="1000"/>
              <a:buFont typeface="Courier New" panose="02070309020205020404" pitchFamily="49" charset="0"/>
              <a:buChar char="o"/>
              <a:tabLst>
                <a:tab pos="914400" algn="l"/>
              </a:tabLst>
            </a:pP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7" name="Footer Placeholder 6"/>
          <p:cNvSpPr>
            <a:spLocks noGrp="1"/>
          </p:cNvSpPr>
          <p:nvPr>
            <p:ph type="ftr" sz="quarter" idx="11"/>
          </p:nvPr>
        </p:nvSpPr>
        <p:spPr/>
        <p:txBody>
          <a:bodyPr/>
          <a:lstStyle/>
          <a:p>
            <a:r>
              <a:rPr lang="en-GB"/>
              <a:t>13</a:t>
            </a:r>
          </a:p>
        </p:txBody>
      </p:sp>
    </p:spTree>
    <p:extLst>
      <p:ext uri="{BB962C8B-B14F-4D97-AF65-F5344CB8AC3E}">
        <p14:creationId xmlns:p14="http://schemas.microsoft.com/office/powerpoint/2010/main" val="117827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378412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07D5-9806-CD66-7849-4A5E28E97A14}"/>
              </a:ext>
            </a:extLst>
          </p:cNvPr>
          <p:cNvSpPr>
            <a:spLocks noGrp="1"/>
          </p:cNvSpPr>
          <p:nvPr>
            <p:ph type="title"/>
          </p:nvPr>
        </p:nvSpPr>
        <p:spPr>
          <a:xfrm>
            <a:off x="838200" y="681038"/>
            <a:ext cx="11506200" cy="863090"/>
          </a:xfrm>
        </p:spPr>
        <p:txBody>
          <a:bodyPr>
            <a:normAutofit/>
          </a:bodyPr>
          <a:lstStyle/>
          <a:p>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PRESENTION OUTLINES</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AAEF8B-3BF5-4F26-128E-FDBBB5FF478A}"/>
              </a:ext>
            </a:extLst>
          </p:cNvPr>
          <p:cNvSpPr>
            <a:spLocks noGrp="1"/>
          </p:cNvSpPr>
          <p:nvPr>
            <p:ph idx="1"/>
          </p:nvPr>
        </p:nvSpPr>
        <p:spPr>
          <a:xfrm>
            <a:off x="838200" y="1923693"/>
            <a:ext cx="10515600" cy="4865296"/>
          </a:xfrm>
        </p:spPr>
        <p:txBody>
          <a:bodyPr>
            <a:normAutofit fontScale="25000" lnSpcReduction="20000"/>
          </a:bodyPr>
          <a:lstStyle/>
          <a:p>
            <a:pPr marL="457200" algn="just">
              <a:lnSpc>
                <a:spcPct val="150000"/>
              </a:lnSpc>
            </a:pPr>
            <a:r>
              <a:rPr lang="en-GB" sz="6400" kern="100" dirty="0" smtClean="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GB"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Literature </a:t>
            </a:r>
            <a:r>
              <a:rPr lang="en-GB" sz="6400" kern="100" dirty="0" smtClean="0">
                <a:effectLst/>
                <a:latin typeface="Times New Roman" panose="02020603050405020304" pitchFamily="18" charset="0"/>
                <a:ea typeface="Calibri" panose="020F0502020204030204" pitchFamily="34" charset="0"/>
                <a:cs typeface="Times New Roman" panose="02020603050405020304" pitchFamily="18" charset="0"/>
              </a:rPr>
              <a:t>Review</a:t>
            </a:r>
            <a:endParaRPr lang="en-GB"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Statement of Problem</a:t>
            </a:r>
          </a:p>
          <a:p>
            <a:pPr marL="457200" algn="just">
              <a:lnSpc>
                <a:spcPct val="150000"/>
              </a:lnSpc>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Aim and Objectives </a:t>
            </a:r>
          </a:p>
          <a:p>
            <a:pPr marL="457200" algn="just">
              <a:lnSpc>
                <a:spcPct val="150000"/>
              </a:lnSpc>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457200" algn="just">
              <a:lnSpc>
                <a:spcPct val="150000"/>
              </a:lnSpc>
            </a:pPr>
            <a:r>
              <a:rPr lang="en-GB" sz="6400" kern="100" dirty="0" smtClean="0">
                <a:latin typeface="Times New Roman" panose="02020603050405020304" pitchFamily="18" charset="0"/>
                <a:ea typeface="Calibri" panose="020F0502020204030204" pitchFamily="34" charset="0"/>
                <a:cs typeface="Times New Roman" panose="02020603050405020304" pitchFamily="18" charset="0"/>
              </a:rPr>
              <a:t>Result and discussion of result</a:t>
            </a:r>
          </a:p>
          <a:p>
            <a:pPr marL="457200" algn="just">
              <a:lnSpc>
                <a:spcPct val="150000"/>
              </a:lnSpc>
            </a:pPr>
            <a:r>
              <a:rPr lang="en-GB" sz="6400" kern="100" dirty="0" smtClean="0">
                <a:effectLst/>
                <a:latin typeface="Times New Roman" panose="02020603050405020304" pitchFamily="18" charset="0"/>
                <a:ea typeface="Calibri" panose="020F0502020204030204" pitchFamily="34" charset="0"/>
                <a:cs typeface="Times New Roman" panose="02020603050405020304" pitchFamily="18" charset="0"/>
              </a:rPr>
              <a:t>Conclusion and Recommendation</a:t>
            </a:r>
            <a:endParaRPr lang="en-GB"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References </a:t>
            </a:r>
          </a:p>
          <a:p>
            <a:pPr marL="0" indent="0" algn="just">
              <a:lnSpc>
                <a:spcPct val="150000"/>
              </a:lnSpc>
              <a:spcAft>
                <a:spcPts val="800"/>
              </a:spcAft>
              <a:buNone/>
            </a:pPr>
            <a:endParaRPr lang="en-GB"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7" name="Footer Placeholder 6"/>
          <p:cNvSpPr>
            <a:spLocks noGrp="1"/>
          </p:cNvSpPr>
          <p:nvPr>
            <p:ph type="ftr" sz="quarter" idx="11"/>
          </p:nvPr>
        </p:nvSpPr>
        <p:spPr/>
        <p:txBody>
          <a:bodyPr/>
          <a:lstStyle/>
          <a:p>
            <a:r>
              <a:rPr lang="en-GB"/>
              <a:t>2</a:t>
            </a:r>
          </a:p>
        </p:txBody>
      </p:sp>
    </p:spTree>
    <p:extLst>
      <p:ext uri="{BB962C8B-B14F-4D97-AF65-F5344CB8AC3E}">
        <p14:creationId xmlns:p14="http://schemas.microsoft.com/office/powerpoint/2010/main" val="46833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0CE3-8137-F39C-81DE-5E9029865738}"/>
              </a:ext>
            </a:extLst>
          </p:cNvPr>
          <p:cNvSpPr>
            <a:spLocks noGrp="1"/>
          </p:cNvSpPr>
          <p:nvPr>
            <p:ph type="title"/>
          </p:nvPr>
        </p:nvSpPr>
        <p:spPr/>
        <p:txBody>
          <a:bodyPr>
            <a:normAutofit/>
          </a:bodyPr>
          <a:lstStyle/>
          <a:p>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                			INTRODUCTION</a:t>
            </a:r>
            <a:endParaRPr lang="en-GB" sz="2000" dirty="0"/>
          </a:p>
        </p:txBody>
      </p:sp>
      <p:sp>
        <p:nvSpPr>
          <p:cNvPr id="3" name="Content Placeholder 2">
            <a:extLst>
              <a:ext uri="{FF2B5EF4-FFF2-40B4-BE49-F238E27FC236}">
                <a16:creationId xmlns:a16="http://schemas.microsoft.com/office/drawing/2014/main" id="{E86BF911-2ED5-53A9-2A47-44CD779D53FA}"/>
              </a:ext>
            </a:extLst>
          </p:cNvPr>
          <p:cNvSpPr>
            <a:spLocks noGrp="1"/>
          </p:cNvSpPr>
          <p:nvPr>
            <p:ph idx="1"/>
          </p:nvPr>
        </p:nvSpPr>
        <p:spPr/>
        <p:txBody>
          <a:bodyPr>
            <a:normAutofit fontScale="25000" lnSpcReduction="20000"/>
          </a:bodyPr>
          <a:lstStyle/>
          <a:p>
            <a:pPr marL="0" indent="0" algn="just">
              <a:lnSpc>
                <a:spcPct val="150000"/>
              </a:lnSpc>
              <a:spcAft>
                <a:spcPts val="800"/>
              </a:spcAft>
              <a:buNone/>
            </a:pPr>
            <a:r>
              <a:rPr lang="en-GB" sz="4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buFont typeface="Wingdings" panose="05000000000000000000" pitchFamily="2" charset="2"/>
              <a:buChar char="q"/>
            </a:pPr>
            <a:r>
              <a:rPr lang="en-GB" sz="7200" kern="100" dirty="0">
                <a:latin typeface="Times New Roman" panose="02020603050405020304" pitchFamily="18" charset="0"/>
                <a:ea typeface="Calibri" panose="020F0502020204030204" pitchFamily="34" charset="0"/>
                <a:cs typeface="Times New Roman" panose="02020603050405020304" pitchFamily="18" charset="0"/>
              </a:rPr>
              <a:t>E</a:t>
            </a: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nergy transition </a:t>
            </a:r>
            <a:r>
              <a:rPr lang="en-GB" sz="7200" kern="100" dirty="0">
                <a:latin typeface="Times New Roman" panose="02020603050405020304" pitchFamily="18" charset="0"/>
                <a:ea typeface="Calibri" panose="020F0502020204030204" pitchFamily="34" charset="0"/>
                <a:cs typeface="Times New Roman" panose="02020603050405020304" pitchFamily="18" charset="0"/>
              </a:rPr>
              <a:t>: A </a:t>
            </a:r>
            <a:r>
              <a:rPr lang="en-GB" sz="7200" kern="100" dirty="0">
                <a:effectLst/>
                <a:latin typeface="Times New Roman" panose="02020603050405020304" pitchFamily="18" charset="0"/>
                <a:ea typeface="Calibri" panose="020F0502020204030204" pitchFamily="34" charset="0"/>
                <a:cs typeface="Times New Roman" panose="02020603050405020304" pitchFamily="18" charset="0"/>
              </a:rPr>
              <a:t>major structural change to energy supply and consumption in an energy system. </a:t>
            </a:r>
          </a:p>
          <a:p>
            <a:pPr algn="just">
              <a:lnSpc>
                <a:spcPct val="150000"/>
              </a:lnSpc>
              <a:spcAft>
                <a:spcPts val="800"/>
              </a:spcAft>
              <a:buFont typeface="Wingdings" panose="05000000000000000000" pitchFamily="2" charset="2"/>
              <a:buChar char="q"/>
            </a:pPr>
            <a:r>
              <a:rPr lang="en-GB" sz="7200" kern="100" dirty="0">
                <a:latin typeface="Times New Roman" panose="02020603050405020304" pitchFamily="18" charset="0"/>
                <a:ea typeface="Calibri" panose="020F0502020204030204" pitchFamily="34" charset="0"/>
                <a:cs typeface="Times New Roman" panose="02020603050405020304" pitchFamily="18" charset="0"/>
              </a:rPr>
              <a:t>Nigeria's downstream oil and gas sector :  integral of Nigeria’s  economy, providing energy for domestic consumption and supporting industrial growth. </a:t>
            </a:r>
            <a:endParaRPr lang="en-GB"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q"/>
            </a:pPr>
            <a:r>
              <a:rPr lang="en-GB" sz="7200" kern="100" dirty="0">
                <a:latin typeface="Times New Roman" panose="02020603050405020304" pitchFamily="18" charset="0"/>
                <a:ea typeface="Calibri" panose="020F0502020204030204" pitchFamily="34" charset="0"/>
                <a:cs typeface="Times New Roman" panose="02020603050405020304" pitchFamily="18" charset="0"/>
              </a:rPr>
              <a:t>Global energy policies : </a:t>
            </a:r>
            <a:r>
              <a:rPr lang="en-GB" sz="7200" kern="100" dirty="0" err="1">
                <a:latin typeface="Times New Roman" panose="02020603050405020304" pitchFamily="18" charset="0"/>
                <a:ea typeface="Calibri" panose="020F0502020204030204" pitchFamily="34" charset="0"/>
                <a:cs typeface="Times New Roman" panose="02020603050405020304" pitchFamily="18" charset="0"/>
              </a:rPr>
              <a:t>Decarbonization</a:t>
            </a:r>
            <a:r>
              <a:rPr lang="en-GB" sz="7200" kern="100" dirty="0">
                <a:latin typeface="Times New Roman" panose="02020603050405020304" pitchFamily="18" charset="0"/>
                <a:ea typeface="Calibri" panose="020F0502020204030204" pitchFamily="34" charset="0"/>
                <a:cs typeface="Times New Roman" panose="02020603050405020304" pitchFamily="18" charset="0"/>
              </a:rPr>
              <a:t>, sustainability </a:t>
            </a:r>
          </a:p>
          <a:p>
            <a:pPr algn="just">
              <a:lnSpc>
                <a:spcPct val="150000"/>
              </a:lnSpc>
              <a:spcAft>
                <a:spcPts val="800"/>
              </a:spcAft>
              <a:buFont typeface="Wingdings" panose="05000000000000000000" pitchFamily="2" charset="2"/>
              <a:buChar char="q"/>
            </a:pPr>
            <a:r>
              <a:rPr lang="en-GB" sz="7200" kern="100" dirty="0">
                <a:latin typeface="Times New Roman" panose="02020603050405020304" pitchFamily="18" charset="0"/>
                <a:ea typeface="Calibri" panose="020F0502020204030204" pitchFamily="34" charset="0"/>
                <a:cs typeface="Times New Roman" panose="02020603050405020304" pitchFamily="18" charset="0"/>
              </a:rPr>
              <a:t>Renewable energy : Solar and wind Energy</a:t>
            </a:r>
          </a:p>
          <a:p>
            <a:pPr algn="just">
              <a:lnSpc>
                <a:spcPct val="150000"/>
              </a:lnSpc>
              <a:spcAft>
                <a:spcPts val="800"/>
              </a:spcAft>
              <a:buFont typeface="Wingdings" panose="05000000000000000000" pitchFamily="2" charset="2"/>
              <a:buChar char="q"/>
            </a:pPr>
            <a:endParaRPr lang="en-GB" sz="72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GB" sz="72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q"/>
            </a:pPr>
            <a:endParaRPr lang="en-GB" sz="72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q"/>
            </a:pPr>
            <a:endParaRPr lang="en-GB"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7" name="Footer Placeholder 6"/>
          <p:cNvSpPr>
            <a:spLocks noGrp="1"/>
          </p:cNvSpPr>
          <p:nvPr>
            <p:ph type="ftr" sz="quarter" idx="11"/>
          </p:nvPr>
        </p:nvSpPr>
        <p:spPr/>
        <p:txBody>
          <a:bodyPr/>
          <a:lstStyle/>
          <a:p>
            <a:r>
              <a:rPr lang="en-GB"/>
              <a:t>3</a:t>
            </a:r>
          </a:p>
        </p:txBody>
      </p:sp>
    </p:spTree>
    <p:extLst>
      <p:ext uri="{BB962C8B-B14F-4D97-AF65-F5344CB8AC3E}">
        <p14:creationId xmlns:p14="http://schemas.microsoft.com/office/powerpoint/2010/main" val="245278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Solar Energy Is Changing the World Using New Technologies | Huff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19" y="-5810427"/>
            <a:ext cx="14630400" cy="1208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32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53" y="341376"/>
            <a:ext cx="9765792" cy="620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0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7CF6-4BB4-4949-0BA5-E04D403FF637}"/>
              </a:ext>
            </a:extLst>
          </p:cNvPr>
          <p:cNvSpPr>
            <a:spLocks noGrp="1"/>
          </p:cNvSpPr>
          <p:nvPr>
            <p:ph type="title"/>
          </p:nvPr>
        </p:nvSpPr>
        <p:spPr>
          <a:xfrm>
            <a:off x="838200" y="216640"/>
            <a:ext cx="10515600" cy="1325563"/>
          </a:xfrm>
        </p:spPr>
        <p:txBody>
          <a:bodyPr/>
          <a:lstStyle/>
          <a:p>
            <a:pPr algn="ctr"/>
            <a:r>
              <a:rPr lang="en-GB" sz="1800" b="1" dirty="0">
                <a:effectLst/>
                <a:latin typeface="Times New Roman" panose="02020603050405020304" pitchFamily="18" charset="0"/>
                <a:ea typeface="Calibri" panose="020F0502020204030204" pitchFamily="34" charset="0"/>
              </a:rPr>
              <a:t/>
            </a:r>
            <a:br>
              <a:rPr lang="en-GB" sz="1800" b="1" dirty="0">
                <a:effectLst/>
                <a:latin typeface="Times New Roman" panose="02020603050405020304" pitchFamily="18" charset="0"/>
                <a:ea typeface="Calibri" panose="020F0502020204030204" pitchFamily="34" charset="0"/>
              </a:rPr>
            </a:br>
            <a:r>
              <a:rPr lang="en-GB" sz="1800" b="1" dirty="0">
                <a:effectLst/>
                <a:latin typeface="Times New Roman" panose="02020603050405020304" pitchFamily="18" charset="0"/>
                <a:ea typeface="Calibri" panose="020F0502020204030204" pitchFamily="34" charset="0"/>
              </a:rPr>
              <a:t>LITERATURE REVIEW</a:t>
            </a:r>
            <a:endParaRPr lang="en-GB" dirty="0"/>
          </a:p>
        </p:txBody>
      </p:sp>
      <p:sp>
        <p:nvSpPr>
          <p:cNvPr id="3" name="Content Placeholder 2">
            <a:extLst>
              <a:ext uri="{FF2B5EF4-FFF2-40B4-BE49-F238E27FC236}">
                <a16:creationId xmlns:a16="http://schemas.microsoft.com/office/drawing/2014/main" id="{18FC20EF-24A5-062D-C27B-88656E1E04AA}"/>
              </a:ext>
            </a:extLst>
          </p:cNvPr>
          <p:cNvSpPr>
            <a:spLocks noGrp="1"/>
          </p:cNvSpPr>
          <p:nvPr>
            <p:ph idx="1"/>
          </p:nvPr>
        </p:nvSpPr>
        <p:spPr>
          <a:xfrm>
            <a:off x="1079770" y="1271148"/>
            <a:ext cx="10274030" cy="5586852"/>
          </a:xfrm>
        </p:spPr>
        <p:txBody>
          <a:bodyPr/>
          <a:lstStyle/>
          <a:p>
            <a:pPr marL="0" indent="0">
              <a:buNone/>
            </a:pP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A review of existing literature reveals critical insights into the dynamics of energy transition, the role of the downstream oil and gas sector, and the integration of renewable energy in developing economies like Nigeria</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8" name="Footer Placeholder 7"/>
          <p:cNvSpPr>
            <a:spLocks noGrp="1"/>
          </p:cNvSpPr>
          <p:nvPr>
            <p:ph type="ftr" sz="quarter" idx="11"/>
          </p:nvPr>
        </p:nvSpPr>
        <p:spPr/>
        <p:txBody>
          <a:bodyPr/>
          <a:lstStyle/>
          <a:p>
            <a:r>
              <a:rPr lang="en-GB"/>
              <a:t>5</a:t>
            </a:r>
          </a:p>
        </p:txBody>
      </p:sp>
      <p:graphicFrame>
        <p:nvGraphicFramePr>
          <p:cNvPr id="9" name="Table 8"/>
          <p:cNvGraphicFramePr>
            <a:graphicFrameLocks noGrp="1"/>
          </p:cNvGraphicFramePr>
          <p:nvPr>
            <p:extLst>
              <p:ext uri="{D42A27DB-BD31-4B8C-83A1-F6EECF244321}">
                <p14:modId xmlns:p14="http://schemas.microsoft.com/office/powerpoint/2010/main" val="1555564576"/>
              </p:ext>
            </p:extLst>
          </p:nvPr>
        </p:nvGraphicFramePr>
        <p:xfrm>
          <a:off x="1206232" y="2365381"/>
          <a:ext cx="9649837" cy="4576108"/>
        </p:xfrm>
        <a:graphic>
          <a:graphicData uri="http://schemas.openxmlformats.org/drawingml/2006/table">
            <a:tbl>
              <a:tblPr firstRow="1" firstCol="1" bandRow="1">
                <a:tableStyleId>{5C22544A-7EE6-4342-B048-85BDC9FD1C3A}</a:tableStyleId>
              </a:tblPr>
              <a:tblGrid>
                <a:gridCol w="532045">
                  <a:extLst>
                    <a:ext uri="{9D8B030D-6E8A-4147-A177-3AD203B41FA5}">
                      <a16:colId xmlns:a16="http://schemas.microsoft.com/office/drawing/2014/main" val="20000"/>
                    </a:ext>
                  </a:extLst>
                </a:gridCol>
                <a:gridCol w="2026201">
                  <a:extLst>
                    <a:ext uri="{9D8B030D-6E8A-4147-A177-3AD203B41FA5}">
                      <a16:colId xmlns:a16="http://schemas.microsoft.com/office/drawing/2014/main" val="20001"/>
                    </a:ext>
                  </a:extLst>
                </a:gridCol>
                <a:gridCol w="1998416">
                  <a:extLst>
                    <a:ext uri="{9D8B030D-6E8A-4147-A177-3AD203B41FA5}">
                      <a16:colId xmlns:a16="http://schemas.microsoft.com/office/drawing/2014/main" val="20002"/>
                    </a:ext>
                  </a:extLst>
                </a:gridCol>
                <a:gridCol w="2481386">
                  <a:extLst>
                    <a:ext uri="{9D8B030D-6E8A-4147-A177-3AD203B41FA5}">
                      <a16:colId xmlns:a16="http://schemas.microsoft.com/office/drawing/2014/main" val="20003"/>
                    </a:ext>
                  </a:extLst>
                </a:gridCol>
                <a:gridCol w="2611789">
                  <a:extLst>
                    <a:ext uri="{9D8B030D-6E8A-4147-A177-3AD203B41FA5}">
                      <a16:colId xmlns:a16="http://schemas.microsoft.com/office/drawing/2014/main" val="20004"/>
                    </a:ext>
                  </a:extLst>
                </a:gridCol>
              </a:tblGrid>
              <a:tr h="207207">
                <a:tc>
                  <a:txBody>
                    <a:bodyPr/>
                    <a:lstStyle/>
                    <a:p>
                      <a:pPr marL="0" marR="0">
                        <a:lnSpc>
                          <a:spcPct val="107000"/>
                        </a:lnSpc>
                        <a:spcBef>
                          <a:spcPts val="0"/>
                        </a:spcBef>
                        <a:spcAft>
                          <a:spcPts val="0"/>
                        </a:spcAft>
                      </a:pPr>
                      <a:r>
                        <a:rPr lang="en-US" sz="1600" dirty="0">
                          <a:solidFill>
                            <a:schemeClr val="tx1"/>
                          </a:solidFill>
                          <a:effectLst/>
                        </a:rPr>
                        <a:t>S/N</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a:solidFill>
                            <a:schemeClr val="tx1"/>
                          </a:solidFill>
                          <a:effectLst/>
                        </a:rPr>
                        <a:t>AUTHOR</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a:solidFill>
                            <a:schemeClr val="tx1"/>
                          </a:solidFill>
                          <a:effectLst/>
                        </a:rPr>
                        <a:t>TOPIC</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a:solidFill>
                            <a:schemeClr val="tx1"/>
                          </a:solidFill>
                          <a:effectLst/>
                        </a:rPr>
                        <a:t>AIM</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a:solidFill>
                            <a:schemeClr val="tx1"/>
                          </a:solidFill>
                          <a:effectLst/>
                        </a:rPr>
                        <a:t>OUTCOME GAP</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62" marR="54462" marT="0" marB="0"/>
                </a:tc>
                <a:extLst>
                  <a:ext uri="{0D108BD9-81ED-4DB2-BD59-A6C34878D82A}">
                    <a16:rowId xmlns:a16="http://schemas.microsoft.com/office/drawing/2014/main" val="10000"/>
                  </a:ext>
                </a:extLst>
              </a:tr>
              <a:tr h="1230927">
                <a:tc>
                  <a:txBody>
                    <a:bodyPr/>
                    <a:lstStyle/>
                    <a:p>
                      <a:pPr marL="0" marR="0">
                        <a:lnSpc>
                          <a:spcPct val="107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smtClean="0">
                          <a:solidFill>
                            <a:schemeClr val="tx1"/>
                          </a:solidFill>
                          <a:effectLst/>
                          <a:latin typeface="Times New Roman" panose="02020603050405020304" pitchFamily="18" charset="0"/>
                          <a:cs typeface="Times New Roman" panose="02020603050405020304" pitchFamily="18" charset="0"/>
                        </a:rPr>
                        <a:t>Sambo, 2009;</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algn="just">
                        <a:lnSpc>
                          <a:spcPct val="150000"/>
                        </a:lnSpc>
                        <a:spcBef>
                          <a:spcPts val="0"/>
                        </a:spcBef>
                        <a:spcAft>
                          <a:spcPts val="0"/>
                        </a:spcAft>
                        <a:tabLst>
                          <a:tab pos="2865755" algn="ctr"/>
                        </a:tabLst>
                      </a:pPr>
                      <a:r>
                        <a:rPr lang="en-US" sz="1600" dirty="0">
                          <a:solidFill>
                            <a:schemeClr val="tx1"/>
                          </a:solidFill>
                          <a:effectLst/>
                          <a:latin typeface="Times New Roman" panose="02020603050405020304" pitchFamily="18" charset="0"/>
                          <a:cs typeface="Times New Roman" panose="02020603050405020304" pitchFamily="18" charset="0"/>
                        </a:rPr>
                        <a:t>	</a:t>
                      </a:r>
                      <a:r>
                        <a:rPr lang="en-US" sz="1600" dirty="0" smtClean="0">
                          <a:solidFill>
                            <a:schemeClr val="tx1"/>
                          </a:solidFill>
                          <a:effectLst/>
                          <a:latin typeface="Times New Roman" panose="02020603050405020304" pitchFamily="18" charset="0"/>
                          <a:cs typeface="Times New Roman" panose="02020603050405020304" pitchFamily="18" charset="0"/>
                        </a:rPr>
                        <a:t>Renewable Energy Potential in Nigeria</a:t>
                      </a:r>
                      <a:endParaRPr lang="en-US" sz="1600" dirty="0" smtClean="0">
                        <a:solidFill>
                          <a:schemeClr val="tx1"/>
                        </a:solidFill>
                        <a:effectLst/>
                        <a:latin typeface="Times New Roman" panose="02020603050405020304" pitchFamily="18"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smtClean="0">
                          <a:solidFill>
                            <a:schemeClr val="tx1"/>
                          </a:solidFill>
                          <a:effectLst/>
                          <a:latin typeface="Times New Roman" panose="02020603050405020304" pitchFamily="18" charset="0"/>
                          <a:cs typeface="Times New Roman" panose="02020603050405020304" pitchFamily="18" charset="0"/>
                        </a:rPr>
                        <a:t>To harness solar energy potentials in the northern region</a:t>
                      </a:r>
                      <a:endParaRPr lang="en-US" sz="1600" dirty="0" smtClean="0">
                        <a:solidFill>
                          <a:schemeClr val="tx1"/>
                        </a:solidFill>
                        <a:effectLst/>
                        <a:latin typeface="Times New Roman" panose="02020603050405020304" pitchFamily="18"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smtClean="0">
                          <a:solidFill>
                            <a:schemeClr val="tx1"/>
                          </a:solidFill>
                          <a:effectLst/>
                          <a:latin typeface="Times New Roman" panose="02020603050405020304" pitchFamily="18" charset="0"/>
                          <a:cs typeface="Times New Roman" panose="02020603050405020304" pitchFamily="18" charset="0"/>
                        </a:rPr>
                        <a:t>Renewable energy adoption in the country remains limited due to financial, regulatory, and infrastructural barriers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extLst>
                  <a:ext uri="{0D108BD9-81ED-4DB2-BD59-A6C34878D82A}">
                    <a16:rowId xmlns:a16="http://schemas.microsoft.com/office/drawing/2014/main" val="10001"/>
                  </a:ext>
                </a:extLst>
              </a:tr>
              <a:tr h="1036033">
                <a:tc>
                  <a:txBody>
                    <a:bodyPr/>
                    <a:lstStyle/>
                    <a:p>
                      <a:pPr marL="0" marR="0">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smtClean="0">
                          <a:solidFill>
                            <a:schemeClr val="tx1"/>
                          </a:solidFill>
                          <a:effectLst/>
                          <a:latin typeface="Times New Roman" panose="02020603050405020304" pitchFamily="18" charset="0"/>
                          <a:cs typeface="Times New Roman" panose="02020603050405020304" pitchFamily="18" charset="0"/>
                        </a:rPr>
                        <a:t>Jain &amp; Sharma, 2019</a:t>
                      </a:r>
                      <a:endParaRPr lang="en-US" sz="16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smtClean="0">
                          <a:solidFill>
                            <a:schemeClr val="tx1"/>
                          </a:solidFill>
                          <a:effectLst/>
                          <a:latin typeface="Times New Roman" panose="02020603050405020304" pitchFamily="18" charset="0"/>
                          <a:cs typeface="Times New Roman" panose="02020603050405020304" pitchFamily="18" charset="0"/>
                        </a:rPr>
                        <a:t>Global Perspectives and Lessons for Nigeria</a:t>
                      </a:r>
                    </a:p>
                    <a:p>
                      <a:pPr marL="0" marR="0">
                        <a:lnSpc>
                          <a:spcPct val="107000"/>
                        </a:lnSpc>
                        <a:spcBef>
                          <a:spcPts val="0"/>
                        </a:spcBef>
                        <a:spcAft>
                          <a:spcPts val="0"/>
                        </a:spcAft>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smtClean="0">
                          <a:solidFill>
                            <a:schemeClr val="tx1"/>
                          </a:solidFill>
                          <a:effectLst/>
                          <a:latin typeface="Times New Roman" panose="02020603050405020304" pitchFamily="18" charset="0"/>
                          <a:cs typeface="Times New Roman" panose="02020603050405020304" pitchFamily="18" charset="0"/>
                        </a:rPr>
                        <a:t>To address the identified research gaps by exploring practical strategies adopted by nations for renewable energy integration,</a:t>
                      </a:r>
                    </a:p>
                    <a:p>
                      <a:pPr marL="0" marR="0">
                        <a:lnSpc>
                          <a:spcPct val="107000"/>
                        </a:lnSpc>
                        <a:spcBef>
                          <a:spcPts val="0"/>
                        </a:spcBef>
                        <a:spcAft>
                          <a:spcPts val="0"/>
                        </a:spcAft>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smtClean="0">
                          <a:solidFill>
                            <a:schemeClr val="tx1"/>
                          </a:solidFill>
                          <a:effectLst/>
                          <a:latin typeface="Times New Roman" panose="02020603050405020304" pitchFamily="18" charset="0"/>
                          <a:cs typeface="Times New Roman" panose="02020603050405020304" pitchFamily="18" charset="0"/>
                        </a:rPr>
                        <a:t>Transition is uneven, with significant disparities between developed and developing economies due to infrastructural, financial, and policy constraints</a:t>
                      </a:r>
                      <a:endParaRPr lang="en-US" sz="16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extLst>
                  <a:ext uri="{0D108BD9-81ED-4DB2-BD59-A6C34878D82A}">
                    <a16:rowId xmlns:a16="http://schemas.microsoft.com/office/drawing/2014/main" val="10002"/>
                  </a:ext>
                </a:extLst>
              </a:tr>
              <a:tr h="1450446">
                <a:tc>
                  <a:txBody>
                    <a:bodyPr/>
                    <a:lstStyle/>
                    <a:p>
                      <a:pPr marL="0" marR="0">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err="1" smtClean="0">
                          <a:solidFill>
                            <a:schemeClr val="tx1"/>
                          </a:solidFill>
                          <a:effectLst/>
                          <a:latin typeface="Times New Roman" panose="02020603050405020304" pitchFamily="18" charset="0"/>
                          <a:cs typeface="Times New Roman" panose="02020603050405020304" pitchFamily="18" charset="0"/>
                        </a:rPr>
                        <a:t>Adewuyi</a:t>
                      </a:r>
                      <a:r>
                        <a:rPr lang="en-US" sz="1600" dirty="0" smtClean="0">
                          <a:solidFill>
                            <a:schemeClr val="tx1"/>
                          </a:solidFill>
                          <a:effectLst/>
                          <a:latin typeface="Times New Roman" panose="02020603050405020304" pitchFamily="18" charset="0"/>
                          <a:cs typeface="Times New Roman" panose="02020603050405020304" pitchFamily="18" charset="0"/>
                        </a:rPr>
                        <a:t> &amp; </a:t>
                      </a:r>
                      <a:r>
                        <a:rPr lang="en-US" sz="1600" dirty="0" err="1" smtClean="0">
                          <a:solidFill>
                            <a:schemeClr val="tx1"/>
                          </a:solidFill>
                          <a:effectLst/>
                          <a:latin typeface="Times New Roman" panose="02020603050405020304" pitchFamily="18" charset="0"/>
                          <a:cs typeface="Times New Roman" panose="02020603050405020304" pitchFamily="18" charset="0"/>
                        </a:rPr>
                        <a:t>Awopone</a:t>
                      </a:r>
                      <a:r>
                        <a:rPr lang="en-US" sz="1600" dirty="0" smtClean="0">
                          <a:solidFill>
                            <a:schemeClr val="tx1"/>
                          </a:solidFill>
                          <a:effectLst/>
                          <a:latin typeface="Times New Roman" panose="02020603050405020304" pitchFamily="18" charset="0"/>
                          <a:cs typeface="Times New Roman" panose="02020603050405020304" pitchFamily="18" charset="0"/>
                        </a:rPr>
                        <a:t>, 2021).</a:t>
                      </a:r>
                      <a:endParaRPr lang="en-US" sz="16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smtClean="0">
                          <a:solidFill>
                            <a:schemeClr val="tx1"/>
                          </a:solidFill>
                          <a:effectLst/>
                          <a:latin typeface="Times New Roman" panose="02020603050405020304" pitchFamily="18" charset="0"/>
                          <a:cs typeface="Times New Roman" panose="02020603050405020304" pitchFamily="18" charset="0"/>
                        </a:rPr>
                        <a:t>The Concept of Energy Transition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smtClean="0">
                          <a:solidFill>
                            <a:schemeClr val="tx1"/>
                          </a:solidFill>
                          <a:effectLst/>
                          <a:latin typeface="Times New Roman" panose="02020603050405020304" pitchFamily="18" charset="0"/>
                          <a:cs typeface="Times New Roman" panose="02020603050405020304" pitchFamily="18" charset="0"/>
                        </a:rPr>
                        <a:t>To address the unique challenges in aligning with global energy transition trends</a:t>
                      </a:r>
                      <a:endParaRPr lang="en-US" sz="16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tc>
                  <a:txBody>
                    <a:bodyPr/>
                    <a:lstStyle/>
                    <a:p>
                      <a:pPr marL="0" marR="0">
                        <a:lnSpc>
                          <a:spcPct val="107000"/>
                        </a:lnSpc>
                        <a:spcBef>
                          <a:spcPts val="0"/>
                        </a:spcBef>
                        <a:spcAft>
                          <a:spcPts val="0"/>
                        </a:spcAft>
                      </a:pPr>
                      <a:r>
                        <a:rPr lang="en-US" sz="1600" dirty="0" smtClean="0">
                          <a:solidFill>
                            <a:schemeClr val="tx1"/>
                          </a:solidFill>
                          <a:effectLst/>
                          <a:latin typeface="Times New Roman" panose="02020603050405020304" pitchFamily="18" charset="0"/>
                          <a:cs typeface="Times New Roman" panose="02020603050405020304" pitchFamily="18" charset="0"/>
                        </a:rPr>
                        <a:t>It </a:t>
                      </a:r>
                      <a:r>
                        <a:rPr lang="en-US" sz="1600" dirty="0">
                          <a:solidFill>
                            <a:schemeClr val="tx1"/>
                          </a:solidFill>
                          <a:effectLst/>
                          <a:latin typeface="Times New Roman" panose="02020603050405020304" pitchFamily="18" charset="0"/>
                          <a:cs typeface="Times New Roman" panose="02020603050405020304" pitchFamily="18" charset="0"/>
                        </a:rPr>
                        <a:t>underscores the critical need for integrating renewable energy into Nigeria’s downstream oil and gas sector as part of the broader energy transition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462" marR="54462" marT="0" marB="0"/>
                </a:tc>
                <a:extLst>
                  <a:ext uri="{0D108BD9-81ED-4DB2-BD59-A6C34878D82A}">
                    <a16:rowId xmlns:a16="http://schemas.microsoft.com/office/drawing/2014/main" val="10003"/>
                  </a:ext>
                </a:extLst>
              </a:tr>
            </a:tbl>
          </a:graphicData>
        </a:graphic>
      </p:graphicFrame>
      <p:sp>
        <p:nvSpPr>
          <p:cNvPr id="10" name="Rectangle 1"/>
          <p:cNvSpPr>
            <a:spLocks noChangeArrowheads="1"/>
          </p:cNvSpPr>
          <p:nvPr/>
        </p:nvSpPr>
        <p:spPr bwMode="auto">
          <a:xfrm>
            <a:off x="2830513" y="1563688"/>
            <a:ext cx="136934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3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3766-A0DB-8098-7FFA-1B2B8A227BB4}"/>
              </a:ext>
            </a:extLst>
          </p:cNvPr>
          <p:cNvSpPr>
            <a:spLocks noGrp="1"/>
          </p:cNvSpPr>
          <p:nvPr>
            <p:ph type="title"/>
          </p:nvPr>
        </p:nvSpPr>
        <p:spPr>
          <a:xfrm>
            <a:off x="838200" y="543464"/>
            <a:ext cx="10515600" cy="759126"/>
          </a:xfrm>
        </p:spPr>
        <p:txBody>
          <a:bodyPr>
            <a:normAutofit fontScale="90000"/>
          </a:bodyPr>
          <a:lstStyle/>
          <a:p>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STATEMENT OF PROBLEM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981E296-C64F-A984-BFE7-1EC7400D1779}"/>
              </a:ext>
            </a:extLst>
          </p:cNvPr>
          <p:cNvSpPr>
            <a:spLocks noGrp="1"/>
          </p:cNvSpPr>
          <p:nvPr>
            <p:ph idx="1"/>
          </p:nvPr>
        </p:nvSpPr>
        <p:spPr/>
        <p:txBody>
          <a:bodyPr>
            <a:normAutofit/>
          </a:bodyPr>
          <a:lstStyle/>
          <a:p>
            <a:pPr algn="just">
              <a:lnSpc>
                <a:spcPct val="150000"/>
              </a:lnSpc>
              <a:spcAft>
                <a:spcPts val="800"/>
              </a:spcAft>
              <a:buFont typeface="Wingdings" panose="05000000000000000000" pitchFamily="2" charset="2"/>
              <a:buChar char="q"/>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Nigeria's downstream oil sector  plagued by systemic challenges.</a:t>
            </a:r>
            <a:endParaRPr lang="en-GB"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q"/>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weak regulatory frameworks : </a:t>
            </a:r>
            <a:r>
              <a:rPr lang="en-GB" sz="1600" kern="100" dirty="0" err="1">
                <a:latin typeface="Times New Roman" panose="02020603050405020304" pitchFamily="18" charset="0"/>
                <a:ea typeface="Calibri" panose="020F0502020204030204" pitchFamily="34" charset="0"/>
                <a:cs typeface="Times New Roman" panose="02020603050405020304" pitchFamily="18" charset="0"/>
              </a:rPr>
              <a:t>H</a:t>
            </a:r>
            <a:r>
              <a:rPr lang="en-GB" sz="1600" kern="100" dirty="0" err="1">
                <a:effectLst/>
                <a:latin typeface="Times New Roman" panose="02020603050405020304" pitchFamily="18" charset="0"/>
                <a:ea typeface="Calibri" panose="020F0502020204030204" pitchFamily="34" charset="0"/>
                <a:cs typeface="Times New Roman" panose="02020603050405020304" pitchFamily="18" charset="0"/>
              </a:rPr>
              <a:t>inderance</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to renewable energy </a:t>
            </a:r>
          </a:p>
          <a:p>
            <a:pPr algn="just">
              <a:lnSpc>
                <a:spcPct val="150000"/>
              </a:lnSpc>
              <a:spcAft>
                <a:spcPts val="800"/>
              </a:spcAft>
              <a:buFont typeface="Wingdings" panose="05000000000000000000" pitchFamily="2" charset="2"/>
              <a:buChar char="q"/>
            </a:pPr>
            <a:r>
              <a:rPr lang="en-GB" sz="1600" kern="100" dirty="0">
                <a:latin typeface="Times New Roman" panose="02020603050405020304" pitchFamily="18" charset="0"/>
                <a:ea typeface="Calibri" panose="020F0502020204030204" pitchFamily="34" charset="0"/>
                <a:cs typeface="Times New Roman" panose="02020603050405020304" pitchFamily="18" charset="0"/>
              </a:rPr>
              <a:t>Incorporation of  renewable energy sources  effectively </a:t>
            </a:r>
          </a:p>
          <a:p>
            <a:pPr algn="just">
              <a:lnSpc>
                <a:spcPct val="150000"/>
              </a:lnSpc>
              <a:spcAft>
                <a:spcPts val="800"/>
              </a:spcAft>
              <a:buFont typeface="Wingdings" panose="05000000000000000000" pitchFamily="2" charset="2"/>
              <a:buChar char="q"/>
            </a:pPr>
            <a:r>
              <a:rPr lang="en-GB" sz="1600" kern="100" dirty="0">
                <a:latin typeface="Times New Roman" panose="02020603050405020304" pitchFamily="18" charset="0"/>
                <a:ea typeface="Calibri" panose="020F0502020204030204" pitchFamily="34" charset="0"/>
                <a:cs typeface="Times New Roman" panose="02020603050405020304" pitchFamily="18" charset="0"/>
              </a:rPr>
              <a:t>Lack technological, financial, and policy interventions </a:t>
            </a:r>
          </a:p>
          <a:p>
            <a:pPr marL="0" indent="0">
              <a:buNone/>
            </a:pPr>
            <a:endParaRPr lang="en-GB" sz="1800" dirty="0"/>
          </a:p>
          <a:p>
            <a:pPr algn="just">
              <a:lnSpc>
                <a:spcPct val="150000"/>
              </a:lnSpc>
              <a:spcAft>
                <a:spcPts val="800"/>
              </a:spcAft>
              <a:buFont typeface="Wingdings" panose="05000000000000000000" pitchFamily="2" charset="2"/>
              <a:buChar char="q"/>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08791"/>
            <a:ext cx="1246777" cy="1125609"/>
          </a:xfrm>
          <a:prstGeom prst="rect">
            <a:avLst/>
          </a:prstGeom>
        </p:spPr>
      </p:pic>
      <p:sp>
        <p:nvSpPr>
          <p:cNvPr id="7" name="Footer Placeholder 6"/>
          <p:cNvSpPr>
            <a:spLocks noGrp="1"/>
          </p:cNvSpPr>
          <p:nvPr>
            <p:ph type="ftr" sz="quarter" idx="11"/>
          </p:nvPr>
        </p:nvSpPr>
        <p:spPr/>
        <p:txBody>
          <a:bodyPr/>
          <a:lstStyle/>
          <a:p>
            <a:r>
              <a:rPr lang="en-GB"/>
              <a:t>7</a:t>
            </a:r>
          </a:p>
        </p:txBody>
      </p:sp>
    </p:spTree>
    <p:extLst>
      <p:ext uri="{BB962C8B-B14F-4D97-AF65-F5344CB8AC3E}">
        <p14:creationId xmlns:p14="http://schemas.microsoft.com/office/powerpoint/2010/main" val="361452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4E50-D615-F962-CCDF-16C1CED92D43}"/>
              </a:ext>
            </a:extLst>
          </p:cNvPr>
          <p:cNvSpPr>
            <a:spLocks noGrp="1"/>
          </p:cNvSpPr>
          <p:nvPr>
            <p:ph type="title"/>
          </p:nvPr>
        </p:nvSpPr>
        <p:spPr>
          <a:xfrm>
            <a:off x="838200" y="155275"/>
            <a:ext cx="10515600" cy="1026545"/>
          </a:xfrm>
        </p:spPr>
        <p:txBody>
          <a:bodyPr>
            <a:normAutofit fontScale="90000"/>
          </a:bodyPr>
          <a:lstStyle/>
          <a:p>
            <a:pPr algn="ct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latin typeface="Times New Roman" panose="02020603050405020304" pitchFamily="18" charset="0"/>
                <a:ea typeface="Calibri" panose="020F0502020204030204" pitchFamily="34" charset="0"/>
                <a:cs typeface="Times New Roman" panose="02020603050405020304" pitchFamily="18" charset="0"/>
              </a:rPr>
              <a:t/>
            </a:r>
            <a:br>
              <a:rPr lang="en-GB" sz="1800" b="1" kern="100" dirty="0">
                <a:latin typeface="Times New Roman" panose="02020603050405020304" pitchFamily="18" charset="0"/>
                <a:ea typeface="Calibri" panose="020F0502020204030204" pitchFamily="34" charset="0"/>
                <a:cs typeface="Times New Roman" panose="02020603050405020304" pitchFamily="18" charset="0"/>
              </a:rPr>
            </a:b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AIM AND OBJECTIVES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9EBBBB6F-5F7C-DD39-0FBD-3185B4D51D1E}"/>
              </a:ext>
            </a:extLst>
          </p:cNvPr>
          <p:cNvSpPr>
            <a:spLocks noGrp="1"/>
          </p:cNvSpPr>
          <p:nvPr>
            <p:ph idx="1"/>
          </p:nvPr>
        </p:nvSpPr>
        <p:spPr>
          <a:xfrm>
            <a:off x="838200" y="802257"/>
            <a:ext cx="10515600" cy="5374706"/>
          </a:xfrm>
        </p:spPr>
        <p:txBody>
          <a:bodyPr>
            <a:normAutofit fontScale="25000" lnSpcReduction="20000"/>
          </a:bodyPr>
          <a:lstStyle/>
          <a:p>
            <a:pPr marL="0" indent="0" algn="just">
              <a:lnSpc>
                <a:spcPct val="150000"/>
              </a:lnSpc>
              <a:spcAft>
                <a:spcPts val="800"/>
              </a:spcAft>
              <a:buNone/>
            </a:pPr>
            <a:r>
              <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spcAft>
                <a:spcPts val="800"/>
              </a:spcAft>
              <a:buNone/>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rPr>
              <a:t> Aim</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  The aim of this research is to explore strategies for integrating renewable energy sources into refining and distribution</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rPr>
              <a:t>   Objectives</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To Explore how renewable energy can be integrated into the downstream sector to reduce the dependency on fossil fuels, lower operational costs, and support sustainability goals.</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To Evaluate the feasibility of hybrid renewable energy solutions for refineries and distribution centres in Nigeria</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To Assess the potential socioeconomic benefits and challenges of transitioning to renewable energy in the downstream sector, including job creation, energy security, and economic diversification.</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To Develop actionable recommendations for stakeholders, including policymakers, industry players, and investors, to accelerate the energy transition in Nigeria’s downstream oil and gas sector. </a:t>
            </a: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6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7"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10" name="Footer Placeholder 9"/>
          <p:cNvSpPr>
            <a:spLocks noGrp="1"/>
          </p:cNvSpPr>
          <p:nvPr>
            <p:ph type="ftr" sz="quarter" idx="11"/>
          </p:nvPr>
        </p:nvSpPr>
        <p:spPr/>
        <p:txBody>
          <a:bodyPr/>
          <a:lstStyle/>
          <a:p>
            <a:r>
              <a:rPr lang="en-GB"/>
              <a:t>8</a:t>
            </a:r>
          </a:p>
        </p:txBody>
      </p:sp>
    </p:spTree>
    <p:extLst>
      <p:ext uri="{BB962C8B-B14F-4D97-AF65-F5344CB8AC3E}">
        <p14:creationId xmlns:p14="http://schemas.microsoft.com/office/powerpoint/2010/main" val="269608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64A5-0FC3-82DC-939E-0DD763F96709}"/>
              </a:ext>
            </a:extLst>
          </p:cNvPr>
          <p:cNvSpPr>
            <a:spLocks noGrp="1"/>
          </p:cNvSpPr>
          <p:nvPr>
            <p:ph type="title"/>
          </p:nvPr>
        </p:nvSpPr>
        <p:spPr>
          <a:xfrm>
            <a:off x="838200" y="365126"/>
            <a:ext cx="10515600" cy="402626"/>
          </a:xfrm>
        </p:spPr>
        <p:txBody>
          <a:bodyPr>
            <a:normAutofit/>
          </a:bodyPr>
          <a:lstStyle/>
          <a:p>
            <a:pPr algn="ct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GB" sz="1800" dirty="0"/>
          </a:p>
        </p:txBody>
      </p:sp>
      <p:sp>
        <p:nvSpPr>
          <p:cNvPr id="3" name="Content Placeholder 2">
            <a:extLst>
              <a:ext uri="{FF2B5EF4-FFF2-40B4-BE49-F238E27FC236}">
                <a16:creationId xmlns:a16="http://schemas.microsoft.com/office/drawing/2014/main" id="{7AB0C538-0496-7EFB-A667-88E44024883F}"/>
              </a:ext>
            </a:extLst>
          </p:cNvPr>
          <p:cNvSpPr>
            <a:spLocks noGrp="1"/>
          </p:cNvSpPr>
          <p:nvPr>
            <p:ph idx="1"/>
          </p:nvPr>
        </p:nvSpPr>
        <p:spPr>
          <a:xfrm>
            <a:off x="838200" y="1544128"/>
            <a:ext cx="10515600" cy="6704927"/>
          </a:xfrm>
        </p:spPr>
        <p:txBody>
          <a:bodyPr>
            <a:normAutofit/>
          </a:bodyPr>
          <a:lstStyle/>
          <a:p>
            <a:pPr marL="0" indent="0" algn="just">
              <a:lnSpc>
                <a:spcPct val="120000"/>
              </a:lnSpc>
              <a:spcAft>
                <a:spcPts val="800"/>
              </a:spcAft>
              <a:buNone/>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Aft>
                <a:spcPts val="800"/>
              </a:spcAft>
              <a:buNone/>
            </a:pPr>
            <a:endParaRPr lang="en-GB" sz="6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endParaRPr lang="en-GB" sz="6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Content Placeholder 4">
            <a:extLst>
              <a:ext uri="{FF2B5EF4-FFF2-40B4-BE49-F238E27FC236}">
                <a16:creationId xmlns:a16="http://schemas.microsoft.com/office/drawing/2014/main" id="{204A40A5-19C6-5044-4B3B-E230FACC9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40" y="418519"/>
            <a:ext cx="1246777" cy="1125609"/>
          </a:xfrm>
          <a:prstGeom prst="rect">
            <a:avLst/>
          </a:prstGeom>
        </p:spPr>
      </p:pic>
      <p:sp>
        <p:nvSpPr>
          <p:cNvPr id="5" name="Rectangle 4"/>
          <p:cNvSpPr/>
          <p:nvPr/>
        </p:nvSpPr>
        <p:spPr>
          <a:xfrm>
            <a:off x="1839817" y="1739782"/>
            <a:ext cx="1955260" cy="628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kern="100" dirty="0">
                <a:latin typeface="Times New Roman" panose="02020603050405020304" pitchFamily="18" charset="0"/>
                <a:ea typeface="Calibri" panose="020F0502020204030204" pitchFamily="34" charset="0"/>
                <a:cs typeface="Times New Roman" panose="02020603050405020304" pitchFamily="18" charset="0"/>
              </a:rPr>
              <a:t> </a:t>
            </a:r>
            <a:r>
              <a:rPr lang="en-GB"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Research Design</a:t>
            </a:r>
            <a:endParaRPr lang="en-GB"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solidFill>
                <a:schemeClr val="tx1"/>
              </a:solidFill>
            </a:endParaRPr>
          </a:p>
        </p:txBody>
      </p:sp>
      <p:sp>
        <p:nvSpPr>
          <p:cNvPr id="14" name="Rectangle 13"/>
          <p:cNvSpPr/>
          <p:nvPr/>
        </p:nvSpPr>
        <p:spPr>
          <a:xfrm>
            <a:off x="3795077" y="2532611"/>
            <a:ext cx="1955260" cy="718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Collection Methods</a:t>
            </a:r>
            <a:endParaRPr lang="en-GB"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p>
        </p:txBody>
      </p:sp>
      <p:sp>
        <p:nvSpPr>
          <p:cNvPr id="16" name="Rectangle 15"/>
          <p:cNvSpPr/>
          <p:nvPr/>
        </p:nvSpPr>
        <p:spPr>
          <a:xfrm>
            <a:off x="5954784" y="3485730"/>
            <a:ext cx="1994170" cy="72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Analysis Techniques</a:t>
            </a:r>
            <a:endParaRPr lang="en-GB"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p>
        </p:txBody>
      </p:sp>
      <p:sp>
        <p:nvSpPr>
          <p:cNvPr id="18" name="Rectangle 17"/>
          <p:cNvSpPr/>
          <p:nvPr/>
        </p:nvSpPr>
        <p:spPr>
          <a:xfrm>
            <a:off x="7948954" y="4466781"/>
            <a:ext cx="1994170" cy="673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Framework Development</a:t>
            </a:r>
            <a:endParaRPr lang="en-GB"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p>
        </p:txBody>
      </p:sp>
      <p:sp>
        <p:nvSpPr>
          <p:cNvPr id="20" name="Rectangle 19"/>
          <p:cNvSpPr/>
          <p:nvPr/>
        </p:nvSpPr>
        <p:spPr>
          <a:xfrm>
            <a:off x="9111164" y="5318604"/>
            <a:ext cx="1867711" cy="66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Limitations</a:t>
            </a:r>
            <a:endParaRPr lang="en-GB" sz="9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p>
        </p:txBody>
      </p:sp>
      <p:sp>
        <p:nvSpPr>
          <p:cNvPr id="23" name="Footer Placeholder 22"/>
          <p:cNvSpPr>
            <a:spLocks noGrp="1"/>
          </p:cNvSpPr>
          <p:nvPr>
            <p:ph type="ftr" sz="quarter" idx="11"/>
          </p:nvPr>
        </p:nvSpPr>
        <p:spPr/>
        <p:txBody>
          <a:bodyPr/>
          <a:lstStyle/>
          <a:p>
            <a:r>
              <a:rPr lang="en-GB" dirty="0"/>
              <a:t>9SS</a:t>
            </a:r>
          </a:p>
        </p:txBody>
      </p:sp>
    </p:spTree>
    <p:extLst>
      <p:ext uri="{BB962C8B-B14F-4D97-AF65-F5344CB8AC3E}">
        <p14:creationId xmlns:p14="http://schemas.microsoft.com/office/powerpoint/2010/main" val="426556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1383</TotalTime>
  <Words>777</Words>
  <Application>Microsoft Office PowerPoint</Application>
  <PresentationFormat>Widescreen</PresentationFormat>
  <Paragraphs>148</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Times New Roman</vt:lpstr>
      <vt:lpstr>Wingdings</vt:lpstr>
      <vt:lpstr>Office Theme</vt:lpstr>
      <vt:lpstr>                                                                                          A Project report on                         ENERGY TRANSITION IN NIGERIA'S DOWNSTREAM OIL AND GAS SECTOR:  </vt:lpstr>
      <vt:lpstr>                            PRESENTION OUTLINES </vt:lpstr>
      <vt:lpstr>                   INTRODUCTION</vt:lpstr>
      <vt:lpstr>PowerPoint Presentation</vt:lpstr>
      <vt:lpstr>PowerPoint Presentation</vt:lpstr>
      <vt:lpstr> LITERATURE REVIEW</vt:lpstr>
      <vt:lpstr>    STATEMENT OF PROBLEM </vt:lpstr>
      <vt:lpstr>      AIM AND OBJECTIVES </vt:lpstr>
      <vt:lpstr>METHODOLOGY</vt:lpstr>
      <vt:lpstr>       EXPECTED OUTCOMES </vt:lpstr>
      <vt:lpstr>    REFERNCES </vt:lpstr>
      <vt:lpstr>RR                                        REFERNCES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Proposal on ENERGY TRANSITION IN NIGERIA'S DOWNSTREAM OIL AND GAS SECTOR</dc:title>
  <dc:creator>Ehiz bless</dc:creator>
  <cp:lastModifiedBy>USER</cp:lastModifiedBy>
  <cp:revision>57</cp:revision>
  <dcterms:created xsi:type="dcterms:W3CDTF">2024-12-13T03:30:34Z</dcterms:created>
  <dcterms:modified xsi:type="dcterms:W3CDTF">2025-03-25T11:11:00Z</dcterms:modified>
</cp:coreProperties>
</file>