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541" r:id="rId2"/>
    <p:sldId id="529" r:id="rId3"/>
    <p:sldId id="564" r:id="rId4"/>
    <p:sldId id="531" r:id="rId5"/>
    <p:sldId id="565" r:id="rId6"/>
    <p:sldId id="566" r:id="rId7"/>
    <p:sldId id="548" r:id="rId8"/>
    <p:sldId id="536" r:id="rId9"/>
    <p:sldId id="567" r:id="rId10"/>
    <p:sldId id="537" r:id="rId11"/>
    <p:sldId id="544" r:id="rId12"/>
    <p:sldId id="545" r:id="rId13"/>
    <p:sldId id="546" r:id="rId14"/>
    <p:sldId id="549" r:id="rId15"/>
    <p:sldId id="534" r:id="rId16"/>
    <p:sldId id="550" r:id="rId17"/>
    <p:sldId id="547" r:id="rId18"/>
    <p:sldId id="569" r:id="rId19"/>
    <p:sldId id="568" r:id="rId20"/>
    <p:sldId id="570" r:id="rId21"/>
    <p:sldId id="571" r:id="rId22"/>
    <p:sldId id="542" r:id="rId23"/>
  </p:sldIdLst>
  <p:sldSz cx="9144000" cy="5143500" type="screen16x9"/>
  <p:notesSz cx="6858000" cy="9144000"/>
  <p:custDataLst>
    <p:tags r:id="rId2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1B40"/>
    <a:srgbClr val="336987"/>
    <a:srgbClr val="33AAB9"/>
    <a:srgbClr val="00A99D"/>
    <a:srgbClr val="F2F2F2"/>
    <a:srgbClr val="009589"/>
    <a:srgbClr val="FEBF01"/>
    <a:srgbClr val="414455"/>
    <a:srgbClr val="4A4A4C"/>
    <a:srgbClr val="A69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AA09C5-8B95-4358-B393-C5BB965CC83A}" v="37" dt="2023-07-24T01:06:24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06" autoAdjust="0"/>
    <p:restoredTop sz="95226" autoAdjust="0"/>
  </p:normalViewPr>
  <p:slideViewPr>
    <p:cSldViewPr>
      <p:cViewPr varScale="1">
        <p:scale>
          <a:sx n="111" d="100"/>
          <a:sy n="111" d="100"/>
        </p:scale>
        <p:origin x="725" y="82"/>
      </p:cViewPr>
      <p:guideLst>
        <p:guide orient="horz" pos="259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pPr/>
              <a:t>2024/7/31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pPr/>
              <a:t>‹Nº›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13">
            <a:extLst>
              <a:ext uri="{FF2B5EF4-FFF2-40B4-BE49-F238E27FC236}">
                <a16:creationId xmlns:a16="http://schemas.microsoft.com/office/drawing/2014/main" id="{AD2BD7B3-A5E0-41BB-9CC9-D29A4BA8A2E1}"/>
              </a:ext>
            </a:extLst>
          </p:cNvPr>
          <p:cNvSpPr/>
          <p:nvPr userDrawn="1"/>
        </p:nvSpPr>
        <p:spPr>
          <a:xfrm>
            <a:off x="-1685" y="4877964"/>
            <a:ext cx="6949949" cy="259455"/>
          </a:xfrm>
          <a:custGeom>
            <a:avLst/>
            <a:gdLst>
              <a:gd name="connsiteX0" fmla="*/ 0 w 9216572"/>
              <a:gd name="connsiteY0" fmla="*/ 0 h 333829"/>
              <a:gd name="connsiteX1" fmla="*/ 9216572 w 9216572"/>
              <a:gd name="connsiteY1" fmla="*/ 29029 h 333829"/>
              <a:gd name="connsiteX2" fmla="*/ 9056914 w 9216572"/>
              <a:gd name="connsiteY2" fmla="*/ 333829 h 333829"/>
              <a:gd name="connsiteX3" fmla="*/ 29029 w 9216572"/>
              <a:gd name="connsiteY3" fmla="*/ 333829 h 333829"/>
              <a:gd name="connsiteX4" fmla="*/ 0 w 9216572"/>
              <a:gd name="connsiteY4" fmla="*/ 0 h 333829"/>
              <a:gd name="connsiteX0" fmla="*/ 0 w 9229272"/>
              <a:gd name="connsiteY0" fmla="*/ 9071 h 342900"/>
              <a:gd name="connsiteX1" fmla="*/ 9229272 w 9229272"/>
              <a:gd name="connsiteY1" fmla="*/ 0 h 342900"/>
              <a:gd name="connsiteX2" fmla="*/ 9056914 w 9229272"/>
              <a:gd name="connsiteY2" fmla="*/ 342900 h 342900"/>
              <a:gd name="connsiteX3" fmla="*/ 29029 w 9229272"/>
              <a:gd name="connsiteY3" fmla="*/ 342900 h 342900"/>
              <a:gd name="connsiteX4" fmla="*/ 0 w 9229272"/>
              <a:gd name="connsiteY4" fmla="*/ 9071 h 342900"/>
              <a:gd name="connsiteX0" fmla="*/ 0 w 9229272"/>
              <a:gd name="connsiteY0" fmla="*/ 9071 h 355600"/>
              <a:gd name="connsiteX1" fmla="*/ 9229272 w 9229272"/>
              <a:gd name="connsiteY1" fmla="*/ 0 h 355600"/>
              <a:gd name="connsiteX2" fmla="*/ 9056914 w 9229272"/>
              <a:gd name="connsiteY2" fmla="*/ 342900 h 355600"/>
              <a:gd name="connsiteX3" fmla="*/ 3629 w 9229272"/>
              <a:gd name="connsiteY3" fmla="*/ 355600 h 355600"/>
              <a:gd name="connsiteX4" fmla="*/ 0 w 9229272"/>
              <a:gd name="connsiteY4" fmla="*/ 9071 h 355600"/>
              <a:gd name="connsiteX0" fmla="*/ 0 w 9229272"/>
              <a:gd name="connsiteY0" fmla="*/ 9071 h 355600"/>
              <a:gd name="connsiteX1" fmla="*/ 9229272 w 9229272"/>
              <a:gd name="connsiteY1" fmla="*/ 0 h 355600"/>
              <a:gd name="connsiteX2" fmla="*/ 9068590 w 9229272"/>
              <a:gd name="connsiteY2" fmla="*/ 339888 h 355600"/>
              <a:gd name="connsiteX3" fmla="*/ 3629 w 9229272"/>
              <a:gd name="connsiteY3" fmla="*/ 355600 h 355600"/>
              <a:gd name="connsiteX4" fmla="*/ 0 w 9229272"/>
              <a:gd name="connsiteY4" fmla="*/ 9071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9272" h="355600">
                <a:moveTo>
                  <a:pt x="0" y="9071"/>
                </a:moveTo>
                <a:lnTo>
                  <a:pt x="9229272" y="0"/>
                </a:lnTo>
                <a:lnTo>
                  <a:pt x="9068590" y="339888"/>
                </a:lnTo>
                <a:lnTo>
                  <a:pt x="3629" y="355600"/>
                </a:lnTo>
                <a:cubicBezTo>
                  <a:pt x="2419" y="240090"/>
                  <a:pt x="1210" y="124581"/>
                  <a:pt x="0" y="9071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14">
            <a:extLst>
              <a:ext uri="{FF2B5EF4-FFF2-40B4-BE49-F238E27FC236}">
                <a16:creationId xmlns:a16="http://schemas.microsoft.com/office/drawing/2014/main" id="{CF387561-4A62-4E94-9DA9-281D58E39024}"/>
              </a:ext>
            </a:extLst>
          </p:cNvPr>
          <p:cNvSpPr/>
          <p:nvPr userDrawn="1"/>
        </p:nvSpPr>
        <p:spPr>
          <a:xfrm>
            <a:off x="6896844" y="4767158"/>
            <a:ext cx="2247482" cy="359358"/>
          </a:xfrm>
          <a:custGeom>
            <a:avLst/>
            <a:gdLst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419100 w 3009900"/>
              <a:gd name="connsiteY3" fmla="*/ 0 h 769620"/>
              <a:gd name="connsiteX4" fmla="*/ 3009900 w 3009900"/>
              <a:gd name="connsiteY4" fmla="*/ 0 h 769620"/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351117 w 3009900"/>
              <a:gd name="connsiteY3" fmla="*/ 101974 h 769620"/>
              <a:gd name="connsiteX4" fmla="*/ 3009900 w 3009900"/>
              <a:gd name="connsiteY4" fmla="*/ 0 h 769620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351117 w 3021231"/>
              <a:gd name="connsiteY3" fmla="*/ 0 h 667646"/>
              <a:gd name="connsiteX4" fmla="*/ 3021231 w 3021231"/>
              <a:gd name="connsiteY4" fmla="*/ 0 h 667646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237812 w 3021231"/>
              <a:gd name="connsiteY3" fmla="*/ 192619 h 667646"/>
              <a:gd name="connsiteX4" fmla="*/ 3021231 w 3021231"/>
              <a:gd name="connsiteY4" fmla="*/ 0 h 667646"/>
              <a:gd name="connsiteX0" fmla="*/ 3009900 w 3009900"/>
              <a:gd name="connsiteY0" fmla="*/ 0 h 486358"/>
              <a:gd name="connsiteX1" fmla="*/ 3009900 w 3009900"/>
              <a:gd name="connsiteY1" fmla="*/ 486358 h 486358"/>
              <a:gd name="connsiteX2" fmla="*/ 0 w 3009900"/>
              <a:gd name="connsiteY2" fmla="*/ 463498 h 486358"/>
              <a:gd name="connsiteX3" fmla="*/ 237812 w 3009900"/>
              <a:gd name="connsiteY3" fmla="*/ 11331 h 486358"/>
              <a:gd name="connsiteX4" fmla="*/ 3009900 w 3009900"/>
              <a:gd name="connsiteY4" fmla="*/ 0 h 486358"/>
              <a:gd name="connsiteX0" fmla="*/ 3021230 w 3021230"/>
              <a:gd name="connsiteY0" fmla="*/ 0 h 475027"/>
              <a:gd name="connsiteX1" fmla="*/ 3009900 w 3021230"/>
              <a:gd name="connsiteY1" fmla="*/ 475027 h 475027"/>
              <a:gd name="connsiteX2" fmla="*/ 0 w 3021230"/>
              <a:gd name="connsiteY2" fmla="*/ 452167 h 475027"/>
              <a:gd name="connsiteX3" fmla="*/ 237812 w 3021230"/>
              <a:gd name="connsiteY3" fmla="*/ 0 h 475027"/>
              <a:gd name="connsiteX4" fmla="*/ 3021230 w 3021230"/>
              <a:gd name="connsiteY4" fmla="*/ 0 h 475027"/>
              <a:gd name="connsiteX0" fmla="*/ 3007245 w 3007245"/>
              <a:gd name="connsiteY0" fmla="*/ 0 h 480138"/>
              <a:gd name="connsiteX1" fmla="*/ 2995915 w 3007245"/>
              <a:gd name="connsiteY1" fmla="*/ 475027 h 480138"/>
              <a:gd name="connsiteX2" fmla="*/ 0 w 3007245"/>
              <a:gd name="connsiteY2" fmla="*/ 480138 h 480138"/>
              <a:gd name="connsiteX3" fmla="*/ 223827 w 3007245"/>
              <a:gd name="connsiteY3" fmla="*/ 0 h 480138"/>
              <a:gd name="connsiteX4" fmla="*/ 3007245 w 3007245"/>
              <a:gd name="connsiteY4" fmla="*/ 0 h 480138"/>
              <a:gd name="connsiteX0" fmla="*/ 3007245 w 3007681"/>
              <a:gd name="connsiteY0" fmla="*/ 0 h 480910"/>
              <a:gd name="connsiteX1" fmla="*/ 3007681 w 3007681"/>
              <a:gd name="connsiteY1" fmla="*/ 480910 h 480910"/>
              <a:gd name="connsiteX2" fmla="*/ 0 w 3007681"/>
              <a:gd name="connsiteY2" fmla="*/ 480138 h 480910"/>
              <a:gd name="connsiteX3" fmla="*/ 223827 w 3007681"/>
              <a:gd name="connsiteY3" fmla="*/ 0 h 480910"/>
              <a:gd name="connsiteX4" fmla="*/ 3007245 w 3007681"/>
              <a:gd name="connsiteY4" fmla="*/ 0 h 480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7681" h="480910">
                <a:moveTo>
                  <a:pt x="3007245" y="0"/>
                </a:moveTo>
                <a:cubicBezTo>
                  <a:pt x="3007390" y="160303"/>
                  <a:pt x="3007536" y="320607"/>
                  <a:pt x="3007681" y="480910"/>
                </a:cubicBezTo>
                <a:lnTo>
                  <a:pt x="0" y="480138"/>
                </a:lnTo>
                <a:lnTo>
                  <a:pt x="223827" y="0"/>
                </a:lnTo>
                <a:lnTo>
                  <a:pt x="300724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14">
            <a:extLst>
              <a:ext uri="{FF2B5EF4-FFF2-40B4-BE49-F238E27FC236}">
                <a16:creationId xmlns:a16="http://schemas.microsoft.com/office/drawing/2014/main" id="{D92E238A-D5CB-4A9B-977E-3C81045380F6}"/>
              </a:ext>
            </a:extLst>
          </p:cNvPr>
          <p:cNvSpPr/>
          <p:nvPr userDrawn="1"/>
        </p:nvSpPr>
        <p:spPr>
          <a:xfrm rot="10800000">
            <a:off x="-1686" y="31060"/>
            <a:ext cx="6998809" cy="618452"/>
          </a:xfrm>
          <a:custGeom>
            <a:avLst/>
            <a:gdLst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419100 w 3009900"/>
              <a:gd name="connsiteY3" fmla="*/ 0 h 769620"/>
              <a:gd name="connsiteX4" fmla="*/ 3009900 w 3009900"/>
              <a:gd name="connsiteY4" fmla="*/ 0 h 769620"/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351117 w 3009900"/>
              <a:gd name="connsiteY3" fmla="*/ 101974 h 769620"/>
              <a:gd name="connsiteX4" fmla="*/ 3009900 w 3009900"/>
              <a:gd name="connsiteY4" fmla="*/ 0 h 769620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351117 w 3021231"/>
              <a:gd name="connsiteY3" fmla="*/ 0 h 667646"/>
              <a:gd name="connsiteX4" fmla="*/ 3021231 w 3021231"/>
              <a:gd name="connsiteY4" fmla="*/ 0 h 667646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237812 w 3021231"/>
              <a:gd name="connsiteY3" fmla="*/ 192619 h 667646"/>
              <a:gd name="connsiteX4" fmla="*/ 3021231 w 3021231"/>
              <a:gd name="connsiteY4" fmla="*/ 0 h 667646"/>
              <a:gd name="connsiteX0" fmla="*/ 3009900 w 3009900"/>
              <a:gd name="connsiteY0" fmla="*/ 0 h 486358"/>
              <a:gd name="connsiteX1" fmla="*/ 3009900 w 3009900"/>
              <a:gd name="connsiteY1" fmla="*/ 486358 h 486358"/>
              <a:gd name="connsiteX2" fmla="*/ 0 w 3009900"/>
              <a:gd name="connsiteY2" fmla="*/ 463498 h 486358"/>
              <a:gd name="connsiteX3" fmla="*/ 237812 w 3009900"/>
              <a:gd name="connsiteY3" fmla="*/ 11331 h 486358"/>
              <a:gd name="connsiteX4" fmla="*/ 3009900 w 3009900"/>
              <a:gd name="connsiteY4" fmla="*/ 0 h 486358"/>
              <a:gd name="connsiteX0" fmla="*/ 3021230 w 3021230"/>
              <a:gd name="connsiteY0" fmla="*/ 0 h 475027"/>
              <a:gd name="connsiteX1" fmla="*/ 3009900 w 3021230"/>
              <a:gd name="connsiteY1" fmla="*/ 475027 h 475027"/>
              <a:gd name="connsiteX2" fmla="*/ 0 w 3021230"/>
              <a:gd name="connsiteY2" fmla="*/ 452167 h 475027"/>
              <a:gd name="connsiteX3" fmla="*/ 237812 w 3021230"/>
              <a:gd name="connsiteY3" fmla="*/ 0 h 475027"/>
              <a:gd name="connsiteX4" fmla="*/ 3021230 w 3021230"/>
              <a:gd name="connsiteY4" fmla="*/ 0 h 475027"/>
              <a:gd name="connsiteX0" fmla="*/ 3007245 w 3007245"/>
              <a:gd name="connsiteY0" fmla="*/ 0 h 480138"/>
              <a:gd name="connsiteX1" fmla="*/ 2995915 w 3007245"/>
              <a:gd name="connsiteY1" fmla="*/ 475027 h 480138"/>
              <a:gd name="connsiteX2" fmla="*/ 0 w 3007245"/>
              <a:gd name="connsiteY2" fmla="*/ 480138 h 480138"/>
              <a:gd name="connsiteX3" fmla="*/ 223827 w 3007245"/>
              <a:gd name="connsiteY3" fmla="*/ 0 h 480138"/>
              <a:gd name="connsiteX4" fmla="*/ 3007245 w 3007245"/>
              <a:gd name="connsiteY4" fmla="*/ 0 h 480138"/>
              <a:gd name="connsiteX0" fmla="*/ 3007245 w 3008860"/>
              <a:gd name="connsiteY0" fmla="*/ 0 h 480138"/>
              <a:gd name="connsiteX1" fmla="*/ 3008860 w 3008860"/>
              <a:gd name="connsiteY1" fmla="*/ 475027 h 480138"/>
              <a:gd name="connsiteX2" fmla="*/ 0 w 3008860"/>
              <a:gd name="connsiteY2" fmla="*/ 480138 h 480138"/>
              <a:gd name="connsiteX3" fmla="*/ 223827 w 3008860"/>
              <a:gd name="connsiteY3" fmla="*/ 0 h 480138"/>
              <a:gd name="connsiteX4" fmla="*/ 3007245 w 3008860"/>
              <a:gd name="connsiteY4" fmla="*/ 0 h 480138"/>
              <a:gd name="connsiteX0" fmla="*/ 3007245 w 3008860"/>
              <a:gd name="connsiteY0" fmla="*/ 0 h 480138"/>
              <a:gd name="connsiteX1" fmla="*/ 3008860 w 3008860"/>
              <a:gd name="connsiteY1" fmla="*/ 475027 h 480138"/>
              <a:gd name="connsiteX2" fmla="*/ 0 w 3008860"/>
              <a:gd name="connsiteY2" fmla="*/ 480138 h 480138"/>
              <a:gd name="connsiteX3" fmla="*/ 146157 w 3008860"/>
              <a:gd name="connsiteY3" fmla="*/ 0 h 480138"/>
              <a:gd name="connsiteX4" fmla="*/ 3007245 w 3008860"/>
              <a:gd name="connsiteY4" fmla="*/ 0 h 480138"/>
              <a:gd name="connsiteX0" fmla="*/ 3007245 w 3008860"/>
              <a:gd name="connsiteY0" fmla="*/ 0 h 480138"/>
              <a:gd name="connsiteX1" fmla="*/ 3008860 w 3008860"/>
              <a:gd name="connsiteY1" fmla="*/ 475027 h 480138"/>
              <a:gd name="connsiteX2" fmla="*/ 0 w 3008860"/>
              <a:gd name="connsiteY2" fmla="*/ 480138 h 480138"/>
              <a:gd name="connsiteX3" fmla="*/ 122856 w 3008860"/>
              <a:gd name="connsiteY3" fmla="*/ 0 h 480138"/>
              <a:gd name="connsiteX4" fmla="*/ 3007245 w 3008860"/>
              <a:gd name="connsiteY4" fmla="*/ 0 h 480138"/>
              <a:gd name="connsiteX0" fmla="*/ 3007245 w 3008860"/>
              <a:gd name="connsiteY0" fmla="*/ 0 h 480138"/>
              <a:gd name="connsiteX1" fmla="*/ 3008860 w 3008860"/>
              <a:gd name="connsiteY1" fmla="*/ 479520 h 480138"/>
              <a:gd name="connsiteX2" fmla="*/ 0 w 3008860"/>
              <a:gd name="connsiteY2" fmla="*/ 480138 h 480138"/>
              <a:gd name="connsiteX3" fmla="*/ 122856 w 3008860"/>
              <a:gd name="connsiteY3" fmla="*/ 0 h 480138"/>
              <a:gd name="connsiteX4" fmla="*/ 3007245 w 3008860"/>
              <a:gd name="connsiteY4" fmla="*/ 0 h 48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8860" h="480138">
                <a:moveTo>
                  <a:pt x="3007245" y="0"/>
                </a:moveTo>
                <a:cubicBezTo>
                  <a:pt x="3007783" y="158342"/>
                  <a:pt x="3008322" y="321178"/>
                  <a:pt x="3008860" y="479520"/>
                </a:cubicBezTo>
                <a:lnTo>
                  <a:pt x="0" y="480138"/>
                </a:lnTo>
                <a:lnTo>
                  <a:pt x="122856" y="0"/>
                </a:lnTo>
                <a:lnTo>
                  <a:pt x="300724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14">
            <a:extLst>
              <a:ext uri="{FF2B5EF4-FFF2-40B4-BE49-F238E27FC236}">
                <a16:creationId xmlns:a16="http://schemas.microsoft.com/office/drawing/2014/main" id="{AAA15768-0708-42B8-AABA-ECE5FCE69199}"/>
              </a:ext>
            </a:extLst>
          </p:cNvPr>
          <p:cNvSpPr/>
          <p:nvPr userDrawn="1"/>
        </p:nvSpPr>
        <p:spPr>
          <a:xfrm>
            <a:off x="6896518" y="24399"/>
            <a:ext cx="2247482" cy="359358"/>
          </a:xfrm>
          <a:custGeom>
            <a:avLst/>
            <a:gdLst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419100 w 3009900"/>
              <a:gd name="connsiteY3" fmla="*/ 0 h 769620"/>
              <a:gd name="connsiteX4" fmla="*/ 3009900 w 3009900"/>
              <a:gd name="connsiteY4" fmla="*/ 0 h 769620"/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351117 w 3009900"/>
              <a:gd name="connsiteY3" fmla="*/ 101974 h 769620"/>
              <a:gd name="connsiteX4" fmla="*/ 3009900 w 3009900"/>
              <a:gd name="connsiteY4" fmla="*/ 0 h 769620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351117 w 3021231"/>
              <a:gd name="connsiteY3" fmla="*/ 0 h 667646"/>
              <a:gd name="connsiteX4" fmla="*/ 3021231 w 3021231"/>
              <a:gd name="connsiteY4" fmla="*/ 0 h 667646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237812 w 3021231"/>
              <a:gd name="connsiteY3" fmla="*/ 192619 h 667646"/>
              <a:gd name="connsiteX4" fmla="*/ 3021231 w 3021231"/>
              <a:gd name="connsiteY4" fmla="*/ 0 h 667646"/>
              <a:gd name="connsiteX0" fmla="*/ 3009900 w 3009900"/>
              <a:gd name="connsiteY0" fmla="*/ 0 h 486358"/>
              <a:gd name="connsiteX1" fmla="*/ 3009900 w 3009900"/>
              <a:gd name="connsiteY1" fmla="*/ 486358 h 486358"/>
              <a:gd name="connsiteX2" fmla="*/ 0 w 3009900"/>
              <a:gd name="connsiteY2" fmla="*/ 463498 h 486358"/>
              <a:gd name="connsiteX3" fmla="*/ 237812 w 3009900"/>
              <a:gd name="connsiteY3" fmla="*/ 11331 h 486358"/>
              <a:gd name="connsiteX4" fmla="*/ 3009900 w 3009900"/>
              <a:gd name="connsiteY4" fmla="*/ 0 h 486358"/>
              <a:gd name="connsiteX0" fmla="*/ 3021230 w 3021230"/>
              <a:gd name="connsiteY0" fmla="*/ 0 h 475027"/>
              <a:gd name="connsiteX1" fmla="*/ 3009900 w 3021230"/>
              <a:gd name="connsiteY1" fmla="*/ 475027 h 475027"/>
              <a:gd name="connsiteX2" fmla="*/ 0 w 3021230"/>
              <a:gd name="connsiteY2" fmla="*/ 452167 h 475027"/>
              <a:gd name="connsiteX3" fmla="*/ 237812 w 3021230"/>
              <a:gd name="connsiteY3" fmla="*/ 0 h 475027"/>
              <a:gd name="connsiteX4" fmla="*/ 3021230 w 3021230"/>
              <a:gd name="connsiteY4" fmla="*/ 0 h 475027"/>
              <a:gd name="connsiteX0" fmla="*/ 3007245 w 3007245"/>
              <a:gd name="connsiteY0" fmla="*/ 0 h 480138"/>
              <a:gd name="connsiteX1" fmla="*/ 2995915 w 3007245"/>
              <a:gd name="connsiteY1" fmla="*/ 475027 h 480138"/>
              <a:gd name="connsiteX2" fmla="*/ 0 w 3007245"/>
              <a:gd name="connsiteY2" fmla="*/ 480138 h 480138"/>
              <a:gd name="connsiteX3" fmla="*/ 223827 w 3007245"/>
              <a:gd name="connsiteY3" fmla="*/ 0 h 480138"/>
              <a:gd name="connsiteX4" fmla="*/ 3007245 w 3007245"/>
              <a:gd name="connsiteY4" fmla="*/ 0 h 480138"/>
              <a:gd name="connsiteX0" fmla="*/ 3007245 w 3007681"/>
              <a:gd name="connsiteY0" fmla="*/ 0 h 480910"/>
              <a:gd name="connsiteX1" fmla="*/ 3007681 w 3007681"/>
              <a:gd name="connsiteY1" fmla="*/ 480910 h 480910"/>
              <a:gd name="connsiteX2" fmla="*/ 0 w 3007681"/>
              <a:gd name="connsiteY2" fmla="*/ 480138 h 480910"/>
              <a:gd name="connsiteX3" fmla="*/ 223827 w 3007681"/>
              <a:gd name="connsiteY3" fmla="*/ 0 h 480910"/>
              <a:gd name="connsiteX4" fmla="*/ 3007245 w 3007681"/>
              <a:gd name="connsiteY4" fmla="*/ 0 h 480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7681" h="480910">
                <a:moveTo>
                  <a:pt x="3007245" y="0"/>
                </a:moveTo>
                <a:cubicBezTo>
                  <a:pt x="3007390" y="160303"/>
                  <a:pt x="3007536" y="320607"/>
                  <a:pt x="3007681" y="480910"/>
                </a:cubicBezTo>
                <a:lnTo>
                  <a:pt x="0" y="480138"/>
                </a:lnTo>
                <a:lnTo>
                  <a:pt x="223827" y="0"/>
                </a:lnTo>
                <a:lnTo>
                  <a:pt x="300724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ítulo 8">
            <a:extLst>
              <a:ext uri="{FF2B5EF4-FFF2-40B4-BE49-F238E27FC236}">
                <a16:creationId xmlns:a16="http://schemas.microsoft.com/office/drawing/2014/main" id="{CDBFDB98-B84D-41D4-AF5E-D4865E3643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12715" y="0"/>
            <a:ext cx="5455518" cy="712936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insertar titulo</a:t>
            </a:r>
            <a:endParaRPr lang="es-PE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48464" y="4803998"/>
            <a:ext cx="251982" cy="29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2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8F474E8-CD7C-431A-BC63-4AA5CDC30B1D}"/>
              </a:ext>
            </a:extLst>
          </p:cNvPr>
          <p:cNvSpPr/>
          <p:nvPr userDrawn="1"/>
        </p:nvSpPr>
        <p:spPr>
          <a:xfrm>
            <a:off x="0" y="0"/>
            <a:ext cx="9144000" cy="5119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任意多边形: 形状 13">
            <a:extLst>
              <a:ext uri="{FF2B5EF4-FFF2-40B4-BE49-F238E27FC236}">
                <a16:creationId xmlns:a16="http://schemas.microsoft.com/office/drawing/2014/main" id="{AD2BD7B3-A5E0-41BB-9CC9-D29A4BA8A2E1}"/>
              </a:ext>
            </a:extLst>
          </p:cNvPr>
          <p:cNvSpPr/>
          <p:nvPr userDrawn="1"/>
        </p:nvSpPr>
        <p:spPr>
          <a:xfrm>
            <a:off x="-1685" y="4877964"/>
            <a:ext cx="6949949" cy="259455"/>
          </a:xfrm>
          <a:custGeom>
            <a:avLst/>
            <a:gdLst>
              <a:gd name="connsiteX0" fmla="*/ 0 w 9216572"/>
              <a:gd name="connsiteY0" fmla="*/ 0 h 333829"/>
              <a:gd name="connsiteX1" fmla="*/ 9216572 w 9216572"/>
              <a:gd name="connsiteY1" fmla="*/ 29029 h 333829"/>
              <a:gd name="connsiteX2" fmla="*/ 9056914 w 9216572"/>
              <a:gd name="connsiteY2" fmla="*/ 333829 h 333829"/>
              <a:gd name="connsiteX3" fmla="*/ 29029 w 9216572"/>
              <a:gd name="connsiteY3" fmla="*/ 333829 h 333829"/>
              <a:gd name="connsiteX4" fmla="*/ 0 w 9216572"/>
              <a:gd name="connsiteY4" fmla="*/ 0 h 333829"/>
              <a:gd name="connsiteX0" fmla="*/ 0 w 9229272"/>
              <a:gd name="connsiteY0" fmla="*/ 9071 h 342900"/>
              <a:gd name="connsiteX1" fmla="*/ 9229272 w 9229272"/>
              <a:gd name="connsiteY1" fmla="*/ 0 h 342900"/>
              <a:gd name="connsiteX2" fmla="*/ 9056914 w 9229272"/>
              <a:gd name="connsiteY2" fmla="*/ 342900 h 342900"/>
              <a:gd name="connsiteX3" fmla="*/ 29029 w 9229272"/>
              <a:gd name="connsiteY3" fmla="*/ 342900 h 342900"/>
              <a:gd name="connsiteX4" fmla="*/ 0 w 9229272"/>
              <a:gd name="connsiteY4" fmla="*/ 9071 h 342900"/>
              <a:gd name="connsiteX0" fmla="*/ 0 w 9229272"/>
              <a:gd name="connsiteY0" fmla="*/ 9071 h 355600"/>
              <a:gd name="connsiteX1" fmla="*/ 9229272 w 9229272"/>
              <a:gd name="connsiteY1" fmla="*/ 0 h 355600"/>
              <a:gd name="connsiteX2" fmla="*/ 9056914 w 9229272"/>
              <a:gd name="connsiteY2" fmla="*/ 342900 h 355600"/>
              <a:gd name="connsiteX3" fmla="*/ 3629 w 9229272"/>
              <a:gd name="connsiteY3" fmla="*/ 355600 h 355600"/>
              <a:gd name="connsiteX4" fmla="*/ 0 w 9229272"/>
              <a:gd name="connsiteY4" fmla="*/ 9071 h 355600"/>
              <a:gd name="connsiteX0" fmla="*/ 0 w 9229272"/>
              <a:gd name="connsiteY0" fmla="*/ 9071 h 355600"/>
              <a:gd name="connsiteX1" fmla="*/ 9229272 w 9229272"/>
              <a:gd name="connsiteY1" fmla="*/ 0 h 355600"/>
              <a:gd name="connsiteX2" fmla="*/ 9068590 w 9229272"/>
              <a:gd name="connsiteY2" fmla="*/ 339888 h 355600"/>
              <a:gd name="connsiteX3" fmla="*/ 3629 w 9229272"/>
              <a:gd name="connsiteY3" fmla="*/ 355600 h 355600"/>
              <a:gd name="connsiteX4" fmla="*/ 0 w 9229272"/>
              <a:gd name="connsiteY4" fmla="*/ 9071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9272" h="355600">
                <a:moveTo>
                  <a:pt x="0" y="9071"/>
                </a:moveTo>
                <a:lnTo>
                  <a:pt x="9229272" y="0"/>
                </a:lnTo>
                <a:lnTo>
                  <a:pt x="9068590" y="339888"/>
                </a:lnTo>
                <a:lnTo>
                  <a:pt x="3629" y="355600"/>
                </a:lnTo>
                <a:cubicBezTo>
                  <a:pt x="2419" y="240090"/>
                  <a:pt x="1210" y="124581"/>
                  <a:pt x="0" y="9071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14">
            <a:extLst>
              <a:ext uri="{FF2B5EF4-FFF2-40B4-BE49-F238E27FC236}">
                <a16:creationId xmlns:a16="http://schemas.microsoft.com/office/drawing/2014/main" id="{CF387561-4A62-4E94-9DA9-281D58E39024}"/>
              </a:ext>
            </a:extLst>
          </p:cNvPr>
          <p:cNvSpPr/>
          <p:nvPr userDrawn="1"/>
        </p:nvSpPr>
        <p:spPr>
          <a:xfrm>
            <a:off x="6896844" y="4767158"/>
            <a:ext cx="2247482" cy="359358"/>
          </a:xfrm>
          <a:custGeom>
            <a:avLst/>
            <a:gdLst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419100 w 3009900"/>
              <a:gd name="connsiteY3" fmla="*/ 0 h 769620"/>
              <a:gd name="connsiteX4" fmla="*/ 3009900 w 3009900"/>
              <a:gd name="connsiteY4" fmla="*/ 0 h 769620"/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351117 w 3009900"/>
              <a:gd name="connsiteY3" fmla="*/ 101974 h 769620"/>
              <a:gd name="connsiteX4" fmla="*/ 3009900 w 3009900"/>
              <a:gd name="connsiteY4" fmla="*/ 0 h 769620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351117 w 3021231"/>
              <a:gd name="connsiteY3" fmla="*/ 0 h 667646"/>
              <a:gd name="connsiteX4" fmla="*/ 3021231 w 3021231"/>
              <a:gd name="connsiteY4" fmla="*/ 0 h 667646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237812 w 3021231"/>
              <a:gd name="connsiteY3" fmla="*/ 192619 h 667646"/>
              <a:gd name="connsiteX4" fmla="*/ 3021231 w 3021231"/>
              <a:gd name="connsiteY4" fmla="*/ 0 h 667646"/>
              <a:gd name="connsiteX0" fmla="*/ 3009900 w 3009900"/>
              <a:gd name="connsiteY0" fmla="*/ 0 h 486358"/>
              <a:gd name="connsiteX1" fmla="*/ 3009900 w 3009900"/>
              <a:gd name="connsiteY1" fmla="*/ 486358 h 486358"/>
              <a:gd name="connsiteX2" fmla="*/ 0 w 3009900"/>
              <a:gd name="connsiteY2" fmla="*/ 463498 h 486358"/>
              <a:gd name="connsiteX3" fmla="*/ 237812 w 3009900"/>
              <a:gd name="connsiteY3" fmla="*/ 11331 h 486358"/>
              <a:gd name="connsiteX4" fmla="*/ 3009900 w 3009900"/>
              <a:gd name="connsiteY4" fmla="*/ 0 h 486358"/>
              <a:gd name="connsiteX0" fmla="*/ 3021230 w 3021230"/>
              <a:gd name="connsiteY0" fmla="*/ 0 h 475027"/>
              <a:gd name="connsiteX1" fmla="*/ 3009900 w 3021230"/>
              <a:gd name="connsiteY1" fmla="*/ 475027 h 475027"/>
              <a:gd name="connsiteX2" fmla="*/ 0 w 3021230"/>
              <a:gd name="connsiteY2" fmla="*/ 452167 h 475027"/>
              <a:gd name="connsiteX3" fmla="*/ 237812 w 3021230"/>
              <a:gd name="connsiteY3" fmla="*/ 0 h 475027"/>
              <a:gd name="connsiteX4" fmla="*/ 3021230 w 3021230"/>
              <a:gd name="connsiteY4" fmla="*/ 0 h 475027"/>
              <a:gd name="connsiteX0" fmla="*/ 3007245 w 3007245"/>
              <a:gd name="connsiteY0" fmla="*/ 0 h 480138"/>
              <a:gd name="connsiteX1" fmla="*/ 2995915 w 3007245"/>
              <a:gd name="connsiteY1" fmla="*/ 475027 h 480138"/>
              <a:gd name="connsiteX2" fmla="*/ 0 w 3007245"/>
              <a:gd name="connsiteY2" fmla="*/ 480138 h 480138"/>
              <a:gd name="connsiteX3" fmla="*/ 223827 w 3007245"/>
              <a:gd name="connsiteY3" fmla="*/ 0 h 480138"/>
              <a:gd name="connsiteX4" fmla="*/ 3007245 w 3007245"/>
              <a:gd name="connsiteY4" fmla="*/ 0 h 480138"/>
              <a:gd name="connsiteX0" fmla="*/ 3007245 w 3007681"/>
              <a:gd name="connsiteY0" fmla="*/ 0 h 480910"/>
              <a:gd name="connsiteX1" fmla="*/ 3007681 w 3007681"/>
              <a:gd name="connsiteY1" fmla="*/ 480910 h 480910"/>
              <a:gd name="connsiteX2" fmla="*/ 0 w 3007681"/>
              <a:gd name="connsiteY2" fmla="*/ 480138 h 480910"/>
              <a:gd name="connsiteX3" fmla="*/ 223827 w 3007681"/>
              <a:gd name="connsiteY3" fmla="*/ 0 h 480910"/>
              <a:gd name="connsiteX4" fmla="*/ 3007245 w 3007681"/>
              <a:gd name="connsiteY4" fmla="*/ 0 h 480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7681" h="480910">
                <a:moveTo>
                  <a:pt x="3007245" y="0"/>
                </a:moveTo>
                <a:cubicBezTo>
                  <a:pt x="3007390" y="160303"/>
                  <a:pt x="3007536" y="320607"/>
                  <a:pt x="3007681" y="480910"/>
                </a:cubicBezTo>
                <a:lnTo>
                  <a:pt x="0" y="480138"/>
                </a:lnTo>
                <a:lnTo>
                  <a:pt x="223827" y="0"/>
                </a:lnTo>
                <a:lnTo>
                  <a:pt x="300724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14">
            <a:extLst>
              <a:ext uri="{FF2B5EF4-FFF2-40B4-BE49-F238E27FC236}">
                <a16:creationId xmlns:a16="http://schemas.microsoft.com/office/drawing/2014/main" id="{D92E238A-D5CB-4A9B-977E-3C81045380F6}"/>
              </a:ext>
            </a:extLst>
          </p:cNvPr>
          <p:cNvSpPr/>
          <p:nvPr userDrawn="1"/>
        </p:nvSpPr>
        <p:spPr>
          <a:xfrm rot="10800000">
            <a:off x="-1686" y="31060"/>
            <a:ext cx="6998809" cy="618452"/>
          </a:xfrm>
          <a:custGeom>
            <a:avLst/>
            <a:gdLst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419100 w 3009900"/>
              <a:gd name="connsiteY3" fmla="*/ 0 h 769620"/>
              <a:gd name="connsiteX4" fmla="*/ 3009900 w 3009900"/>
              <a:gd name="connsiteY4" fmla="*/ 0 h 769620"/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351117 w 3009900"/>
              <a:gd name="connsiteY3" fmla="*/ 101974 h 769620"/>
              <a:gd name="connsiteX4" fmla="*/ 3009900 w 3009900"/>
              <a:gd name="connsiteY4" fmla="*/ 0 h 769620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351117 w 3021231"/>
              <a:gd name="connsiteY3" fmla="*/ 0 h 667646"/>
              <a:gd name="connsiteX4" fmla="*/ 3021231 w 3021231"/>
              <a:gd name="connsiteY4" fmla="*/ 0 h 667646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237812 w 3021231"/>
              <a:gd name="connsiteY3" fmla="*/ 192619 h 667646"/>
              <a:gd name="connsiteX4" fmla="*/ 3021231 w 3021231"/>
              <a:gd name="connsiteY4" fmla="*/ 0 h 667646"/>
              <a:gd name="connsiteX0" fmla="*/ 3009900 w 3009900"/>
              <a:gd name="connsiteY0" fmla="*/ 0 h 486358"/>
              <a:gd name="connsiteX1" fmla="*/ 3009900 w 3009900"/>
              <a:gd name="connsiteY1" fmla="*/ 486358 h 486358"/>
              <a:gd name="connsiteX2" fmla="*/ 0 w 3009900"/>
              <a:gd name="connsiteY2" fmla="*/ 463498 h 486358"/>
              <a:gd name="connsiteX3" fmla="*/ 237812 w 3009900"/>
              <a:gd name="connsiteY3" fmla="*/ 11331 h 486358"/>
              <a:gd name="connsiteX4" fmla="*/ 3009900 w 3009900"/>
              <a:gd name="connsiteY4" fmla="*/ 0 h 486358"/>
              <a:gd name="connsiteX0" fmla="*/ 3021230 w 3021230"/>
              <a:gd name="connsiteY0" fmla="*/ 0 h 475027"/>
              <a:gd name="connsiteX1" fmla="*/ 3009900 w 3021230"/>
              <a:gd name="connsiteY1" fmla="*/ 475027 h 475027"/>
              <a:gd name="connsiteX2" fmla="*/ 0 w 3021230"/>
              <a:gd name="connsiteY2" fmla="*/ 452167 h 475027"/>
              <a:gd name="connsiteX3" fmla="*/ 237812 w 3021230"/>
              <a:gd name="connsiteY3" fmla="*/ 0 h 475027"/>
              <a:gd name="connsiteX4" fmla="*/ 3021230 w 3021230"/>
              <a:gd name="connsiteY4" fmla="*/ 0 h 475027"/>
              <a:gd name="connsiteX0" fmla="*/ 3007245 w 3007245"/>
              <a:gd name="connsiteY0" fmla="*/ 0 h 480138"/>
              <a:gd name="connsiteX1" fmla="*/ 2995915 w 3007245"/>
              <a:gd name="connsiteY1" fmla="*/ 475027 h 480138"/>
              <a:gd name="connsiteX2" fmla="*/ 0 w 3007245"/>
              <a:gd name="connsiteY2" fmla="*/ 480138 h 480138"/>
              <a:gd name="connsiteX3" fmla="*/ 223827 w 3007245"/>
              <a:gd name="connsiteY3" fmla="*/ 0 h 480138"/>
              <a:gd name="connsiteX4" fmla="*/ 3007245 w 3007245"/>
              <a:gd name="connsiteY4" fmla="*/ 0 h 480138"/>
              <a:gd name="connsiteX0" fmla="*/ 3007245 w 3008860"/>
              <a:gd name="connsiteY0" fmla="*/ 0 h 480138"/>
              <a:gd name="connsiteX1" fmla="*/ 3008860 w 3008860"/>
              <a:gd name="connsiteY1" fmla="*/ 475027 h 480138"/>
              <a:gd name="connsiteX2" fmla="*/ 0 w 3008860"/>
              <a:gd name="connsiteY2" fmla="*/ 480138 h 480138"/>
              <a:gd name="connsiteX3" fmla="*/ 223827 w 3008860"/>
              <a:gd name="connsiteY3" fmla="*/ 0 h 480138"/>
              <a:gd name="connsiteX4" fmla="*/ 3007245 w 3008860"/>
              <a:gd name="connsiteY4" fmla="*/ 0 h 480138"/>
              <a:gd name="connsiteX0" fmla="*/ 3007245 w 3008860"/>
              <a:gd name="connsiteY0" fmla="*/ 0 h 480138"/>
              <a:gd name="connsiteX1" fmla="*/ 3008860 w 3008860"/>
              <a:gd name="connsiteY1" fmla="*/ 475027 h 480138"/>
              <a:gd name="connsiteX2" fmla="*/ 0 w 3008860"/>
              <a:gd name="connsiteY2" fmla="*/ 480138 h 480138"/>
              <a:gd name="connsiteX3" fmla="*/ 146157 w 3008860"/>
              <a:gd name="connsiteY3" fmla="*/ 0 h 480138"/>
              <a:gd name="connsiteX4" fmla="*/ 3007245 w 3008860"/>
              <a:gd name="connsiteY4" fmla="*/ 0 h 480138"/>
              <a:gd name="connsiteX0" fmla="*/ 3007245 w 3008860"/>
              <a:gd name="connsiteY0" fmla="*/ 0 h 480138"/>
              <a:gd name="connsiteX1" fmla="*/ 3008860 w 3008860"/>
              <a:gd name="connsiteY1" fmla="*/ 475027 h 480138"/>
              <a:gd name="connsiteX2" fmla="*/ 0 w 3008860"/>
              <a:gd name="connsiteY2" fmla="*/ 480138 h 480138"/>
              <a:gd name="connsiteX3" fmla="*/ 122856 w 3008860"/>
              <a:gd name="connsiteY3" fmla="*/ 0 h 480138"/>
              <a:gd name="connsiteX4" fmla="*/ 3007245 w 3008860"/>
              <a:gd name="connsiteY4" fmla="*/ 0 h 480138"/>
              <a:gd name="connsiteX0" fmla="*/ 3007245 w 3008860"/>
              <a:gd name="connsiteY0" fmla="*/ 0 h 480138"/>
              <a:gd name="connsiteX1" fmla="*/ 3008860 w 3008860"/>
              <a:gd name="connsiteY1" fmla="*/ 479520 h 480138"/>
              <a:gd name="connsiteX2" fmla="*/ 0 w 3008860"/>
              <a:gd name="connsiteY2" fmla="*/ 480138 h 480138"/>
              <a:gd name="connsiteX3" fmla="*/ 122856 w 3008860"/>
              <a:gd name="connsiteY3" fmla="*/ 0 h 480138"/>
              <a:gd name="connsiteX4" fmla="*/ 3007245 w 3008860"/>
              <a:gd name="connsiteY4" fmla="*/ 0 h 48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8860" h="480138">
                <a:moveTo>
                  <a:pt x="3007245" y="0"/>
                </a:moveTo>
                <a:cubicBezTo>
                  <a:pt x="3007783" y="158342"/>
                  <a:pt x="3008322" y="321178"/>
                  <a:pt x="3008860" y="479520"/>
                </a:cubicBezTo>
                <a:lnTo>
                  <a:pt x="0" y="480138"/>
                </a:lnTo>
                <a:lnTo>
                  <a:pt x="122856" y="0"/>
                </a:lnTo>
                <a:lnTo>
                  <a:pt x="300724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14">
            <a:extLst>
              <a:ext uri="{FF2B5EF4-FFF2-40B4-BE49-F238E27FC236}">
                <a16:creationId xmlns:a16="http://schemas.microsoft.com/office/drawing/2014/main" id="{AAA15768-0708-42B8-AABA-ECE5FCE69199}"/>
              </a:ext>
            </a:extLst>
          </p:cNvPr>
          <p:cNvSpPr/>
          <p:nvPr userDrawn="1"/>
        </p:nvSpPr>
        <p:spPr>
          <a:xfrm>
            <a:off x="6896518" y="24399"/>
            <a:ext cx="2247482" cy="359358"/>
          </a:xfrm>
          <a:custGeom>
            <a:avLst/>
            <a:gdLst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419100 w 3009900"/>
              <a:gd name="connsiteY3" fmla="*/ 0 h 769620"/>
              <a:gd name="connsiteX4" fmla="*/ 3009900 w 3009900"/>
              <a:gd name="connsiteY4" fmla="*/ 0 h 769620"/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351117 w 3009900"/>
              <a:gd name="connsiteY3" fmla="*/ 101974 h 769620"/>
              <a:gd name="connsiteX4" fmla="*/ 3009900 w 3009900"/>
              <a:gd name="connsiteY4" fmla="*/ 0 h 769620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351117 w 3021231"/>
              <a:gd name="connsiteY3" fmla="*/ 0 h 667646"/>
              <a:gd name="connsiteX4" fmla="*/ 3021231 w 3021231"/>
              <a:gd name="connsiteY4" fmla="*/ 0 h 667646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237812 w 3021231"/>
              <a:gd name="connsiteY3" fmla="*/ 192619 h 667646"/>
              <a:gd name="connsiteX4" fmla="*/ 3021231 w 3021231"/>
              <a:gd name="connsiteY4" fmla="*/ 0 h 667646"/>
              <a:gd name="connsiteX0" fmla="*/ 3009900 w 3009900"/>
              <a:gd name="connsiteY0" fmla="*/ 0 h 486358"/>
              <a:gd name="connsiteX1" fmla="*/ 3009900 w 3009900"/>
              <a:gd name="connsiteY1" fmla="*/ 486358 h 486358"/>
              <a:gd name="connsiteX2" fmla="*/ 0 w 3009900"/>
              <a:gd name="connsiteY2" fmla="*/ 463498 h 486358"/>
              <a:gd name="connsiteX3" fmla="*/ 237812 w 3009900"/>
              <a:gd name="connsiteY3" fmla="*/ 11331 h 486358"/>
              <a:gd name="connsiteX4" fmla="*/ 3009900 w 3009900"/>
              <a:gd name="connsiteY4" fmla="*/ 0 h 486358"/>
              <a:gd name="connsiteX0" fmla="*/ 3021230 w 3021230"/>
              <a:gd name="connsiteY0" fmla="*/ 0 h 475027"/>
              <a:gd name="connsiteX1" fmla="*/ 3009900 w 3021230"/>
              <a:gd name="connsiteY1" fmla="*/ 475027 h 475027"/>
              <a:gd name="connsiteX2" fmla="*/ 0 w 3021230"/>
              <a:gd name="connsiteY2" fmla="*/ 452167 h 475027"/>
              <a:gd name="connsiteX3" fmla="*/ 237812 w 3021230"/>
              <a:gd name="connsiteY3" fmla="*/ 0 h 475027"/>
              <a:gd name="connsiteX4" fmla="*/ 3021230 w 3021230"/>
              <a:gd name="connsiteY4" fmla="*/ 0 h 475027"/>
              <a:gd name="connsiteX0" fmla="*/ 3007245 w 3007245"/>
              <a:gd name="connsiteY0" fmla="*/ 0 h 480138"/>
              <a:gd name="connsiteX1" fmla="*/ 2995915 w 3007245"/>
              <a:gd name="connsiteY1" fmla="*/ 475027 h 480138"/>
              <a:gd name="connsiteX2" fmla="*/ 0 w 3007245"/>
              <a:gd name="connsiteY2" fmla="*/ 480138 h 480138"/>
              <a:gd name="connsiteX3" fmla="*/ 223827 w 3007245"/>
              <a:gd name="connsiteY3" fmla="*/ 0 h 480138"/>
              <a:gd name="connsiteX4" fmla="*/ 3007245 w 3007245"/>
              <a:gd name="connsiteY4" fmla="*/ 0 h 480138"/>
              <a:gd name="connsiteX0" fmla="*/ 3007245 w 3007681"/>
              <a:gd name="connsiteY0" fmla="*/ 0 h 480910"/>
              <a:gd name="connsiteX1" fmla="*/ 3007681 w 3007681"/>
              <a:gd name="connsiteY1" fmla="*/ 480910 h 480910"/>
              <a:gd name="connsiteX2" fmla="*/ 0 w 3007681"/>
              <a:gd name="connsiteY2" fmla="*/ 480138 h 480910"/>
              <a:gd name="connsiteX3" fmla="*/ 223827 w 3007681"/>
              <a:gd name="connsiteY3" fmla="*/ 0 h 480910"/>
              <a:gd name="connsiteX4" fmla="*/ 3007245 w 3007681"/>
              <a:gd name="connsiteY4" fmla="*/ 0 h 480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7681" h="480910">
                <a:moveTo>
                  <a:pt x="3007245" y="0"/>
                </a:moveTo>
                <a:cubicBezTo>
                  <a:pt x="3007390" y="160303"/>
                  <a:pt x="3007536" y="320607"/>
                  <a:pt x="3007681" y="480910"/>
                </a:cubicBezTo>
                <a:lnTo>
                  <a:pt x="0" y="480138"/>
                </a:lnTo>
                <a:lnTo>
                  <a:pt x="223827" y="0"/>
                </a:lnTo>
                <a:lnTo>
                  <a:pt x="300724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ítulo 8">
            <a:extLst>
              <a:ext uri="{FF2B5EF4-FFF2-40B4-BE49-F238E27FC236}">
                <a16:creationId xmlns:a16="http://schemas.microsoft.com/office/drawing/2014/main" id="{CDBFDB98-B84D-41D4-AF5E-D4865E3643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12715" y="0"/>
            <a:ext cx="5455518" cy="712936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insertar titulo</a:t>
            </a:r>
            <a:endParaRPr lang="es-PE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48464" y="4803998"/>
            <a:ext cx="251982" cy="29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6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13">
            <a:extLst>
              <a:ext uri="{FF2B5EF4-FFF2-40B4-BE49-F238E27FC236}">
                <a16:creationId xmlns:a16="http://schemas.microsoft.com/office/drawing/2014/main" id="{F8F03C16-AFD5-40B3-9718-14A4440FF5BB}"/>
              </a:ext>
            </a:extLst>
          </p:cNvPr>
          <p:cNvSpPr/>
          <p:nvPr userDrawn="1"/>
        </p:nvSpPr>
        <p:spPr>
          <a:xfrm>
            <a:off x="-1685" y="4877964"/>
            <a:ext cx="6949949" cy="259455"/>
          </a:xfrm>
          <a:custGeom>
            <a:avLst/>
            <a:gdLst>
              <a:gd name="connsiteX0" fmla="*/ 0 w 9216572"/>
              <a:gd name="connsiteY0" fmla="*/ 0 h 333829"/>
              <a:gd name="connsiteX1" fmla="*/ 9216572 w 9216572"/>
              <a:gd name="connsiteY1" fmla="*/ 29029 h 333829"/>
              <a:gd name="connsiteX2" fmla="*/ 9056914 w 9216572"/>
              <a:gd name="connsiteY2" fmla="*/ 333829 h 333829"/>
              <a:gd name="connsiteX3" fmla="*/ 29029 w 9216572"/>
              <a:gd name="connsiteY3" fmla="*/ 333829 h 333829"/>
              <a:gd name="connsiteX4" fmla="*/ 0 w 9216572"/>
              <a:gd name="connsiteY4" fmla="*/ 0 h 333829"/>
              <a:gd name="connsiteX0" fmla="*/ 0 w 9229272"/>
              <a:gd name="connsiteY0" fmla="*/ 9071 h 342900"/>
              <a:gd name="connsiteX1" fmla="*/ 9229272 w 9229272"/>
              <a:gd name="connsiteY1" fmla="*/ 0 h 342900"/>
              <a:gd name="connsiteX2" fmla="*/ 9056914 w 9229272"/>
              <a:gd name="connsiteY2" fmla="*/ 342900 h 342900"/>
              <a:gd name="connsiteX3" fmla="*/ 29029 w 9229272"/>
              <a:gd name="connsiteY3" fmla="*/ 342900 h 342900"/>
              <a:gd name="connsiteX4" fmla="*/ 0 w 9229272"/>
              <a:gd name="connsiteY4" fmla="*/ 9071 h 342900"/>
              <a:gd name="connsiteX0" fmla="*/ 0 w 9229272"/>
              <a:gd name="connsiteY0" fmla="*/ 9071 h 355600"/>
              <a:gd name="connsiteX1" fmla="*/ 9229272 w 9229272"/>
              <a:gd name="connsiteY1" fmla="*/ 0 h 355600"/>
              <a:gd name="connsiteX2" fmla="*/ 9056914 w 9229272"/>
              <a:gd name="connsiteY2" fmla="*/ 342900 h 355600"/>
              <a:gd name="connsiteX3" fmla="*/ 3629 w 9229272"/>
              <a:gd name="connsiteY3" fmla="*/ 355600 h 355600"/>
              <a:gd name="connsiteX4" fmla="*/ 0 w 9229272"/>
              <a:gd name="connsiteY4" fmla="*/ 9071 h 355600"/>
              <a:gd name="connsiteX0" fmla="*/ 0 w 9229272"/>
              <a:gd name="connsiteY0" fmla="*/ 9071 h 355600"/>
              <a:gd name="connsiteX1" fmla="*/ 9229272 w 9229272"/>
              <a:gd name="connsiteY1" fmla="*/ 0 h 355600"/>
              <a:gd name="connsiteX2" fmla="*/ 9068590 w 9229272"/>
              <a:gd name="connsiteY2" fmla="*/ 339888 h 355600"/>
              <a:gd name="connsiteX3" fmla="*/ 3629 w 9229272"/>
              <a:gd name="connsiteY3" fmla="*/ 355600 h 355600"/>
              <a:gd name="connsiteX4" fmla="*/ 0 w 9229272"/>
              <a:gd name="connsiteY4" fmla="*/ 9071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9272" h="355600">
                <a:moveTo>
                  <a:pt x="0" y="9071"/>
                </a:moveTo>
                <a:lnTo>
                  <a:pt x="9229272" y="0"/>
                </a:lnTo>
                <a:lnTo>
                  <a:pt x="9068590" y="339888"/>
                </a:lnTo>
                <a:lnTo>
                  <a:pt x="3629" y="355600"/>
                </a:lnTo>
                <a:cubicBezTo>
                  <a:pt x="2419" y="240090"/>
                  <a:pt x="1210" y="124581"/>
                  <a:pt x="0" y="9071"/>
                </a:cubicBezTo>
                <a:close/>
              </a:path>
            </a:pathLst>
          </a:custGeom>
          <a:solidFill>
            <a:srgbClr val="081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14">
            <a:extLst>
              <a:ext uri="{FF2B5EF4-FFF2-40B4-BE49-F238E27FC236}">
                <a16:creationId xmlns:a16="http://schemas.microsoft.com/office/drawing/2014/main" id="{52836657-E9F3-4A8C-B637-39756C05469A}"/>
              </a:ext>
            </a:extLst>
          </p:cNvPr>
          <p:cNvSpPr/>
          <p:nvPr userDrawn="1"/>
        </p:nvSpPr>
        <p:spPr>
          <a:xfrm>
            <a:off x="6896844" y="4767158"/>
            <a:ext cx="2247482" cy="359358"/>
          </a:xfrm>
          <a:custGeom>
            <a:avLst/>
            <a:gdLst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419100 w 3009900"/>
              <a:gd name="connsiteY3" fmla="*/ 0 h 769620"/>
              <a:gd name="connsiteX4" fmla="*/ 3009900 w 3009900"/>
              <a:gd name="connsiteY4" fmla="*/ 0 h 769620"/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351117 w 3009900"/>
              <a:gd name="connsiteY3" fmla="*/ 101974 h 769620"/>
              <a:gd name="connsiteX4" fmla="*/ 3009900 w 3009900"/>
              <a:gd name="connsiteY4" fmla="*/ 0 h 769620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351117 w 3021231"/>
              <a:gd name="connsiteY3" fmla="*/ 0 h 667646"/>
              <a:gd name="connsiteX4" fmla="*/ 3021231 w 3021231"/>
              <a:gd name="connsiteY4" fmla="*/ 0 h 667646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237812 w 3021231"/>
              <a:gd name="connsiteY3" fmla="*/ 192619 h 667646"/>
              <a:gd name="connsiteX4" fmla="*/ 3021231 w 3021231"/>
              <a:gd name="connsiteY4" fmla="*/ 0 h 667646"/>
              <a:gd name="connsiteX0" fmla="*/ 3009900 w 3009900"/>
              <a:gd name="connsiteY0" fmla="*/ 0 h 486358"/>
              <a:gd name="connsiteX1" fmla="*/ 3009900 w 3009900"/>
              <a:gd name="connsiteY1" fmla="*/ 486358 h 486358"/>
              <a:gd name="connsiteX2" fmla="*/ 0 w 3009900"/>
              <a:gd name="connsiteY2" fmla="*/ 463498 h 486358"/>
              <a:gd name="connsiteX3" fmla="*/ 237812 w 3009900"/>
              <a:gd name="connsiteY3" fmla="*/ 11331 h 486358"/>
              <a:gd name="connsiteX4" fmla="*/ 3009900 w 3009900"/>
              <a:gd name="connsiteY4" fmla="*/ 0 h 486358"/>
              <a:gd name="connsiteX0" fmla="*/ 3021230 w 3021230"/>
              <a:gd name="connsiteY0" fmla="*/ 0 h 475027"/>
              <a:gd name="connsiteX1" fmla="*/ 3009900 w 3021230"/>
              <a:gd name="connsiteY1" fmla="*/ 475027 h 475027"/>
              <a:gd name="connsiteX2" fmla="*/ 0 w 3021230"/>
              <a:gd name="connsiteY2" fmla="*/ 452167 h 475027"/>
              <a:gd name="connsiteX3" fmla="*/ 237812 w 3021230"/>
              <a:gd name="connsiteY3" fmla="*/ 0 h 475027"/>
              <a:gd name="connsiteX4" fmla="*/ 3021230 w 3021230"/>
              <a:gd name="connsiteY4" fmla="*/ 0 h 475027"/>
              <a:gd name="connsiteX0" fmla="*/ 3007245 w 3007245"/>
              <a:gd name="connsiteY0" fmla="*/ 0 h 480138"/>
              <a:gd name="connsiteX1" fmla="*/ 2995915 w 3007245"/>
              <a:gd name="connsiteY1" fmla="*/ 475027 h 480138"/>
              <a:gd name="connsiteX2" fmla="*/ 0 w 3007245"/>
              <a:gd name="connsiteY2" fmla="*/ 480138 h 480138"/>
              <a:gd name="connsiteX3" fmla="*/ 223827 w 3007245"/>
              <a:gd name="connsiteY3" fmla="*/ 0 h 480138"/>
              <a:gd name="connsiteX4" fmla="*/ 3007245 w 3007245"/>
              <a:gd name="connsiteY4" fmla="*/ 0 h 480138"/>
              <a:gd name="connsiteX0" fmla="*/ 3007245 w 3007681"/>
              <a:gd name="connsiteY0" fmla="*/ 0 h 480910"/>
              <a:gd name="connsiteX1" fmla="*/ 3007681 w 3007681"/>
              <a:gd name="connsiteY1" fmla="*/ 480910 h 480910"/>
              <a:gd name="connsiteX2" fmla="*/ 0 w 3007681"/>
              <a:gd name="connsiteY2" fmla="*/ 480138 h 480910"/>
              <a:gd name="connsiteX3" fmla="*/ 223827 w 3007681"/>
              <a:gd name="connsiteY3" fmla="*/ 0 h 480910"/>
              <a:gd name="connsiteX4" fmla="*/ 3007245 w 3007681"/>
              <a:gd name="connsiteY4" fmla="*/ 0 h 480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7681" h="480910">
                <a:moveTo>
                  <a:pt x="3007245" y="0"/>
                </a:moveTo>
                <a:cubicBezTo>
                  <a:pt x="3007390" y="160303"/>
                  <a:pt x="3007536" y="320607"/>
                  <a:pt x="3007681" y="480910"/>
                </a:cubicBezTo>
                <a:lnTo>
                  <a:pt x="0" y="480138"/>
                </a:lnTo>
                <a:lnTo>
                  <a:pt x="223827" y="0"/>
                </a:lnTo>
                <a:lnTo>
                  <a:pt x="300724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14">
            <a:extLst>
              <a:ext uri="{FF2B5EF4-FFF2-40B4-BE49-F238E27FC236}">
                <a16:creationId xmlns:a16="http://schemas.microsoft.com/office/drawing/2014/main" id="{80CF4ABA-B3AC-485C-BCBC-34DC18B07D2F}"/>
              </a:ext>
            </a:extLst>
          </p:cNvPr>
          <p:cNvSpPr/>
          <p:nvPr userDrawn="1"/>
        </p:nvSpPr>
        <p:spPr>
          <a:xfrm rot="10800000">
            <a:off x="-1686" y="31060"/>
            <a:ext cx="6998809" cy="618452"/>
          </a:xfrm>
          <a:custGeom>
            <a:avLst/>
            <a:gdLst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419100 w 3009900"/>
              <a:gd name="connsiteY3" fmla="*/ 0 h 769620"/>
              <a:gd name="connsiteX4" fmla="*/ 3009900 w 3009900"/>
              <a:gd name="connsiteY4" fmla="*/ 0 h 769620"/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351117 w 3009900"/>
              <a:gd name="connsiteY3" fmla="*/ 101974 h 769620"/>
              <a:gd name="connsiteX4" fmla="*/ 3009900 w 3009900"/>
              <a:gd name="connsiteY4" fmla="*/ 0 h 769620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351117 w 3021231"/>
              <a:gd name="connsiteY3" fmla="*/ 0 h 667646"/>
              <a:gd name="connsiteX4" fmla="*/ 3021231 w 3021231"/>
              <a:gd name="connsiteY4" fmla="*/ 0 h 667646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237812 w 3021231"/>
              <a:gd name="connsiteY3" fmla="*/ 192619 h 667646"/>
              <a:gd name="connsiteX4" fmla="*/ 3021231 w 3021231"/>
              <a:gd name="connsiteY4" fmla="*/ 0 h 667646"/>
              <a:gd name="connsiteX0" fmla="*/ 3009900 w 3009900"/>
              <a:gd name="connsiteY0" fmla="*/ 0 h 486358"/>
              <a:gd name="connsiteX1" fmla="*/ 3009900 w 3009900"/>
              <a:gd name="connsiteY1" fmla="*/ 486358 h 486358"/>
              <a:gd name="connsiteX2" fmla="*/ 0 w 3009900"/>
              <a:gd name="connsiteY2" fmla="*/ 463498 h 486358"/>
              <a:gd name="connsiteX3" fmla="*/ 237812 w 3009900"/>
              <a:gd name="connsiteY3" fmla="*/ 11331 h 486358"/>
              <a:gd name="connsiteX4" fmla="*/ 3009900 w 3009900"/>
              <a:gd name="connsiteY4" fmla="*/ 0 h 486358"/>
              <a:gd name="connsiteX0" fmla="*/ 3021230 w 3021230"/>
              <a:gd name="connsiteY0" fmla="*/ 0 h 475027"/>
              <a:gd name="connsiteX1" fmla="*/ 3009900 w 3021230"/>
              <a:gd name="connsiteY1" fmla="*/ 475027 h 475027"/>
              <a:gd name="connsiteX2" fmla="*/ 0 w 3021230"/>
              <a:gd name="connsiteY2" fmla="*/ 452167 h 475027"/>
              <a:gd name="connsiteX3" fmla="*/ 237812 w 3021230"/>
              <a:gd name="connsiteY3" fmla="*/ 0 h 475027"/>
              <a:gd name="connsiteX4" fmla="*/ 3021230 w 3021230"/>
              <a:gd name="connsiteY4" fmla="*/ 0 h 475027"/>
              <a:gd name="connsiteX0" fmla="*/ 3007245 w 3007245"/>
              <a:gd name="connsiteY0" fmla="*/ 0 h 480138"/>
              <a:gd name="connsiteX1" fmla="*/ 2995915 w 3007245"/>
              <a:gd name="connsiteY1" fmla="*/ 475027 h 480138"/>
              <a:gd name="connsiteX2" fmla="*/ 0 w 3007245"/>
              <a:gd name="connsiteY2" fmla="*/ 480138 h 480138"/>
              <a:gd name="connsiteX3" fmla="*/ 223827 w 3007245"/>
              <a:gd name="connsiteY3" fmla="*/ 0 h 480138"/>
              <a:gd name="connsiteX4" fmla="*/ 3007245 w 3007245"/>
              <a:gd name="connsiteY4" fmla="*/ 0 h 480138"/>
              <a:gd name="connsiteX0" fmla="*/ 3007245 w 3008860"/>
              <a:gd name="connsiteY0" fmla="*/ 0 h 480138"/>
              <a:gd name="connsiteX1" fmla="*/ 3008860 w 3008860"/>
              <a:gd name="connsiteY1" fmla="*/ 475027 h 480138"/>
              <a:gd name="connsiteX2" fmla="*/ 0 w 3008860"/>
              <a:gd name="connsiteY2" fmla="*/ 480138 h 480138"/>
              <a:gd name="connsiteX3" fmla="*/ 223827 w 3008860"/>
              <a:gd name="connsiteY3" fmla="*/ 0 h 480138"/>
              <a:gd name="connsiteX4" fmla="*/ 3007245 w 3008860"/>
              <a:gd name="connsiteY4" fmla="*/ 0 h 480138"/>
              <a:gd name="connsiteX0" fmla="*/ 3007245 w 3008860"/>
              <a:gd name="connsiteY0" fmla="*/ 0 h 480138"/>
              <a:gd name="connsiteX1" fmla="*/ 3008860 w 3008860"/>
              <a:gd name="connsiteY1" fmla="*/ 475027 h 480138"/>
              <a:gd name="connsiteX2" fmla="*/ 0 w 3008860"/>
              <a:gd name="connsiteY2" fmla="*/ 480138 h 480138"/>
              <a:gd name="connsiteX3" fmla="*/ 146157 w 3008860"/>
              <a:gd name="connsiteY3" fmla="*/ 0 h 480138"/>
              <a:gd name="connsiteX4" fmla="*/ 3007245 w 3008860"/>
              <a:gd name="connsiteY4" fmla="*/ 0 h 480138"/>
              <a:gd name="connsiteX0" fmla="*/ 3007245 w 3008860"/>
              <a:gd name="connsiteY0" fmla="*/ 0 h 480138"/>
              <a:gd name="connsiteX1" fmla="*/ 3008860 w 3008860"/>
              <a:gd name="connsiteY1" fmla="*/ 475027 h 480138"/>
              <a:gd name="connsiteX2" fmla="*/ 0 w 3008860"/>
              <a:gd name="connsiteY2" fmla="*/ 480138 h 480138"/>
              <a:gd name="connsiteX3" fmla="*/ 122856 w 3008860"/>
              <a:gd name="connsiteY3" fmla="*/ 0 h 480138"/>
              <a:gd name="connsiteX4" fmla="*/ 3007245 w 3008860"/>
              <a:gd name="connsiteY4" fmla="*/ 0 h 480138"/>
              <a:gd name="connsiteX0" fmla="*/ 3007245 w 3008860"/>
              <a:gd name="connsiteY0" fmla="*/ 0 h 480138"/>
              <a:gd name="connsiteX1" fmla="*/ 3008860 w 3008860"/>
              <a:gd name="connsiteY1" fmla="*/ 479520 h 480138"/>
              <a:gd name="connsiteX2" fmla="*/ 0 w 3008860"/>
              <a:gd name="connsiteY2" fmla="*/ 480138 h 480138"/>
              <a:gd name="connsiteX3" fmla="*/ 122856 w 3008860"/>
              <a:gd name="connsiteY3" fmla="*/ 0 h 480138"/>
              <a:gd name="connsiteX4" fmla="*/ 3007245 w 3008860"/>
              <a:gd name="connsiteY4" fmla="*/ 0 h 48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8860" h="480138">
                <a:moveTo>
                  <a:pt x="3007245" y="0"/>
                </a:moveTo>
                <a:cubicBezTo>
                  <a:pt x="3007783" y="158342"/>
                  <a:pt x="3008322" y="321178"/>
                  <a:pt x="3008860" y="479520"/>
                </a:cubicBezTo>
                <a:lnTo>
                  <a:pt x="0" y="480138"/>
                </a:lnTo>
                <a:lnTo>
                  <a:pt x="122856" y="0"/>
                </a:lnTo>
                <a:lnTo>
                  <a:pt x="300724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14">
            <a:extLst>
              <a:ext uri="{FF2B5EF4-FFF2-40B4-BE49-F238E27FC236}">
                <a16:creationId xmlns:a16="http://schemas.microsoft.com/office/drawing/2014/main" id="{0165BEF2-43C6-4380-B813-2B12DA1C55E5}"/>
              </a:ext>
            </a:extLst>
          </p:cNvPr>
          <p:cNvSpPr/>
          <p:nvPr userDrawn="1"/>
        </p:nvSpPr>
        <p:spPr>
          <a:xfrm>
            <a:off x="6896518" y="24399"/>
            <a:ext cx="2247482" cy="359358"/>
          </a:xfrm>
          <a:custGeom>
            <a:avLst/>
            <a:gdLst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419100 w 3009900"/>
              <a:gd name="connsiteY3" fmla="*/ 0 h 769620"/>
              <a:gd name="connsiteX4" fmla="*/ 3009900 w 3009900"/>
              <a:gd name="connsiteY4" fmla="*/ 0 h 769620"/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351117 w 3009900"/>
              <a:gd name="connsiteY3" fmla="*/ 101974 h 769620"/>
              <a:gd name="connsiteX4" fmla="*/ 3009900 w 3009900"/>
              <a:gd name="connsiteY4" fmla="*/ 0 h 769620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351117 w 3021231"/>
              <a:gd name="connsiteY3" fmla="*/ 0 h 667646"/>
              <a:gd name="connsiteX4" fmla="*/ 3021231 w 3021231"/>
              <a:gd name="connsiteY4" fmla="*/ 0 h 667646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237812 w 3021231"/>
              <a:gd name="connsiteY3" fmla="*/ 192619 h 667646"/>
              <a:gd name="connsiteX4" fmla="*/ 3021231 w 3021231"/>
              <a:gd name="connsiteY4" fmla="*/ 0 h 667646"/>
              <a:gd name="connsiteX0" fmla="*/ 3009900 w 3009900"/>
              <a:gd name="connsiteY0" fmla="*/ 0 h 486358"/>
              <a:gd name="connsiteX1" fmla="*/ 3009900 w 3009900"/>
              <a:gd name="connsiteY1" fmla="*/ 486358 h 486358"/>
              <a:gd name="connsiteX2" fmla="*/ 0 w 3009900"/>
              <a:gd name="connsiteY2" fmla="*/ 463498 h 486358"/>
              <a:gd name="connsiteX3" fmla="*/ 237812 w 3009900"/>
              <a:gd name="connsiteY3" fmla="*/ 11331 h 486358"/>
              <a:gd name="connsiteX4" fmla="*/ 3009900 w 3009900"/>
              <a:gd name="connsiteY4" fmla="*/ 0 h 486358"/>
              <a:gd name="connsiteX0" fmla="*/ 3021230 w 3021230"/>
              <a:gd name="connsiteY0" fmla="*/ 0 h 475027"/>
              <a:gd name="connsiteX1" fmla="*/ 3009900 w 3021230"/>
              <a:gd name="connsiteY1" fmla="*/ 475027 h 475027"/>
              <a:gd name="connsiteX2" fmla="*/ 0 w 3021230"/>
              <a:gd name="connsiteY2" fmla="*/ 452167 h 475027"/>
              <a:gd name="connsiteX3" fmla="*/ 237812 w 3021230"/>
              <a:gd name="connsiteY3" fmla="*/ 0 h 475027"/>
              <a:gd name="connsiteX4" fmla="*/ 3021230 w 3021230"/>
              <a:gd name="connsiteY4" fmla="*/ 0 h 475027"/>
              <a:gd name="connsiteX0" fmla="*/ 3007245 w 3007245"/>
              <a:gd name="connsiteY0" fmla="*/ 0 h 480138"/>
              <a:gd name="connsiteX1" fmla="*/ 2995915 w 3007245"/>
              <a:gd name="connsiteY1" fmla="*/ 475027 h 480138"/>
              <a:gd name="connsiteX2" fmla="*/ 0 w 3007245"/>
              <a:gd name="connsiteY2" fmla="*/ 480138 h 480138"/>
              <a:gd name="connsiteX3" fmla="*/ 223827 w 3007245"/>
              <a:gd name="connsiteY3" fmla="*/ 0 h 480138"/>
              <a:gd name="connsiteX4" fmla="*/ 3007245 w 3007245"/>
              <a:gd name="connsiteY4" fmla="*/ 0 h 480138"/>
              <a:gd name="connsiteX0" fmla="*/ 3007245 w 3007681"/>
              <a:gd name="connsiteY0" fmla="*/ 0 h 480910"/>
              <a:gd name="connsiteX1" fmla="*/ 3007681 w 3007681"/>
              <a:gd name="connsiteY1" fmla="*/ 480910 h 480910"/>
              <a:gd name="connsiteX2" fmla="*/ 0 w 3007681"/>
              <a:gd name="connsiteY2" fmla="*/ 480138 h 480910"/>
              <a:gd name="connsiteX3" fmla="*/ 223827 w 3007681"/>
              <a:gd name="connsiteY3" fmla="*/ 0 h 480910"/>
              <a:gd name="connsiteX4" fmla="*/ 3007245 w 3007681"/>
              <a:gd name="connsiteY4" fmla="*/ 0 h 480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7681" h="480910">
                <a:moveTo>
                  <a:pt x="3007245" y="0"/>
                </a:moveTo>
                <a:cubicBezTo>
                  <a:pt x="3007390" y="160303"/>
                  <a:pt x="3007536" y="320607"/>
                  <a:pt x="3007681" y="480910"/>
                </a:cubicBezTo>
                <a:lnTo>
                  <a:pt x="0" y="480138"/>
                </a:lnTo>
                <a:lnTo>
                  <a:pt x="223827" y="0"/>
                </a:lnTo>
                <a:lnTo>
                  <a:pt x="3007245" y="0"/>
                </a:lnTo>
                <a:close/>
              </a:path>
            </a:pathLst>
          </a:custGeom>
          <a:solidFill>
            <a:srgbClr val="081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ítulo 8">
            <a:extLst>
              <a:ext uri="{FF2B5EF4-FFF2-40B4-BE49-F238E27FC236}">
                <a16:creationId xmlns:a16="http://schemas.microsoft.com/office/drawing/2014/main" id="{3E964902-78B4-4E6D-B2B8-0ACCE5A871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12715" y="0"/>
            <a:ext cx="5455518" cy="712936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insertar titulo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48464" y="4806997"/>
            <a:ext cx="279679" cy="27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1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8">
            <a:extLst>
              <a:ext uri="{FF2B5EF4-FFF2-40B4-BE49-F238E27FC236}">
                <a16:creationId xmlns:a16="http://schemas.microsoft.com/office/drawing/2014/main" id="{E0D2B928-A306-4F55-801B-9C16B5B02AD5}"/>
              </a:ext>
            </a:extLst>
          </p:cNvPr>
          <p:cNvSpPr>
            <a:spLocks/>
          </p:cNvSpPr>
          <p:nvPr userDrawn="1"/>
        </p:nvSpPr>
        <p:spPr bwMode="auto">
          <a:xfrm>
            <a:off x="-6751" y="-11478"/>
            <a:ext cx="1779588" cy="957263"/>
          </a:xfrm>
          <a:custGeom>
            <a:avLst/>
            <a:gdLst>
              <a:gd name="T0" fmla="*/ 604 w 1121"/>
              <a:gd name="T1" fmla="*/ 603 h 603"/>
              <a:gd name="T2" fmla="*/ 1121 w 1121"/>
              <a:gd name="T3" fmla="*/ 603 h 603"/>
              <a:gd name="T4" fmla="*/ 516 w 1121"/>
              <a:gd name="T5" fmla="*/ 0 h 603"/>
              <a:gd name="T6" fmla="*/ 0 w 1121"/>
              <a:gd name="T7" fmla="*/ 0 h 603"/>
              <a:gd name="T8" fmla="*/ 604 w 1121"/>
              <a:gd name="T9" fmla="*/ 603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1" h="603">
                <a:moveTo>
                  <a:pt x="604" y="603"/>
                </a:moveTo>
                <a:lnTo>
                  <a:pt x="1121" y="603"/>
                </a:lnTo>
                <a:lnTo>
                  <a:pt x="516" y="0"/>
                </a:lnTo>
                <a:lnTo>
                  <a:pt x="0" y="0"/>
                </a:lnTo>
                <a:lnTo>
                  <a:pt x="604" y="603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任意多边形: 形状 13">
            <a:extLst>
              <a:ext uri="{FF2B5EF4-FFF2-40B4-BE49-F238E27FC236}">
                <a16:creationId xmlns:a16="http://schemas.microsoft.com/office/drawing/2014/main" id="{DEE6AECC-F3B0-4449-9B8E-51D9C91FA65D}"/>
              </a:ext>
            </a:extLst>
          </p:cNvPr>
          <p:cNvSpPr/>
          <p:nvPr userDrawn="1"/>
        </p:nvSpPr>
        <p:spPr>
          <a:xfrm>
            <a:off x="0" y="4864201"/>
            <a:ext cx="6949949" cy="259455"/>
          </a:xfrm>
          <a:custGeom>
            <a:avLst/>
            <a:gdLst>
              <a:gd name="connsiteX0" fmla="*/ 0 w 9216572"/>
              <a:gd name="connsiteY0" fmla="*/ 0 h 333829"/>
              <a:gd name="connsiteX1" fmla="*/ 9216572 w 9216572"/>
              <a:gd name="connsiteY1" fmla="*/ 29029 h 333829"/>
              <a:gd name="connsiteX2" fmla="*/ 9056914 w 9216572"/>
              <a:gd name="connsiteY2" fmla="*/ 333829 h 333829"/>
              <a:gd name="connsiteX3" fmla="*/ 29029 w 9216572"/>
              <a:gd name="connsiteY3" fmla="*/ 333829 h 333829"/>
              <a:gd name="connsiteX4" fmla="*/ 0 w 9216572"/>
              <a:gd name="connsiteY4" fmla="*/ 0 h 333829"/>
              <a:gd name="connsiteX0" fmla="*/ 0 w 9229272"/>
              <a:gd name="connsiteY0" fmla="*/ 9071 h 342900"/>
              <a:gd name="connsiteX1" fmla="*/ 9229272 w 9229272"/>
              <a:gd name="connsiteY1" fmla="*/ 0 h 342900"/>
              <a:gd name="connsiteX2" fmla="*/ 9056914 w 9229272"/>
              <a:gd name="connsiteY2" fmla="*/ 342900 h 342900"/>
              <a:gd name="connsiteX3" fmla="*/ 29029 w 9229272"/>
              <a:gd name="connsiteY3" fmla="*/ 342900 h 342900"/>
              <a:gd name="connsiteX4" fmla="*/ 0 w 9229272"/>
              <a:gd name="connsiteY4" fmla="*/ 9071 h 342900"/>
              <a:gd name="connsiteX0" fmla="*/ 0 w 9229272"/>
              <a:gd name="connsiteY0" fmla="*/ 9071 h 355600"/>
              <a:gd name="connsiteX1" fmla="*/ 9229272 w 9229272"/>
              <a:gd name="connsiteY1" fmla="*/ 0 h 355600"/>
              <a:gd name="connsiteX2" fmla="*/ 9056914 w 9229272"/>
              <a:gd name="connsiteY2" fmla="*/ 342900 h 355600"/>
              <a:gd name="connsiteX3" fmla="*/ 3629 w 9229272"/>
              <a:gd name="connsiteY3" fmla="*/ 355600 h 355600"/>
              <a:gd name="connsiteX4" fmla="*/ 0 w 9229272"/>
              <a:gd name="connsiteY4" fmla="*/ 9071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9272" h="355600">
                <a:moveTo>
                  <a:pt x="0" y="9071"/>
                </a:moveTo>
                <a:lnTo>
                  <a:pt x="9229272" y="0"/>
                </a:lnTo>
                <a:lnTo>
                  <a:pt x="9056914" y="342900"/>
                </a:lnTo>
                <a:lnTo>
                  <a:pt x="3629" y="355600"/>
                </a:lnTo>
                <a:cubicBezTo>
                  <a:pt x="2419" y="240090"/>
                  <a:pt x="1210" y="124581"/>
                  <a:pt x="0" y="9071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14">
            <a:extLst>
              <a:ext uri="{FF2B5EF4-FFF2-40B4-BE49-F238E27FC236}">
                <a16:creationId xmlns:a16="http://schemas.microsoft.com/office/drawing/2014/main" id="{05CB049C-64E6-4299-9DF5-D452455972BF}"/>
              </a:ext>
            </a:extLst>
          </p:cNvPr>
          <p:cNvSpPr/>
          <p:nvPr userDrawn="1"/>
        </p:nvSpPr>
        <p:spPr>
          <a:xfrm>
            <a:off x="6898529" y="4757255"/>
            <a:ext cx="2247156" cy="358781"/>
          </a:xfrm>
          <a:custGeom>
            <a:avLst/>
            <a:gdLst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419100 w 3009900"/>
              <a:gd name="connsiteY3" fmla="*/ 0 h 769620"/>
              <a:gd name="connsiteX4" fmla="*/ 3009900 w 3009900"/>
              <a:gd name="connsiteY4" fmla="*/ 0 h 769620"/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351117 w 3009900"/>
              <a:gd name="connsiteY3" fmla="*/ 101974 h 769620"/>
              <a:gd name="connsiteX4" fmla="*/ 3009900 w 3009900"/>
              <a:gd name="connsiteY4" fmla="*/ 0 h 769620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351117 w 3021231"/>
              <a:gd name="connsiteY3" fmla="*/ 0 h 667646"/>
              <a:gd name="connsiteX4" fmla="*/ 3021231 w 3021231"/>
              <a:gd name="connsiteY4" fmla="*/ 0 h 667646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237812 w 3021231"/>
              <a:gd name="connsiteY3" fmla="*/ 192619 h 667646"/>
              <a:gd name="connsiteX4" fmla="*/ 3021231 w 3021231"/>
              <a:gd name="connsiteY4" fmla="*/ 0 h 667646"/>
              <a:gd name="connsiteX0" fmla="*/ 3009900 w 3009900"/>
              <a:gd name="connsiteY0" fmla="*/ 0 h 486358"/>
              <a:gd name="connsiteX1" fmla="*/ 3009900 w 3009900"/>
              <a:gd name="connsiteY1" fmla="*/ 486358 h 486358"/>
              <a:gd name="connsiteX2" fmla="*/ 0 w 3009900"/>
              <a:gd name="connsiteY2" fmla="*/ 463498 h 486358"/>
              <a:gd name="connsiteX3" fmla="*/ 237812 w 3009900"/>
              <a:gd name="connsiteY3" fmla="*/ 11331 h 486358"/>
              <a:gd name="connsiteX4" fmla="*/ 3009900 w 3009900"/>
              <a:gd name="connsiteY4" fmla="*/ 0 h 486358"/>
              <a:gd name="connsiteX0" fmla="*/ 3021230 w 3021230"/>
              <a:gd name="connsiteY0" fmla="*/ 0 h 475027"/>
              <a:gd name="connsiteX1" fmla="*/ 3009900 w 3021230"/>
              <a:gd name="connsiteY1" fmla="*/ 475027 h 475027"/>
              <a:gd name="connsiteX2" fmla="*/ 0 w 3021230"/>
              <a:gd name="connsiteY2" fmla="*/ 452167 h 475027"/>
              <a:gd name="connsiteX3" fmla="*/ 237812 w 3021230"/>
              <a:gd name="connsiteY3" fmla="*/ 0 h 475027"/>
              <a:gd name="connsiteX4" fmla="*/ 3021230 w 3021230"/>
              <a:gd name="connsiteY4" fmla="*/ 0 h 475027"/>
              <a:gd name="connsiteX0" fmla="*/ 3007245 w 3007245"/>
              <a:gd name="connsiteY0" fmla="*/ 0 h 480138"/>
              <a:gd name="connsiteX1" fmla="*/ 2995915 w 3007245"/>
              <a:gd name="connsiteY1" fmla="*/ 475027 h 480138"/>
              <a:gd name="connsiteX2" fmla="*/ 0 w 3007245"/>
              <a:gd name="connsiteY2" fmla="*/ 480138 h 480138"/>
              <a:gd name="connsiteX3" fmla="*/ 223827 w 3007245"/>
              <a:gd name="connsiteY3" fmla="*/ 0 h 480138"/>
              <a:gd name="connsiteX4" fmla="*/ 3007245 w 3007245"/>
              <a:gd name="connsiteY4" fmla="*/ 0 h 48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7245" h="480138">
                <a:moveTo>
                  <a:pt x="3007245" y="0"/>
                </a:moveTo>
                <a:lnTo>
                  <a:pt x="2995915" y="475027"/>
                </a:lnTo>
                <a:lnTo>
                  <a:pt x="0" y="480138"/>
                </a:lnTo>
                <a:lnTo>
                  <a:pt x="223827" y="0"/>
                </a:lnTo>
                <a:lnTo>
                  <a:pt x="300724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30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082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0BDE393-D6C0-47AF-8507-C9030437FAF5}"/>
              </a:ext>
            </a:extLst>
          </p:cNvPr>
          <p:cNvSpPr/>
          <p:nvPr userDrawn="1"/>
        </p:nvSpPr>
        <p:spPr>
          <a:xfrm>
            <a:off x="-1685" y="4878191"/>
            <a:ext cx="9145685" cy="259228"/>
          </a:xfrm>
          <a:custGeom>
            <a:avLst/>
            <a:gdLst>
              <a:gd name="connsiteX0" fmla="*/ 9145685 w 9145685"/>
              <a:gd name="connsiteY0" fmla="*/ 0 h 259228"/>
              <a:gd name="connsiteX1" fmla="*/ 9145685 w 9145685"/>
              <a:gd name="connsiteY1" fmla="*/ 247961 h 259228"/>
              <a:gd name="connsiteX2" fmla="*/ 3724 w 9145685"/>
              <a:gd name="connsiteY2" fmla="*/ 259228 h 259228"/>
              <a:gd name="connsiteX3" fmla="*/ 0 w 9145685"/>
              <a:gd name="connsiteY3" fmla="*/ 6392 h 259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5685" h="259228">
                <a:moveTo>
                  <a:pt x="9145685" y="0"/>
                </a:moveTo>
                <a:lnTo>
                  <a:pt x="9145685" y="247961"/>
                </a:lnTo>
                <a:lnTo>
                  <a:pt x="3724" y="259228"/>
                </a:lnTo>
                <a:cubicBezTo>
                  <a:pt x="2482" y="174949"/>
                  <a:pt x="1242" y="90671"/>
                  <a:pt x="0" y="6392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A15A2F44-24AC-4773-A4CB-02E56D7CF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80528" y="0"/>
            <a:ext cx="5455518" cy="712936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336987"/>
                </a:solidFill>
              </a:defRPr>
            </a:lvl1pPr>
          </a:lstStyle>
          <a:p>
            <a:r>
              <a:rPr lang="es-ES" dirty="0"/>
              <a:t>Haga clic insertar titulo</a:t>
            </a:r>
            <a:endParaRPr lang="es-PE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513D8FC-3DFB-4360-B578-FBC6C62CF3F9}"/>
              </a:ext>
            </a:extLst>
          </p:cNvPr>
          <p:cNvSpPr/>
          <p:nvPr userDrawn="1"/>
        </p:nvSpPr>
        <p:spPr>
          <a:xfrm>
            <a:off x="2724" y="24399"/>
            <a:ext cx="248796" cy="6184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577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B5CF5B76-81AC-48D4-8C0B-A905142562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8568951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15FB61AF-1E3C-4BC9-9974-B56917BB7194}"/>
              </a:ext>
            </a:extLst>
          </p:cNvPr>
          <p:cNvGrpSpPr/>
          <p:nvPr userDrawn="1"/>
        </p:nvGrpSpPr>
        <p:grpSpPr>
          <a:xfrm>
            <a:off x="354011" y="1131591"/>
            <a:ext cx="2489798" cy="3777637"/>
            <a:chOff x="354010" y="1131591"/>
            <a:chExt cx="3560767" cy="5402561"/>
          </a:xfrm>
          <a:solidFill>
            <a:schemeClr val="bg2">
              <a:lumMod val="50000"/>
            </a:schemeClr>
          </a:solidFill>
        </p:grpSpPr>
        <p:sp>
          <p:nvSpPr>
            <p:cNvPr id="6" name="Rounded Rectangle 2">
              <a:extLst>
                <a:ext uri="{FF2B5EF4-FFF2-40B4-BE49-F238E27FC236}">
                  <a16:creationId xmlns:a16="http://schemas.microsoft.com/office/drawing/2014/main" id="{E15A3B35-9124-4FF3-86E7-629E494A15E8}"/>
                </a:ext>
              </a:extLst>
            </p:cNvPr>
            <p:cNvSpPr/>
            <p:nvPr userDrawn="1"/>
          </p:nvSpPr>
          <p:spPr>
            <a:xfrm>
              <a:off x="354010" y="1131591"/>
              <a:ext cx="3560767" cy="5402561"/>
            </a:xfrm>
            <a:prstGeom prst="roundRect">
              <a:avLst>
                <a:gd name="adj" fmla="val 396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7" name="Rounded Rectangle 3">
              <a:extLst>
                <a:ext uri="{FF2B5EF4-FFF2-40B4-BE49-F238E27FC236}">
                  <a16:creationId xmlns:a16="http://schemas.microsoft.com/office/drawing/2014/main" id="{5AB44F69-FA08-4D91-BA18-D6240AE1E92C}"/>
                </a:ext>
              </a:extLst>
            </p:cNvPr>
            <p:cNvSpPr/>
            <p:nvPr userDrawn="1"/>
          </p:nvSpPr>
          <p:spPr>
            <a:xfrm>
              <a:off x="531933" y="1347500"/>
              <a:ext cx="153868" cy="501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>
                <a:solidFill>
                  <a:schemeClr val="bg1"/>
                </a:solidFill>
              </a:endParaRPr>
            </a:p>
          </p:txBody>
        </p:sp>
        <p:sp>
          <p:nvSpPr>
            <p:cNvPr id="8" name="Half Frame 4">
              <a:extLst>
                <a:ext uri="{FF2B5EF4-FFF2-40B4-BE49-F238E27FC236}">
                  <a16:creationId xmlns:a16="http://schemas.microsoft.com/office/drawing/2014/main" id="{6E5E2C8A-9F17-4E68-857B-5D61ADBAF935}"/>
                </a:ext>
              </a:extLst>
            </p:cNvPr>
            <p:cNvSpPr/>
            <p:nvPr userDrawn="1"/>
          </p:nvSpPr>
          <p:spPr>
            <a:xfrm rot="5400000">
              <a:off x="3057177" y="1276653"/>
              <a:ext cx="685849" cy="685148"/>
            </a:xfrm>
            <a:prstGeom prst="halfFrame">
              <a:avLst>
                <a:gd name="adj1" fmla="val 23728"/>
                <a:gd name="adj2" fmla="val 246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TextBox 57">
              <a:extLst>
                <a:ext uri="{FF2B5EF4-FFF2-40B4-BE49-F238E27FC236}">
                  <a16:creationId xmlns:a16="http://schemas.microsoft.com/office/drawing/2014/main" id="{CB20FA40-61A2-4E3F-A558-1E3A98E2B1A9}"/>
                </a:ext>
              </a:extLst>
            </p:cNvPr>
            <p:cNvSpPr txBox="1"/>
            <p:nvPr userDrawn="1"/>
          </p:nvSpPr>
          <p:spPr>
            <a:xfrm>
              <a:off x="711704" y="1637214"/>
              <a:ext cx="2232248" cy="523220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Resize without losing quality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Box 58">
              <a:extLst>
                <a:ext uri="{FF2B5EF4-FFF2-40B4-BE49-F238E27FC236}">
                  <a16:creationId xmlns:a16="http://schemas.microsoft.com/office/drawing/2014/main" id="{43C6692F-3A9F-48A2-964D-BB633661707F}"/>
                </a:ext>
              </a:extLst>
            </p:cNvPr>
            <p:cNvSpPr txBox="1"/>
            <p:nvPr userDrawn="1"/>
          </p:nvSpPr>
          <p:spPr>
            <a:xfrm>
              <a:off x="711704" y="2127463"/>
              <a:ext cx="2232248" cy="738664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Change Fill Color &amp;</a:t>
              </a:r>
            </a:p>
            <a:p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Line Color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60">
              <a:extLst>
                <a:ext uri="{FF2B5EF4-FFF2-40B4-BE49-F238E27FC236}">
                  <a16:creationId xmlns:a16="http://schemas.microsoft.com/office/drawing/2014/main" id="{53AC54A5-43F0-44A1-8DD2-696884E04755}"/>
                </a:ext>
              </a:extLst>
            </p:cNvPr>
            <p:cNvSpPr txBox="1"/>
            <p:nvPr userDrawn="1"/>
          </p:nvSpPr>
          <p:spPr>
            <a:xfrm>
              <a:off x="721229" y="4450324"/>
              <a:ext cx="2717296" cy="1384995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+mn-lt"/>
                  <a:ea typeface="+mn-ea"/>
                  <a:cs typeface="Arial" pitchFamily="34" charset="0"/>
                </a:rPr>
                <a:t>FREE </a:t>
              </a:r>
            </a:p>
            <a:p>
              <a:r>
                <a:rPr lang="en-US" altLang="ko-KR" sz="2800" b="1" dirty="0">
                  <a:solidFill>
                    <a:schemeClr val="bg1"/>
                  </a:solidFill>
                  <a:latin typeface="+mn-lt"/>
                  <a:ea typeface="+mn-ea"/>
                  <a:cs typeface="Arial" pitchFamily="34" charset="0"/>
                </a:rPr>
                <a:t>PPT TEMPLATES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424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2" r:id="rId2"/>
    <p:sldLayoutId id="2147483656" r:id="rId3"/>
    <p:sldLayoutId id="2147483657" r:id="rId4"/>
    <p:sldLayoutId id="2147483659" r:id="rId5"/>
    <p:sldLayoutId id="2147483660" r:id="rId6"/>
    <p:sldLayoutId id="2147483661" r:id="rId7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8">
            <a:extLst>
              <a:ext uri="{FF2B5EF4-FFF2-40B4-BE49-F238E27FC236}">
                <a16:creationId xmlns:a16="http://schemas.microsoft.com/office/drawing/2014/main" id="{8FBC27B4-C266-4FAE-9EF1-6661B525AD0C}"/>
              </a:ext>
            </a:extLst>
          </p:cNvPr>
          <p:cNvSpPr txBox="1"/>
          <p:nvPr/>
        </p:nvSpPr>
        <p:spPr>
          <a:xfrm>
            <a:off x="269266" y="1923678"/>
            <a:ext cx="8623213" cy="87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s-ES" altLang="zh-CN" sz="22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Responsabilidad social universitaria y desarrollo sostenible según los estudiantes de una escuela de gestión</a:t>
            </a:r>
          </a:p>
        </p:txBody>
      </p:sp>
      <p:sp>
        <p:nvSpPr>
          <p:cNvPr id="13" name="任意多边形 7">
            <a:extLst>
              <a:ext uri="{FF2B5EF4-FFF2-40B4-BE49-F238E27FC236}">
                <a16:creationId xmlns:a16="http://schemas.microsoft.com/office/drawing/2014/main" id="{7BE16C7D-455C-4FF8-B3BB-2BA612CBDA4D}"/>
              </a:ext>
            </a:extLst>
          </p:cNvPr>
          <p:cNvSpPr/>
          <p:nvPr/>
        </p:nvSpPr>
        <p:spPr>
          <a:xfrm rot="5400000" flipV="1">
            <a:off x="7321303" y="28974"/>
            <a:ext cx="1844453" cy="1800943"/>
          </a:xfrm>
          <a:custGeom>
            <a:avLst/>
            <a:gdLst>
              <a:gd name="connsiteX0" fmla="*/ 0 w 4343400"/>
              <a:gd name="connsiteY0" fmla="*/ 0 h 4343400"/>
              <a:gd name="connsiteX1" fmla="*/ 4343400 w 4343400"/>
              <a:gd name="connsiteY1" fmla="*/ 4343400 h 4343400"/>
              <a:gd name="connsiteX2" fmla="*/ 3486149 w 4343400"/>
              <a:gd name="connsiteY2" fmla="*/ 4343400 h 4343400"/>
              <a:gd name="connsiteX3" fmla="*/ 0 w 4343400"/>
              <a:gd name="connsiteY3" fmla="*/ 857251 h 4343400"/>
              <a:gd name="connsiteX4" fmla="*/ 0 w 4343400"/>
              <a:gd name="connsiteY4" fmla="*/ 0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400" h="4343400">
                <a:moveTo>
                  <a:pt x="0" y="0"/>
                </a:moveTo>
                <a:lnTo>
                  <a:pt x="4343400" y="4343400"/>
                </a:lnTo>
                <a:lnTo>
                  <a:pt x="3486149" y="4343400"/>
                </a:lnTo>
                <a:lnTo>
                  <a:pt x="0" y="8572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14" name="任意多边形 9">
            <a:extLst>
              <a:ext uri="{FF2B5EF4-FFF2-40B4-BE49-F238E27FC236}">
                <a16:creationId xmlns:a16="http://schemas.microsoft.com/office/drawing/2014/main" id="{DEEB8116-0F0C-4D9A-B373-0E8452C20A02}"/>
              </a:ext>
            </a:extLst>
          </p:cNvPr>
          <p:cNvSpPr/>
          <p:nvPr/>
        </p:nvSpPr>
        <p:spPr>
          <a:xfrm rot="16200000">
            <a:off x="6267707" y="2265081"/>
            <a:ext cx="2980785" cy="2771800"/>
          </a:xfrm>
          <a:custGeom>
            <a:avLst/>
            <a:gdLst>
              <a:gd name="connsiteX0" fmla="*/ 0 w 4343400"/>
              <a:gd name="connsiteY0" fmla="*/ 0 h 4343400"/>
              <a:gd name="connsiteX1" fmla="*/ 4343400 w 4343400"/>
              <a:gd name="connsiteY1" fmla="*/ 4343400 h 4343400"/>
              <a:gd name="connsiteX2" fmla="*/ 3486149 w 4343400"/>
              <a:gd name="connsiteY2" fmla="*/ 4343400 h 4343400"/>
              <a:gd name="connsiteX3" fmla="*/ 0 w 4343400"/>
              <a:gd name="connsiteY3" fmla="*/ 857251 h 4343400"/>
              <a:gd name="connsiteX4" fmla="*/ 0 w 4343400"/>
              <a:gd name="connsiteY4" fmla="*/ 0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400" h="4343400">
                <a:moveTo>
                  <a:pt x="0" y="0"/>
                </a:moveTo>
                <a:lnTo>
                  <a:pt x="4343400" y="4343400"/>
                </a:lnTo>
                <a:lnTo>
                  <a:pt x="3486149" y="4343400"/>
                </a:lnTo>
                <a:lnTo>
                  <a:pt x="0" y="85725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20" name="直角三角形 19">
            <a:extLst>
              <a:ext uri="{FF2B5EF4-FFF2-40B4-BE49-F238E27FC236}">
                <a16:creationId xmlns:a16="http://schemas.microsoft.com/office/drawing/2014/main" id="{E6CBA1DA-04A2-4A09-BCF2-FE5DC410114E}"/>
              </a:ext>
            </a:extLst>
          </p:cNvPr>
          <p:cNvSpPr/>
          <p:nvPr/>
        </p:nvSpPr>
        <p:spPr>
          <a:xfrm flipH="1" flipV="1">
            <a:off x="7850876" y="7218"/>
            <a:ext cx="1293125" cy="1293125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9933"/>
              </a:solidFill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54EB1115-9827-4E57-BD58-6670F327B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110" y="3507854"/>
            <a:ext cx="8638804" cy="56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6000" rIns="0" bIns="36000"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Autor: </a:t>
            </a:r>
          </a:p>
          <a:p>
            <a:pPr algn="ctr">
              <a:defRPr/>
            </a:pP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Eric Gustavo Coronel Castillo</a:t>
            </a:r>
            <a:endParaRPr lang="zh-CN" altLang="en-US" sz="1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TextBox 36">
            <a:extLst>
              <a:ext uri="{FF2B5EF4-FFF2-40B4-BE49-F238E27FC236}">
                <a16:creationId xmlns:a16="http://schemas.microsoft.com/office/drawing/2014/main" id="{A0ED51AC-4CB6-45B2-8B1A-CD0383A38602}"/>
              </a:ext>
            </a:extLst>
          </p:cNvPr>
          <p:cNvSpPr txBox="1">
            <a:spLocks/>
          </p:cNvSpPr>
          <p:nvPr/>
        </p:nvSpPr>
        <p:spPr>
          <a:xfrm>
            <a:off x="1622057" y="4211344"/>
            <a:ext cx="5886910" cy="300020"/>
          </a:xfrm>
          <a:prstGeom prst="rect">
            <a:avLst/>
          </a:prstGeom>
        </p:spPr>
        <p:txBody>
          <a:bodyPr vert="horz" wrap="square" lIns="0" tIns="72000" rIns="0" bIns="7200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rPr>
              <a:t>Lima - Perú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3219D1C-02B7-449E-811D-335829A18219}"/>
              </a:ext>
            </a:extLst>
          </p:cNvPr>
          <p:cNvSpPr txBox="1"/>
          <p:nvPr/>
        </p:nvSpPr>
        <p:spPr>
          <a:xfrm>
            <a:off x="246110" y="893606"/>
            <a:ext cx="8640294" cy="698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PE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ESCUELA DE POSGRADO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PE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PROGRAMA ACADÉMICO DE DOCTORADO EN ADMINISTRACIÓN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36A1B92-35DD-4140-B5AD-06C6716CBB09}"/>
              </a:ext>
            </a:extLst>
          </p:cNvPr>
          <p:cNvSpPr txBox="1"/>
          <p:nvPr/>
        </p:nvSpPr>
        <p:spPr>
          <a:xfrm>
            <a:off x="253673" y="2864505"/>
            <a:ext cx="8638805" cy="330072"/>
          </a:xfrm>
          <a:prstGeom prst="rect">
            <a:avLst/>
          </a:prstGeom>
          <a:noFill/>
        </p:spPr>
        <p:txBody>
          <a:bodyPr wrap="square" tIns="72000" bIns="7200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s-PE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TESIS PARA OBTENER EL GRADO ACADÉMICO DE </a:t>
            </a:r>
            <a:r>
              <a:rPr lang="es-PE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DOCTOR EN ADMINSITRACIÓN</a:t>
            </a:r>
            <a:endParaRPr lang="es-P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58EA5A-11EF-B2D3-C010-530AE04A5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226" y="166668"/>
            <a:ext cx="426857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9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C5859-687F-4A52-888E-20D689C8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716" y="0"/>
            <a:ext cx="7637043" cy="712936"/>
          </a:xfrm>
        </p:spPr>
        <p:txBody>
          <a:bodyPr/>
          <a:lstStyle/>
          <a:p>
            <a:pPr algn="l"/>
            <a:r>
              <a:rPr lang="es-ES" dirty="0"/>
              <a:t> Contrastación de hipótesis general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C49555-8129-397A-DFE7-04C943AA6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62" y="1204721"/>
            <a:ext cx="8240275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2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C5859-687F-4A52-888E-20D689C8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716" y="0"/>
            <a:ext cx="7637043" cy="712936"/>
          </a:xfrm>
        </p:spPr>
        <p:txBody>
          <a:bodyPr/>
          <a:lstStyle/>
          <a:p>
            <a:pPr algn="l"/>
            <a:r>
              <a:rPr lang="es-ES" sz="3200" dirty="0"/>
              <a:t> Contrastación de hipótesis específica 1</a:t>
            </a:r>
            <a:endParaRPr lang="es-PE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52ED9E1-2A0F-D830-98BC-D73936B99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78" y="1185669"/>
            <a:ext cx="8192643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C5859-687F-4A52-888E-20D689C8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716" y="0"/>
            <a:ext cx="7637043" cy="712936"/>
          </a:xfrm>
        </p:spPr>
        <p:txBody>
          <a:bodyPr/>
          <a:lstStyle/>
          <a:p>
            <a:pPr algn="l"/>
            <a:r>
              <a:rPr lang="es-ES" sz="3200" dirty="0"/>
              <a:t> Contrastación de hipótesis específica 2</a:t>
            </a:r>
            <a:endParaRPr lang="es-PE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87E0719-0151-368D-AE17-F07432A5E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78" y="1319037"/>
            <a:ext cx="8192643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5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C5859-687F-4A52-888E-20D689C8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716" y="0"/>
            <a:ext cx="7637043" cy="712936"/>
          </a:xfrm>
        </p:spPr>
        <p:txBody>
          <a:bodyPr/>
          <a:lstStyle/>
          <a:p>
            <a:pPr algn="l"/>
            <a:r>
              <a:rPr lang="es-ES" sz="3200" dirty="0"/>
              <a:t> Contrastación de hipótesis específica 3</a:t>
            </a:r>
            <a:endParaRPr lang="es-PE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EBC51B-DD27-AA66-7BC6-842D7FE82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04" y="1361906"/>
            <a:ext cx="8173591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4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C5859-687F-4A52-888E-20D689C8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716" y="0"/>
            <a:ext cx="7637043" cy="712936"/>
          </a:xfrm>
        </p:spPr>
        <p:txBody>
          <a:bodyPr/>
          <a:lstStyle/>
          <a:p>
            <a:pPr algn="l"/>
            <a:r>
              <a:rPr lang="es-ES" sz="3200" dirty="0"/>
              <a:t> Contrastación de hipótesis específica 4</a:t>
            </a:r>
            <a:endParaRPr lang="es-PE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EA3F41A-A148-A408-04FF-96B8704BB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47" y="1328564"/>
            <a:ext cx="8106906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2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EDDDE-067A-404F-AFAA-F218E90B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/>
              <a:t> Conclusiones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DC40FF4-D58D-C2F2-387D-1297B0DC275F}"/>
              </a:ext>
            </a:extLst>
          </p:cNvPr>
          <p:cNvSpPr txBox="1"/>
          <p:nvPr/>
        </p:nvSpPr>
        <p:spPr>
          <a:xfrm>
            <a:off x="359532" y="712936"/>
            <a:ext cx="8424935" cy="4019054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rmAutofit fontScale="92500" lnSpcReduction="20000"/>
          </a:bodyPr>
          <a:lstStyle/>
          <a:p>
            <a:pPr>
              <a:lnSpc>
                <a:spcPct val="134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1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Primera:</a:t>
            </a:r>
          </a:p>
          <a:p>
            <a:pPr>
              <a:lnSpc>
                <a:spcPct val="134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La </a:t>
            </a:r>
            <a:r>
              <a:rPr lang="es-ES" sz="1600" b="1" dirty="0">
                <a:solidFill>
                  <a:srgbClr val="7030A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RSU</a:t>
            </a: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y el </a:t>
            </a:r>
            <a:r>
              <a:rPr lang="es-ES" sz="1600" b="1" dirty="0">
                <a:solidFill>
                  <a:srgbClr val="7030A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desarrollo sostenible</a:t>
            </a: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se vinculan fuertemente, el hallazgo importante devela que los educandos de la escuela de gestión ignoran sutilmente los fundamentos y principios que viabilizan la sostenibilidad de la sociedad. Esa relación intrínseca además de su integración es esencial para formar ciudadanos conscientes y contribuir al bienestar nacional. Es necesario incluir en la filosofía organizacional y en el planeamiento estratégico de la universidad.</a:t>
            </a:r>
          </a:p>
          <a:p>
            <a:pPr>
              <a:lnSpc>
                <a:spcPct val="134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1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Segunda:</a:t>
            </a:r>
          </a:p>
          <a:p>
            <a:pPr>
              <a:lnSpc>
                <a:spcPct val="134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La </a:t>
            </a:r>
            <a:r>
              <a:rPr lang="es-ES" sz="1600" b="1" dirty="0">
                <a:solidFill>
                  <a:srgbClr val="7030A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formación universitaria</a:t>
            </a: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y el </a:t>
            </a:r>
            <a:r>
              <a:rPr lang="es-ES" sz="1600" b="1" dirty="0">
                <a:solidFill>
                  <a:srgbClr val="7030A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desarrollo sostenible</a:t>
            </a: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se relacionan, sin embargo, los estudiantes de la escuela de gestión desconocen su importancia como rol fundamental en su preparación profesional. Ese vínculo es crucial para preparar a las futuras generaciones de profesionales y ciudadanos conscientes de los desafíos globales. Se requiere incrementar además de concientizar en lo importante que es la integración del aspecto sostenible en la formación académica.</a:t>
            </a:r>
          </a:p>
        </p:txBody>
      </p:sp>
    </p:spTree>
    <p:extLst>
      <p:ext uri="{BB962C8B-B14F-4D97-AF65-F5344CB8AC3E}">
        <p14:creationId xmlns:p14="http://schemas.microsoft.com/office/powerpoint/2010/main" val="169731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EDDDE-067A-404F-AFAA-F218E90B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/>
              <a:t> Conclusiones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DC40FF4-D58D-C2F2-387D-1297B0DC275F}"/>
              </a:ext>
            </a:extLst>
          </p:cNvPr>
          <p:cNvSpPr txBox="1"/>
          <p:nvPr/>
        </p:nvSpPr>
        <p:spPr>
          <a:xfrm>
            <a:off x="359532" y="712936"/>
            <a:ext cx="8424935" cy="4019054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s-ES" sz="1300" b="1" dirty="0">
                <a:solidFill>
                  <a:schemeClr val="accent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Tercera: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s-E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La </a:t>
            </a:r>
            <a:r>
              <a:rPr lang="es-ES" sz="1300" b="1" dirty="0">
                <a:solidFill>
                  <a:srgbClr val="7030A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investigación</a:t>
            </a:r>
            <a:r>
              <a:rPr lang="es-E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y el </a:t>
            </a:r>
            <a:r>
              <a:rPr lang="es-ES" sz="1300" b="1" dirty="0">
                <a:solidFill>
                  <a:srgbClr val="7030A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desarrollo sostenible</a:t>
            </a:r>
            <a:r>
              <a:rPr lang="es-E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se relacionan, se determinó que los discentes de la escuela de gestión valoran sutilmente la producción del conocimiento subyacente a encontrar soluciones a los problemas de la sociedad, debido a su relevancia para abordar los desafíos globales y lograr un futuro más equitativo y resiliente.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s-ES" sz="1300" b="1" dirty="0">
                <a:solidFill>
                  <a:schemeClr val="accent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Cuarta: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s-E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El </a:t>
            </a:r>
            <a:r>
              <a:rPr lang="es-ES" sz="1300" b="1" dirty="0">
                <a:solidFill>
                  <a:srgbClr val="7030A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vínculo comunitario</a:t>
            </a:r>
            <a:r>
              <a:rPr lang="es-E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y el </a:t>
            </a:r>
            <a:r>
              <a:rPr lang="es-ES" sz="1300" b="1" dirty="0">
                <a:solidFill>
                  <a:srgbClr val="7030A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desarrollo sostenible</a:t>
            </a:r>
            <a:r>
              <a:rPr lang="es-E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se relacionan, se determinó que los estudiantes ignoran los principios fundamentales que la definen. Esta relación fortalece la colaboración dinámica de los individuos en su propio desarrollo.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s-ES" sz="1300" b="1" dirty="0">
                <a:solidFill>
                  <a:schemeClr val="accent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Quinta: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s-E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La </a:t>
            </a:r>
            <a:r>
              <a:rPr lang="es-ES" sz="1300" b="1" dirty="0">
                <a:solidFill>
                  <a:srgbClr val="7030A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gestión institucional</a:t>
            </a:r>
            <a:r>
              <a:rPr lang="es-E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y el </a:t>
            </a:r>
            <a:r>
              <a:rPr lang="es-ES" sz="1300" dirty="0">
                <a:solidFill>
                  <a:srgbClr val="7030A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desarrollo sostenible</a:t>
            </a:r>
            <a:r>
              <a:rPr lang="es-E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se relacionan, se determinó que los estudiantes ignoran la organización estructural interna de la universidad. Esta falta de conocimiento limita la capacidad de los estudiantes para comprender como se toman decisiones y se implementan las políticas relacionadas con la RSU y el desarrollo sostenible.</a:t>
            </a:r>
          </a:p>
        </p:txBody>
      </p:sp>
    </p:spTree>
    <p:extLst>
      <p:ext uri="{BB962C8B-B14F-4D97-AF65-F5344CB8AC3E}">
        <p14:creationId xmlns:p14="http://schemas.microsoft.com/office/powerpoint/2010/main" val="426667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C5859-687F-4A52-888E-20D689C8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524327" cy="712936"/>
          </a:xfrm>
        </p:spPr>
        <p:txBody>
          <a:bodyPr/>
          <a:lstStyle/>
          <a:p>
            <a:pPr algn="l"/>
            <a:r>
              <a:rPr lang="es-ES" sz="3200" dirty="0"/>
              <a:t>Propuesta: Introducción</a:t>
            </a:r>
            <a:endParaRPr lang="es-PE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F1A3B85-F667-EAB0-0254-63AC9BFFABF6}"/>
              </a:ext>
            </a:extLst>
          </p:cNvPr>
          <p:cNvSpPr txBox="1"/>
          <p:nvPr/>
        </p:nvSpPr>
        <p:spPr>
          <a:xfrm>
            <a:off x="359533" y="712936"/>
            <a:ext cx="8460939" cy="4019054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norm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La Responsabilidad Social Universitaria (RSU) y el Desarrollo Sostenible son conceptos interrelacionados que forman parte esencial de la misión de las universidades. Sin embargo, a pesar de su adopción, estas instituciones enfrentan desafíos significativos para equilibrar el crecimiento económico, la justicia social y la conservación ambiental. Es crucial que la RSU y el desarrollo sostenible se integren de manera efectiva en la docencia, la investigación y la administración, requiriendo un compromiso auténtico que transforme a las universidades en verdaderos agentes de cambio social y ambiental.</a:t>
            </a:r>
          </a:p>
        </p:txBody>
      </p:sp>
    </p:spTree>
    <p:extLst>
      <p:ext uri="{BB962C8B-B14F-4D97-AF65-F5344CB8AC3E}">
        <p14:creationId xmlns:p14="http://schemas.microsoft.com/office/powerpoint/2010/main" val="215364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C5859-687F-4A52-888E-20D689C8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524327" cy="712936"/>
          </a:xfrm>
        </p:spPr>
        <p:txBody>
          <a:bodyPr/>
          <a:lstStyle/>
          <a:p>
            <a:pPr algn="l"/>
            <a:r>
              <a:rPr lang="es-ES" sz="3200" dirty="0"/>
              <a:t>Propuesta: Objetivos</a:t>
            </a:r>
            <a:endParaRPr lang="es-PE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F1A3B85-F667-EAB0-0254-63AC9BFFABF6}"/>
              </a:ext>
            </a:extLst>
          </p:cNvPr>
          <p:cNvSpPr txBox="1"/>
          <p:nvPr/>
        </p:nvSpPr>
        <p:spPr>
          <a:xfrm>
            <a:off x="359533" y="712936"/>
            <a:ext cx="8388931" cy="4019054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rmAutofit/>
          </a:bodyPr>
          <a:lstStyle/>
          <a:p>
            <a:pPr>
              <a:lnSpc>
                <a:spcPct val="134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1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Objetivo general</a:t>
            </a:r>
          </a:p>
          <a:p>
            <a:pPr>
              <a:lnSpc>
                <a:spcPct val="134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Implementar efectivamente en todas las áreas de la universidad los principios de la RSU y el Desarrollo Sostenible.</a:t>
            </a:r>
          </a:p>
          <a:p>
            <a:pPr>
              <a:lnSpc>
                <a:spcPct val="134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1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Objetivos específicos</a:t>
            </a:r>
          </a:p>
          <a:p>
            <a:pPr marL="342900" indent="-342900">
              <a:lnSpc>
                <a:spcPct val="134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Aplicar pragmáticamente el presupuesto asignado a la RSU y el desarrollo sostenible, de acuerdo con el estatuto de la universidad.</a:t>
            </a:r>
          </a:p>
          <a:p>
            <a:pPr marL="342900" indent="-342900">
              <a:lnSpc>
                <a:spcPct val="134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Concientizar a los miembros de la universidad sobre la importancia de la RSU y el desarrollo sostenible.</a:t>
            </a:r>
          </a:p>
          <a:p>
            <a:pPr marL="342900" indent="-342900">
              <a:lnSpc>
                <a:spcPct val="134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Medir el impacto de la RSU en el desarrollo sostenible.</a:t>
            </a:r>
          </a:p>
        </p:txBody>
      </p:sp>
    </p:spTree>
    <p:extLst>
      <p:ext uri="{BB962C8B-B14F-4D97-AF65-F5344CB8AC3E}">
        <p14:creationId xmlns:p14="http://schemas.microsoft.com/office/powerpoint/2010/main" val="3339981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C5859-687F-4A52-888E-20D689C8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524327" cy="712936"/>
          </a:xfrm>
        </p:spPr>
        <p:txBody>
          <a:bodyPr/>
          <a:lstStyle/>
          <a:p>
            <a:pPr algn="l"/>
            <a:r>
              <a:rPr lang="es-ES" sz="3200" dirty="0"/>
              <a:t>Propuesta: Solución</a:t>
            </a:r>
            <a:endParaRPr lang="es-PE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F1A3B85-F667-EAB0-0254-63AC9BFFABF6}"/>
              </a:ext>
            </a:extLst>
          </p:cNvPr>
          <p:cNvSpPr txBox="1"/>
          <p:nvPr/>
        </p:nvSpPr>
        <p:spPr>
          <a:xfrm>
            <a:off x="359532" y="712936"/>
            <a:ext cx="8424935" cy="4019054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rmAutofit fontScale="77500" lnSpcReduction="20000"/>
          </a:bodyPr>
          <a:lstStyle/>
          <a:p>
            <a:pPr>
              <a:lnSpc>
                <a:spcPct val="134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1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Integración en la Filosofía Organizacional</a:t>
            </a:r>
          </a:p>
          <a:p>
            <a:pPr>
              <a:lnSpc>
                <a:spcPct val="134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Las universidades deben incorporar la RSU y el Desarrollo Sostenible en su filosofía organizacional y en el planeamiento estratégico. Esto implica alinear los objetivos institucionales con las normas de sostenibilidad y responsabilidad social.</a:t>
            </a:r>
          </a:p>
          <a:p>
            <a:pPr>
              <a:lnSpc>
                <a:spcPct val="134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1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Participación y Compromiso de los Grupos de Interés</a:t>
            </a:r>
          </a:p>
          <a:p>
            <a:pPr>
              <a:lnSpc>
                <a:spcPct val="134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La administración de la RSU necesita que participen mayor cantidad de personas y que se comprometan los que integran los grupos de interés. Es imprescindible que la RSU sea implementada de manera ética y transparente, generando valor para la sociedad.</a:t>
            </a:r>
          </a:p>
          <a:p>
            <a:pPr>
              <a:lnSpc>
                <a:spcPct val="134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1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Educación y Sensibilización</a:t>
            </a:r>
          </a:p>
          <a:p>
            <a:pPr>
              <a:lnSpc>
                <a:spcPct val="134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Las universidades deben promover la educación y la conciencia sobre la RSU y el Desarrollo Sostenible. La comprensión sólida de los desafíos ambientales y sociales es esencial para implementar cambios significativos.</a:t>
            </a:r>
          </a:p>
          <a:p>
            <a:pPr>
              <a:lnSpc>
                <a:spcPct val="134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1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Medición del Impacto Real</a:t>
            </a:r>
          </a:p>
          <a:p>
            <a:pPr>
              <a:lnSpc>
                <a:spcPct val="134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Evaluar el impacto social y del medio ambiente de las acciones de RSU y Desarrollo Sostenible es complejo pero necesario. Se deben establecer indicadores claros y métodos de evaluación para medir el progreso y los resultados.</a:t>
            </a:r>
          </a:p>
        </p:txBody>
      </p:sp>
    </p:spTree>
    <p:extLst>
      <p:ext uri="{BB962C8B-B14F-4D97-AF65-F5344CB8AC3E}">
        <p14:creationId xmlns:p14="http://schemas.microsoft.com/office/powerpoint/2010/main" val="1748877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217C5-28CF-4E1A-B6F7-2AB11781F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/>
              <a:t> Problema de investigación</a:t>
            </a:r>
            <a:endParaRPr lang="es-PE" dirty="0"/>
          </a:p>
        </p:txBody>
      </p:sp>
      <p:sp>
        <p:nvSpPr>
          <p:cNvPr id="5" name="ïşḻïďê-PA_矩形 12">
            <a:extLst>
              <a:ext uri="{FF2B5EF4-FFF2-40B4-BE49-F238E27FC236}">
                <a16:creationId xmlns:a16="http://schemas.microsoft.com/office/drawing/2014/main" id="{770A1052-ACB9-46F2-B315-3FBEAAD4162A}"/>
              </a:ext>
            </a:extLst>
          </p:cNvPr>
          <p:cNvSpPr/>
          <p:nvPr/>
        </p:nvSpPr>
        <p:spPr>
          <a:xfrm>
            <a:off x="0" y="2307533"/>
            <a:ext cx="9144000" cy="306431"/>
          </a:xfrm>
          <a:prstGeom prst="rect">
            <a:avLst/>
          </a:prstGeom>
          <a:solidFill>
            <a:schemeClr val="tx1">
              <a:lumMod val="7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PA_组合 45">
            <a:extLst>
              <a:ext uri="{FF2B5EF4-FFF2-40B4-BE49-F238E27FC236}">
                <a16:creationId xmlns:a16="http://schemas.microsoft.com/office/drawing/2014/main" id="{FA363420-25DB-49C4-AB95-90585DFC64D7}"/>
              </a:ext>
            </a:extLst>
          </p:cNvPr>
          <p:cNvGrpSpPr/>
          <p:nvPr/>
        </p:nvGrpSpPr>
        <p:grpSpPr>
          <a:xfrm>
            <a:off x="7212761" y="2347593"/>
            <a:ext cx="518763" cy="518763"/>
            <a:chOff x="8509796" y="4355240"/>
            <a:chExt cx="648072" cy="648072"/>
          </a:xfrm>
        </p:grpSpPr>
        <p:sp>
          <p:nvSpPr>
            <p:cNvPr id="25" name="ïşḻïďê-Oval 26">
              <a:extLst>
                <a:ext uri="{FF2B5EF4-FFF2-40B4-BE49-F238E27FC236}">
                  <a16:creationId xmlns:a16="http://schemas.microsoft.com/office/drawing/2014/main" id="{12E243E7-F614-47B0-B425-30BAB47E8888}"/>
                </a:ext>
              </a:extLst>
            </p:cNvPr>
            <p:cNvSpPr/>
            <p:nvPr/>
          </p:nvSpPr>
          <p:spPr>
            <a:xfrm>
              <a:off x="8509796" y="4355240"/>
              <a:ext cx="648072" cy="648072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26" name="ïşḻïďê-Freeform 428">
              <a:extLst>
                <a:ext uri="{FF2B5EF4-FFF2-40B4-BE49-F238E27FC236}">
                  <a16:creationId xmlns:a16="http://schemas.microsoft.com/office/drawing/2014/main" id="{7BB11AF4-8481-42F9-894D-049E11B25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3686" y="4496131"/>
              <a:ext cx="380293" cy="366291"/>
            </a:xfrm>
            <a:custGeom>
              <a:avLst/>
              <a:gdLst>
                <a:gd name="connsiteX0" fmla="*/ 297615 w 597921"/>
                <a:gd name="connsiteY0" fmla="*/ 96957 h 598324"/>
                <a:gd name="connsiteX1" fmla="*/ 323434 w 597921"/>
                <a:gd name="connsiteY1" fmla="*/ 122740 h 598324"/>
                <a:gd name="connsiteX2" fmla="*/ 323434 w 597921"/>
                <a:gd name="connsiteY2" fmla="*/ 289852 h 598324"/>
                <a:gd name="connsiteX3" fmla="*/ 462572 w 597921"/>
                <a:gd name="connsiteY3" fmla="*/ 289852 h 598324"/>
                <a:gd name="connsiteX4" fmla="*/ 487913 w 597921"/>
                <a:gd name="connsiteY4" fmla="*/ 315157 h 598324"/>
                <a:gd name="connsiteX5" fmla="*/ 462572 w 597921"/>
                <a:gd name="connsiteY5" fmla="*/ 340463 h 598324"/>
                <a:gd name="connsiteX6" fmla="*/ 297615 w 597921"/>
                <a:gd name="connsiteY6" fmla="*/ 340463 h 598324"/>
                <a:gd name="connsiteX7" fmla="*/ 272274 w 597921"/>
                <a:gd name="connsiteY7" fmla="*/ 315157 h 598324"/>
                <a:gd name="connsiteX8" fmla="*/ 272274 w 597921"/>
                <a:gd name="connsiteY8" fmla="*/ 122740 h 598324"/>
                <a:gd name="connsiteX9" fmla="*/ 297615 w 597921"/>
                <a:gd name="connsiteY9" fmla="*/ 96957 h 598324"/>
                <a:gd name="connsiteX10" fmla="*/ 298127 w 597921"/>
                <a:gd name="connsiteY10" fmla="*/ 0 h 598324"/>
                <a:gd name="connsiteX11" fmla="*/ 597921 w 597921"/>
                <a:gd name="connsiteY11" fmla="*/ 299401 h 598324"/>
                <a:gd name="connsiteX12" fmla="*/ 298127 w 597921"/>
                <a:gd name="connsiteY12" fmla="*/ 598324 h 598324"/>
                <a:gd name="connsiteX13" fmla="*/ 35150 w 597921"/>
                <a:gd name="connsiteY13" fmla="*/ 442177 h 598324"/>
                <a:gd name="connsiteX14" fmla="*/ 34194 w 597921"/>
                <a:gd name="connsiteY14" fmla="*/ 432149 h 598324"/>
                <a:gd name="connsiteX15" fmla="*/ 40410 w 597921"/>
                <a:gd name="connsiteY15" fmla="*/ 424509 h 598324"/>
                <a:gd name="connsiteX16" fmla="*/ 74836 w 597921"/>
                <a:gd name="connsiteY16" fmla="*/ 407796 h 598324"/>
                <a:gd name="connsiteX17" fmla="*/ 91571 w 597921"/>
                <a:gd name="connsiteY17" fmla="*/ 413049 h 598324"/>
                <a:gd name="connsiteX18" fmla="*/ 298127 w 597921"/>
                <a:gd name="connsiteY18" fmla="*/ 534815 h 598324"/>
                <a:gd name="connsiteX19" fmla="*/ 534328 w 597921"/>
                <a:gd name="connsiteY19" fmla="*/ 299401 h 598324"/>
                <a:gd name="connsiteX20" fmla="*/ 298127 w 597921"/>
                <a:gd name="connsiteY20" fmla="*/ 63509 h 598324"/>
                <a:gd name="connsiteX21" fmla="*/ 145123 w 597921"/>
                <a:gd name="connsiteY21" fmla="*/ 120333 h 598324"/>
                <a:gd name="connsiteX22" fmla="*/ 200587 w 597921"/>
                <a:gd name="connsiteY22" fmla="*/ 142299 h 598324"/>
                <a:gd name="connsiteX23" fmla="*/ 208237 w 597921"/>
                <a:gd name="connsiteY23" fmla="*/ 152327 h 598324"/>
                <a:gd name="connsiteX24" fmla="*/ 203456 w 597921"/>
                <a:gd name="connsiteY24" fmla="*/ 164265 h 598324"/>
                <a:gd name="connsiteX25" fmla="*/ 48060 w 597921"/>
                <a:gd name="connsiteY25" fmla="*/ 285553 h 598324"/>
                <a:gd name="connsiteX26" fmla="*/ 35150 w 597921"/>
                <a:gd name="connsiteY26" fmla="*/ 287463 h 598324"/>
                <a:gd name="connsiteX27" fmla="*/ 27500 w 597921"/>
                <a:gd name="connsiteY27" fmla="*/ 277435 h 598324"/>
                <a:gd name="connsiteX28" fmla="*/ 246 w 597921"/>
                <a:gd name="connsiteY28" fmla="*/ 82132 h 598324"/>
                <a:gd name="connsiteX29" fmla="*/ 4550 w 597921"/>
                <a:gd name="connsiteY29" fmla="*/ 70194 h 598324"/>
                <a:gd name="connsiteX30" fmla="*/ 17459 w 597921"/>
                <a:gd name="connsiteY30" fmla="*/ 68762 h 598324"/>
                <a:gd name="connsiteX31" fmla="*/ 80574 w 597921"/>
                <a:gd name="connsiteY31" fmla="*/ 94070 h 598324"/>
                <a:gd name="connsiteX32" fmla="*/ 298127 w 597921"/>
                <a:gd name="connsiteY32" fmla="*/ 0 h 598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97921" h="598324">
                  <a:moveTo>
                    <a:pt x="297615" y="96957"/>
                  </a:moveTo>
                  <a:cubicBezTo>
                    <a:pt x="311959" y="96957"/>
                    <a:pt x="323434" y="108416"/>
                    <a:pt x="323434" y="122740"/>
                  </a:cubicBezTo>
                  <a:lnTo>
                    <a:pt x="323434" y="289852"/>
                  </a:lnTo>
                  <a:lnTo>
                    <a:pt x="462572" y="289852"/>
                  </a:lnTo>
                  <a:cubicBezTo>
                    <a:pt x="476438" y="289852"/>
                    <a:pt x="487913" y="301311"/>
                    <a:pt x="487913" y="315157"/>
                  </a:cubicBezTo>
                  <a:cubicBezTo>
                    <a:pt x="487913" y="329004"/>
                    <a:pt x="476438" y="340463"/>
                    <a:pt x="462572" y="340463"/>
                  </a:cubicBezTo>
                  <a:lnTo>
                    <a:pt x="297615" y="340463"/>
                  </a:lnTo>
                  <a:cubicBezTo>
                    <a:pt x="283749" y="340463"/>
                    <a:pt x="272274" y="329004"/>
                    <a:pt x="272274" y="315157"/>
                  </a:cubicBezTo>
                  <a:lnTo>
                    <a:pt x="272274" y="122740"/>
                  </a:lnTo>
                  <a:cubicBezTo>
                    <a:pt x="272274" y="108416"/>
                    <a:pt x="283749" y="96957"/>
                    <a:pt x="297615" y="96957"/>
                  </a:cubicBezTo>
                  <a:close/>
                  <a:moveTo>
                    <a:pt x="298127" y="0"/>
                  </a:moveTo>
                  <a:cubicBezTo>
                    <a:pt x="463564" y="0"/>
                    <a:pt x="597921" y="134181"/>
                    <a:pt x="597921" y="299401"/>
                  </a:cubicBezTo>
                  <a:cubicBezTo>
                    <a:pt x="597921" y="464143"/>
                    <a:pt x="463564" y="598324"/>
                    <a:pt x="298127" y="598324"/>
                  </a:cubicBezTo>
                  <a:cubicBezTo>
                    <a:pt x="188155" y="598324"/>
                    <a:pt x="87268" y="538635"/>
                    <a:pt x="35150" y="442177"/>
                  </a:cubicBezTo>
                  <a:cubicBezTo>
                    <a:pt x="33238" y="438835"/>
                    <a:pt x="32760" y="435492"/>
                    <a:pt x="34194" y="432149"/>
                  </a:cubicBezTo>
                  <a:cubicBezTo>
                    <a:pt x="35150" y="428807"/>
                    <a:pt x="37541" y="425942"/>
                    <a:pt x="40410" y="424509"/>
                  </a:cubicBezTo>
                  <a:lnTo>
                    <a:pt x="74836" y="407796"/>
                  </a:lnTo>
                  <a:cubicBezTo>
                    <a:pt x="81052" y="404931"/>
                    <a:pt x="88702" y="407319"/>
                    <a:pt x="91571" y="413049"/>
                  </a:cubicBezTo>
                  <a:cubicBezTo>
                    <a:pt x="133169" y="488018"/>
                    <a:pt x="212540" y="534815"/>
                    <a:pt x="298127" y="534815"/>
                  </a:cubicBezTo>
                  <a:cubicBezTo>
                    <a:pt x="428181" y="534815"/>
                    <a:pt x="534328" y="429284"/>
                    <a:pt x="534328" y="299401"/>
                  </a:cubicBezTo>
                  <a:cubicBezTo>
                    <a:pt x="534328" y="169517"/>
                    <a:pt x="428181" y="63509"/>
                    <a:pt x="298127" y="63509"/>
                  </a:cubicBezTo>
                  <a:cubicBezTo>
                    <a:pt x="242185" y="63509"/>
                    <a:pt x="187677" y="83565"/>
                    <a:pt x="145123" y="120333"/>
                  </a:cubicBezTo>
                  <a:lnTo>
                    <a:pt x="200587" y="142299"/>
                  </a:lnTo>
                  <a:cubicBezTo>
                    <a:pt x="204890" y="144209"/>
                    <a:pt x="207759" y="148029"/>
                    <a:pt x="208237" y="152327"/>
                  </a:cubicBezTo>
                  <a:cubicBezTo>
                    <a:pt x="208715" y="157102"/>
                    <a:pt x="207281" y="161399"/>
                    <a:pt x="203456" y="164265"/>
                  </a:cubicBezTo>
                  <a:lnTo>
                    <a:pt x="48060" y="285553"/>
                  </a:lnTo>
                  <a:cubicBezTo>
                    <a:pt x="44235" y="288418"/>
                    <a:pt x="39454" y="289373"/>
                    <a:pt x="35150" y="287463"/>
                  </a:cubicBezTo>
                  <a:cubicBezTo>
                    <a:pt x="31325" y="285553"/>
                    <a:pt x="27978" y="281733"/>
                    <a:pt x="27500" y="277435"/>
                  </a:cubicBezTo>
                  <a:lnTo>
                    <a:pt x="246" y="82132"/>
                  </a:lnTo>
                  <a:cubicBezTo>
                    <a:pt x="-710" y="77835"/>
                    <a:pt x="1203" y="73060"/>
                    <a:pt x="4550" y="70194"/>
                  </a:cubicBezTo>
                  <a:cubicBezTo>
                    <a:pt x="8375" y="67807"/>
                    <a:pt x="13156" y="66852"/>
                    <a:pt x="17459" y="68762"/>
                  </a:cubicBezTo>
                  <a:lnTo>
                    <a:pt x="80574" y="94070"/>
                  </a:lnTo>
                  <a:cubicBezTo>
                    <a:pt x="137472" y="33426"/>
                    <a:pt x="214931" y="0"/>
                    <a:pt x="2981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8"/>
            </a:p>
          </p:txBody>
        </p:sp>
      </p:grpSp>
      <p:grpSp>
        <p:nvGrpSpPr>
          <p:cNvPr id="7" name="PA_组合 43">
            <a:extLst>
              <a:ext uri="{FF2B5EF4-FFF2-40B4-BE49-F238E27FC236}">
                <a16:creationId xmlns:a16="http://schemas.microsoft.com/office/drawing/2014/main" id="{6E80CC60-AB08-4E8E-AD37-9F44D36E22F7}"/>
              </a:ext>
            </a:extLst>
          </p:cNvPr>
          <p:cNvGrpSpPr/>
          <p:nvPr/>
        </p:nvGrpSpPr>
        <p:grpSpPr>
          <a:xfrm>
            <a:off x="4480342" y="2347593"/>
            <a:ext cx="518763" cy="518763"/>
            <a:chOff x="5735960" y="4355240"/>
            <a:chExt cx="648072" cy="648072"/>
          </a:xfrm>
        </p:grpSpPr>
        <p:sp>
          <p:nvSpPr>
            <p:cNvPr id="23" name="ïşḻïďê-Oval 24">
              <a:extLst>
                <a:ext uri="{FF2B5EF4-FFF2-40B4-BE49-F238E27FC236}">
                  <a16:creationId xmlns:a16="http://schemas.microsoft.com/office/drawing/2014/main" id="{286435F4-ACB0-4012-AB7F-0032A21B22DB}"/>
                </a:ext>
              </a:extLst>
            </p:cNvPr>
            <p:cNvSpPr/>
            <p:nvPr/>
          </p:nvSpPr>
          <p:spPr>
            <a:xfrm>
              <a:off x="5735960" y="4355240"/>
              <a:ext cx="648072" cy="64807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24" name="ïşḻïďê-Freeform 70">
              <a:extLst>
                <a:ext uri="{FF2B5EF4-FFF2-40B4-BE49-F238E27FC236}">
                  <a16:creationId xmlns:a16="http://schemas.microsoft.com/office/drawing/2014/main" id="{B72EA57D-C0D0-4C16-9D2B-08B378D0EF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69850" y="4496131"/>
              <a:ext cx="380293" cy="366291"/>
            </a:xfrm>
            <a:custGeom>
              <a:avLst/>
              <a:gdLst>
                <a:gd name="T0" fmla="*/ 4096 w 6827"/>
                <a:gd name="T1" fmla="*/ 4551 h 6827"/>
                <a:gd name="T2" fmla="*/ 6258 w 6827"/>
                <a:gd name="T3" fmla="*/ 4096 h 6827"/>
                <a:gd name="T4" fmla="*/ 2348 w 6827"/>
                <a:gd name="T5" fmla="*/ 4911 h 6827"/>
                <a:gd name="T6" fmla="*/ 569 w 6827"/>
                <a:gd name="T7" fmla="*/ 4551 h 6827"/>
                <a:gd name="T8" fmla="*/ 569 w 6827"/>
                <a:gd name="T9" fmla="*/ 3982 h 6827"/>
                <a:gd name="T10" fmla="*/ 1707 w 6827"/>
                <a:gd name="T11" fmla="*/ 2503 h 6827"/>
                <a:gd name="T12" fmla="*/ 3868 w 6827"/>
                <a:gd name="T13" fmla="*/ 2731 h 6827"/>
                <a:gd name="T14" fmla="*/ 5827 w 6827"/>
                <a:gd name="T15" fmla="*/ 2004 h 6827"/>
                <a:gd name="T16" fmla="*/ 6258 w 6827"/>
                <a:gd name="T17" fmla="*/ 1820 h 6827"/>
                <a:gd name="T18" fmla="*/ 4779 w 6827"/>
                <a:gd name="T19" fmla="*/ 0 h 6827"/>
                <a:gd name="T20" fmla="*/ 2854 w 6827"/>
                <a:gd name="T21" fmla="*/ 2381 h 6827"/>
                <a:gd name="T22" fmla="*/ 1239 w 6827"/>
                <a:gd name="T23" fmla="*/ 2257 h 6827"/>
                <a:gd name="T24" fmla="*/ 569 w 6827"/>
                <a:gd name="T25" fmla="*/ 2844 h 6827"/>
                <a:gd name="T26" fmla="*/ 569 w 6827"/>
                <a:gd name="T27" fmla="*/ 2276 h 6827"/>
                <a:gd name="T28" fmla="*/ 569 w 6827"/>
                <a:gd name="T29" fmla="*/ 1707 h 6827"/>
                <a:gd name="T30" fmla="*/ 569 w 6827"/>
                <a:gd name="T31" fmla="*/ 1138 h 6827"/>
                <a:gd name="T32" fmla="*/ 569 w 6827"/>
                <a:gd name="T33" fmla="*/ 569 h 6827"/>
                <a:gd name="T34" fmla="*/ 341 w 6827"/>
                <a:gd name="T35" fmla="*/ 0 h 6827"/>
                <a:gd name="T36" fmla="*/ 114 w 6827"/>
                <a:gd name="T37" fmla="*/ 569 h 6827"/>
                <a:gd name="T38" fmla="*/ 114 w 6827"/>
                <a:gd name="T39" fmla="*/ 1138 h 6827"/>
                <a:gd name="T40" fmla="*/ 114 w 6827"/>
                <a:gd name="T41" fmla="*/ 1707 h 6827"/>
                <a:gd name="T42" fmla="*/ 114 w 6827"/>
                <a:gd name="T43" fmla="*/ 2276 h 6827"/>
                <a:gd name="T44" fmla="*/ 114 w 6827"/>
                <a:gd name="T45" fmla="*/ 2844 h 6827"/>
                <a:gd name="T46" fmla="*/ 114 w 6827"/>
                <a:gd name="T47" fmla="*/ 3413 h 6827"/>
                <a:gd name="T48" fmla="*/ 114 w 6827"/>
                <a:gd name="T49" fmla="*/ 3982 h 6827"/>
                <a:gd name="T50" fmla="*/ 114 w 6827"/>
                <a:gd name="T51" fmla="*/ 4551 h 6827"/>
                <a:gd name="T52" fmla="*/ 114 w 6827"/>
                <a:gd name="T53" fmla="*/ 5120 h 6827"/>
                <a:gd name="T54" fmla="*/ 114 w 6827"/>
                <a:gd name="T55" fmla="*/ 5689 h 6827"/>
                <a:gd name="T56" fmla="*/ 114 w 6827"/>
                <a:gd name="T57" fmla="*/ 6258 h 6827"/>
                <a:gd name="T58" fmla="*/ 683 w 6827"/>
                <a:gd name="T59" fmla="*/ 6713 h 6827"/>
                <a:gd name="T60" fmla="*/ 1252 w 6827"/>
                <a:gd name="T61" fmla="*/ 6713 h 6827"/>
                <a:gd name="T62" fmla="*/ 1820 w 6827"/>
                <a:gd name="T63" fmla="*/ 6713 h 6827"/>
                <a:gd name="T64" fmla="*/ 2389 w 6827"/>
                <a:gd name="T65" fmla="*/ 6713 h 6827"/>
                <a:gd name="T66" fmla="*/ 2958 w 6827"/>
                <a:gd name="T67" fmla="*/ 6713 h 6827"/>
                <a:gd name="T68" fmla="*/ 3527 w 6827"/>
                <a:gd name="T69" fmla="*/ 6713 h 6827"/>
                <a:gd name="T70" fmla="*/ 4096 w 6827"/>
                <a:gd name="T71" fmla="*/ 6713 h 6827"/>
                <a:gd name="T72" fmla="*/ 4665 w 6827"/>
                <a:gd name="T73" fmla="*/ 6713 h 6827"/>
                <a:gd name="T74" fmla="*/ 5234 w 6827"/>
                <a:gd name="T75" fmla="*/ 6713 h 6827"/>
                <a:gd name="T76" fmla="*/ 5803 w 6827"/>
                <a:gd name="T77" fmla="*/ 6713 h 6827"/>
                <a:gd name="T78" fmla="*/ 6371 w 6827"/>
                <a:gd name="T79" fmla="*/ 6713 h 6827"/>
                <a:gd name="T80" fmla="*/ 6827 w 6827"/>
                <a:gd name="T81" fmla="*/ 6485 h 6827"/>
                <a:gd name="T82" fmla="*/ 6371 w 6827"/>
                <a:gd name="T83" fmla="*/ 6258 h 6827"/>
                <a:gd name="T84" fmla="*/ 5803 w 6827"/>
                <a:gd name="T85" fmla="*/ 6258 h 6827"/>
                <a:gd name="T86" fmla="*/ 5234 w 6827"/>
                <a:gd name="T87" fmla="*/ 6258 h 6827"/>
                <a:gd name="T88" fmla="*/ 4665 w 6827"/>
                <a:gd name="T89" fmla="*/ 6258 h 6827"/>
                <a:gd name="T90" fmla="*/ 4096 w 6827"/>
                <a:gd name="T91" fmla="*/ 6258 h 6827"/>
                <a:gd name="T92" fmla="*/ 3527 w 6827"/>
                <a:gd name="T93" fmla="*/ 6258 h 6827"/>
                <a:gd name="T94" fmla="*/ 2958 w 6827"/>
                <a:gd name="T95" fmla="*/ 6258 h 6827"/>
                <a:gd name="T96" fmla="*/ 2389 w 6827"/>
                <a:gd name="T97" fmla="*/ 6258 h 6827"/>
                <a:gd name="T98" fmla="*/ 1820 w 6827"/>
                <a:gd name="T99" fmla="*/ 6258 h 6827"/>
                <a:gd name="T100" fmla="*/ 1252 w 6827"/>
                <a:gd name="T101" fmla="*/ 6258 h 6827"/>
                <a:gd name="T102" fmla="*/ 683 w 6827"/>
                <a:gd name="T103" fmla="*/ 6258 h 6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827" h="6827">
                  <a:moveTo>
                    <a:pt x="1263" y="5234"/>
                  </a:moveTo>
                  <a:cubicBezTo>
                    <a:pt x="1316" y="5493"/>
                    <a:pt x="1546" y="5689"/>
                    <a:pt x="1820" y="5689"/>
                  </a:cubicBezTo>
                  <a:cubicBezTo>
                    <a:pt x="2114" y="5689"/>
                    <a:pt x="2354" y="5464"/>
                    <a:pt x="2383" y="5178"/>
                  </a:cubicBezTo>
                  <a:lnTo>
                    <a:pt x="3568" y="4191"/>
                  </a:lnTo>
                  <a:cubicBezTo>
                    <a:pt x="3652" y="4401"/>
                    <a:pt x="3856" y="4551"/>
                    <a:pt x="4096" y="4551"/>
                  </a:cubicBezTo>
                  <a:cubicBezTo>
                    <a:pt x="4348" y="4551"/>
                    <a:pt x="4560" y="4385"/>
                    <a:pt x="4635" y="4157"/>
                  </a:cubicBezTo>
                  <a:lnTo>
                    <a:pt x="5696" y="4736"/>
                  </a:lnTo>
                  <a:cubicBezTo>
                    <a:pt x="5732" y="5016"/>
                    <a:pt x="5969" y="5234"/>
                    <a:pt x="6258" y="5234"/>
                  </a:cubicBezTo>
                  <a:cubicBezTo>
                    <a:pt x="6571" y="5234"/>
                    <a:pt x="6827" y="4979"/>
                    <a:pt x="6827" y="4665"/>
                  </a:cubicBezTo>
                  <a:cubicBezTo>
                    <a:pt x="6827" y="4351"/>
                    <a:pt x="6571" y="4096"/>
                    <a:pt x="6258" y="4096"/>
                  </a:cubicBezTo>
                  <a:cubicBezTo>
                    <a:pt x="6006" y="4096"/>
                    <a:pt x="5794" y="4262"/>
                    <a:pt x="5719" y="4490"/>
                  </a:cubicBezTo>
                  <a:lnTo>
                    <a:pt x="4658" y="3911"/>
                  </a:lnTo>
                  <a:cubicBezTo>
                    <a:pt x="4622" y="3631"/>
                    <a:pt x="4385" y="3413"/>
                    <a:pt x="4096" y="3413"/>
                  </a:cubicBezTo>
                  <a:cubicBezTo>
                    <a:pt x="3802" y="3413"/>
                    <a:pt x="3563" y="3638"/>
                    <a:pt x="3533" y="3924"/>
                  </a:cubicBezTo>
                  <a:lnTo>
                    <a:pt x="2348" y="4911"/>
                  </a:lnTo>
                  <a:cubicBezTo>
                    <a:pt x="2265" y="4701"/>
                    <a:pt x="2060" y="4551"/>
                    <a:pt x="1820" y="4551"/>
                  </a:cubicBezTo>
                  <a:cubicBezTo>
                    <a:pt x="1546" y="4551"/>
                    <a:pt x="1316" y="4747"/>
                    <a:pt x="1263" y="5006"/>
                  </a:cubicBezTo>
                  <a:lnTo>
                    <a:pt x="455" y="5006"/>
                  </a:lnTo>
                  <a:lnTo>
                    <a:pt x="455" y="4551"/>
                  </a:lnTo>
                  <a:lnTo>
                    <a:pt x="569" y="4551"/>
                  </a:lnTo>
                  <a:cubicBezTo>
                    <a:pt x="632" y="4551"/>
                    <a:pt x="683" y="4500"/>
                    <a:pt x="683" y="4437"/>
                  </a:cubicBezTo>
                  <a:cubicBezTo>
                    <a:pt x="683" y="4374"/>
                    <a:pt x="632" y="4324"/>
                    <a:pt x="569" y="4324"/>
                  </a:cubicBezTo>
                  <a:lnTo>
                    <a:pt x="455" y="4324"/>
                  </a:lnTo>
                  <a:lnTo>
                    <a:pt x="455" y="3982"/>
                  </a:lnTo>
                  <a:lnTo>
                    <a:pt x="569" y="3982"/>
                  </a:lnTo>
                  <a:cubicBezTo>
                    <a:pt x="632" y="3982"/>
                    <a:pt x="683" y="3931"/>
                    <a:pt x="683" y="3868"/>
                  </a:cubicBezTo>
                  <a:cubicBezTo>
                    <a:pt x="683" y="3806"/>
                    <a:pt x="632" y="3755"/>
                    <a:pt x="569" y="3755"/>
                  </a:cubicBezTo>
                  <a:lnTo>
                    <a:pt x="480" y="3755"/>
                  </a:lnTo>
                  <a:lnTo>
                    <a:pt x="1407" y="2416"/>
                  </a:lnTo>
                  <a:cubicBezTo>
                    <a:pt x="1494" y="2470"/>
                    <a:pt x="1596" y="2503"/>
                    <a:pt x="1707" y="2503"/>
                  </a:cubicBezTo>
                  <a:cubicBezTo>
                    <a:pt x="1888" y="2503"/>
                    <a:pt x="2048" y="2416"/>
                    <a:pt x="2152" y="2284"/>
                  </a:cubicBezTo>
                  <a:lnTo>
                    <a:pt x="2752" y="2584"/>
                  </a:lnTo>
                  <a:cubicBezTo>
                    <a:pt x="2740" y="2631"/>
                    <a:pt x="2731" y="2680"/>
                    <a:pt x="2731" y="2731"/>
                  </a:cubicBezTo>
                  <a:cubicBezTo>
                    <a:pt x="2731" y="3044"/>
                    <a:pt x="2986" y="3300"/>
                    <a:pt x="3300" y="3300"/>
                  </a:cubicBezTo>
                  <a:cubicBezTo>
                    <a:pt x="3613" y="3300"/>
                    <a:pt x="3868" y="3044"/>
                    <a:pt x="3868" y="2731"/>
                  </a:cubicBezTo>
                  <a:cubicBezTo>
                    <a:pt x="3868" y="2608"/>
                    <a:pt x="3829" y="2496"/>
                    <a:pt x="3763" y="2403"/>
                  </a:cubicBezTo>
                  <a:lnTo>
                    <a:pt x="4488" y="1055"/>
                  </a:lnTo>
                  <a:cubicBezTo>
                    <a:pt x="4574" y="1107"/>
                    <a:pt x="4672" y="1138"/>
                    <a:pt x="4779" y="1138"/>
                  </a:cubicBezTo>
                  <a:cubicBezTo>
                    <a:pt x="4891" y="1138"/>
                    <a:pt x="4995" y="1104"/>
                    <a:pt x="5083" y="1048"/>
                  </a:cubicBezTo>
                  <a:lnTo>
                    <a:pt x="5827" y="2004"/>
                  </a:lnTo>
                  <a:cubicBezTo>
                    <a:pt x="5829" y="2007"/>
                    <a:pt x="5833" y="2009"/>
                    <a:pt x="5836" y="2011"/>
                  </a:cubicBezTo>
                  <a:cubicBezTo>
                    <a:pt x="5745" y="2112"/>
                    <a:pt x="5689" y="2244"/>
                    <a:pt x="5689" y="2389"/>
                  </a:cubicBezTo>
                  <a:cubicBezTo>
                    <a:pt x="5689" y="2703"/>
                    <a:pt x="5944" y="2958"/>
                    <a:pt x="6258" y="2958"/>
                  </a:cubicBezTo>
                  <a:cubicBezTo>
                    <a:pt x="6571" y="2958"/>
                    <a:pt x="6827" y="2703"/>
                    <a:pt x="6827" y="2389"/>
                  </a:cubicBezTo>
                  <a:cubicBezTo>
                    <a:pt x="6827" y="2076"/>
                    <a:pt x="6571" y="1820"/>
                    <a:pt x="6258" y="1820"/>
                  </a:cubicBezTo>
                  <a:cubicBezTo>
                    <a:pt x="6170" y="1820"/>
                    <a:pt x="6087" y="1842"/>
                    <a:pt x="6013" y="1878"/>
                  </a:cubicBezTo>
                  <a:cubicBezTo>
                    <a:pt x="6010" y="1874"/>
                    <a:pt x="6010" y="1869"/>
                    <a:pt x="6006" y="1864"/>
                  </a:cubicBezTo>
                  <a:lnTo>
                    <a:pt x="5248" y="890"/>
                  </a:lnTo>
                  <a:cubicBezTo>
                    <a:pt x="5311" y="798"/>
                    <a:pt x="5348" y="688"/>
                    <a:pt x="5348" y="569"/>
                  </a:cubicBezTo>
                  <a:cubicBezTo>
                    <a:pt x="5348" y="255"/>
                    <a:pt x="5092" y="0"/>
                    <a:pt x="4779" y="0"/>
                  </a:cubicBezTo>
                  <a:cubicBezTo>
                    <a:pt x="4465" y="0"/>
                    <a:pt x="4210" y="255"/>
                    <a:pt x="4210" y="569"/>
                  </a:cubicBezTo>
                  <a:cubicBezTo>
                    <a:pt x="4210" y="691"/>
                    <a:pt x="4249" y="804"/>
                    <a:pt x="4315" y="897"/>
                  </a:cubicBezTo>
                  <a:lnTo>
                    <a:pt x="3590" y="2244"/>
                  </a:lnTo>
                  <a:cubicBezTo>
                    <a:pt x="3505" y="2193"/>
                    <a:pt x="3406" y="2162"/>
                    <a:pt x="3300" y="2162"/>
                  </a:cubicBezTo>
                  <a:cubicBezTo>
                    <a:pt x="3118" y="2162"/>
                    <a:pt x="2959" y="2248"/>
                    <a:pt x="2854" y="2381"/>
                  </a:cubicBezTo>
                  <a:lnTo>
                    <a:pt x="2254" y="2081"/>
                  </a:lnTo>
                  <a:cubicBezTo>
                    <a:pt x="2267" y="2034"/>
                    <a:pt x="2276" y="1985"/>
                    <a:pt x="2276" y="1934"/>
                  </a:cubicBezTo>
                  <a:cubicBezTo>
                    <a:pt x="2276" y="1621"/>
                    <a:pt x="2020" y="1365"/>
                    <a:pt x="1707" y="1365"/>
                  </a:cubicBezTo>
                  <a:cubicBezTo>
                    <a:pt x="1393" y="1365"/>
                    <a:pt x="1138" y="1621"/>
                    <a:pt x="1138" y="1934"/>
                  </a:cubicBezTo>
                  <a:cubicBezTo>
                    <a:pt x="1138" y="2054"/>
                    <a:pt x="1176" y="2166"/>
                    <a:pt x="1239" y="2257"/>
                  </a:cubicBezTo>
                  <a:lnTo>
                    <a:pt x="593" y="3191"/>
                  </a:lnTo>
                  <a:cubicBezTo>
                    <a:pt x="585" y="3189"/>
                    <a:pt x="578" y="3186"/>
                    <a:pt x="569" y="3186"/>
                  </a:cubicBezTo>
                  <a:lnTo>
                    <a:pt x="455" y="3186"/>
                  </a:lnTo>
                  <a:lnTo>
                    <a:pt x="455" y="2844"/>
                  </a:lnTo>
                  <a:lnTo>
                    <a:pt x="569" y="2844"/>
                  </a:lnTo>
                  <a:cubicBezTo>
                    <a:pt x="632" y="2844"/>
                    <a:pt x="683" y="2794"/>
                    <a:pt x="683" y="2731"/>
                  </a:cubicBezTo>
                  <a:cubicBezTo>
                    <a:pt x="683" y="2668"/>
                    <a:pt x="632" y="2617"/>
                    <a:pt x="569" y="2617"/>
                  </a:cubicBezTo>
                  <a:lnTo>
                    <a:pt x="455" y="2617"/>
                  </a:lnTo>
                  <a:lnTo>
                    <a:pt x="455" y="2276"/>
                  </a:lnTo>
                  <a:lnTo>
                    <a:pt x="569" y="2276"/>
                  </a:lnTo>
                  <a:cubicBezTo>
                    <a:pt x="632" y="2276"/>
                    <a:pt x="683" y="2225"/>
                    <a:pt x="683" y="2162"/>
                  </a:cubicBezTo>
                  <a:cubicBezTo>
                    <a:pt x="683" y="2099"/>
                    <a:pt x="632" y="2048"/>
                    <a:pt x="569" y="2048"/>
                  </a:cubicBezTo>
                  <a:lnTo>
                    <a:pt x="455" y="2048"/>
                  </a:lnTo>
                  <a:lnTo>
                    <a:pt x="455" y="1707"/>
                  </a:lnTo>
                  <a:lnTo>
                    <a:pt x="569" y="1707"/>
                  </a:lnTo>
                  <a:cubicBezTo>
                    <a:pt x="632" y="1707"/>
                    <a:pt x="683" y="1656"/>
                    <a:pt x="683" y="1593"/>
                  </a:cubicBezTo>
                  <a:cubicBezTo>
                    <a:pt x="683" y="1530"/>
                    <a:pt x="632" y="1479"/>
                    <a:pt x="569" y="1479"/>
                  </a:cubicBezTo>
                  <a:lnTo>
                    <a:pt x="455" y="1479"/>
                  </a:lnTo>
                  <a:lnTo>
                    <a:pt x="455" y="1138"/>
                  </a:lnTo>
                  <a:lnTo>
                    <a:pt x="569" y="1138"/>
                  </a:lnTo>
                  <a:cubicBezTo>
                    <a:pt x="632" y="1138"/>
                    <a:pt x="683" y="1087"/>
                    <a:pt x="683" y="1024"/>
                  </a:cubicBezTo>
                  <a:cubicBezTo>
                    <a:pt x="683" y="961"/>
                    <a:pt x="632" y="910"/>
                    <a:pt x="569" y="910"/>
                  </a:cubicBezTo>
                  <a:lnTo>
                    <a:pt x="455" y="910"/>
                  </a:lnTo>
                  <a:lnTo>
                    <a:pt x="455" y="569"/>
                  </a:lnTo>
                  <a:lnTo>
                    <a:pt x="569" y="569"/>
                  </a:lnTo>
                  <a:cubicBezTo>
                    <a:pt x="632" y="569"/>
                    <a:pt x="683" y="518"/>
                    <a:pt x="683" y="455"/>
                  </a:cubicBezTo>
                  <a:cubicBezTo>
                    <a:pt x="683" y="392"/>
                    <a:pt x="632" y="341"/>
                    <a:pt x="569" y="341"/>
                  </a:cubicBezTo>
                  <a:lnTo>
                    <a:pt x="455" y="341"/>
                  </a:lnTo>
                  <a:lnTo>
                    <a:pt x="455" y="114"/>
                  </a:lnTo>
                  <a:cubicBezTo>
                    <a:pt x="455" y="51"/>
                    <a:pt x="404" y="0"/>
                    <a:pt x="341" y="0"/>
                  </a:cubicBezTo>
                  <a:cubicBezTo>
                    <a:pt x="278" y="0"/>
                    <a:pt x="228" y="51"/>
                    <a:pt x="228" y="114"/>
                  </a:cubicBezTo>
                  <a:lnTo>
                    <a:pt x="228" y="341"/>
                  </a:lnTo>
                  <a:lnTo>
                    <a:pt x="114" y="341"/>
                  </a:lnTo>
                  <a:cubicBezTo>
                    <a:pt x="51" y="341"/>
                    <a:pt x="0" y="392"/>
                    <a:pt x="0" y="455"/>
                  </a:cubicBezTo>
                  <a:cubicBezTo>
                    <a:pt x="0" y="518"/>
                    <a:pt x="51" y="569"/>
                    <a:pt x="114" y="569"/>
                  </a:cubicBezTo>
                  <a:lnTo>
                    <a:pt x="228" y="569"/>
                  </a:lnTo>
                  <a:lnTo>
                    <a:pt x="228" y="910"/>
                  </a:lnTo>
                  <a:lnTo>
                    <a:pt x="114" y="910"/>
                  </a:lnTo>
                  <a:cubicBezTo>
                    <a:pt x="51" y="910"/>
                    <a:pt x="0" y="961"/>
                    <a:pt x="0" y="1024"/>
                  </a:cubicBezTo>
                  <a:cubicBezTo>
                    <a:pt x="0" y="1087"/>
                    <a:pt x="51" y="1138"/>
                    <a:pt x="114" y="1138"/>
                  </a:cubicBezTo>
                  <a:lnTo>
                    <a:pt x="228" y="1138"/>
                  </a:lnTo>
                  <a:lnTo>
                    <a:pt x="228" y="1479"/>
                  </a:lnTo>
                  <a:lnTo>
                    <a:pt x="114" y="1479"/>
                  </a:lnTo>
                  <a:cubicBezTo>
                    <a:pt x="51" y="1479"/>
                    <a:pt x="0" y="1530"/>
                    <a:pt x="0" y="1593"/>
                  </a:cubicBezTo>
                  <a:cubicBezTo>
                    <a:pt x="0" y="1656"/>
                    <a:pt x="51" y="1707"/>
                    <a:pt x="114" y="1707"/>
                  </a:cubicBezTo>
                  <a:lnTo>
                    <a:pt x="228" y="1707"/>
                  </a:lnTo>
                  <a:lnTo>
                    <a:pt x="228" y="2048"/>
                  </a:lnTo>
                  <a:lnTo>
                    <a:pt x="114" y="2048"/>
                  </a:lnTo>
                  <a:cubicBezTo>
                    <a:pt x="51" y="2048"/>
                    <a:pt x="0" y="2099"/>
                    <a:pt x="0" y="2162"/>
                  </a:cubicBezTo>
                  <a:cubicBezTo>
                    <a:pt x="0" y="2225"/>
                    <a:pt x="51" y="2276"/>
                    <a:pt x="114" y="2276"/>
                  </a:cubicBezTo>
                  <a:lnTo>
                    <a:pt x="228" y="2276"/>
                  </a:lnTo>
                  <a:lnTo>
                    <a:pt x="228" y="2617"/>
                  </a:lnTo>
                  <a:lnTo>
                    <a:pt x="114" y="2617"/>
                  </a:lnTo>
                  <a:cubicBezTo>
                    <a:pt x="51" y="2617"/>
                    <a:pt x="0" y="2668"/>
                    <a:pt x="0" y="2731"/>
                  </a:cubicBezTo>
                  <a:cubicBezTo>
                    <a:pt x="0" y="2794"/>
                    <a:pt x="51" y="2844"/>
                    <a:pt x="114" y="2844"/>
                  </a:cubicBezTo>
                  <a:lnTo>
                    <a:pt x="228" y="2844"/>
                  </a:lnTo>
                  <a:lnTo>
                    <a:pt x="228" y="3186"/>
                  </a:lnTo>
                  <a:lnTo>
                    <a:pt x="114" y="3186"/>
                  </a:lnTo>
                  <a:cubicBezTo>
                    <a:pt x="51" y="3186"/>
                    <a:pt x="0" y="3237"/>
                    <a:pt x="0" y="3300"/>
                  </a:cubicBezTo>
                  <a:cubicBezTo>
                    <a:pt x="0" y="3362"/>
                    <a:pt x="51" y="3413"/>
                    <a:pt x="114" y="3413"/>
                  </a:cubicBezTo>
                  <a:lnTo>
                    <a:pt x="228" y="3413"/>
                  </a:lnTo>
                  <a:lnTo>
                    <a:pt x="228" y="3755"/>
                  </a:lnTo>
                  <a:lnTo>
                    <a:pt x="114" y="3755"/>
                  </a:lnTo>
                  <a:cubicBezTo>
                    <a:pt x="51" y="3755"/>
                    <a:pt x="0" y="3806"/>
                    <a:pt x="0" y="3868"/>
                  </a:cubicBezTo>
                  <a:cubicBezTo>
                    <a:pt x="0" y="3931"/>
                    <a:pt x="51" y="3982"/>
                    <a:pt x="114" y="3982"/>
                  </a:cubicBezTo>
                  <a:lnTo>
                    <a:pt x="228" y="3982"/>
                  </a:lnTo>
                  <a:lnTo>
                    <a:pt x="228" y="4324"/>
                  </a:lnTo>
                  <a:lnTo>
                    <a:pt x="114" y="4324"/>
                  </a:lnTo>
                  <a:cubicBezTo>
                    <a:pt x="51" y="4324"/>
                    <a:pt x="0" y="4374"/>
                    <a:pt x="0" y="4437"/>
                  </a:cubicBezTo>
                  <a:cubicBezTo>
                    <a:pt x="0" y="4500"/>
                    <a:pt x="51" y="4551"/>
                    <a:pt x="114" y="4551"/>
                  </a:cubicBezTo>
                  <a:lnTo>
                    <a:pt x="228" y="4551"/>
                  </a:lnTo>
                  <a:lnTo>
                    <a:pt x="228" y="4892"/>
                  </a:lnTo>
                  <a:lnTo>
                    <a:pt x="114" y="4892"/>
                  </a:lnTo>
                  <a:cubicBezTo>
                    <a:pt x="51" y="4892"/>
                    <a:pt x="0" y="4943"/>
                    <a:pt x="0" y="5006"/>
                  </a:cubicBezTo>
                  <a:cubicBezTo>
                    <a:pt x="0" y="5069"/>
                    <a:pt x="51" y="5120"/>
                    <a:pt x="114" y="5120"/>
                  </a:cubicBezTo>
                  <a:lnTo>
                    <a:pt x="228" y="5120"/>
                  </a:lnTo>
                  <a:lnTo>
                    <a:pt x="228" y="5461"/>
                  </a:lnTo>
                  <a:lnTo>
                    <a:pt x="114" y="5461"/>
                  </a:lnTo>
                  <a:cubicBezTo>
                    <a:pt x="51" y="5461"/>
                    <a:pt x="0" y="5512"/>
                    <a:pt x="0" y="5575"/>
                  </a:cubicBezTo>
                  <a:cubicBezTo>
                    <a:pt x="0" y="5638"/>
                    <a:pt x="51" y="5689"/>
                    <a:pt x="114" y="5689"/>
                  </a:cubicBezTo>
                  <a:lnTo>
                    <a:pt x="228" y="5689"/>
                  </a:lnTo>
                  <a:lnTo>
                    <a:pt x="228" y="6030"/>
                  </a:lnTo>
                  <a:lnTo>
                    <a:pt x="114" y="6030"/>
                  </a:lnTo>
                  <a:cubicBezTo>
                    <a:pt x="51" y="6030"/>
                    <a:pt x="0" y="6081"/>
                    <a:pt x="0" y="6144"/>
                  </a:cubicBezTo>
                  <a:cubicBezTo>
                    <a:pt x="0" y="6207"/>
                    <a:pt x="51" y="6258"/>
                    <a:pt x="114" y="6258"/>
                  </a:cubicBezTo>
                  <a:lnTo>
                    <a:pt x="228" y="6258"/>
                  </a:lnTo>
                  <a:lnTo>
                    <a:pt x="228" y="6485"/>
                  </a:lnTo>
                  <a:cubicBezTo>
                    <a:pt x="228" y="6548"/>
                    <a:pt x="278" y="6599"/>
                    <a:pt x="341" y="6599"/>
                  </a:cubicBezTo>
                  <a:lnTo>
                    <a:pt x="683" y="6599"/>
                  </a:lnTo>
                  <a:lnTo>
                    <a:pt x="683" y="6713"/>
                  </a:lnTo>
                  <a:cubicBezTo>
                    <a:pt x="683" y="6776"/>
                    <a:pt x="734" y="6827"/>
                    <a:pt x="796" y="6827"/>
                  </a:cubicBezTo>
                  <a:cubicBezTo>
                    <a:pt x="859" y="6827"/>
                    <a:pt x="910" y="6776"/>
                    <a:pt x="910" y="6713"/>
                  </a:cubicBezTo>
                  <a:lnTo>
                    <a:pt x="910" y="6599"/>
                  </a:lnTo>
                  <a:lnTo>
                    <a:pt x="1252" y="6599"/>
                  </a:lnTo>
                  <a:lnTo>
                    <a:pt x="1252" y="6713"/>
                  </a:lnTo>
                  <a:cubicBezTo>
                    <a:pt x="1252" y="6776"/>
                    <a:pt x="1302" y="6827"/>
                    <a:pt x="1365" y="6827"/>
                  </a:cubicBezTo>
                  <a:cubicBezTo>
                    <a:pt x="1428" y="6827"/>
                    <a:pt x="1479" y="6776"/>
                    <a:pt x="1479" y="6713"/>
                  </a:cubicBezTo>
                  <a:lnTo>
                    <a:pt x="1479" y="6599"/>
                  </a:lnTo>
                  <a:lnTo>
                    <a:pt x="1820" y="6599"/>
                  </a:lnTo>
                  <a:lnTo>
                    <a:pt x="1820" y="6713"/>
                  </a:lnTo>
                  <a:cubicBezTo>
                    <a:pt x="1820" y="6776"/>
                    <a:pt x="1871" y="6827"/>
                    <a:pt x="1934" y="6827"/>
                  </a:cubicBezTo>
                  <a:cubicBezTo>
                    <a:pt x="1997" y="6827"/>
                    <a:pt x="2048" y="6776"/>
                    <a:pt x="2048" y="6713"/>
                  </a:cubicBezTo>
                  <a:lnTo>
                    <a:pt x="2048" y="6599"/>
                  </a:lnTo>
                  <a:lnTo>
                    <a:pt x="2389" y="6599"/>
                  </a:lnTo>
                  <a:lnTo>
                    <a:pt x="2389" y="6713"/>
                  </a:lnTo>
                  <a:cubicBezTo>
                    <a:pt x="2389" y="6776"/>
                    <a:pt x="2440" y="6827"/>
                    <a:pt x="2503" y="6827"/>
                  </a:cubicBezTo>
                  <a:cubicBezTo>
                    <a:pt x="2566" y="6827"/>
                    <a:pt x="2617" y="6776"/>
                    <a:pt x="2617" y="6713"/>
                  </a:cubicBezTo>
                  <a:lnTo>
                    <a:pt x="2617" y="6599"/>
                  </a:lnTo>
                  <a:lnTo>
                    <a:pt x="2958" y="6599"/>
                  </a:lnTo>
                  <a:lnTo>
                    <a:pt x="2958" y="6713"/>
                  </a:lnTo>
                  <a:cubicBezTo>
                    <a:pt x="2958" y="6776"/>
                    <a:pt x="3009" y="6827"/>
                    <a:pt x="3072" y="6827"/>
                  </a:cubicBezTo>
                  <a:cubicBezTo>
                    <a:pt x="3135" y="6827"/>
                    <a:pt x="3186" y="6776"/>
                    <a:pt x="3186" y="6713"/>
                  </a:cubicBezTo>
                  <a:lnTo>
                    <a:pt x="3186" y="6599"/>
                  </a:lnTo>
                  <a:lnTo>
                    <a:pt x="3527" y="6599"/>
                  </a:lnTo>
                  <a:lnTo>
                    <a:pt x="3527" y="6713"/>
                  </a:lnTo>
                  <a:cubicBezTo>
                    <a:pt x="3527" y="6776"/>
                    <a:pt x="3578" y="6827"/>
                    <a:pt x="3641" y="6827"/>
                  </a:cubicBezTo>
                  <a:cubicBezTo>
                    <a:pt x="3704" y="6827"/>
                    <a:pt x="3755" y="6776"/>
                    <a:pt x="3755" y="6713"/>
                  </a:cubicBezTo>
                  <a:lnTo>
                    <a:pt x="3755" y="6599"/>
                  </a:lnTo>
                  <a:lnTo>
                    <a:pt x="4096" y="6599"/>
                  </a:lnTo>
                  <a:lnTo>
                    <a:pt x="4096" y="6713"/>
                  </a:lnTo>
                  <a:cubicBezTo>
                    <a:pt x="4096" y="6776"/>
                    <a:pt x="4147" y="6827"/>
                    <a:pt x="4210" y="6827"/>
                  </a:cubicBezTo>
                  <a:cubicBezTo>
                    <a:pt x="4273" y="6827"/>
                    <a:pt x="4323" y="6776"/>
                    <a:pt x="4323" y="6713"/>
                  </a:cubicBezTo>
                  <a:lnTo>
                    <a:pt x="4323" y="6599"/>
                  </a:lnTo>
                  <a:lnTo>
                    <a:pt x="4665" y="6599"/>
                  </a:lnTo>
                  <a:lnTo>
                    <a:pt x="4665" y="6713"/>
                  </a:lnTo>
                  <a:cubicBezTo>
                    <a:pt x="4665" y="6776"/>
                    <a:pt x="4716" y="6827"/>
                    <a:pt x="4779" y="6827"/>
                  </a:cubicBezTo>
                  <a:cubicBezTo>
                    <a:pt x="4842" y="6827"/>
                    <a:pt x="4892" y="6776"/>
                    <a:pt x="4892" y="6713"/>
                  </a:cubicBezTo>
                  <a:lnTo>
                    <a:pt x="4892" y="6599"/>
                  </a:lnTo>
                  <a:lnTo>
                    <a:pt x="5234" y="6599"/>
                  </a:lnTo>
                  <a:lnTo>
                    <a:pt x="5234" y="6713"/>
                  </a:lnTo>
                  <a:cubicBezTo>
                    <a:pt x="5234" y="6776"/>
                    <a:pt x="5285" y="6827"/>
                    <a:pt x="5347" y="6827"/>
                  </a:cubicBezTo>
                  <a:cubicBezTo>
                    <a:pt x="5410" y="6827"/>
                    <a:pt x="5461" y="6776"/>
                    <a:pt x="5461" y="6713"/>
                  </a:cubicBezTo>
                  <a:lnTo>
                    <a:pt x="5461" y="6599"/>
                  </a:lnTo>
                  <a:lnTo>
                    <a:pt x="5803" y="6599"/>
                  </a:lnTo>
                  <a:lnTo>
                    <a:pt x="5803" y="6713"/>
                  </a:lnTo>
                  <a:cubicBezTo>
                    <a:pt x="5803" y="6776"/>
                    <a:pt x="5853" y="6827"/>
                    <a:pt x="5916" y="6827"/>
                  </a:cubicBezTo>
                  <a:cubicBezTo>
                    <a:pt x="5979" y="6827"/>
                    <a:pt x="6030" y="6776"/>
                    <a:pt x="6030" y="6713"/>
                  </a:cubicBezTo>
                  <a:lnTo>
                    <a:pt x="6030" y="6599"/>
                  </a:lnTo>
                  <a:lnTo>
                    <a:pt x="6371" y="6599"/>
                  </a:lnTo>
                  <a:lnTo>
                    <a:pt x="6371" y="6713"/>
                  </a:lnTo>
                  <a:cubicBezTo>
                    <a:pt x="6371" y="6776"/>
                    <a:pt x="6422" y="6827"/>
                    <a:pt x="6485" y="6827"/>
                  </a:cubicBezTo>
                  <a:cubicBezTo>
                    <a:pt x="6548" y="6827"/>
                    <a:pt x="6599" y="6776"/>
                    <a:pt x="6599" y="6713"/>
                  </a:cubicBezTo>
                  <a:lnTo>
                    <a:pt x="6599" y="6599"/>
                  </a:lnTo>
                  <a:lnTo>
                    <a:pt x="6713" y="6599"/>
                  </a:lnTo>
                  <a:cubicBezTo>
                    <a:pt x="6776" y="6599"/>
                    <a:pt x="6827" y="6548"/>
                    <a:pt x="6827" y="6485"/>
                  </a:cubicBezTo>
                  <a:cubicBezTo>
                    <a:pt x="6827" y="6422"/>
                    <a:pt x="6776" y="6372"/>
                    <a:pt x="6713" y="6372"/>
                  </a:cubicBezTo>
                  <a:lnTo>
                    <a:pt x="6599" y="6372"/>
                  </a:lnTo>
                  <a:lnTo>
                    <a:pt x="6599" y="6258"/>
                  </a:lnTo>
                  <a:cubicBezTo>
                    <a:pt x="6599" y="6195"/>
                    <a:pt x="6548" y="6144"/>
                    <a:pt x="6485" y="6144"/>
                  </a:cubicBezTo>
                  <a:cubicBezTo>
                    <a:pt x="6422" y="6144"/>
                    <a:pt x="6371" y="6195"/>
                    <a:pt x="6371" y="6258"/>
                  </a:cubicBezTo>
                  <a:lnTo>
                    <a:pt x="6371" y="6372"/>
                  </a:lnTo>
                  <a:lnTo>
                    <a:pt x="6030" y="6372"/>
                  </a:lnTo>
                  <a:lnTo>
                    <a:pt x="6030" y="6258"/>
                  </a:lnTo>
                  <a:cubicBezTo>
                    <a:pt x="6030" y="6195"/>
                    <a:pt x="5979" y="6144"/>
                    <a:pt x="5916" y="6144"/>
                  </a:cubicBezTo>
                  <a:cubicBezTo>
                    <a:pt x="5853" y="6144"/>
                    <a:pt x="5803" y="6195"/>
                    <a:pt x="5803" y="6258"/>
                  </a:cubicBezTo>
                  <a:lnTo>
                    <a:pt x="5803" y="6372"/>
                  </a:lnTo>
                  <a:lnTo>
                    <a:pt x="5461" y="6372"/>
                  </a:lnTo>
                  <a:lnTo>
                    <a:pt x="5461" y="6258"/>
                  </a:lnTo>
                  <a:cubicBezTo>
                    <a:pt x="5461" y="6195"/>
                    <a:pt x="5410" y="6144"/>
                    <a:pt x="5347" y="6144"/>
                  </a:cubicBezTo>
                  <a:cubicBezTo>
                    <a:pt x="5285" y="6144"/>
                    <a:pt x="5234" y="6195"/>
                    <a:pt x="5234" y="6258"/>
                  </a:cubicBezTo>
                  <a:lnTo>
                    <a:pt x="5234" y="6372"/>
                  </a:lnTo>
                  <a:lnTo>
                    <a:pt x="4892" y="6372"/>
                  </a:lnTo>
                  <a:lnTo>
                    <a:pt x="4892" y="6258"/>
                  </a:lnTo>
                  <a:cubicBezTo>
                    <a:pt x="4892" y="6195"/>
                    <a:pt x="4842" y="6144"/>
                    <a:pt x="4779" y="6144"/>
                  </a:cubicBezTo>
                  <a:cubicBezTo>
                    <a:pt x="4716" y="6144"/>
                    <a:pt x="4665" y="6195"/>
                    <a:pt x="4665" y="6258"/>
                  </a:cubicBezTo>
                  <a:lnTo>
                    <a:pt x="4665" y="6372"/>
                  </a:lnTo>
                  <a:lnTo>
                    <a:pt x="4323" y="6372"/>
                  </a:lnTo>
                  <a:lnTo>
                    <a:pt x="4323" y="6258"/>
                  </a:lnTo>
                  <a:cubicBezTo>
                    <a:pt x="4323" y="6195"/>
                    <a:pt x="4273" y="6144"/>
                    <a:pt x="4210" y="6144"/>
                  </a:cubicBezTo>
                  <a:cubicBezTo>
                    <a:pt x="4147" y="6144"/>
                    <a:pt x="4096" y="6195"/>
                    <a:pt x="4096" y="6258"/>
                  </a:cubicBezTo>
                  <a:lnTo>
                    <a:pt x="4096" y="6372"/>
                  </a:lnTo>
                  <a:lnTo>
                    <a:pt x="3755" y="6372"/>
                  </a:lnTo>
                  <a:lnTo>
                    <a:pt x="3755" y="6258"/>
                  </a:lnTo>
                  <a:cubicBezTo>
                    <a:pt x="3755" y="6195"/>
                    <a:pt x="3704" y="6144"/>
                    <a:pt x="3641" y="6144"/>
                  </a:cubicBezTo>
                  <a:cubicBezTo>
                    <a:pt x="3578" y="6144"/>
                    <a:pt x="3527" y="6195"/>
                    <a:pt x="3527" y="6258"/>
                  </a:cubicBezTo>
                  <a:lnTo>
                    <a:pt x="3527" y="6372"/>
                  </a:lnTo>
                  <a:lnTo>
                    <a:pt x="3186" y="6372"/>
                  </a:lnTo>
                  <a:lnTo>
                    <a:pt x="3186" y="6258"/>
                  </a:lnTo>
                  <a:cubicBezTo>
                    <a:pt x="3186" y="6195"/>
                    <a:pt x="3135" y="6144"/>
                    <a:pt x="3072" y="6144"/>
                  </a:cubicBezTo>
                  <a:cubicBezTo>
                    <a:pt x="3009" y="6144"/>
                    <a:pt x="2958" y="6195"/>
                    <a:pt x="2958" y="6258"/>
                  </a:cubicBezTo>
                  <a:lnTo>
                    <a:pt x="2958" y="6372"/>
                  </a:lnTo>
                  <a:lnTo>
                    <a:pt x="2617" y="6372"/>
                  </a:lnTo>
                  <a:lnTo>
                    <a:pt x="2617" y="6258"/>
                  </a:lnTo>
                  <a:cubicBezTo>
                    <a:pt x="2617" y="6195"/>
                    <a:pt x="2566" y="6144"/>
                    <a:pt x="2503" y="6144"/>
                  </a:cubicBezTo>
                  <a:cubicBezTo>
                    <a:pt x="2440" y="6144"/>
                    <a:pt x="2389" y="6195"/>
                    <a:pt x="2389" y="6258"/>
                  </a:cubicBezTo>
                  <a:lnTo>
                    <a:pt x="2389" y="6372"/>
                  </a:lnTo>
                  <a:lnTo>
                    <a:pt x="2048" y="6372"/>
                  </a:lnTo>
                  <a:lnTo>
                    <a:pt x="2048" y="6258"/>
                  </a:lnTo>
                  <a:cubicBezTo>
                    <a:pt x="2048" y="6195"/>
                    <a:pt x="1997" y="6144"/>
                    <a:pt x="1934" y="6144"/>
                  </a:cubicBezTo>
                  <a:cubicBezTo>
                    <a:pt x="1871" y="6144"/>
                    <a:pt x="1820" y="6195"/>
                    <a:pt x="1820" y="6258"/>
                  </a:cubicBezTo>
                  <a:lnTo>
                    <a:pt x="1820" y="6372"/>
                  </a:lnTo>
                  <a:lnTo>
                    <a:pt x="1479" y="6372"/>
                  </a:lnTo>
                  <a:lnTo>
                    <a:pt x="1479" y="6258"/>
                  </a:lnTo>
                  <a:cubicBezTo>
                    <a:pt x="1479" y="6195"/>
                    <a:pt x="1428" y="6144"/>
                    <a:pt x="1365" y="6144"/>
                  </a:cubicBezTo>
                  <a:cubicBezTo>
                    <a:pt x="1302" y="6144"/>
                    <a:pt x="1252" y="6195"/>
                    <a:pt x="1252" y="6258"/>
                  </a:cubicBezTo>
                  <a:lnTo>
                    <a:pt x="1252" y="6372"/>
                  </a:lnTo>
                  <a:lnTo>
                    <a:pt x="910" y="6372"/>
                  </a:lnTo>
                  <a:lnTo>
                    <a:pt x="910" y="6258"/>
                  </a:lnTo>
                  <a:cubicBezTo>
                    <a:pt x="910" y="6195"/>
                    <a:pt x="859" y="6144"/>
                    <a:pt x="796" y="6144"/>
                  </a:cubicBezTo>
                  <a:cubicBezTo>
                    <a:pt x="734" y="6144"/>
                    <a:pt x="683" y="6195"/>
                    <a:pt x="683" y="6258"/>
                  </a:cubicBezTo>
                  <a:lnTo>
                    <a:pt x="683" y="6372"/>
                  </a:lnTo>
                  <a:lnTo>
                    <a:pt x="455" y="6372"/>
                  </a:lnTo>
                  <a:lnTo>
                    <a:pt x="455" y="5234"/>
                  </a:lnTo>
                  <a:lnTo>
                    <a:pt x="1263" y="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288000" tIns="91416" rIns="182832" bIns="914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828343">
                <a:lnSpc>
                  <a:spcPct val="150000"/>
                </a:lnSpc>
              </a:pPr>
              <a:endParaRPr lang="en-GB" sz="3599" kern="0" dirty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PA_组合 44">
            <a:extLst>
              <a:ext uri="{FF2B5EF4-FFF2-40B4-BE49-F238E27FC236}">
                <a16:creationId xmlns:a16="http://schemas.microsoft.com/office/drawing/2014/main" id="{FF9BE683-6966-4141-A129-0893897F059F}"/>
              </a:ext>
            </a:extLst>
          </p:cNvPr>
          <p:cNvGrpSpPr/>
          <p:nvPr/>
        </p:nvGrpSpPr>
        <p:grpSpPr>
          <a:xfrm>
            <a:off x="1312210" y="2347593"/>
            <a:ext cx="518763" cy="518763"/>
            <a:chOff x="3023394" y="4355240"/>
            <a:chExt cx="648072" cy="648072"/>
          </a:xfrm>
        </p:grpSpPr>
        <p:sp>
          <p:nvSpPr>
            <p:cNvPr id="21" name="ïşḻïďê-Oval 22">
              <a:extLst>
                <a:ext uri="{FF2B5EF4-FFF2-40B4-BE49-F238E27FC236}">
                  <a16:creationId xmlns:a16="http://schemas.microsoft.com/office/drawing/2014/main" id="{00808D1E-2E0E-4BDE-BEF9-111595BEE723}"/>
                </a:ext>
              </a:extLst>
            </p:cNvPr>
            <p:cNvSpPr/>
            <p:nvPr/>
          </p:nvSpPr>
          <p:spPr>
            <a:xfrm>
              <a:off x="3023394" y="4355240"/>
              <a:ext cx="648072" cy="64807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22" name="ïşḻïďê-university7">
              <a:extLst>
                <a:ext uri="{FF2B5EF4-FFF2-40B4-BE49-F238E27FC236}">
                  <a16:creationId xmlns:a16="http://schemas.microsoft.com/office/drawing/2014/main" id="{8F27F373-7F8F-4E3A-96D4-D8451C801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7284" y="4496131"/>
              <a:ext cx="380293" cy="366291"/>
            </a:xfrm>
            <a:custGeom>
              <a:avLst/>
              <a:gdLst>
                <a:gd name="T0" fmla="*/ 3413 w 6827"/>
                <a:gd name="T1" fmla="*/ 0 h 5912"/>
                <a:gd name="T2" fmla="*/ 0 w 6827"/>
                <a:gd name="T3" fmla="*/ 5912 h 5912"/>
                <a:gd name="T4" fmla="*/ 6827 w 6827"/>
                <a:gd name="T5" fmla="*/ 5912 h 5912"/>
                <a:gd name="T6" fmla="*/ 3413 w 6827"/>
                <a:gd name="T7" fmla="*/ 0 h 5912"/>
                <a:gd name="T8" fmla="*/ 3413 w 6827"/>
                <a:gd name="T9" fmla="*/ 972 h 5912"/>
                <a:gd name="T10" fmla="*/ 4489 w 6827"/>
                <a:gd name="T11" fmla="*/ 2835 h 5912"/>
                <a:gd name="T12" fmla="*/ 2338 w 6827"/>
                <a:gd name="T13" fmla="*/ 2835 h 5912"/>
                <a:gd name="T14" fmla="*/ 3413 w 6827"/>
                <a:gd name="T15" fmla="*/ 972 h 5912"/>
                <a:gd name="T16" fmla="*/ 842 w 6827"/>
                <a:gd name="T17" fmla="*/ 5426 h 5912"/>
                <a:gd name="T18" fmla="*/ 1917 w 6827"/>
                <a:gd name="T19" fmla="*/ 3564 h 5912"/>
                <a:gd name="T20" fmla="*/ 2993 w 6827"/>
                <a:gd name="T21" fmla="*/ 5426 h 5912"/>
                <a:gd name="T22" fmla="*/ 842 w 6827"/>
                <a:gd name="T23" fmla="*/ 5426 h 5912"/>
                <a:gd name="T24" fmla="*/ 2338 w 6827"/>
                <a:gd name="T25" fmla="*/ 3321 h 5912"/>
                <a:gd name="T26" fmla="*/ 4489 w 6827"/>
                <a:gd name="T27" fmla="*/ 3321 h 5912"/>
                <a:gd name="T28" fmla="*/ 3413 w 6827"/>
                <a:gd name="T29" fmla="*/ 5183 h 5912"/>
                <a:gd name="T30" fmla="*/ 2338 w 6827"/>
                <a:gd name="T31" fmla="*/ 3321 h 5912"/>
                <a:gd name="T32" fmla="*/ 4910 w 6827"/>
                <a:gd name="T33" fmla="*/ 3564 h 5912"/>
                <a:gd name="T34" fmla="*/ 5985 w 6827"/>
                <a:gd name="T35" fmla="*/ 5426 h 5912"/>
                <a:gd name="T36" fmla="*/ 3834 w 6827"/>
                <a:gd name="T37" fmla="*/ 5426 h 5912"/>
                <a:gd name="T38" fmla="*/ 4910 w 6827"/>
                <a:gd name="T39" fmla="*/ 3564 h 5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27" h="5912">
                  <a:moveTo>
                    <a:pt x="3413" y="0"/>
                  </a:moveTo>
                  <a:lnTo>
                    <a:pt x="0" y="5912"/>
                  </a:lnTo>
                  <a:lnTo>
                    <a:pt x="6827" y="5912"/>
                  </a:lnTo>
                  <a:lnTo>
                    <a:pt x="3413" y="0"/>
                  </a:lnTo>
                  <a:close/>
                  <a:moveTo>
                    <a:pt x="3413" y="972"/>
                  </a:moveTo>
                  <a:lnTo>
                    <a:pt x="4489" y="2835"/>
                  </a:lnTo>
                  <a:lnTo>
                    <a:pt x="2338" y="2835"/>
                  </a:lnTo>
                  <a:lnTo>
                    <a:pt x="3413" y="972"/>
                  </a:lnTo>
                  <a:close/>
                  <a:moveTo>
                    <a:pt x="842" y="5426"/>
                  </a:moveTo>
                  <a:lnTo>
                    <a:pt x="1917" y="3564"/>
                  </a:lnTo>
                  <a:lnTo>
                    <a:pt x="2993" y="5426"/>
                  </a:lnTo>
                  <a:lnTo>
                    <a:pt x="842" y="5426"/>
                  </a:lnTo>
                  <a:close/>
                  <a:moveTo>
                    <a:pt x="2338" y="3321"/>
                  </a:moveTo>
                  <a:lnTo>
                    <a:pt x="4489" y="3321"/>
                  </a:lnTo>
                  <a:lnTo>
                    <a:pt x="3413" y="5183"/>
                  </a:lnTo>
                  <a:lnTo>
                    <a:pt x="2338" y="3321"/>
                  </a:lnTo>
                  <a:close/>
                  <a:moveTo>
                    <a:pt x="4910" y="3564"/>
                  </a:moveTo>
                  <a:lnTo>
                    <a:pt x="5985" y="5426"/>
                  </a:lnTo>
                  <a:lnTo>
                    <a:pt x="3834" y="5426"/>
                  </a:lnTo>
                  <a:lnTo>
                    <a:pt x="4910" y="35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/>
            </a:p>
          </p:txBody>
        </p:sp>
      </p:grpSp>
      <p:sp>
        <p:nvSpPr>
          <p:cNvPr id="12" name="ïşḻïďê-PA_圆角矩形 39">
            <a:extLst>
              <a:ext uri="{FF2B5EF4-FFF2-40B4-BE49-F238E27FC236}">
                <a16:creationId xmlns:a16="http://schemas.microsoft.com/office/drawing/2014/main" id="{610123ED-2731-4F3E-9570-FA31ED510E8A}"/>
              </a:ext>
            </a:extLst>
          </p:cNvPr>
          <p:cNvSpPr/>
          <p:nvPr/>
        </p:nvSpPr>
        <p:spPr>
          <a:xfrm>
            <a:off x="1014563" y="771550"/>
            <a:ext cx="989332" cy="338492"/>
          </a:xfrm>
          <a:prstGeom prst="roundRect">
            <a:avLst>
              <a:gd name="adj" fmla="val 136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400" dirty="0" err="1"/>
              <a:t>Internacional</a:t>
            </a:r>
            <a:endParaRPr lang="zh-CN" altLang="en-US" sz="1400" dirty="0"/>
          </a:p>
        </p:txBody>
      </p:sp>
      <p:sp>
        <p:nvSpPr>
          <p:cNvPr id="13" name="ïşḻïďê-PA_圆角矩形 40">
            <a:extLst>
              <a:ext uri="{FF2B5EF4-FFF2-40B4-BE49-F238E27FC236}">
                <a16:creationId xmlns:a16="http://schemas.microsoft.com/office/drawing/2014/main" id="{B6BE6CD4-8B0C-4680-BE03-07180683D6F8}"/>
              </a:ext>
            </a:extLst>
          </p:cNvPr>
          <p:cNvSpPr/>
          <p:nvPr/>
        </p:nvSpPr>
        <p:spPr>
          <a:xfrm>
            <a:off x="4307421" y="771550"/>
            <a:ext cx="864606" cy="338492"/>
          </a:xfrm>
          <a:prstGeom prst="roundRect">
            <a:avLst>
              <a:gd name="adj" fmla="val 1369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400" dirty="0"/>
              <a:t>Nacional</a:t>
            </a:r>
            <a:endParaRPr lang="zh-CN" altLang="en-US" sz="1400" dirty="0"/>
          </a:p>
        </p:txBody>
      </p:sp>
      <p:sp>
        <p:nvSpPr>
          <p:cNvPr id="14" name="ïşḻïďê-PA_圆角矩形 41">
            <a:extLst>
              <a:ext uri="{FF2B5EF4-FFF2-40B4-BE49-F238E27FC236}">
                <a16:creationId xmlns:a16="http://schemas.microsoft.com/office/drawing/2014/main" id="{593AB9C7-42CB-4395-ADA9-D59B6665C51D}"/>
              </a:ext>
            </a:extLst>
          </p:cNvPr>
          <p:cNvSpPr/>
          <p:nvPr/>
        </p:nvSpPr>
        <p:spPr>
          <a:xfrm>
            <a:off x="7039840" y="771550"/>
            <a:ext cx="864606" cy="338492"/>
          </a:xfrm>
          <a:prstGeom prst="roundRect">
            <a:avLst>
              <a:gd name="adj" fmla="val 13693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400" dirty="0"/>
              <a:t>Local</a:t>
            </a:r>
            <a:endParaRPr lang="zh-CN" altLang="en-US" sz="1400" dirty="0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E9A14D7-887E-4455-89D2-C7BD3AC06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579" y="1282319"/>
            <a:ext cx="866897" cy="979594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AB7260F9-84FF-43A3-8B6E-60E86B767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984" y="1313734"/>
            <a:ext cx="808941" cy="977470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8743A763-A505-4B48-85CB-BCA23A87C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075" y="1282319"/>
            <a:ext cx="682259" cy="996457"/>
          </a:xfrm>
          <a:prstGeom prst="rect">
            <a:avLst/>
          </a:prstGeom>
        </p:spPr>
      </p:pic>
      <p:sp>
        <p:nvSpPr>
          <p:cNvPr id="3" name="ïşḻïďê-Rectangle 21">
            <a:extLst>
              <a:ext uri="{FF2B5EF4-FFF2-40B4-BE49-F238E27FC236}">
                <a16:creationId xmlns:a16="http://schemas.microsoft.com/office/drawing/2014/main" id="{5E05F071-35F6-3D35-221F-47AD8FBCE222}"/>
              </a:ext>
            </a:extLst>
          </p:cNvPr>
          <p:cNvSpPr/>
          <p:nvPr/>
        </p:nvSpPr>
        <p:spPr>
          <a:xfrm>
            <a:off x="311591" y="2906416"/>
            <a:ext cx="2520000" cy="1915440"/>
          </a:xfrm>
          <a:prstGeom prst="rect">
            <a:avLst/>
          </a:prstGeom>
          <a:noFill/>
        </p:spPr>
        <p:txBody>
          <a:bodyPr wrap="square" lIns="108000" tIns="108000" rIns="108000" bIns="108000" anchor="t" anchorCtr="0">
            <a:normAutofit fontScale="92500" lnSpcReduction="10000"/>
          </a:bodyPr>
          <a:lstStyle/>
          <a:p>
            <a:pPr lvl="0" algn="ctr" defTabSz="914378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s-ES" altLang="zh-CN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Morante (2022)</a:t>
            </a:r>
          </a:p>
          <a:p>
            <a:pPr lvl="0" algn="ctr" defTabSz="914378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s-E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Dificultades para establecer relaciones efectivas y sostenibles con la comunidad.</a:t>
            </a:r>
          </a:p>
          <a:p>
            <a:pPr lvl="0" algn="ctr" defTabSz="914378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s-ES" altLang="zh-CN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Ibarra-Uribe et al. (2020)</a:t>
            </a:r>
          </a:p>
          <a:p>
            <a:pPr lvl="0" algn="ctr" defTabSz="914378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s-E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Dificultad para incorporar los fundamentos de la RSU en las mallas curriculares.</a:t>
            </a:r>
          </a:p>
          <a:p>
            <a:pPr algn="ctr" defTabSz="914378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s-ES" altLang="zh-CN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Ibarra-Uribe et al. (2020)</a:t>
            </a:r>
          </a:p>
          <a:p>
            <a:pPr lvl="0" algn="ctr" defTabSz="914378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s-E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Se evidencio carencia de inclusividad de la RSU en su filosofía organizacional y planeamiento estratégico.</a:t>
            </a:r>
          </a:p>
        </p:txBody>
      </p:sp>
      <p:sp>
        <p:nvSpPr>
          <p:cNvPr id="4" name="ïşḻïďê-Rectangle 21">
            <a:extLst>
              <a:ext uri="{FF2B5EF4-FFF2-40B4-BE49-F238E27FC236}">
                <a16:creationId xmlns:a16="http://schemas.microsoft.com/office/drawing/2014/main" id="{5DA2AF07-EFE4-60C8-18B8-8ECCAB25A939}"/>
              </a:ext>
            </a:extLst>
          </p:cNvPr>
          <p:cNvSpPr/>
          <p:nvPr/>
        </p:nvSpPr>
        <p:spPr>
          <a:xfrm>
            <a:off x="3479723" y="2905326"/>
            <a:ext cx="2520000" cy="1915439"/>
          </a:xfrm>
          <a:prstGeom prst="rect">
            <a:avLst/>
          </a:prstGeom>
          <a:noFill/>
        </p:spPr>
        <p:txBody>
          <a:bodyPr wrap="square" lIns="108000" tIns="108000" rIns="108000" bIns="108000" anchor="t" anchorCtr="0">
            <a:normAutofit fontScale="85000" lnSpcReduction="20000"/>
          </a:bodyPr>
          <a:lstStyle/>
          <a:p>
            <a:pPr lvl="0" algn="ctr" defTabSz="914378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s-ES" altLang="zh-CN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Naciones Unidas Perú (2022)</a:t>
            </a:r>
          </a:p>
          <a:p>
            <a:pPr lvl="0" algn="ctr" defTabSz="914378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s-E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Dificultad para implementar iniciativas de RSU y desarrollo sostenible.</a:t>
            </a:r>
          </a:p>
          <a:p>
            <a:pPr algn="ctr" defTabSz="914378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s-ES" altLang="zh-CN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Bravo &amp; Álvarez (2016)</a:t>
            </a:r>
          </a:p>
          <a:p>
            <a:pPr lvl="0" algn="ctr" defTabSz="914378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s-E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Los programas educativos no desarrollan las competencias necesarias para enfrentar los desafíos del desarrollo sostenible.</a:t>
            </a:r>
          </a:p>
          <a:p>
            <a:pPr lvl="0" algn="ctr" defTabSz="914378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s-ES" altLang="zh-CN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Tello (2017)</a:t>
            </a:r>
          </a:p>
          <a:p>
            <a:pPr lvl="0" algn="ctr" defTabSz="914378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s-E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La investigación desarrollada no siempre esta orientada a resolver problemas locales de sostenibilidad.</a:t>
            </a:r>
          </a:p>
        </p:txBody>
      </p:sp>
      <p:sp>
        <p:nvSpPr>
          <p:cNvPr id="10" name="ïşḻïďê-Rectangle 21">
            <a:extLst>
              <a:ext uri="{FF2B5EF4-FFF2-40B4-BE49-F238E27FC236}">
                <a16:creationId xmlns:a16="http://schemas.microsoft.com/office/drawing/2014/main" id="{DE26CEBA-859F-7FFB-70CA-B5D9EB51DF75}"/>
              </a:ext>
            </a:extLst>
          </p:cNvPr>
          <p:cNvSpPr/>
          <p:nvPr/>
        </p:nvSpPr>
        <p:spPr>
          <a:xfrm>
            <a:off x="6212142" y="2903461"/>
            <a:ext cx="2520000" cy="1915439"/>
          </a:xfrm>
          <a:prstGeom prst="rect">
            <a:avLst/>
          </a:prstGeom>
          <a:noFill/>
        </p:spPr>
        <p:txBody>
          <a:bodyPr wrap="square" lIns="108000" tIns="108000" rIns="108000" bIns="108000" anchor="t" anchorCtr="0">
            <a:normAutofit lnSpcReduction="10000"/>
          </a:bodyPr>
          <a:lstStyle/>
          <a:p>
            <a:pPr lvl="0" algn="ctr" defTabSz="914378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s-ES" altLang="zh-CN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Vallaeys</a:t>
            </a:r>
            <a:r>
              <a:rPr lang="es-ES" altLang="zh-CN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&amp; Álvarez-Rodríguez (2022)</a:t>
            </a:r>
          </a:p>
          <a:p>
            <a:pPr lvl="0" algn="ctr" defTabSz="914378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s-E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Percepción errónea sobre la importancia de la RSU, limitando su implementación y el compromiso con el desarrollo sostenible.</a:t>
            </a:r>
          </a:p>
          <a:p>
            <a:pPr lvl="0" algn="ctr" defTabSz="914378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s-E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A pesar que la universidad tiene de manera estatutaria reglamentado la implementación de la RSU, existe poco interés por parte de estamentos de su implementación.</a:t>
            </a:r>
          </a:p>
          <a:p>
            <a:pPr lvl="0" algn="ctr" defTabSz="914378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defRPr/>
            </a:pPr>
            <a:endParaRPr lang="es-E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325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C5859-687F-4A52-888E-20D689C8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524327" cy="712936"/>
          </a:xfrm>
        </p:spPr>
        <p:txBody>
          <a:bodyPr/>
          <a:lstStyle/>
          <a:p>
            <a:pPr algn="l"/>
            <a:r>
              <a:rPr lang="es-ES" sz="3200" dirty="0"/>
              <a:t>Propuesta: Cronograma</a:t>
            </a:r>
            <a:endParaRPr lang="es-PE" sz="32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D3CF509-6FE7-063E-9211-08BF2D9D5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378" y="733226"/>
            <a:ext cx="5479244" cy="38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3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C5859-687F-4A52-888E-20D689C8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524327" cy="712936"/>
          </a:xfrm>
        </p:spPr>
        <p:txBody>
          <a:bodyPr/>
          <a:lstStyle/>
          <a:p>
            <a:pPr algn="l"/>
            <a:r>
              <a:rPr lang="es-ES" sz="3200" dirty="0"/>
              <a:t>Propuesta: Presupuesto</a:t>
            </a:r>
            <a:endParaRPr lang="es-PE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E3B43D0-E4DE-9E1E-199A-FC1ED3E11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99" y="915566"/>
            <a:ext cx="8249801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75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6892672-057C-480D-8542-77911F39FF2D}"/>
              </a:ext>
            </a:extLst>
          </p:cNvPr>
          <p:cNvSpPr txBox="1"/>
          <p:nvPr/>
        </p:nvSpPr>
        <p:spPr>
          <a:xfrm>
            <a:off x="2408382" y="2263973"/>
            <a:ext cx="432723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4000" b="1" i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Gracias</a:t>
            </a:r>
            <a:endParaRPr lang="es-PE" sz="4000" b="1" i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918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AE13D15-D00C-4C62-877F-B1C21B6CB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716" y="87856"/>
            <a:ext cx="6772947" cy="625080"/>
          </a:xfrm>
        </p:spPr>
        <p:txBody>
          <a:bodyPr/>
          <a:lstStyle/>
          <a:p>
            <a:r>
              <a:rPr lang="es-ES" sz="2400" dirty="0"/>
              <a:t>Formulación del problema, objetivos e hipótesis</a:t>
            </a:r>
            <a:endParaRPr lang="es-PE" sz="2400" dirty="0"/>
          </a:p>
        </p:txBody>
      </p:sp>
      <p:sp>
        <p:nvSpPr>
          <p:cNvPr id="6" name="Arrow: Pentagon 9">
            <a:extLst>
              <a:ext uri="{FF2B5EF4-FFF2-40B4-BE49-F238E27FC236}">
                <a16:creationId xmlns:a16="http://schemas.microsoft.com/office/drawing/2014/main" id="{0478B2C8-E3B5-4324-A79A-205A5609E3B0}"/>
              </a:ext>
            </a:extLst>
          </p:cNvPr>
          <p:cNvSpPr/>
          <p:nvPr/>
        </p:nvSpPr>
        <p:spPr>
          <a:xfrm>
            <a:off x="107322" y="876324"/>
            <a:ext cx="2914650" cy="625079"/>
          </a:xfrm>
          <a:prstGeom prst="homePlate">
            <a:avLst/>
          </a:prstGeom>
          <a:solidFill>
            <a:schemeClr val="bg2">
              <a:lumMod val="9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solidFill>
                <a:schemeClr val="tx1"/>
              </a:solidFill>
            </a:endParaRPr>
          </a:p>
        </p:txBody>
      </p:sp>
      <p:sp>
        <p:nvSpPr>
          <p:cNvPr id="7" name="Right Triangle 10">
            <a:extLst>
              <a:ext uri="{FF2B5EF4-FFF2-40B4-BE49-F238E27FC236}">
                <a16:creationId xmlns:a16="http://schemas.microsoft.com/office/drawing/2014/main" id="{03BB52EC-BA90-4D23-898E-E482FBAEE7F7}"/>
              </a:ext>
            </a:extLst>
          </p:cNvPr>
          <p:cNvSpPr/>
          <p:nvPr/>
        </p:nvSpPr>
        <p:spPr>
          <a:xfrm>
            <a:off x="107322" y="872751"/>
            <a:ext cx="628652" cy="628652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8" name="TextBox 31">
            <a:extLst>
              <a:ext uri="{FF2B5EF4-FFF2-40B4-BE49-F238E27FC236}">
                <a16:creationId xmlns:a16="http://schemas.microsoft.com/office/drawing/2014/main" id="{D5927B62-799E-433B-95B7-2FAAE189018E}"/>
              </a:ext>
            </a:extLst>
          </p:cNvPr>
          <p:cNvSpPr txBox="1"/>
          <p:nvPr/>
        </p:nvSpPr>
        <p:spPr>
          <a:xfrm>
            <a:off x="652996" y="884206"/>
            <a:ext cx="2200358" cy="601872"/>
          </a:xfrm>
          <a:prstGeom prst="rect">
            <a:avLst/>
          </a:prstGeom>
          <a:noFill/>
        </p:spPr>
        <p:txBody>
          <a:bodyPr wrap="square" lIns="72000" tIns="0" rIns="72000" bIns="0" anchor="ctr" anchorCtr="0">
            <a:normAutofit fontScale="70000" lnSpcReduction="20000"/>
          </a:bodyPr>
          <a:lstStyle/>
          <a:p>
            <a:pPr defTabSz="914378">
              <a:lnSpc>
                <a:spcPct val="120000"/>
              </a:lnSpc>
              <a:defRPr/>
            </a:pPr>
            <a:r>
              <a:rPr lang="es-ES" altLang="zh-CN" sz="1000" dirty="0"/>
              <a:t>¿Cuál es la relación entre la responsabilidad social universitaria y el desarrollo sostenible desde la perspectiva de los estudiantes universitarios de una escuela de gestión, en la ciudad de Lima en el año 2024?</a:t>
            </a:r>
          </a:p>
        </p:txBody>
      </p:sp>
      <p:sp>
        <p:nvSpPr>
          <p:cNvPr id="9" name="Rectangle 32">
            <a:extLst>
              <a:ext uri="{FF2B5EF4-FFF2-40B4-BE49-F238E27FC236}">
                <a16:creationId xmlns:a16="http://schemas.microsoft.com/office/drawing/2014/main" id="{B54B688B-2859-4263-8016-7B918CD07B1E}"/>
              </a:ext>
            </a:extLst>
          </p:cNvPr>
          <p:cNvSpPr/>
          <p:nvPr/>
        </p:nvSpPr>
        <p:spPr>
          <a:xfrm>
            <a:off x="35496" y="663254"/>
            <a:ext cx="1842997" cy="207749"/>
          </a:xfrm>
          <a:prstGeom prst="rect">
            <a:avLst/>
          </a:prstGeom>
        </p:spPr>
        <p:txBody>
          <a:bodyPr wrap="none" lIns="72000" tIns="0" rIns="72000" bIns="0">
            <a:normAutofit fontScale="85000" lnSpcReduction="10000"/>
          </a:bodyPr>
          <a:lstStyle/>
          <a:p>
            <a:pPr lvl="0" defTabSz="914378">
              <a:defRPr/>
            </a:pPr>
            <a:r>
              <a:rPr lang="es-ES" altLang="zh-CN" b="1" dirty="0"/>
              <a:t>Problema general</a:t>
            </a:r>
          </a:p>
        </p:txBody>
      </p:sp>
      <p:sp>
        <p:nvSpPr>
          <p:cNvPr id="14" name="Arrow: Pentagon 9">
            <a:extLst>
              <a:ext uri="{FF2B5EF4-FFF2-40B4-BE49-F238E27FC236}">
                <a16:creationId xmlns:a16="http://schemas.microsoft.com/office/drawing/2014/main" id="{C1633015-96B2-4007-9EEF-9398AF06DE0F}"/>
              </a:ext>
            </a:extLst>
          </p:cNvPr>
          <p:cNvSpPr/>
          <p:nvPr/>
        </p:nvSpPr>
        <p:spPr>
          <a:xfrm>
            <a:off x="3133906" y="876324"/>
            <a:ext cx="2914650" cy="625079"/>
          </a:xfrm>
          <a:prstGeom prst="homePlate">
            <a:avLst/>
          </a:prstGeom>
          <a:solidFill>
            <a:schemeClr val="bg2">
              <a:lumMod val="9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solidFill>
                <a:schemeClr val="tx1"/>
              </a:solidFill>
            </a:endParaRPr>
          </a:p>
        </p:txBody>
      </p:sp>
      <p:sp>
        <p:nvSpPr>
          <p:cNvPr id="15" name="TextBox 31">
            <a:extLst>
              <a:ext uri="{FF2B5EF4-FFF2-40B4-BE49-F238E27FC236}">
                <a16:creationId xmlns:a16="http://schemas.microsoft.com/office/drawing/2014/main" id="{3C78AB43-D046-4113-B62D-579485A79EF2}"/>
              </a:ext>
            </a:extLst>
          </p:cNvPr>
          <p:cNvSpPr txBox="1"/>
          <p:nvPr/>
        </p:nvSpPr>
        <p:spPr>
          <a:xfrm>
            <a:off x="3679579" y="884206"/>
            <a:ext cx="2231117" cy="598483"/>
          </a:xfrm>
          <a:prstGeom prst="rect">
            <a:avLst/>
          </a:prstGeom>
          <a:noFill/>
        </p:spPr>
        <p:txBody>
          <a:bodyPr wrap="square" lIns="72000" tIns="0" rIns="72000" bIns="0" anchor="ctr" anchorCtr="0">
            <a:noAutofit/>
          </a:bodyPr>
          <a:lstStyle/>
          <a:p>
            <a:pPr defTabSz="914378">
              <a:defRPr/>
            </a:pPr>
            <a:r>
              <a:rPr lang="es-ES" altLang="zh-CN" sz="800" dirty="0"/>
              <a:t>Determinar la relación entre la responsabilidad social universitaria y el desarrollo sostenible desde la perspectiva de los estudiantes universitarios de una escuela de gestión, en la ciudad de Lima en el año 2024</a:t>
            </a:r>
          </a:p>
        </p:txBody>
      </p:sp>
      <p:sp>
        <p:nvSpPr>
          <p:cNvPr id="16" name="Rectangle 32">
            <a:extLst>
              <a:ext uri="{FF2B5EF4-FFF2-40B4-BE49-F238E27FC236}">
                <a16:creationId xmlns:a16="http://schemas.microsoft.com/office/drawing/2014/main" id="{CCFDF734-8E38-4A8E-94C9-A6AD9C2B7BA4}"/>
              </a:ext>
            </a:extLst>
          </p:cNvPr>
          <p:cNvSpPr/>
          <p:nvPr/>
        </p:nvSpPr>
        <p:spPr>
          <a:xfrm>
            <a:off x="3061898" y="663254"/>
            <a:ext cx="1842997" cy="207749"/>
          </a:xfrm>
          <a:prstGeom prst="rect">
            <a:avLst/>
          </a:prstGeom>
        </p:spPr>
        <p:txBody>
          <a:bodyPr wrap="none" lIns="72000" tIns="0" rIns="72000" bIns="0">
            <a:normAutofit fontScale="85000" lnSpcReduction="10000"/>
          </a:bodyPr>
          <a:lstStyle/>
          <a:p>
            <a:pPr lvl="0" defTabSz="914378">
              <a:defRPr/>
            </a:pPr>
            <a:r>
              <a:rPr lang="es-ES" altLang="zh-CN" b="1" dirty="0"/>
              <a:t>Objetivo general</a:t>
            </a:r>
          </a:p>
        </p:txBody>
      </p:sp>
      <p:sp>
        <p:nvSpPr>
          <p:cNvPr id="17" name="Right Triangle 10">
            <a:extLst>
              <a:ext uri="{FF2B5EF4-FFF2-40B4-BE49-F238E27FC236}">
                <a16:creationId xmlns:a16="http://schemas.microsoft.com/office/drawing/2014/main" id="{1AB231DA-4DC4-4C6A-97AD-A2979EC74698}"/>
              </a:ext>
            </a:extLst>
          </p:cNvPr>
          <p:cNvSpPr/>
          <p:nvPr/>
        </p:nvSpPr>
        <p:spPr>
          <a:xfrm>
            <a:off x="3142311" y="872751"/>
            <a:ext cx="628652" cy="628652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21" name="Arrow: Pentagon 9">
            <a:extLst>
              <a:ext uri="{FF2B5EF4-FFF2-40B4-BE49-F238E27FC236}">
                <a16:creationId xmlns:a16="http://schemas.microsoft.com/office/drawing/2014/main" id="{0A675E70-BF3D-4F57-AD5E-3D5BB80EA30D}"/>
              </a:ext>
            </a:extLst>
          </p:cNvPr>
          <p:cNvSpPr/>
          <p:nvPr/>
        </p:nvSpPr>
        <p:spPr>
          <a:xfrm>
            <a:off x="107322" y="1743992"/>
            <a:ext cx="2914650" cy="720000"/>
          </a:xfrm>
          <a:prstGeom prst="homePlate">
            <a:avLst>
              <a:gd name="adj" fmla="val 32857"/>
            </a:avLst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22" name="Right Triangle 10">
            <a:extLst>
              <a:ext uri="{FF2B5EF4-FFF2-40B4-BE49-F238E27FC236}">
                <a16:creationId xmlns:a16="http://schemas.microsoft.com/office/drawing/2014/main" id="{086C7775-3A28-4A9F-9FED-4AB44E927142}"/>
              </a:ext>
            </a:extLst>
          </p:cNvPr>
          <p:cNvSpPr/>
          <p:nvPr/>
        </p:nvSpPr>
        <p:spPr>
          <a:xfrm>
            <a:off x="107322" y="1740420"/>
            <a:ext cx="628652" cy="720000"/>
          </a:xfrm>
          <a:prstGeom prst="rtTriangle">
            <a:avLst/>
          </a:prstGeom>
          <a:solidFill>
            <a:srgbClr val="C0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23" name="TextBox 31">
            <a:extLst>
              <a:ext uri="{FF2B5EF4-FFF2-40B4-BE49-F238E27FC236}">
                <a16:creationId xmlns:a16="http://schemas.microsoft.com/office/drawing/2014/main" id="{4A234522-5083-41EA-8891-6541F0E77C55}"/>
              </a:ext>
            </a:extLst>
          </p:cNvPr>
          <p:cNvSpPr txBox="1"/>
          <p:nvPr/>
        </p:nvSpPr>
        <p:spPr>
          <a:xfrm>
            <a:off x="652996" y="1735098"/>
            <a:ext cx="2229474" cy="728893"/>
          </a:xfrm>
          <a:prstGeom prst="rect">
            <a:avLst/>
          </a:prstGeom>
          <a:noFill/>
        </p:spPr>
        <p:txBody>
          <a:bodyPr wrap="square" lIns="72000" tIns="0" rIns="72000" bIns="0" anchor="ctr" anchorCtr="0">
            <a:normAutofit fontScale="85000" lnSpcReduction="20000"/>
          </a:bodyPr>
          <a:lstStyle/>
          <a:p>
            <a:pPr defTabSz="914378">
              <a:lnSpc>
                <a:spcPct val="120000"/>
              </a:lnSpc>
              <a:defRPr/>
            </a:pPr>
            <a:r>
              <a:rPr lang="es-ES" altLang="zh-CN" sz="1000" dirty="0">
                <a:solidFill>
                  <a:schemeClr val="bg1"/>
                </a:solidFill>
              </a:rPr>
              <a:t>¿Cuál es la relación entre la formación universitaria y el desarrollo sostenible desde la perspectiva de los estudiantes universitarios de una escuela de gestión, en la ciudad de Lima en el año 2024?</a:t>
            </a:r>
          </a:p>
        </p:txBody>
      </p:sp>
      <p:sp>
        <p:nvSpPr>
          <p:cNvPr id="24" name="Rectangle 32">
            <a:extLst>
              <a:ext uri="{FF2B5EF4-FFF2-40B4-BE49-F238E27FC236}">
                <a16:creationId xmlns:a16="http://schemas.microsoft.com/office/drawing/2014/main" id="{3C14AEF0-14A9-4424-B832-4E4A6B43D6C8}"/>
              </a:ext>
            </a:extLst>
          </p:cNvPr>
          <p:cNvSpPr/>
          <p:nvPr/>
        </p:nvSpPr>
        <p:spPr>
          <a:xfrm>
            <a:off x="64951" y="1521337"/>
            <a:ext cx="1842997" cy="207749"/>
          </a:xfrm>
          <a:prstGeom prst="rect">
            <a:avLst/>
          </a:prstGeom>
        </p:spPr>
        <p:txBody>
          <a:bodyPr wrap="none" lIns="72000" tIns="0" rIns="72000" bIns="0">
            <a:normAutofit fontScale="85000" lnSpcReduction="10000"/>
          </a:bodyPr>
          <a:lstStyle/>
          <a:p>
            <a:pPr lvl="0" defTabSz="914378">
              <a:defRPr/>
            </a:pPr>
            <a:r>
              <a:rPr lang="es-ES" altLang="zh-CN" b="1" dirty="0"/>
              <a:t>Problemas específicos</a:t>
            </a:r>
          </a:p>
        </p:txBody>
      </p:sp>
      <p:sp>
        <p:nvSpPr>
          <p:cNvPr id="28" name="Rectangle 32">
            <a:extLst>
              <a:ext uri="{FF2B5EF4-FFF2-40B4-BE49-F238E27FC236}">
                <a16:creationId xmlns:a16="http://schemas.microsoft.com/office/drawing/2014/main" id="{67B0F134-67E1-4A51-8F6F-B8E12695FA71}"/>
              </a:ext>
            </a:extLst>
          </p:cNvPr>
          <p:cNvSpPr/>
          <p:nvPr/>
        </p:nvSpPr>
        <p:spPr>
          <a:xfrm>
            <a:off x="3061898" y="1521337"/>
            <a:ext cx="1842997" cy="207749"/>
          </a:xfrm>
          <a:prstGeom prst="rect">
            <a:avLst/>
          </a:prstGeom>
        </p:spPr>
        <p:txBody>
          <a:bodyPr wrap="none" lIns="72000" tIns="0" rIns="72000" bIns="0">
            <a:normAutofit fontScale="85000" lnSpcReduction="10000"/>
          </a:bodyPr>
          <a:lstStyle/>
          <a:p>
            <a:pPr lvl="0" defTabSz="914378">
              <a:defRPr/>
            </a:pPr>
            <a:r>
              <a:rPr lang="es-ES" altLang="zh-CN" b="1" dirty="0"/>
              <a:t>Objetivos específicos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065FBAE-5BE8-4B23-B37E-62DF331239E8}"/>
              </a:ext>
            </a:extLst>
          </p:cNvPr>
          <p:cNvSpPr txBox="1"/>
          <p:nvPr/>
        </p:nvSpPr>
        <p:spPr>
          <a:xfrm>
            <a:off x="211251" y="2158498"/>
            <a:ext cx="12663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s-PE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rrow: Pentagon 9">
            <a:extLst>
              <a:ext uri="{FF2B5EF4-FFF2-40B4-BE49-F238E27FC236}">
                <a16:creationId xmlns:a16="http://schemas.microsoft.com/office/drawing/2014/main" id="{6C6EFFD3-958F-C789-8688-CC5A1D20B7F0}"/>
              </a:ext>
            </a:extLst>
          </p:cNvPr>
          <p:cNvSpPr/>
          <p:nvPr/>
        </p:nvSpPr>
        <p:spPr>
          <a:xfrm>
            <a:off x="6191490" y="876324"/>
            <a:ext cx="2914650" cy="625079"/>
          </a:xfrm>
          <a:prstGeom prst="homePlate">
            <a:avLst/>
          </a:prstGeom>
          <a:solidFill>
            <a:schemeClr val="bg2">
              <a:lumMod val="9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TextBox 31">
            <a:extLst>
              <a:ext uri="{FF2B5EF4-FFF2-40B4-BE49-F238E27FC236}">
                <a16:creationId xmlns:a16="http://schemas.microsoft.com/office/drawing/2014/main" id="{08D46104-C640-66BB-89C9-C17E3EE6473C}"/>
              </a:ext>
            </a:extLst>
          </p:cNvPr>
          <p:cNvSpPr txBox="1"/>
          <p:nvPr/>
        </p:nvSpPr>
        <p:spPr>
          <a:xfrm>
            <a:off x="6737163" y="884206"/>
            <a:ext cx="2197869" cy="615265"/>
          </a:xfrm>
          <a:prstGeom prst="rect">
            <a:avLst/>
          </a:prstGeom>
          <a:noFill/>
        </p:spPr>
        <p:txBody>
          <a:bodyPr wrap="square" lIns="72000" tIns="0" rIns="72000" bIns="0" anchor="ctr" anchorCtr="0">
            <a:normAutofit fontScale="77500" lnSpcReduction="20000"/>
          </a:bodyPr>
          <a:lstStyle/>
          <a:p>
            <a:pPr defTabSz="914378">
              <a:lnSpc>
                <a:spcPct val="110000"/>
              </a:lnSpc>
              <a:defRPr/>
            </a:pPr>
            <a:r>
              <a:rPr lang="es-ES" altLang="zh-CN" sz="1000" dirty="0"/>
              <a:t>La responsabilidad social universitaria se relaciona con el desarrollo sostenible desde la perspectiva de los estudiantes universitarios de una escuela de gestión, en la ciudad de Lima en el año 2024</a:t>
            </a:r>
          </a:p>
        </p:txBody>
      </p:sp>
      <p:sp>
        <p:nvSpPr>
          <p:cNvPr id="13" name="Rectangle 32">
            <a:extLst>
              <a:ext uri="{FF2B5EF4-FFF2-40B4-BE49-F238E27FC236}">
                <a16:creationId xmlns:a16="http://schemas.microsoft.com/office/drawing/2014/main" id="{51FEF963-14F9-3E39-9AB5-66F48A94F6A2}"/>
              </a:ext>
            </a:extLst>
          </p:cNvPr>
          <p:cNvSpPr/>
          <p:nvPr/>
        </p:nvSpPr>
        <p:spPr>
          <a:xfrm>
            <a:off x="6119482" y="663254"/>
            <a:ext cx="1842997" cy="207749"/>
          </a:xfrm>
          <a:prstGeom prst="rect">
            <a:avLst/>
          </a:prstGeom>
        </p:spPr>
        <p:txBody>
          <a:bodyPr wrap="none" lIns="72000" tIns="0" rIns="72000" bIns="0">
            <a:normAutofit fontScale="85000" lnSpcReduction="10000"/>
          </a:bodyPr>
          <a:lstStyle/>
          <a:p>
            <a:pPr lvl="0" defTabSz="914378">
              <a:defRPr/>
            </a:pPr>
            <a:r>
              <a:rPr lang="es-ES" altLang="zh-CN" b="1" dirty="0"/>
              <a:t>Hipótesis general</a:t>
            </a:r>
          </a:p>
        </p:txBody>
      </p:sp>
      <p:sp>
        <p:nvSpPr>
          <p:cNvPr id="19" name="Right Triangle 10">
            <a:extLst>
              <a:ext uri="{FF2B5EF4-FFF2-40B4-BE49-F238E27FC236}">
                <a16:creationId xmlns:a16="http://schemas.microsoft.com/office/drawing/2014/main" id="{B6F1E141-5128-AE92-C561-B18CC5728305}"/>
              </a:ext>
            </a:extLst>
          </p:cNvPr>
          <p:cNvSpPr/>
          <p:nvPr/>
        </p:nvSpPr>
        <p:spPr>
          <a:xfrm>
            <a:off x="6199895" y="872751"/>
            <a:ext cx="628652" cy="628652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41" name="Rectangle 32">
            <a:extLst>
              <a:ext uri="{FF2B5EF4-FFF2-40B4-BE49-F238E27FC236}">
                <a16:creationId xmlns:a16="http://schemas.microsoft.com/office/drawing/2014/main" id="{4BA6561E-9D66-DC17-6C9A-6DDCB7A597E1}"/>
              </a:ext>
            </a:extLst>
          </p:cNvPr>
          <p:cNvSpPr/>
          <p:nvPr/>
        </p:nvSpPr>
        <p:spPr>
          <a:xfrm>
            <a:off x="6119482" y="1521337"/>
            <a:ext cx="1842997" cy="207749"/>
          </a:xfrm>
          <a:prstGeom prst="rect">
            <a:avLst/>
          </a:prstGeom>
        </p:spPr>
        <p:txBody>
          <a:bodyPr wrap="none" lIns="72000" tIns="0" rIns="72000" bIns="0">
            <a:normAutofit fontScale="85000" lnSpcReduction="10000"/>
          </a:bodyPr>
          <a:lstStyle/>
          <a:p>
            <a:pPr lvl="0" defTabSz="914378">
              <a:defRPr/>
            </a:pPr>
            <a:r>
              <a:rPr lang="es-ES" altLang="zh-CN" b="1" dirty="0"/>
              <a:t>Hipótesis específicas</a:t>
            </a:r>
          </a:p>
        </p:txBody>
      </p:sp>
      <p:sp>
        <p:nvSpPr>
          <p:cNvPr id="66" name="Arrow: Pentagon 9">
            <a:extLst>
              <a:ext uri="{FF2B5EF4-FFF2-40B4-BE49-F238E27FC236}">
                <a16:creationId xmlns:a16="http://schemas.microsoft.com/office/drawing/2014/main" id="{C2BBFE5C-0743-49E6-878D-D26F8B9BDE89}"/>
              </a:ext>
            </a:extLst>
          </p:cNvPr>
          <p:cNvSpPr/>
          <p:nvPr/>
        </p:nvSpPr>
        <p:spPr>
          <a:xfrm>
            <a:off x="115727" y="2482898"/>
            <a:ext cx="2914650" cy="720000"/>
          </a:xfrm>
          <a:prstGeom prst="homePlate">
            <a:avLst>
              <a:gd name="adj" fmla="val 32857"/>
            </a:avLst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67" name="Right Triangle 10">
            <a:extLst>
              <a:ext uri="{FF2B5EF4-FFF2-40B4-BE49-F238E27FC236}">
                <a16:creationId xmlns:a16="http://schemas.microsoft.com/office/drawing/2014/main" id="{674F1575-5F03-C28E-5875-B3177712E716}"/>
              </a:ext>
            </a:extLst>
          </p:cNvPr>
          <p:cNvSpPr/>
          <p:nvPr/>
        </p:nvSpPr>
        <p:spPr>
          <a:xfrm>
            <a:off x="115727" y="2479326"/>
            <a:ext cx="628652" cy="720000"/>
          </a:xfrm>
          <a:prstGeom prst="rtTriangle">
            <a:avLst/>
          </a:prstGeom>
          <a:solidFill>
            <a:srgbClr val="C0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68" name="TextBox 31">
            <a:extLst>
              <a:ext uri="{FF2B5EF4-FFF2-40B4-BE49-F238E27FC236}">
                <a16:creationId xmlns:a16="http://schemas.microsoft.com/office/drawing/2014/main" id="{DDA98E8A-4BDE-228E-7A66-6AFBBFE3E5E3}"/>
              </a:ext>
            </a:extLst>
          </p:cNvPr>
          <p:cNvSpPr txBox="1"/>
          <p:nvPr/>
        </p:nvSpPr>
        <p:spPr>
          <a:xfrm>
            <a:off x="661401" y="2474004"/>
            <a:ext cx="2229474" cy="728893"/>
          </a:xfrm>
          <a:prstGeom prst="rect">
            <a:avLst/>
          </a:prstGeom>
          <a:noFill/>
        </p:spPr>
        <p:txBody>
          <a:bodyPr wrap="square" lIns="72000" tIns="0" rIns="72000" bIns="0" anchor="ctr" anchorCtr="0">
            <a:normAutofit fontScale="92500" lnSpcReduction="20000"/>
          </a:bodyPr>
          <a:lstStyle/>
          <a:p>
            <a:pPr defTabSz="914378">
              <a:lnSpc>
                <a:spcPct val="120000"/>
              </a:lnSpc>
              <a:defRPr/>
            </a:pPr>
            <a:r>
              <a:rPr lang="es-ES" altLang="zh-CN" sz="1000" dirty="0">
                <a:solidFill>
                  <a:schemeClr val="bg1"/>
                </a:solidFill>
              </a:rPr>
              <a:t>¿Cuál es la relación entre la investigación y el desarrollo sostenible desde la perspectiva de los estudiantes universitarios de una escuela de gestión, en la ciudad de Lima en el año 2024?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7D33CBD6-89F9-C925-2702-296B9DA79307}"/>
              </a:ext>
            </a:extLst>
          </p:cNvPr>
          <p:cNvSpPr txBox="1"/>
          <p:nvPr/>
        </p:nvSpPr>
        <p:spPr>
          <a:xfrm>
            <a:off x="219656" y="2897404"/>
            <a:ext cx="12663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es-PE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Arrow: Pentagon 9">
            <a:extLst>
              <a:ext uri="{FF2B5EF4-FFF2-40B4-BE49-F238E27FC236}">
                <a16:creationId xmlns:a16="http://schemas.microsoft.com/office/drawing/2014/main" id="{43626532-A45A-D977-B93B-677C72351D71}"/>
              </a:ext>
            </a:extLst>
          </p:cNvPr>
          <p:cNvSpPr/>
          <p:nvPr/>
        </p:nvSpPr>
        <p:spPr>
          <a:xfrm>
            <a:off x="115727" y="3239266"/>
            <a:ext cx="2914650" cy="720000"/>
          </a:xfrm>
          <a:prstGeom prst="homePlate">
            <a:avLst>
              <a:gd name="adj" fmla="val 32857"/>
            </a:avLst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71" name="Right Triangle 10">
            <a:extLst>
              <a:ext uri="{FF2B5EF4-FFF2-40B4-BE49-F238E27FC236}">
                <a16:creationId xmlns:a16="http://schemas.microsoft.com/office/drawing/2014/main" id="{C0B002BC-2758-5530-511F-0AEC6A4ED687}"/>
              </a:ext>
            </a:extLst>
          </p:cNvPr>
          <p:cNvSpPr/>
          <p:nvPr/>
        </p:nvSpPr>
        <p:spPr>
          <a:xfrm>
            <a:off x="115727" y="3235694"/>
            <a:ext cx="628652" cy="720000"/>
          </a:xfrm>
          <a:prstGeom prst="rtTriangle">
            <a:avLst/>
          </a:prstGeom>
          <a:solidFill>
            <a:srgbClr val="C0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72" name="TextBox 31">
            <a:extLst>
              <a:ext uri="{FF2B5EF4-FFF2-40B4-BE49-F238E27FC236}">
                <a16:creationId xmlns:a16="http://schemas.microsoft.com/office/drawing/2014/main" id="{E6FDC468-2EBC-EB81-F24B-2745F4E6AC85}"/>
              </a:ext>
            </a:extLst>
          </p:cNvPr>
          <p:cNvSpPr txBox="1"/>
          <p:nvPr/>
        </p:nvSpPr>
        <p:spPr>
          <a:xfrm>
            <a:off x="661401" y="3230372"/>
            <a:ext cx="2229474" cy="728893"/>
          </a:xfrm>
          <a:prstGeom prst="rect">
            <a:avLst/>
          </a:prstGeom>
          <a:noFill/>
        </p:spPr>
        <p:txBody>
          <a:bodyPr wrap="square" lIns="72000" tIns="0" rIns="72000" bIns="0" anchor="ctr" anchorCtr="0">
            <a:normAutofit fontScale="92500" lnSpcReduction="20000"/>
          </a:bodyPr>
          <a:lstStyle/>
          <a:p>
            <a:pPr defTabSz="914378">
              <a:lnSpc>
                <a:spcPct val="120000"/>
              </a:lnSpc>
              <a:defRPr/>
            </a:pPr>
            <a:r>
              <a:rPr lang="es-ES" altLang="zh-CN" sz="1000" dirty="0">
                <a:solidFill>
                  <a:schemeClr val="bg1"/>
                </a:solidFill>
              </a:rPr>
              <a:t>¿Cuál es la relación entre el vínculo comunitario y el desarrollo sostenible desde la perspectiva de los estudiantes universitarios de una escuela de gestión, en la ciudad de Lima en el año 2024?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218B1CA5-05DE-7C83-8B5B-A20F2C7DDEA9}"/>
              </a:ext>
            </a:extLst>
          </p:cNvPr>
          <p:cNvSpPr txBox="1"/>
          <p:nvPr/>
        </p:nvSpPr>
        <p:spPr>
          <a:xfrm>
            <a:off x="219656" y="3653772"/>
            <a:ext cx="12663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es-PE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Arrow: Pentagon 9">
            <a:extLst>
              <a:ext uri="{FF2B5EF4-FFF2-40B4-BE49-F238E27FC236}">
                <a16:creationId xmlns:a16="http://schemas.microsoft.com/office/drawing/2014/main" id="{6D6CDD34-8E55-020F-5B13-2781D3CC9172}"/>
              </a:ext>
            </a:extLst>
          </p:cNvPr>
          <p:cNvSpPr/>
          <p:nvPr/>
        </p:nvSpPr>
        <p:spPr>
          <a:xfrm>
            <a:off x="115727" y="3995634"/>
            <a:ext cx="2914650" cy="720000"/>
          </a:xfrm>
          <a:prstGeom prst="homePlate">
            <a:avLst>
              <a:gd name="adj" fmla="val 32857"/>
            </a:avLst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75" name="Right Triangle 10">
            <a:extLst>
              <a:ext uri="{FF2B5EF4-FFF2-40B4-BE49-F238E27FC236}">
                <a16:creationId xmlns:a16="http://schemas.microsoft.com/office/drawing/2014/main" id="{897A95E6-1B7B-812B-AE7E-778C38E3B7CB}"/>
              </a:ext>
            </a:extLst>
          </p:cNvPr>
          <p:cNvSpPr/>
          <p:nvPr/>
        </p:nvSpPr>
        <p:spPr>
          <a:xfrm>
            <a:off x="115727" y="3992062"/>
            <a:ext cx="628652" cy="720000"/>
          </a:xfrm>
          <a:prstGeom prst="rtTriangle">
            <a:avLst/>
          </a:prstGeom>
          <a:solidFill>
            <a:srgbClr val="C0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76" name="TextBox 31">
            <a:extLst>
              <a:ext uri="{FF2B5EF4-FFF2-40B4-BE49-F238E27FC236}">
                <a16:creationId xmlns:a16="http://schemas.microsoft.com/office/drawing/2014/main" id="{56981427-7F78-499C-CB82-BFB070A85D4D}"/>
              </a:ext>
            </a:extLst>
          </p:cNvPr>
          <p:cNvSpPr txBox="1"/>
          <p:nvPr/>
        </p:nvSpPr>
        <p:spPr>
          <a:xfrm>
            <a:off x="661401" y="3986740"/>
            <a:ext cx="2229474" cy="728893"/>
          </a:xfrm>
          <a:prstGeom prst="rect">
            <a:avLst/>
          </a:prstGeom>
          <a:noFill/>
        </p:spPr>
        <p:txBody>
          <a:bodyPr wrap="square" lIns="72000" tIns="0" rIns="72000" bIns="0" anchor="ctr" anchorCtr="0">
            <a:normAutofit fontScale="92500" lnSpcReduction="20000"/>
          </a:bodyPr>
          <a:lstStyle/>
          <a:p>
            <a:pPr defTabSz="914378">
              <a:lnSpc>
                <a:spcPct val="120000"/>
              </a:lnSpc>
              <a:defRPr/>
            </a:pPr>
            <a:r>
              <a:rPr lang="es-ES" altLang="zh-CN" sz="1000" dirty="0">
                <a:solidFill>
                  <a:schemeClr val="bg1"/>
                </a:solidFill>
              </a:rPr>
              <a:t>¿Cuál es la relación entre la gestión institucional y el desarrollo sostenible desde la perspectiva de los estudiantes universitarios de una escuela de gestión, en la ciudad de Lima en el año 2024?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A76BBE65-4E96-194E-9C93-87D108D9D5C9}"/>
              </a:ext>
            </a:extLst>
          </p:cNvPr>
          <p:cNvSpPr txBox="1"/>
          <p:nvPr/>
        </p:nvSpPr>
        <p:spPr>
          <a:xfrm>
            <a:off x="219656" y="4410140"/>
            <a:ext cx="12663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es-PE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Arrow: Pentagon 9">
            <a:extLst>
              <a:ext uri="{FF2B5EF4-FFF2-40B4-BE49-F238E27FC236}">
                <a16:creationId xmlns:a16="http://schemas.microsoft.com/office/drawing/2014/main" id="{2C7E26FC-0B5A-E4B4-EB49-B2C99861334A}"/>
              </a:ext>
            </a:extLst>
          </p:cNvPr>
          <p:cNvSpPr/>
          <p:nvPr/>
        </p:nvSpPr>
        <p:spPr>
          <a:xfrm>
            <a:off x="3161113" y="1760348"/>
            <a:ext cx="2914650" cy="720000"/>
          </a:xfrm>
          <a:prstGeom prst="homePlate">
            <a:avLst>
              <a:gd name="adj" fmla="val 32857"/>
            </a:avLst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79" name="Right Triangle 10">
            <a:extLst>
              <a:ext uri="{FF2B5EF4-FFF2-40B4-BE49-F238E27FC236}">
                <a16:creationId xmlns:a16="http://schemas.microsoft.com/office/drawing/2014/main" id="{72852C74-ABEA-D3FD-B33E-31039B0F4562}"/>
              </a:ext>
            </a:extLst>
          </p:cNvPr>
          <p:cNvSpPr/>
          <p:nvPr/>
        </p:nvSpPr>
        <p:spPr>
          <a:xfrm>
            <a:off x="3161113" y="1756776"/>
            <a:ext cx="628652" cy="720000"/>
          </a:xfrm>
          <a:prstGeom prst="rtTriangle">
            <a:avLst/>
          </a:prstGeom>
          <a:solidFill>
            <a:srgbClr val="C0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80" name="TextBox 31">
            <a:extLst>
              <a:ext uri="{FF2B5EF4-FFF2-40B4-BE49-F238E27FC236}">
                <a16:creationId xmlns:a16="http://schemas.microsoft.com/office/drawing/2014/main" id="{9801CB29-D222-C106-325C-9A9F010AA0F0}"/>
              </a:ext>
            </a:extLst>
          </p:cNvPr>
          <p:cNvSpPr txBox="1"/>
          <p:nvPr/>
        </p:nvSpPr>
        <p:spPr>
          <a:xfrm>
            <a:off x="3706787" y="1751454"/>
            <a:ext cx="2229474" cy="728893"/>
          </a:xfrm>
          <a:prstGeom prst="rect">
            <a:avLst/>
          </a:prstGeom>
          <a:noFill/>
        </p:spPr>
        <p:txBody>
          <a:bodyPr wrap="square" lIns="72000" tIns="0" rIns="72000" bIns="0" anchor="ctr" anchorCtr="0">
            <a:normAutofit fontScale="92500" lnSpcReduction="20000"/>
          </a:bodyPr>
          <a:lstStyle/>
          <a:p>
            <a:pPr defTabSz="914378">
              <a:lnSpc>
                <a:spcPct val="120000"/>
              </a:lnSpc>
              <a:defRPr/>
            </a:pPr>
            <a:r>
              <a:rPr lang="es-ES" altLang="zh-CN" sz="1000" dirty="0">
                <a:solidFill>
                  <a:schemeClr val="bg1"/>
                </a:solidFill>
              </a:rPr>
              <a:t>Determinar la relación entre la formación universitaria y el desarrollo sostenible desde la perspectiva los estudiantes universitarios de una escuela de gestión, en la ciudad de Lima en el año 2024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102C8F40-8682-01EC-469F-755966D23D13}"/>
              </a:ext>
            </a:extLst>
          </p:cNvPr>
          <p:cNvSpPr txBox="1"/>
          <p:nvPr/>
        </p:nvSpPr>
        <p:spPr>
          <a:xfrm>
            <a:off x="3265042" y="2174854"/>
            <a:ext cx="12663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s-PE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Arrow: Pentagon 9">
            <a:extLst>
              <a:ext uri="{FF2B5EF4-FFF2-40B4-BE49-F238E27FC236}">
                <a16:creationId xmlns:a16="http://schemas.microsoft.com/office/drawing/2014/main" id="{A59AA533-6B1C-AC0A-E7EF-4F70C514D050}"/>
              </a:ext>
            </a:extLst>
          </p:cNvPr>
          <p:cNvSpPr/>
          <p:nvPr/>
        </p:nvSpPr>
        <p:spPr>
          <a:xfrm>
            <a:off x="3169518" y="2499254"/>
            <a:ext cx="2914650" cy="720000"/>
          </a:xfrm>
          <a:prstGeom prst="homePlate">
            <a:avLst>
              <a:gd name="adj" fmla="val 32857"/>
            </a:avLst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83" name="Right Triangle 10">
            <a:extLst>
              <a:ext uri="{FF2B5EF4-FFF2-40B4-BE49-F238E27FC236}">
                <a16:creationId xmlns:a16="http://schemas.microsoft.com/office/drawing/2014/main" id="{CD151C67-9FBF-F88C-8062-08AD911A85AB}"/>
              </a:ext>
            </a:extLst>
          </p:cNvPr>
          <p:cNvSpPr/>
          <p:nvPr/>
        </p:nvSpPr>
        <p:spPr>
          <a:xfrm>
            <a:off x="3169518" y="2495682"/>
            <a:ext cx="628652" cy="720000"/>
          </a:xfrm>
          <a:prstGeom prst="rtTriangle">
            <a:avLst/>
          </a:prstGeom>
          <a:solidFill>
            <a:srgbClr val="C0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84" name="TextBox 31">
            <a:extLst>
              <a:ext uri="{FF2B5EF4-FFF2-40B4-BE49-F238E27FC236}">
                <a16:creationId xmlns:a16="http://schemas.microsoft.com/office/drawing/2014/main" id="{624F75DB-C5CE-5983-8761-733A5C880EFB}"/>
              </a:ext>
            </a:extLst>
          </p:cNvPr>
          <p:cNvSpPr txBox="1"/>
          <p:nvPr/>
        </p:nvSpPr>
        <p:spPr>
          <a:xfrm>
            <a:off x="3715192" y="2490360"/>
            <a:ext cx="2229474" cy="728893"/>
          </a:xfrm>
          <a:prstGeom prst="rect">
            <a:avLst/>
          </a:prstGeom>
          <a:noFill/>
        </p:spPr>
        <p:txBody>
          <a:bodyPr wrap="square" lIns="72000" tIns="0" rIns="72000" bIns="0" anchor="ctr" anchorCtr="0">
            <a:normAutofit fontScale="92500" lnSpcReduction="20000"/>
          </a:bodyPr>
          <a:lstStyle/>
          <a:p>
            <a:pPr defTabSz="914378">
              <a:lnSpc>
                <a:spcPct val="120000"/>
              </a:lnSpc>
              <a:defRPr/>
            </a:pPr>
            <a:r>
              <a:rPr lang="es-ES" altLang="zh-CN" sz="1000" dirty="0">
                <a:solidFill>
                  <a:schemeClr val="bg1"/>
                </a:solidFill>
              </a:rPr>
              <a:t>Determinar la relación entre la investigación y el desarrollo sostenible desde la perspectiva de los estudiantes universitarios de una escuela de gestión, en la ciudad de Lima en el año 2024</a:t>
            </a: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FD215208-CEE2-CA61-FE04-CEC2A74BDC42}"/>
              </a:ext>
            </a:extLst>
          </p:cNvPr>
          <p:cNvSpPr txBox="1"/>
          <p:nvPr/>
        </p:nvSpPr>
        <p:spPr>
          <a:xfrm>
            <a:off x="3273447" y="2913760"/>
            <a:ext cx="12663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es-PE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Arrow: Pentagon 9">
            <a:extLst>
              <a:ext uri="{FF2B5EF4-FFF2-40B4-BE49-F238E27FC236}">
                <a16:creationId xmlns:a16="http://schemas.microsoft.com/office/drawing/2014/main" id="{9FDA9B85-A7A7-32E1-8275-57245DA8F593}"/>
              </a:ext>
            </a:extLst>
          </p:cNvPr>
          <p:cNvSpPr/>
          <p:nvPr/>
        </p:nvSpPr>
        <p:spPr>
          <a:xfrm>
            <a:off x="3169518" y="3255622"/>
            <a:ext cx="2914650" cy="720000"/>
          </a:xfrm>
          <a:prstGeom prst="homePlate">
            <a:avLst>
              <a:gd name="adj" fmla="val 32857"/>
            </a:avLst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87" name="Right Triangle 10">
            <a:extLst>
              <a:ext uri="{FF2B5EF4-FFF2-40B4-BE49-F238E27FC236}">
                <a16:creationId xmlns:a16="http://schemas.microsoft.com/office/drawing/2014/main" id="{B7DE4088-6868-DA9E-C88D-4BF2CE8C8B24}"/>
              </a:ext>
            </a:extLst>
          </p:cNvPr>
          <p:cNvSpPr/>
          <p:nvPr/>
        </p:nvSpPr>
        <p:spPr>
          <a:xfrm>
            <a:off x="3169518" y="3252050"/>
            <a:ext cx="628652" cy="720000"/>
          </a:xfrm>
          <a:prstGeom prst="rtTriangle">
            <a:avLst/>
          </a:prstGeom>
          <a:solidFill>
            <a:srgbClr val="C0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88" name="TextBox 31">
            <a:extLst>
              <a:ext uri="{FF2B5EF4-FFF2-40B4-BE49-F238E27FC236}">
                <a16:creationId xmlns:a16="http://schemas.microsoft.com/office/drawing/2014/main" id="{8E05093C-303D-4896-B9EC-0D27F6FE62A4}"/>
              </a:ext>
            </a:extLst>
          </p:cNvPr>
          <p:cNvSpPr txBox="1"/>
          <p:nvPr/>
        </p:nvSpPr>
        <p:spPr>
          <a:xfrm>
            <a:off x="3715192" y="3246728"/>
            <a:ext cx="2229474" cy="728893"/>
          </a:xfrm>
          <a:prstGeom prst="rect">
            <a:avLst/>
          </a:prstGeom>
          <a:noFill/>
        </p:spPr>
        <p:txBody>
          <a:bodyPr wrap="square" lIns="72000" tIns="0" rIns="72000" bIns="0" anchor="ctr" anchorCtr="0">
            <a:normAutofit fontScale="92500" lnSpcReduction="20000"/>
          </a:bodyPr>
          <a:lstStyle/>
          <a:p>
            <a:pPr defTabSz="914378">
              <a:lnSpc>
                <a:spcPct val="120000"/>
              </a:lnSpc>
              <a:defRPr/>
            </a:pPr>
            <a:r>
              <a:rPr lang="es-ES" altLang="zh-CN" sz="1000" dirty="0">
                <a:solidFill>
                  <a:schemeClr val="bg1"/>
                </a:solidFill>
              </a:rPr>
              <a:t>Determinar la relación entre el vínculo comunitario y el desarrollo sostenible desde la perspectiva de los estudiantes universitarios de una escuela de gestión, en la ciudad de Lima en el año 2024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CAEEAFBE-CB62-A6FF-A29F-C61290EA114E}"/>
              </a:ext>
            </a:extLst>
          </p:cNvPr>
          <p:cNvSpPr txBox="1"/>
          <p:nvPr/>
        </p:nvSpPr>
        <p:spPr>
          <a:xfrm>
            <a:off x="3273447" y="3670128"/>
            <a:ext cx="12663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es-PE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Arrow: Pentagon 9">
            <a:extLst>
              <a:ext uri="{FF2B5EF4-FFF2-40B4-BE49-F238E27FC236}">
                <a16:creationId xmlns:a16="http://schemas.microsoft.com/office/drawing/2014/main" id="{6BCB10AF-D780-1A71-06F2-5E520DC3D12E}"/>
              </a:ext>
            </a:extLst>
          </p:cNvPr>
          <p:cNvSpPr/>
          <p:nvPr/>
        </p:nvSpPr>
        <p:spPr>
          <a:xfrm>
            <a:off x="3169518" y="4011990"/>
            <a:ext cx="2914650" cy="720000"/>
          </a:xfrm>
          <a:prstGeom prst="homePlate">
            <a:avLst>
              <a:gd name="adj" fmla="val 32857"/>
            </a:avLst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91" name="Right Triangle 10">
            <a:extLst>
              <a:ext uri="{FF2B5EF4-FFF2-40B4-BE49-F238E27FC236}">
                <a16:creationId xmlns:a16="http://schemas.microsoft.com/office/drawing/2014/main" id="{1A50BA9E-390F-3CB7-3834-E5901AB98520}"/>
              </a:ext>
            </a:extLst>
          </p:cNvPr>
          <p:cNvSpPr/>
          <p:nvPr/>
        </p:nvSpPr>
        <p:spPr>
          <a:xfrm>
            <a:off x="3169518" y="4008418"/>
            <a:ext cx="628652" cy="720000"/>
          </a:xfrm>
          <a:prstGeom prst="rtTriangle">
            <a:avLst/>
          </a:prstGeom>
          <a:solidFill>
            <a:srgbClr val="C0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92" name="TextBox 31">
            <a:extLst>
              <a:ext uri="{FF2B5EF4-FFF2-40B4-BE49-F238E27FC236}">
                <a16:creationId xmlns:a16="http://schemas.microsoft.com/office/drawing/2014/main" id="{A38A557E-85E8-8271-36FB-EB6E36138617}"/>
              </a:ext>
            </a:extLst>
          </p:cNvPr>
          <p:cNvSpPr txBox="1"/>
          <p:nvPr/>
        </p:nvSpPr>
        <p:spPr>
          <a:xfrm>
            <a:off x="3715192" y="4003096"/>
            <a:ext cx="2229474" cy="728893"/>
          </a:xfrm>
          <a:prstGeom prst="rect">
            <a:avLst/>
          </a:prstGeom>
          <a:noFill/>
        </p:spPr>
        <p:txBody>
          <a:bodyPr wrap="square" lIns="72000" tIns="0" rIns="72000" bIns="0" anchor="ctr" anchorCtr="0">
            <a:normAutofit fontScale="92500" lnSpcReduction="20000"/>
          </a:bodyPr>
          <a:lstStyle/>
          <a:p>
            <a:pPr defTabSz="914378">
              <a:lnSpc>
                <a:spcPct val="120000"/>
              </a:lnSpc>
              <a:defRPr/>
            </a:pPr>
            <a:r>
              <a:rPr lang="es-ES" altLang="zh-CN" sz="1000" dirty="0">
                <a:solidFill>
                  <a:schemeClr val="bg1"/>
                </a:solidFill>
              </a:rPr>
              <a:t>Determinar la relación entre la gestión institucional y el desarrollo sostenible desde la perspectiva de los estudiantes universitarios de una escuela de gestión, en la ciudad de Lima en el año 2024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023C1E70-888C-C33A-9371-0996AE9BF0E8}"/>
              </a:ext>
            </a:extLst>
          </p:cNvPr>
          <p:cNvSpPr txBox="1"/>
          <p:nvPr/>
        </p:nvSpPr>
        <p:spPr>
          <a:xfrm>
            <a:off x="3273447" y="4426496"/>
            <a:ext cx="12663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es-PE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Arrow: Pentagon 9">
            <a:extLst>
              <a:ext uri="{FF2B5EF4-FFF2-40B4-BE49-F238E27FC236}">
                <a16:creationId xmlns:a16="http://schemas.microsoft.com/office/drawing/2014/main" id="{434928E2-CE5B-A3DE-6BE8-940E914E5520}"/>
              </a:ext>
            </a:extLst>
          </p:cNvPr>
          <p:cNvSpPr/>
          <p:nvPr/>
        </p:nvSpPr>
        <p:spPr>
          <a:xfrm>
            <a:off x="6185449" y="1760348"/>
            <a:ext cx="2914650" cy="720000"/>
          </a:xfrm>
          <a:prstGeom prst="homePlate">
            <a:avLst>
              <a:gd name="adj" fmla="val 32857"/>
            </a:avLst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95" name="Right Triangle 10">
            <a:extLst>
              <a:ext uri="{FF2B5EF4-FFF2-40B4-BE49-F238E27FC236}">
                <a16:creationId xmlns:a16="http://schemas.microsoft.com/office/drawing/2014/main" id="{272CFA25-865F-6F33-1333-550ED905369E}"/>
              </a:ext>
            </a:extLst>
          </p:cNvPr>
          <p:cNvSpPr/>
          <p:nvPr/>
        </p:nvSpPr>
        <p:spPr>
          <a:xfrm>
            <a:off x="6185449" y="1756776"/>
            <a:ext cx="628652" cy="720000"/>
          </a:xfrm>
          <a:prstGeom prst="rtTriangle">
            <a:avLst/>
          </a:prstGeom>
          <a:solidFill>
            <a:srgbClr val="C0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96" name="TextBox 31">
            <a:extLst>
              <a:ext uri="{FF2B5EF4-FFF2-40B4-BE49-F238E27FC236}">
                <a16:creationId xmlns:a16="http://schemas.microsoft.com/office/drawing/2014/main" id="{B82D2317-1CFC-5646-DAD0-268C7C3CC1D3}"/>
              </a:ext>
            </a:extLst>
          </p:cNvPr>
          <p:cNvSpPr txBox="1"/>
          <p:nvPr/>
        </p:nvSpPr>
        <p:spPr>
          <a:xfrm>
            <a:off x="6731123" y="1751454"/>
            <a:ext cx="2229474" cy="728893"/>
          </a:xfrm>
          <a:prstGeom prst="rect">
            <a:avLst/>
          </a:prstGeom>
          <a:noFill/>
        </p:spPr>
        <p:txBody>
          <a:bodyPr wrap="square" lIns="72000" tIns="0" rIns="72000" bIns="0" anchor="ctr" anchorCtr="0">
            <a:normAutofit fontScale="92500" lnSpcReduction="20000"/>
          </a:bodyPr>
          <a:lstStyle/>
          <a:p>
            <a:pPr defTabSz="914378">
              <a:lnSpc>
                <a:spcPct val="120000"/>
              </a:lnSpc>
              <a:defRPr/>
            </a:pPr>
            <a:r>
              <a:rPr lang="es-ES" altLang="zh-CN" sz="1000" dirty="0">
                <a:solidFill>
                  <a:schemeClr val="bg1"/>
                </a:solidFill>
              </a:rPr>
              <a:t>La formación universitaria se relaciona con el desarrollo sostenible desde la perspectiva de los estudiantes universitarios de una escuela de gestión, en la ciudad de Lima en el año 2024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613291E7-747F-89C3-02AA-0B302252C643}"/>
              </a:ext>
            </a:extLst>
          </p:cNvPr>
          <p:cNvSpPr txBox="1"/>
          <p:nvPr/>
        </p:nvSpPr>
        <p:spPr>
          <a:xfrm>
            <a:off x="6289378" y="2174854"/>
            <a:ext cx="12663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s-PE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Arrow: Pentagon 9">
            <a:extLst>
              <a:ext uri="{FF2B5EF4-FFF2-40B4-BE49-F238E27FC236}">
                <a16:creationId xmlns:a16="http://schemas.microsoft.com/office/drawing/2014/main" id="{4867E5D9-6052-695D-3EE4-350840F77653}"/>
              </a:ext>
            </a:extLst>
          </p:cNvPr>
          <p:cNvSpPr/>
          <p:nvPr/>
        </p:nvSpPr>
        <p:spPr>
          <a:xfrm>
            <a:off x="6193854" y="2499254"/>
            <a:ext cx="2914650" cy="720000"/>
          </a:xfrm>
          <a:prstGeom prst="homePlate">
            <a:avLst>
              <a:gd name="adj" fmla="val 32857"/>
            </a:avLst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99" name="Right Triangle 10">
            <a:extLst>
              <a:ext uri="{FF2B5EF4-FFF2-40B4-BE49-F238E27FC236}">
                <a16:creationId xmlns:a16="http://schemas.microsoft.com/office/drawing/2014/main" id="{9974467B-5804-98D8-9748-D031D7453116}"/>
              </a:ext>
            </a:extLst>
          </p:cNvPr>
          <p:cNvSpPr/>
          <p:nvPr/>
        </p:nvSpPr>
        <p:spPr>
          <a:xfrm>
            <a:off x="6193854" y="2495682"/>
            <a:ext cx="628652" cy="720000"/>
          </a:xfrm>
          <a:prstGeom prst="rtTriangle">
            <a:avLst/>
          </a:prstGeom>
          <a:solidFill>
            <a:srgbClr val="C0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00" name="TextBox 31">
            <a:extLst>
              <a:ext uri="{FF2B5EF4-FFF2-40B4-BE49-F238E27FC236}">
                <a16:creationId xmlns:a16="http://schemas.microsoft.com/office/drawing/2014/main" id="{B5F12315-F8D0-CC86-1BD5-F7E7E6147439}"/>
              </a:ext>
            </a:extLst>
          </p:cNvPr>
          <p:cNvSpPr txBox="1"/>
          <p:nvPr/>
        </p:nvSpPr>
        <p:spPr>
          <a:xfrm>
            <a:off x="6739528" y="2490360"/>
            <a:ext cx="2229474" cy="728893"/>
          </a:xfrm>
          <a:prstGeom prst="rect">
            <a:avLst/>
          </a:prstGeom>
          <a:noFill/>
        </p:spPr>
        <p:txBody>
          <a:bodyPr wrap="square" lIns="72000" tIns="0" rIns="72000" bIns="0" anchor="ctr" anchorCtr="0">
            <a:normAutofit fontScale="92500" lnSpcReduction="20000"/>
          </a:bodyPr>
          <a:lstStyle/>
          <a:p>
            <a:pPr defTabSz="914378">
              <a:lnSpc>
                <a:spcPct val="120000"/>
              </a:lnSpc>
              <a:defRPr/>
            </a:pPr>
            <a:r>
              <a:rPr lang="es-ES" altLang="zh-CN" sz="1000" dirty="0">
                <a:solidFill>
                  <a:schemeClr val="bg1"/>
                </a:solidFill>
              </a:rPr>
              <a:t>La investigación se relaciona significativamente con el desarrollo sostenible desde la perspectiva de los estudiantes universitarios de una escuela de gestión, en la ciudad de Lima en el año 2024</a:t>
            </a: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7FC0E84A-C615-F934-E253-3CBC64CA696D}"/>
              </a:ext>
            </a:extLst>
          </p:cNvPr>
          <p:cNvSpPr txBox="1"/>
          <p:nvPr/>
        </p:nvSpPr>
        <p:spPr>
          <a:xfrm>
            <a:off x="6297783" y="2913760"/>
            <a:ext cx="12663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es-PE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Arrow: Pentagon 9">
            <a:extLst>
              <a:ext uri="{FF2B5EF4-FFF2-40B4-BE49-F238E27FC236}">
                <a16:creationId xmlns:a16="http://schemas.microsoft.com/office/drawing/2014/main" id="{33DC6907-1298-2A90-04E2-42075725C479}"/>
              </a:ext>
            </a:extLst>
          </p:cNvPr>
          <p:cNvSpPr/>
          <p:nvPr/>
        </p:nvSpPr>
        <p:spPr>
          <a:xfrm>
            <a:off x="6193854" y="3255622"/>
            <a:ext cx="2914650" cy="720000"/>
          </a:xfrm>
          <a:prstGeom prst="homePlate">
            <a:avLst>
              <a:gd name="adj" fmla="val 32857"/>
            </a:avLst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03" name="Right Triangle 10">
            <a:extLst>
              <a:ext uri="{FF2B5EF4-FFF2-40B4-BE49-F238E27FC236}">
                <a16:creationId xmlns:a16="http://schemas.microsoft.com/office/drawing/2014/main" id="{925D2703-12E8-4188-288A-8DE2681C2938}"/>
              </a:ext>
            </a:extLst>
          </p:cNvPr>
          <p:cNvSpPr/>
          <p:nvPr/>
        </p:nvSpPr>
        <p:spPr>
          <a:xfrm>
            <a:off x="6193854" y="3252050"/>
            <a:ext cx="628652" cy="720000"/>
          </a:xfrm>
          <a:prstGeom prst="rtTriangle">
            <a:avLst/>
          </a:prstGeom>
          <a:solidFill>
            <a:srgbClr val="C0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04" name="TextBox 31">
            <a:extLst>
              <a:ext uri="{FF2B5EF4-FFF2-40B4-BE49-F238E27FC236}">
                <a16:creationId xmlns:a16="http://schemas.microsoft.com/office/drawing/2014/main" id="{D1D87996-16E7-AC52-6CC3-85C2DF76AE40}"/>
              </a:ext>
            </a:extLst>
          </p:cNvPr>
          <p:cNvSpPr txBox="1"/>
          <p:nvPr/>
        </p:nvSpPr>
        <p:spPr>
          <a:xfrm>
            <a:off x="6739528" y="3246728"/>
            <a:ext cx="2229474" cy="728893"/>
          </a:xfrm>
          <a:prstGeom prst="rect">
            <a:avLst/>
          </a:prstGeom>
          <a:noFill/>
        </p:spPr>
        <p:txBody>
          <a:bodyPr wrap="square" lIns="72000" tIns="0" rIns="72000" bIns="0" anchor="ctr" anchorCtr="0">
            <a:normAutofit fontScale="92500" lnSpcReduction="20000"/>
          </a:bodyPr>
          <a:lstStyle/>
          <a:p>
            <a:pPr defTabSz="914378">
              <a:lnSpc>
                <a:spcPct val="120000"/>
              </a:lnSpc>
              <a:defRPr/>
            </a:pPr>
            <a:r>
              <a:rPr lang="es-ES" altLang="zh-CN" sz="1000" dirty="0">
                <a:solidFill>
                  <a:schemeClr val="bg1"/>
                </a:solidFill>
              </a:rPr>
              <a:t>El vínculo comunitario se relaciona con el desarrollo sostenible desde la perspectiva de los estudiantes universitarios de una escuela de gestión, en la ciudad de Lima en el año 2024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2F7DE50D-C5AA-0181-E2DA-941C190BE92A}"/>
              </a:ext>
            </a:extLst>
          </p:cNvPr>
          <p:cNvSpPr txBox="1"/>
          <p:nvPr/>
        </p:nvSpPr>
        <p:spPr>
          <a:xfrm>
            <a:off x="6297783" y="3670128"/>
            <a:ext cx="12663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es-PE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Arrow: Pentagon 9">
            <a:extLst>
              <a:ext uri="{FF2B5EF4-FFF2-40B4-BE49-F238E27FC236}">
                <a16:creationId xmlns:a16="http://schemas.microsoft.com/office/drawing/2014/main" id="{938AC926-9B05-9130-8384-42758B558EFA}"/>
              </a:ext>
            </a:extLst>
          </p:cNvPr>
          <p:cNvSpPr/>
          <p:nvPr/>
        </p:nvSpPr>
        <p:spPr>
          <a:xfrm>
            <a:off x="6193854" y="4011990"/>
            <a:ext cx="2914650" cy="720000"/>
          </a:xfrm>
          <a:prstGeom prst="homePlate">
            <a:avLst>
              <a:gd name="adj" fmla="val 32857"/>
            </a:avLst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07" name="Right Triangle 10">
            <a:extLst>
              <a:ext uri="{FF2B5EF4-FFF2-40B4-BE49-F238E27FC236}">
                <a16:creationId xmlns:a16="http://schemas.microsoft.com/office/drawing/2014/main" id="{1A806830-2CF8-57F1-884F-3F68982DE727}"/>
              </a:ext>
            </a:extLst>
          </p:cNvPr>
          <p:cNvSpPr/>
          <p:nvPr/>
        </p:nvSpPr>
        <p:spPr>
          <a:xfrm>
            <a:off x="6193854" y="4008418"/>
            <a:ext cx="628652" cy="720000"/>
          </a:xfrm>
          <a:prstGeom prst="rtTriangle">
            <a:avLst/>
          </a:prstGeom>
          <a:solidFill>
            <a:srgbClr val="C0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08" name="TextBox 31">
            <a:extLst>
              <a:ext uri="{FF2B5EF4-FFF2-40B4-BE49-F238E27FC236}">
                <a16:creationId xmlns:a16="http://schemas.microsoft.com/office/drawing/2014/main" id="{75B1D620-C13B-0546-56AC-29C04C2722F8}"/>
              </a:ext>
            </a:extLst>
          </p:cNvPr>
          <p:cNvSpPr txBox="1"/>
          <p:nvPr/>
        </p:nvSpPr>
        <p:spPr>
          <a:xfrm>
            <a:off x="6739528" y="4003096"/>
            <a:ext cx="2229474" cy="728893"/>
          </a:xfrm>
          <a:prstGeom prst="rect">
            <a:avLst/>
          </a:prstGeom>
          <a:noFill/>
        </p:spPr>
        <p:txBody>
          <a:bodyPr wrap="square" lIns="72000" tIns="0" rIns="72000" bIns="0" anchor="ctr" anchorCtr="0">
            <a:normAutofit fontScale="92500" lnSpcReduction="20000"/>
          </a:bodyPr>
          <a:lstStyle/>
          <a:p>
            <a:pPr defTabSz="914378">
              <a:lnSpc>
                <a:spcPct val="120000"/>
              </a:lnSpc>
              <a:defRPr/>
            </a:pPr>
            <a:r>
              <a:rPr lang="es-ES" altLang="zh-CN" sz="1000" dirty="0">
                <a:solidFill>
                  <a:schemeClr val="bg1"/>
                </a:solidFill>
              </a:rPr>
              <a:t>La gestión institucional se relaciona con el desarrollo sostenible desde la perspectiva de los estudiantes universitarios de una escuela de gestión, en la ciudad de Lima en el año 2024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93DEF00F-90F7-772B-B93C-10A2749A3102}"/>
              </a:ext>
            </a:extLst>
          </p:cNvPr>
          <p:cNvSpPr txBox="1"/>
          <p:nvPr/>
        </p:nvSpPr>
        <p:spPr>
          <a:xfrm>
            <a:off x="6297783" y="4426496"/>
            <a:ext cx="12663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es-PE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617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8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6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8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1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4" grpId="0" animBg="1"/>
      <p:bldP spid="15" grpId="0"/>
      <p:bldP spid="16" grpId="0"/>
      <p:bldP spid="17" grpId="0" animBg="1"/>
      <p:bldP spid="21" grpId="0" animBg="1"/>
      <p:bldP spid="22" grpId="0" animBg="1"/>
      <p:bldP spid="23" grpId="0"/>
      <p:bldP spid="24" grpId="0"/>
      <p:bldP spid="28" grpId="0"/>
      <p:bldP spid="32" grpId="0"/>
      <p:bldP spid="2" grpId="0" animBg="1"/>
      <p:bldP spid="4" grpId="0"/>
      <p:bldP spid="13" grpId="0"/>
      <p:bldP spid="19" grpId="0" animBg="1"/>
      <p:bldP spid="41" grpId="0"/>
      <p:bldP spid="66" grpId="0" animBg="1"/>
      <p:bldP spid="67" grpId="0" animBg="1"/>
      <p:bldP spid="68" grpId="0"/>
      <p:bldP spid="69" grpId="0"/>
      <p:bldP spid="70" grpId="0" animBg="1"/>
      <p:bldP spid="71" grpId="0" animBg="1"/>
      <p:bldP spid="72" grpId="0"/>
      <p:bldP spid="73" grpId="0"/>
      <p:bldP spid="74" grpId="0" animBg="1"/>
      <p:bldP spid="75" grpId="0" animBg="1"/>
      <p:bldP spid="76" grpId="0"/>
      <p:bldP spid="77" grpId="0"/>
      <p:bldP spid="78" grpId="0" animBg="1"/>
      <p:bldP spid="79" grpId="0" animBg="1"/>
      <p:bldP spid="80" grpId="0"/>
      <p:bldP spid="81" grpId="0"/>
      <p:bldP spid="82" grpId="0" animBg="1"/>
      <p:bldP spid="83" grpId="0" animBg="1"/>
      <p:bldP spid="84" grpId="0"/>
      <p:bldP spid="85" grpId="0"/>
      <p:bldP spid="86" grpId="0" animBg="1"/>
      <p:bldP spid="87" grpId="0" animBg="1"/>
      <p:bldP spid="88" grpId="0"/>
      <p:bldP spid="89" grpId="0"/>
      <p:bldP spid="90" grpId="0" animBg="1"/>
      <p:bldP spid="91" grpId="0" animBg="1"/>
      <p:bldP spid="92" grpId="0"/>
      <p:bldP spid="93" grpId="0"/>
      <p:bldP spid="94" grpId="0" animBg="1"/>
      <p:bldP spid="95" grpId="0" animBg="1"/>
      <p:bldP spid="96" grpId="0"/>
      <p:bldP spid="97" grpId="0"/>
      <p:bldP spid="98" grpId="0" animBg="1"/>
      <p:bldP spid="99" grpId="0" animBg="1"/>
      <p:bldP spid="100" grpId="0"/>
      <p:bldP spid="101" grpId="0"/>
      <p:bldP spid="102" grpId="0" animBg="1"/>
      <p:bldP spid="103" grpId="0" animBg="1"/>
      <p:bldP spid="104" grpId="0"/>
      <p:bldP spid="105" grpId="0"/>
      <p:bldP spid="106" grpId="0" animBg="1"/>
      <p:bldP spid="107" grpId="0" animBg="1"/>
      <p:bldP spid="108" grpId="0"/>
      <p:bldP spid="10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">
            <a:extLst>
              <a:ext uri="{FF2B5EF4-FFF2-40B4-BE49-F238E27FC236}">
                <a16:creationId xmlns:a16="http://schemas.microsoft.com/office/drawing/2014/main" id="{F41114C1-AD4E-4E5D-A9D3-A217A2790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13735"/>
            <a:ext cx="9079602" cy="178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lstStyle/>
          <a:p>
            <a:pPr eaLnBrk="1" hangingPunct="1"/>
            <a:endParaRPr lang="zh-CN" altLang="zh-CN" sz="24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491B7A-389E-4200-AC70-5C1F862FD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/>
              <a:t> Marco teórico - Teorías</a:t>
            </a:r>
            <a:endParaRPr lang="es-PE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CBA48E1-85EE-48B2-883C-6F55758B944F}"/>
              </a:ext>
            </a:extLst>
          </p:cNvPr>
          <p:cNvGrpSpPr/>
          <p:nvPr/>
        </p:nvGrpSpPr>
        <p:grpSpPr>
          <a:xfrm>
            <a:off x="1733213" y="2000154"/>
            <a:ext cx="153691" cy="698703"/>
            <a:chOff x="1745505" y="2220491"/>
            <a:chExt cx="154781" cy="703659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B1DF9705-4FB8-44AD-A471-BF15F43C2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4562" y="2220491"/>
              <a:ext cx="16669" cy="6262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lang="es-ES" altLang="zh-CN" sz="2400" dirty="0"/>
            </a:p>
          </p:txBody>
        </p:sp>
        <p:sp>
          <p:nvSpPr>
            <p:cNvPr id="5" name="Oval 8">
              <a:extLst>
                <a:ext uri="{FF2B5EF4-FFF2-40B4-BE49-F238E27FC236}">
                  <a16:creationId xmlns:a16="http://schemas.microsoft.com/office/drawing/2014/main" id="{08471931-CF17-47F3-B811-7035452EA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505" y="2768178"/>
              <a:ext cx="154781" cy="155972"/>
            </a:xfrm>
            <a:prstGeom prst="ellipse">
              <a:avLst/>
            </a:prstGeom>
            <a:solidFill>
              <a:srgbClr val="4C5D86"/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lang="es-ES" altLang="zh-CN" sz="2400" dirty="0"/>
            </a:p>
          </p:txBody>
        </p:sp>
      </p:grpSp>
      <p:grpSp>
        <p:nvGrpSpPr>
          <p:cNvPr id="9" name="组合 6">
            <a:extLst>
              <a:ext uri="{FF2B5EF4-FFF2-40B4-BE49-F238E27FC236}">
                <a16:creationId xmlns:a16="http://schemas.microsoft.com/office/drawing/2014/main" id="{42FCA4B4-E7AD-4126-9292-86EDCBCBA7DF}"/>
              </a:ext>
            </a:extLst>
          </p:cNvPr>
          <p:cNvGrpSpPr/>
          <p:nvPr/>
        </p:nvGrpSpPr>
        <p:grpSpPr>
          <a:xfrm rot="10800000">
            <a:off x="4036215" y="2583898"/>
            <a:ext cx="154874" cy="698703"/>
            <a:chOff x="4064842" y="2220491"/>
            <a:chExt cx="155972" cy="703659"/>
          </a:xfrm>
        </p:grpSpPr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246C85B1-79C6-4E1D-9A40-5B525E874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5089" y="2220491"/>
              <a:ext cx="15478" cy="6262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lang="es-ES" altLang="zh-CN" sz="2400" dirty="0"/>
            </a:p>
          </p:txBody>
        </p:sp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B43389BB-30FB-4E29-BBA5-340F7B8BE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842" y="2768178"/>
              <a:ext cx="155972" cy="1559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lang="es-ES" altLang="zh-CN" sz="2400" dirty="0"/>
            </a:p>
          </p:txBody>
        </p:sp>
      </p:grpSp>
      <p:grpSp>
        <p:nvGrpSpPr>
          <p:cNvPr id="15" name="组合 10">
            <a:extLst>
              <a:ext uri="{FF2B5EF4-FFF2-40B4-BE49-F238E27FC236}">
                <a16:creationId xmlns:a16="http://schemas.microsoft.com/office/drawing/2014/main" id="{5D27C60C-FC7E-44CE-AFCC-92DAD9273199}"/>
              </a:ext>
            </a:extLst>
          </p:cNvPr>
          <p:cNvGrpSpPr/>
          <p:nvPr/>
        </p:nvGrpSpPr>
        <p:grpSpPr>
          <a:xfrm>
            <a:off x="6225599" y="2000154"/>
            <a:ext cx="154874" cy="698703"/>
            <a:chOff x="6269755" y="2220491"/>
            <a:chExt cx="155972" cy="703659"/>
          </a:xfrm>
        </p:grpSpPr>
        <p:sp>
          <p:nvSpPr>
            <p:cNvPr id="16" name="Rectangle 267">
              <a:extLst>
                <a:ext uri="{FF2B5EF4-FFF2-40B4-BE49-F238E27FC236}">
                  <a16:creationId xmlns:a16="http://schemas.microsoft.com/office/drawing/2014/main" id="{4B9AFE47-AA18-42A2-8C75-A9D27636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002" y="2220491"/>
              <a:ext cx="15478" cy="6262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lang="es-ES" altLang="zh-CN" sz="2400" dirty="0"/>
            </a:p>
          </p:txBody>
        </p:sp>
        <p:sp>
          <p:nvSpPr>
            <p:cNvPr id="17" name="Oval 268">
              <a:extLst>
                <a:ext uri="{FF2B5EF4-FFF2-40B4-BE49-F238E27FC236}">
                  <a16:creationId xmlns:a16="http://schemas.microsoft.com/office/drawing/2014/main" id="{512C0144-3D3B-42D4-BCAC-D0322D8E7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9755" y="2768178"/>
              <a:ext cx="155972" cy="155972"/>
            </a:xfrm>
            <a:prstGeom prst="ellipse">
              <a:avLst/>
            </a:prstGeom>
            <a:solidFill>
              <a:srgbClr val="4C5D86"/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lang="es-ES" altLang="zh-CN" sz="2400" dirty="0"/>
            </a:p>
          </p:txBody>
        </p:sp>
      </p:grpSp>
      <p:grpSp>
        <p:nvGrpSpPr>
          <p:cNvPr id="21" name="组合 3">
            <a:extLst>
              <a:ext uri="{FF2B5EF4-FFF2-40B4-BE49-F238E27FC236}">
                <a16:creationId xmlns:a16="http://schemas.microsoft.com/office/drawing/2014/main" id="{DD521301-6CCF-4600-BA76-E1AE2DB6ACC3}"/>
              </a:ext>
            </a:extLst>
          </p:cNvPr>
          <p:cNvGrpSpPr/>
          <p:nvPr/>
        </p:nvGrpSpPr>
        <p:grpSpPr>
          <a:xfrm>
            <a:off x="1578341" y="1832518"/>
            <a:ext cx="463438" cy="523208"/>
            <a:chOff x="1589534" y="1933550"/>
            <a:chExt cx="466725" cy="526918"/>
          </a:xfrm>
        </p:grpSpPr>
        <p:sp>
          <p:nvSpPr>
            <p:cNvPr id="22" name="Oval 13">
              <a:extLst>
                <a:ext uri="{FF2B5EF4-FFF2-40B4-BE49-F238E27FC236}">
                  <a16:creationId xmlns:a16="http://schemas.microsoft.com/office/drawing/2014/main" id="{ABD979C4-FA7B-4CB4-A17D-CFE6F4792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534" y="1985937"/>
              <a:ext cx="466725" cy="46910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lang="es-ES" altLang="zh-CN" sz="2800" dirty="0"/>
            </a:p>
          </p:txBody>
        </p:sp>
        <p:sp>
          <p:nvSpPr>
            <p:cNvPr id="23" name="Rectangle 33">
              <a:extLst>
                <a:ext uri="{FF2B5EF4-FFF2-40B4-BE49-F238E27FC236}">
                  <a16:creationId xmlns:a16="http://schemas.microsoft.com/office/drawing/2014/main" id="{FF5587B2-8A62-4053-B919-05DD8457E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9065" y="1933550"/>
              <a:ext cx="365148" cy="526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8" tIns="45714" rIns="91428" bIns="45714">
              <a:spAutoFit/>
            </a:bodyPr>
            <a:lstStyle/>
            <a:p>
              <a:pPr eaLnBrk="1" hangingPunct="1"/>
              <a:r>
                <a:rPr lang="es-ES" sz="2800" b="1" dirty="0">
                  <a:solidFill>
                    <a:schemeClr val="bg1"/>
                  </a:solidFill>
                  <a:latin typeface="Raleway" pitchFamily="34" charset="0"/>
                </a:rPr>
                <a:t>1</a:t>
              </a:r>
              <a:endParaRPr lang="es-ES" altLang="zh-CN" sz="2800" b="1" dirty="0">
                <a:solidFill>
                  <a:schemeClr val="bg1"/>
                </a:solidFill>
                <a:latin typeface="Raleway" pitchFamily="34" charset="0"/>
              </a:endParaRPr>
            </a:p>
          </p:txBody>
        </p:sp>
      </p:grpSp>
      <p:grpSp>
        <p:nvGrpSpPr>
          <p:cNvPr id="24" name="组合 7">
            <a:extLst>
              <a:ext uri="{FF2B5EF4-FFF2-40B4-BE49-F238E27FC236}">
                <a16:creationId xmlns:a16="http://schemas.microsoft.com/office/drawing/2014/main" id="{B374DA13-8FAA-42C7-89A0-40B97AFDF447}"/>
              </a:ext>
            </a:extLst>
          </p:cNvPr>
          <p:cNvGrpSpPr/>
          <p:nvPr/>
        </p:nvGrpSpPr>
        <p:grpSpPr>
          <a:xfrm>
            <a:off x="3882522" y="2931790"/>
            <a:ext cx="463438" cy="523208"/>
            <a:chOff x="3910061" y="1943075"/>
            <a:chExt cx="466725" cy="526918"/>
          </a:xfrm>
        </p:grpSpPr>
        <p:sp>
          <p:nvSpPr>
            <p:cNvPr id="25" name="Oval 20">
              <a:extLst>
                <a:ext uri="{FF2B5EF4-FFF2-40B4-BE49-F238E27FC236}">
                  <a16:creationId xmlns:a16="http://schemas.microsoft.com/office/drawing/2014/main" id="{469EE1EA-6479-4511-9323-9E91565BC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0061" y="1985937"/>
              <a:ext cx="466725" cy="46910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lang="es-ES" altLang="zh-CN" sz="2800" dirty="0"/>
            </a:p>
          </p:txBody>
        </p:sp>
        <p:sp>
          <p:nvSpPr>
            <p:cNvPr id="26" name="Rectangle 34">
              <a:extLst>
                <a:ext uri="{FF2B5EF4-FFF2-40B4-BE49-F238E27FC236}">
                  <a16:creationId xmlns:a16="http://schemas.microsoft.com/office/drawing/2014/main" id="{B3701E45-D4E5-4A60-A02B-3CCA6318F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6261" y="1943075"/>
              <a:ext cx="389362" cy="526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8" tIns="45714" rIns="91428" bIns="45714">
              <a:spAutoFit/>
            </a:bodyPr>
            <a:lstStyle/>
            <a:p>
              <a:pPr eaLnBrk="1" hangingPunct="1"/>
              <a:r>
                <a:rPr lang="es-ES" altLang="zh-CN" sz="2800" b="1" dirty="0">
                  <a:solidFill>
                    <a:schemeClr val="bg1"/>
                  </a:solidFill>
                  <a:latin typeface="Raleway" pitchFamily="34" charset="0"/>
                </a:rPr>
                <a:t>2</a:t>
              </a:r>
            </a:p>
          </p:txBody>
        </p:sp>
      </p:grpSp>
      <p:grpSp>
        <p:nvGrpSpPr>
          <p:cNvPr id="27" name="组合 11">
            <a:extLst>
              <a:ext uri="{FF2B5EF4-FFF2-40B4-BE49-F238E27FC236}">
                <a16:creationId xmlns:a16="http://schemas.microsoft.com/office/drawing/2014/main" id="{0DA18266-6894-4BE6-BF11-22957AE35BCF}"/>
              </a:ext>
            </a:extLst>
          </p:cNvPr>
          <p:cNvGrpSpPr/>
          <p:nvPr/>
        </p:nvGrpSpPr>
        <p:grpSpPr>
          <a:xfrm>
            <a:off x="6071913" y="1832518"/>
            <a:ext cx="463438" cy="523208"/>
            <a:chOff x="6114974" y="1943075"/>
            <a:chExt cx="466725" cy="526918"/>
          </a:xfrm>
        </p:grpSpPr>
        <p:sp>
          <p:nvSpPr>
            <p:cNvPr id="28" name="Oval 269">
              <a:extLst>
                <a:ext uri="{FF2B5EF4-FFF2-40B4-BE49-F238E27FC236}">
                  <a16:creationId xmlns:a16="http://schemas.microsoft.com/office/drawing/2014/main" id="{C3C8080C-3D77-461D-819C-144DEFF2F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4974" y="1985937"/>
              <a:ext cx="466725" cy="46910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lang="es-ES" altLang="zh-CN" sz="2800" dirty="0"/>
            </a:p>
          </p:txBody>
        </p:sp>
        <p:sp>
          <p:nvSpPr>
            <p:cNvPr id="29" name="Rectangle 35">
              <a:extLst>
                <a:ext uri="{FF2B5EF4-FFF2-40B4-BE49-F238E27FC236}">
                  <a16:creationId xmlns:a16="http://schemas.microsoft.com/office/drawing/2014/main" id="{F5029185-A44C-46AB-B64C-733F1B784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1649" y="1943075"/>
              <a:ext cx="387749" cy="526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8" tIns="45714" rIns="91428" bIns="45714">
              <a:spAutoFit/>
            </a:bodyPr>
            <a:lstStyle/>
            <a:p>
              <a:pPr eaLnBrk="1" hangingPunct="1"/>
              <a:r>
                <a:rPr lang="es-ES" altLang="zh-CN" sz="2800" b="1" dirty="0">
                  <a:solidFill>
                    <a:schemeClr val="bg1"/>
                  </a:solidFill>
                  <a:latin typeface="Raleway" pitchFamily="34" charset="0"/>
                </a:rPr>
                <a:t>3</a:t>
              </a:r>
            </a:p>
          </p:txBody>
        </p:sp>
      </p:grpSp>
      <p:sp>
        <p:nvSpPr>
          <p:cNvPr id="39" name="TextBox 33">
            <a:extLst>
              <a:ext uri="{FF2B5EF4-FFF2-40B4-BE49-F238E27FC236}">
                <a16:creationId xmlns:a16="http://schemas.microsoft.com/office/drawing/2014/main" id="{3B014F6A-8CA7-4694-A575-9B8F90387635}"/>
              </a:ext>
            </a:extLst>
          </p:cNvPr>
          <p:cNvSpPr txBox="1"/>
          <p:nvPr/>
        </p:nvSpPr>
        <p:spPr>
          <a:xfrm>
            <a:off x="467544" y="699541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Teoría 1:</a:t>
            </a:r>
          </a:p>
        </p:txBody>
      </p:sp>
      <p:sp>
        <p:nvSpPr>
          <p:cNvPr id="40" name="TextBox 34">
            <a:extLst>
              <a:ext uri="{FF2B5EF4-FFF2-40B4-BE49-F238E27FC236}">
                <a16:creationId xmlns:a16="http://schemas.microsoft.com/office/drawing/2014/main" id="{138741C2-58BE-4173-A30F-8E74E2E5183A}"/>
              </a:ext>
            </a:extLst>
          </p:cNvPr>
          <p:cNvSpPr txBox="1"/>
          <p:nvPr/>
        </p:nvSpPr>
        <p:spPr>
          <a:xfrm>
            <a:off x="467544" y="982172"/>
            <a:ext cx="415991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zh-CN" sz="1100" b="1" dirty="0">
                <a:solidFill>
                  <a:schemeClr val="accent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La Responsabilidad Social Universitaria relativo al Desarrollo Sostenible</a:t>
            </a:r>
            <a:r>
              <a:rPr lang="es-E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, se centra en la necesidad de satisfacer las necesidades del presente sin comprometer la capacidad de las futuras generaciones para satisfacer sus propias necesidades (Brundtland, 1987).</a:t>
            </a:r>
          </a:p>
        </p:txBody>
      </p:sp>
      <p:sp>
        <p:nvSpPr>
          <p:cNvPr id="41" name="TextBox 35">
            <a:extLst>
              <a:ext uri="{FF2B5EF4-FFF2-40B4-BE49-F238E27FC236}">
                <a16:creationId xmlns:a16="http://schemas.microsoft.com/office/drawing/2014/main" id="{F1921355-DB66-49BB-866F-FA0500BDFE7E}"/>
              </a:ext>
            </a:extLst>
          </p:cNvPr>
          <p:cNvSpPr txBox="1"/>
          <p:nvPr/>
        </p:nvSpPr>
        <p:spPr>
          <a:xfrm>
            <a:off x="2920920" y="3515976"/>
            <a:ext cx="897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Teoría 2</a:t>
            </a:r>
          </a:p>
        </p:txBody>
      </p:sp>
      <p:sp>
        <p:nvSpPr>
          <p:cNvPr id="42" name="TextBox 36">
            <a:extLst>
              <a:ext uri="{FF2B5EF4-FFF2-40B4-BE49-F238E27FC236}">
                <a16:creationId xmlns:a16="http://schemas.microsoft.com/office/drawing/2014/main" id="{E89BAAC3-ACC5-4969-A668-D17D8628EC58}"/>
              </a:ext>
            </a:extLst>
          </p:cNvPr>
          <p:cNvSpPr txBox="1"/>
          <p:nvPr/>
        </p:nvSpPr>
        <p:spPr>
          <a:xfrm>
            <a:off x="2920920" y="3770070"/>
            <a:ext cx="47224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s-ES" altLang="zh-CN" sz="11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teoría de la Innovación Social</a:t>
            </a:r>
            <a:r>
              <a:rPr lang="es-E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se refiere a la creación de nuevas estrategias, conceptos, ideas y organizaciones que satisfacen necesidades sociales (</a:t>
            </a:r>
            <a:r>
              <a:rPr lang="es-E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Mulgan</a:t>
            </a:r>
            <a:r>
              <a:rPr lang="es-E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2006).</a:t>
            </a:r>
          </a:p>
        </p:txBody>
      </p:sp>
      <p:sp>
        <p:nvSpPr>
          <p:cNvPr id="43" name="TextBox 37">
            <a:extLst>
              <a:ext uri="{FF2B5EF4-FFF2-40B4-BE49-F238E27FC236}">
                <a16:creationId xmlns:a16="http://schemas.microsoft.com/office/drawing/2014/main" id="{189E1F88-F73E-4CFC-9D6D-6DA6898D20F9}"/>
              </a:ext>
            </a:extLst>
          </p:cNvPr>
          <p:cNvSpPr txBox="1"/>
          <p:nvPr/>
        </p:nvSpPr>
        <p:spPr>
          <a:xfrm>
            <a:off x="5447200" y="699541"/>
            <a:ext cx="897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Teoría 3</a:t>
            </a:r>
          </a:p>
        </p:txBody>
      </p:sp>
      <p:sp>
        <p:nvSpPr>
          <p:cNvPr id="44" name="TextBox 38">
            <a:extLst>
              <a:ext uri="{FF2B5EF4-FFF2-40B4-BE49-F238E27FC236}">
                <a16:creationId xmlns:a16="http://schemas.microsoft.com/office/drawing/2014/main" id="{9CB23717-74D9-41F8-936B-14B7FEB201C6}"/>
              </a:ext>
            </a:extLst>
          </p:cNvPr>
          <p:cNvSpPr txBox="1"/>
          <p:nvPr/>
        </p:nvSpPr>
        <p:spPr>
          <a:xfrm>
            <a:off x="5439254" y="982172"/>
            <a:ext cx="3309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zh-CN" sz="1100" b="1" dirty="0">
                <a:solidFill>
                  <a:schemeClr val="accent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La teoría de los </a:t>
            </a:r>
            <a:r>
              <a:rPr lang="es-ES" altLang="zh-CN" sz="1100" b="1" dirty="0" err="1">
                <a:solidFill>
                  <a:schemeClr val="accent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stakeholders</a:t>
            </a:r>
            <a:r>
              <a:rPr lang="es-E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, radica en la necesidad que las universidades reconozcan y atiendan los intereses de todos los grupos involucrados en su entorno (Freeman,1984).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4639ED70-C149-401F-9769-7C69F3541627}"/>
              </a:ext>
            </a:extLst>
          </p:cNvPr>
          <p:cNvGrpSpPr/>
          <p:nvPr/>
        </p:nvGrpSpPr>
        <p:grpSpPr>
          <a:xfrm>
            <a:off x="758587" y="2931790"/>
            <a:ext cx="1185634" cy="1719561"/>
            <a:chOff x="5927725" y="2503488"/>
            <a:chExt cx="239713" cy="347663"/>
          </a:xfrm>
          <a:solidFill>
            <a:srgbClr val="336987"/>
          </a:solidFill>
        </p:grpSpPr>
        <p:sp>
          <p:nvSpPr>
            <p:cNvPr id="52" name="Freeform 1643">
              <a:extLst>
                <a:ext uri="{FF2B5EF4-FFF2-40B4-BE49-F238E27FC236}">
                  <a16:creationId xmlns:a16="http://schemas.microsoft.com/office/drawing/2014/main" id="{D04D4108-6B81-4ABD-90F2-8CC4568CE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7725" y="2541588"/>
              <a:ext cx="239713" cy="309563"/>
            </a:xfrm>
            <a:custGeom>
              <a:avLst/>
              <a:gdLst>
                <a:gd name="T0" fmla="*/ 155 w 646"/>
                <a:gd name="T1" fmla="*/ 0 h 836"/>
                <a:gd name="T2" fmla="*/ 155 w 646"/>
                <a:gd name="T3" fmla="*/ 33 h 836"/>
                <a:gd name="T4" fmla="*/ 151 w 646"/>
                <a:gd name="T5" fmla="*/ 33 h 836"/>
                <a:gd name="T6" fmla="*/ 59 w 646"/>
                <a:gd name="T7" fmla="*/ 33 h 836"/>
                <a:gd name="T8" fmla="*/ 33 w 646"/>
                <a:gd name="T9" fmla="*/ 59 h 836"/>
                <a:gd name="T10" fmla="*/ 33 w 646"/>
                <a:gd name="T11" fmla="*/ 326 h 836"/>
                <a:gd name="T12" fmla="*/ 33 w 646"/>
                <a:gd name="T13" fmla="*/ 586 h 836"/>
                <a:gd name="T14" fmla="*/ 33 w 646"/>
                <a:gd name="T15" fmla="*/ 775 h 836"/>
                <a:gd name="T16" fmla="*/ 37 w 646"/>
                <a:gd name="T17" fmla="*/ 792 h 836"/>
                <a:gd name="T18" fmla="*/ 58 w 646"/>
                <a:gd name="T19" fmla="*/ 802 h 836"/>
                <a:gd name="T20" fmla="*/ 326 w 646"/>
                <a:gd name="T21" fmla="*/ 802 h 836"/>
                <a:gd name="T22" fmla="*/ 588 w 646"/>
                <a:gd name="T23" fmla="*/ 802 h 836"/>
                <a:gd name="T24" fmla="*/ 613 w 646"/>
                <a:gd name="T25" fmla="*/ 780 h 836"/>
                <a:gd name="T26" fmla="*/ 613 w 646"/>
                <a:gd name="T27" fmla="*/ 754 h 836"/>
                <a:gd name="T28" fmla="*/ 613 w 646"/>
                <a:gd name="T29" fmla="*/ 551 h 836"/>
                <a:gd name="T30" fmla="*/ 613 w 646"/>
                <a:gd name="T31" fmla="*/ 293 h 836"/>
                <a:gd name="T32" fmla="*/ 613 w 646"/>
                <a:gd name="T33" fmla="*/ 260 h 836"/>
                <a:gd name="T34" fmla="*/ 613 w 646"/>
                <a:gd name="T35" fmla="*/ 59 h 836"/>
                <a:gd name="T36" fmla="*/ 596 w 646"/>
                <a:gd name="T37" fmla="*/ 35 h 836"/>
                <a:gd name="T38" fmla="*/ 588 w 646"/>
                <a:gd name="T39" fmla="*/ 33 h 836"/>
                <a:gd name="T40" fmla="*/ 493 w 646"/>
                <a:gd name="T41" fmla="*/ 33 h 836"/>
                <a:gd name="T42" fmla="*/ 491 w 646"/>
                <a:gd name="T43" fmla="*/ 33 h 836"/>
                <a:gd name="T44" fmla="*/ 491 w 646"/>
                <a:gd name="T45" fmla="*/ 0 h 836"/>
                <a:gd name="T46" fmla="*/ 499 w 646"/>
                <a:gd name="T47" fmla="*/ 0 h 836"/>
                <a:gd name="T48" fmla="*/ 588 w 646"/>
                <a:gd name="T49" fmla="*/ 0 h 836"/>
                <a:gd name="T50" fmla="*/ 646 w 646"/>
                <a:gd name="T51" fmla="*/ 58 h 836"/>
                <a:gd name="T52" fmla="*/ 646 w 646"/>
                <a:gd name="T53" fmla="*/ 223 h 836"/>
                <a:gd name="T54" fmla="*/ 646 w 646"/>
                <a:gd name="T55" fmla="*/ 444 h 836"/>
                <a:gd name="T56" fmla="*/ 646 w 646"/>
                <a:gd name="T57" fmla="*/ 734 h 836"/>
                <a:gd name="T58" fmla="*/ 646 w 646"/>
                <a:gd name="T59" fmla="*/ 778 h 836"/>
                <a:gd name="T60" fmla="*/ 589 w 646"/>
                <a:gd name="T61" fmla="*/ 836 h 836"/>
                <a:gd name="T62" fmla="*/ 550 w 646"/>
                <a:gd name="T63" fmla="*/ 836 h 836"/>
                <a:gd name="T64" fmla="*/ 304 w 646"/>
                <a:gd name="T65" fmla="*/ 835 h 836"/>
                <a:gd name="T66" fmla="*/ 57 w 646"/>
                <a:gd name="T67" fmla="*/ 835 h 836"/>
                <a:gd name="T68" fmla="*/ 0 w 646"/>
                <a:gd name="T69" fmla="*/ 788 h 836"/>
                <a:gd name="T70" fmla="*/ 0 w 646"/>
                <a:gd name="T71" fmla="*/ 778 h 836"/>
                <a:gd name="T72" fmla="*/ 0 w 646"/>
                <a:gd name="T73" fmla="*/ 371 h 836"/>
                <a:gd name="T74" fmla="*/ 0 w 646"/>
                <a:gd name="T75" fmla="*/ 58 h 836"/>
                <a:gd name="T76" fmla="*/ 57 w 646"/>
                <a:gd name="T77" fmla="*/ 0 h 836"/>
                <a:gd name="T78" fmla="*/ 148 w 646"/>
                <a:gd name="T79" fmla="*/ 0 h 836"/>
                <a:gd name="T80" fmla="*/ 155 w 646"/>
                <a:gd name="T81" fmla="*/ 0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6" h="836">
                  <a:moveTo>
                    <a:pt x="155" y="0"/>
                  </a:moveTo>
                  <a:cubicBezTo>
                    <a:pt x="155" y="11"/>
                    <a:pt x="155" y="22"/>
                    <a:pt x="155" y="33"/>
                  </a:cubicBezTo>
                  <a:cubicBezTo>
                    <a:pt x="153" y="33"/>
                    <a:pt x="152" y="33"/>
                    <a:pt x="151" y="33"/>
                  </a:cubicBezTo>
                  <a:cubicBezTo>
                    <a:pt x="120" y="33"/>
                    <a:pt x="89" y="33"/>
                    <a:pt x="59" y="33"/>
                  </a:cubicBezTo>
                  <a:cubicBezTo>
                    <a:pt x="43" y="33"/>
                    <a:pt x="33" y="43"/>
                    <a:pt x="33" y="59"/>
                  </a:cubicBezTo>
                  <a:cubicBezTo>
                    <a:pt x="33" y="148"/>
                    <a:pt x="33" y="237"/>
                    <a:pt x="33" y="326"/>
                  </a:cubicBezTo>
                  <a:cubicBezTo>
                    <a:pt x="33" y="413"/>
                    <a:pt x="33" y="499"/>
                    <a:pt x="33" y="586"/>
                  </a:cubicBezTo>
                  <a:cubicBezTo>
                    <a:pt x="33" y="649"/>
                    <a:pt x="33" y="712"/>
                    <a:pt x="33" y="775"/>
                  </a:cubicBezTo>
                  <a:cubicBezTo>
                    <a:pt x="33" y="781"/>
                    <a:pt x="33" y="787"/>
                    <a:pt x="37" y="792"/>
                  </a:cubicBezTo>
                  <a:cubicBezTo>
                    <a:pt x="42" y="799"/>
                    <a:pt x="49" y="802"/>
                    <a:pt x="58" y="802"/>
                  </a:cubicBezTo>
                  <a:cubicBezTo>
                    <a:pt x="148" y="802"/>
                    <a:pt x="237" y="802"/>
                    <a:pt x="326" y="802"/>
                  </a:cubicBezTo>
                  <a:cubicBezTo>
                    <a:pt x="414" y="802"/>
                    <a:pt x="501" y="802"/>
                    <a:pt x="588" y="802"/>
                  </a:cubicBezTo>
                  <a:cubicBezTo>
                    <a:pt x="603" y="802"/>
                    <a:pt x="612" y="792"/>
                    <a:pt x="613" y="780"/>
                  </a:cubicBezTo>
                  <a:cubicBezTo>
                    <a:pt x="613" y="771"/>
                    <a:pt x="613" y="763"/>
                    <a:pt x="613" y="754"/>
                  </a:cubicBezTo>
                  <a:cubicBezTo>
                    <a:pt x="613" y="687"/>
                    <a:pt x="613" y="619"/>
                    <a:pt x="613" y="551"/>
                  </a:cubicBezTo>
                  <a:cubicBezTo>
                    <a:pt x="613" y="465"/>
                    <a:pt x="613" y="379"/>
                    <a:pt x="613" y="293"/>
                  </a:cubicBezTo>
                  <a:cubicBezTo>
                    <a:pt x="613" y="282"/>
                    <a:pt x="613" y="271"/>
                    <a:pt x="613" y="260"/>
                  </a:cubicBezTo>
                  <a:cubicBezTo>
                    <a:pt x="613" y="193"/>
                    <a:pt x="613" y="126"/>
                    <a:pt x="613" y="59"/>
                  </a:cubicBezTo>
                  <a:cubicBezTo>
                    <a:pt x="613" y="45"/>
                    <a:pt x="604" y="37"/>
                    <a:pt x="596" y="35"/>
                  </a:cubicBezTo>
                  <a:cubicBezTo>
                    <a:pt x="594" y="34"/>
                    <a:pt x="591" y="33"/>
                    <a:pt x="588" y="33"/>
                  </a:cubicBezTo>
                  <a:cubicBezTo>
                    <a:pt x="556" y="33"/>
                    <a:pt x="525" y="33"/>
                    <a:pt x="493" y="33"/>
                  </a:cubicBezTo>
                  <a:cubicBezTo>
                    <a:pt x="492" y="33"/>
                    <a:pt x="492" y="33"/>
                    <a:pt x="491" y="33"/>
                  </a:cubicBezTo>
                  <a:cubicBezTo>
                    <a:pt x="491" y="22"/>
                    <a:pt x="491" y="12"/>
                    <a:pt x="491" y="0"/>
                  </a:cubicBezTo>
                  <a:cubicBezTo>
                    <a:pt x="494" y="0"/>
                    <a:pt x="496" y="0"/>
                    <a:pt x="499" y="0"/>
                  </a:cubicBezTo>
                  <a:cubicBezTo>
                    <a:pt x="529" y="0"/>
                    <a:pt x="558" y="0"/>
                    <a:pt x="588" y="0"/>
                  </a:cubicBezTo>
                  <a:cubicBezTo>
                    <a:pt x="621" y="0"/>
                    <a:pt x="646" y="25"/>
                    <a:pt x="646" y="58"/>
                  </a:cubicBezTo>
                  <a:cubicBezTo>
                    <a:pt x="646" y="113"/>
                    <a:pt x="646" y="168"/>
                    <a:pt x="646" y="223"/>
                  </a:cubicBezTo>
                  <a:cubicBezTo>
                    <a:pt x="646" y="296"/>
                    <a:pt x="646" y="370"/>
                    <a:pt x="646" y="444"/>
                  </a:cubicBezTo>
                  <a:cubicBezTo>
                    <a:pt x="646" y="541"/>
                    <a:pt x="646" y="637"/>
                    <a:pt x="646" y="734"/>
                  </a:cubicBezTo>
                  <a:cubicBezTo>
                    <a:pt x="646" y="749"/>
                    <a:pt x="646" y="763"/>
                    <a:pt x="646" y="778"/>
                  </a:cubicBezTo>
                  <a:cubicBezTo>
                    <a:pt x="646" y="810"/>
                    <a:pt x="621" y="835"/>
                    <a:pt x="589" y="836"/>
                  </a:cubicBezTo>
                  <a:cubicBezTo>
                    <a:pt x="576" y="836"/>
                    <a:pt x="563" y="836"/>
                    <a:pt x="550" y="836"/>
                  </a:cubicBezTo>
                  <a:cubicBezTo>
                    <a:pt x="468" y="836"/>
                    <a:pt x="386" y="835"/>
                    <a:pt x="304" y="835"/>
                  </a:cubicBezTo>
                  <a:cubicBezTo>
                    <a:pt x="222" y="835"/>
                    <a:pt x="139" y="836"/>
                    <a:pt x="57" y="835"/>
                  </a:cubicBezTo>
                  <a:cubicBezTo>
                    <a:pt x="28" y="835"/>
                    <a:pt x="5" y="816"/>
                    <a:pt x="0" y="788"/>
                  </a:cubicBezTo>
                  <a:cubicBezTo>
                    <a:pt x="0" y="784"/>
                    <a:pt x="0" y="781"/>
                    <a:pt x="0" y="778"/>
                  </a:cubicBezTo>
                  <a:cubicBezTo>
                    <a:pt x="0" y="642"/>
                    <a:pt x="0" y="507"/>
                    <a:pt x="0" y="371"/>
                  </a:cubicBezTo>
                  <a:cubicBezTo>
                    <a:pt x="0" y="267"/>
                    <a:pt x="0" y="162"/>
                    <a:pt x="0" y="58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87" y="0"/>
                    <a:pt x="117" y="0"/>
                    <a:pt x="148" y="0"/>
                  </a:cubicBezTo>
                  <a:cubicBezTo>
                    <a:pt x="150" y="0"/>
                    <a:pt x="152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3" name="Freeform 1644">
              <a:extLst>
                <a:ext uri="{FF2B5EF4-FFF2-40B4-BE49-F238E27FC236}">
                  <a16:creationId xmlns:a16="http://schemas.microsoft.com/office/drawing/2014/main" id="{14592B34-890C-43B3-8E85-19B44A987C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92813" y="2503488"/>
              <a:ext cx="109538" cy="61913"/>
            </a:xfrm>
            <a:custGeom>
              <a:avLst/>
              <a:gdLst>
                <a:gd name="T0" fmla="*/ 0 w 299"/>
                <a:gd name="T1" fmla="*/ 169 h 169"/>
                <a:gd name="T2" fmla="*/ 0 w 299"/>
                <a:gd name="T3" fmla="*/ 73 h 169"/>
                <a:gd name="T4" fmla="*/ 64 w 299"/>
                <a:gd name="T5" fmla="*/ 73 h 169"/>
                <a:gd name="T6" fmla="*/ 68 w 299"/>
                <a:gd name="T7" fmla="*/ 57 h 169"/>
                <a:gd name="T8" fmla="*/ 95 w 299"/>
                <a:gd name="T9" fmla="*/ 22 h 169"/>
                <a:gd name="T10" fmla="*/ 207 w 299"/>
                <a:gd name="T11" fmla="*/ 24 h 169"/>
                <a:gd name="T12" fmla="*/ 231 w 299"/>
                <a:gd name="T13" fmla="*/ 55 h 169"/>
                <a:gd name="T14" fmla="*/ 234 w 299"/>
                <a:gd name="T15" fmla="*/ 70 h 169"/>
                <a:gd name="T16" fmla="*/ 238 w 299"/>
                <a:gd name="T17" fmla="*/ 73 h 169"/>
                <a:gd name="T18" fmla="*/ 295 w 299"/>
                <a:gd name="T19" fmla="*/ 73 h 169"/>
                <a:gd name="T20" fmla="*/ 299 w 299"/>
                <a:gd name="T21" fmla="*/ 73 h 169"/>
                <a:gd name="T22" fmla="*/ 299 w 299"/>
                <a:gd name="T23" fmla="*/ 169 h 169"/>
                <a:gd name="T24" fmla="*/ 0 w 299"/>
                <a:gd name="T25" fmla="*/ 169 h 169"/>
                <a:gd name="T26" fmla="*/ 150 w 299"/>
                <a:gd name="T27" fmla="*/ 17 h 169"/>
                <a:gd name="T28" fmla="*/ 128 w 299"/>
                <a:gd name="T29" fmla="*/ 38 h 169"/>
                <a:gd name="T30" fmla="*/ 150 w 299"/>
                <a:gd name="T31" fmla="*/ 59 h 169"/>
                <a:gd name="T32" fmla="*/ 171 w 299"/>
                <a:gd name="T33" fmla="*/ 38 h 169"/>
                <a:gd name="T34" fmla="*/ 150 w 299"/>
                <a:gd name="T35" fmla="*/ 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9" h="169">
                  <a:moveTo>
                    <a:pt x="0" y="169"/>
                  </a:moveTo>
                  <a:cubicBezTo>
                    <a:pt x="0" y="137"/>
                    <a:pt x="0" y="105"/>
                    <a:pt x="0" y="73"/>
                  </a:cubicBezTo>
                  <a:cubicBezTo>
                    <a:pt x="22" y="73"/>
                    <a:pt x="43" y="73"/>
                    <a:pt x="64" y="73"/>
                  </a:cubicBezTo>
                  <a:cubicBezTo>
                    <a:pt x="65" y="67"/>
                    <a:pt x="66" y="62"/>
                    <a:pt x="68" y="57"/>
                  </a:cubicBezTo>
                  <a:cubicBezTo>
                    <a:pt x="72" y="42"/>
                    <a:pt x="82" y="31"/>
                    <a:pt x="95" y="22"/>
                  </a:cubicBezTo>
                  <a:cubicBezTo>
                    <a:pt x="127" y="0"/>
                    <a:pt x="176" y="1"/>
                    <a:pt x="207" y="24"/>
                  </a:cubicBezTo>
                  <a:cubicBezTo>
                    <a:pt x="218" y="32"/>
                    <a:pt x="227" y="42"/>
                    <a:pt x="231" y="55"/>
                  </a:cubicBezTo>
                  <a:cubicBezTo>
                    <a:pt x="233" y="60"/>
                    <a:pt x="234" y="65"/>
                    <a:pt x="234" y="70"/>
                  </a:cubicBezTo>
                  <a:cubicBezTo>
                    <a:pt x="234" y="73"/>
                    <a:pt x="236" y="73"/>
                    <a:pt x="238" y="73"/>
                  </a:cubicBezTo>
                  <a:cubicBezTo>
                    <a:pt x="257" y="73"/>
                    <a:pt x="276" y="73"/>
                    <a:pt x="295" y="73"/>
                  </a:cubicBezTo>
                  <a:cubicBezTo>
                    <a:pt x="296" y="73"/>
                    <a:pt x="298" y="73"/>
                    <a:pt x="299" y="73"/>
                  </a:cubicBezTo>
                  <a:cubicBezTo>
                    <a:pt x="299" y="105"/>
                    <a:pt x="299" y="137"/>
                    <a:pt x="299" y="169"/>
                  </a:cubicBezTo>
                  <a:cubicBezTo>
                    <a:pt x="200" y="169"/>
                    <a:pt x="100" y="169"/>
                    <a:pt x="0" y="169"/>
                  </a:cubicBezTo>
                  <a:close/>
                  <a:moveTo>
                    <a:pt x="150" y="17"/>
                  </a:moveTo>
                  <a:cubicBezTo>
                    <a:pt x="138" y="17"/>
                    <a:pt x="128" y="26"/>
                    <a:pt x="128" y="38"/>
                  </a:cubicBezTo>
                  <a:cubicBezTo>
                    <a:pt x="129" y="50"/>
                    <a:pt x="138" y="59"/>
                    <a:pt x="150" y="59"/>
                  </a:cubicBezTo>
                  <a:cubicBezTo>
                    <a:pt x="162" y="59"/>
                    <a:pt x="171" y="49"/>
                    <a:pt x="171" y="38"/>
                  </a:cubicBezTo>
                  <a:cubicBezTo>
                    <a:pt x="171" y="26"/>
                    <a:pt x="161" y="17"/>
                    <a:pt x="15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4" name="Freeform 1645">
              <a:extLst>
                <a:ext uri="{FF2B5EF4-FFF2-40B4-BE49-F238E27FC236}">
                  <a16:creationId xmlns:a16="http://schemas.microsoft.com/office/drawing/2014/main" id="{C4F9807D-8E18-436E-BAFC-CA9EF66DE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3288" y="2743200"/>
              <a:ext cx="55563" cy="53975"/>
            </a:xfrm>
            <a:custGeom>
              <a:avLst/>
              <a:gdLst>
                <a:gd name="T0" fmla="*/ 129 w 149"/>
                <a:gd name="T1" fmla="*/ 0 h 144"/>
                <a:gd name="T2" fmla="*/ 110 w 149"/>
                <a:gd name="T3" fmla="*/ 114 h 144"/>
                <a:gd name="T4" fmla="*/ 0 w 149"/>
                <a:gd name="T5" fmla="*/ 124 h 144"/>
                <a:gd name="T6" fmla="*/ 15 w 149"/>
                <a:gd name="T7" fmla="*/ 99 h 144"/>
                <a:gd name="T8" fmla="*/ 46 w 149"/>
                <a:gd name="T9" fmla="*/ 47 h 144"/>
                <a:gd name="T10" fmla="*/ 50 w 149"/>
                <a:gd name="T11" fmla="*/ 43 h 144"/>
                <a:gd name="T12" fmla="*/ 127 w 149"/>
                <a:gd name="T13" fmla="*/ 1 h 144"/>
                <a:gd name="T14" fmla="*/ 129 w 149"/>
                <a:gd name="T1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9" h="144">
                  <a:moveTo>
                    <a:pt x="129" y="0"/>
                  </a:moveTo>
                  <a:cubicBezTo>
                    <a:pt x="149" y="34"/>
                    <a:pt x="144" y="83"/>
                    <a:pt x="110" y="114"/>
                  </a:cubicBezTo>
                  <a:cubicBezTo>
                    <a:pt x="77" y="144"/>
                    <a:pt x="29" y="143"/>
                    <a:pt x="0" y="124"/>
                  </a:cubicBezTo>
                  <a:cubicBezTo>
                    <a:pt x="5" y="116"/>
                    <a:pt x="10" y="107"/>
                    <a:pt x="15" y="99"/>
                  </a:cubicBezTo>
                  <a:cubicBezTo>
                    <a:pt x="25" y="82"/>
                    <a:pt x="35" y="64"/>
                    <a:pt x="46" y="47"/>
                  </a:cubicBezTo>
                  <a:cubicBezTo>
                    <a:pt x="47" y="46"/>
                    <a:pt x="48" y="44"/>
                    <a:pt x="50" y="43"/>
                  </a:cubicBezTo>
                  <a:cubicBezTo>
                    <a:pt x="76" y="29"/>
                    <a:pt x="102" y="15"/>
                    <a:pt x="127" y="1"/>
                  </a:cubicBezTo>
                  <a:cubicBezTo>
                    <a:pt x="128" y="0"/>
                    <a:pt x="128" y="0"/>
                    <a:pt x="1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5" name="Freeform 1646">
              <a:extLst>
                <a:ext uri="{FF2B5EF4-FFF2-40B4-BE49-F238E27FC236}">
                  <a16:creationId xmlns:a16="http://schemas.microsoft.com/office/drawing/2014/main" id="{A6713DCD-B9E5-4CA5-B882-511B1C68F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2650" y="2587625"/>
              <a:ext cx="169863" cy="7938"/>
            </a:xfrm>
            <a:custGeom>
              <a:avLst/>
              <a:gdLst>
                <a:gd name="T0" fmla="*/ 459 w 459"/>
                <a:gd name="T1" fmla="*/ 0 h 20"/>
                <a:gd name="T2" fmla="*/ 459 w 459"/>
                <a:gd name="T3" fmla="*/ 20 h 20"/>
                <a:gd name="T4" fmla="*/ 0 w 459"/>
                <a:gd name="T5" fmla="*/ 20 h 20"/>
                <a:gd name="T6" fmla="*/ 0 w 459"/>
                <a:gd name="T7" fmla="*/ 0 h 20"/>
                <a:gd name="T8" fmla="*/ 459 w 459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9" h="20">
                  <a:moveTo>
                    <a:pt x="459" y="0"/>
                  </a:moveTo>
                  <a:cubicBezTo>
                    <a:pt x="459" y="6"/>
                    <a:pt x="459" y="13"/>
                    <a:pt x="459" y="20"/>
                  </a:cubicBezTo>
                  <a:cubicBezTo>
                    <a:pt x="306" y="20"/>
                    <a:pt x="153" y="20"/>
                    <a:pt x="0" y="20"/>
                  </a:cubicBezTo>
                  <a:cubicBezTo>
                    <a:pt x="0" y="13"/>
                    <a:pt x="0" y="6"/>
                    <a:pt x="0" y="0"/>
                  </a:cubicBezTo>
                  <a:cubicBezTo>
                    <a:pt x="153" y="0"/>
                    <a:pt x="306" y="0"/>
                    <a:pt x="45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6" name="Freeform 1647">
              <a:extLst>
                <a:ext uri="{FF2B5EF4-FFF2-40B4-BE49-F238E27FC236}">
                  <a16:creationId xmlns:a16="http://schemas.microsoft.com/office/drawing/2014/main" id="{CBC622D8-47AA-42E0-AC25-E0F1B80A4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2650" y="2603500"/>
              <a:ext cx="169863" cy="6350"/>
            </a:xfrm>
            <a:custGeom>
              <a:avLst/>
              <a:gdLst>
                <a:gd name="T0" fmla="*/ 458 w 458"/>
                <a:gd name="T1" fmla="*/ 0 h 20"/>
                <a:gd name="T2" fmla="*/ 458 w 458"/>
                <a:gd name="T3" fmla="*/ 20 h 20"/>
                <a:gd name="T4" fmla="*/ 0 w 458"/>
                <a:gd name="T5" fmla="*/ 20 h 20"/>
                <a:gd name="T6" fmla="*/ 0 w 458"/>
                <a:gd name="T7" fmla="*/ 0 h 20"/>
                <a:gd name="T8" fmla="*/ 458 w 458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20">
                  <a:moveTo>
                    <a:pt x="458" y="0"/>
                  </a:moveTo>
                  <a:cubicBezTo>
                    <a:pt x="458" y="7"/>
                    <a:pt x="458" y="13"/>
                    <a:pt x="458" y="20"/>
                  </a:cubicBezTo>
                  <a:cubicBezTo>
                    <a:pt x="305" y="20"/>
                    <a:pt x="153" y="20"/>
                    <a:pt x="0" y="20"/>
                  </a:cubicBezTo>
                  <a:cubicBezTo>
                    <a:pt x="0" y="13"/>
                    <a:pt x="0" y="7"/>
                    <a:pt x="0" y="0"/>
                  </a:cubicBezTo>
                  <a:cubicBezTo>
                    <a:pt x="152" y="0"/>
                    <a:pt x="305" y="0"/>
                    <a:pt x="45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7" name="Freeform 1648">
              <a:extLst>
                <a:ext uri="{FF2B5EF4-FFF2-40B4-BE49-F238E27FC236}">
                  <a16:creationId xmlns:a16="http://schemas.microsoft.com/office/drawing/2014/main" id="{481C385F-9EFF-4589-9D24-3C8F225DA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6638" y="2649538"/>
              <a:ext cx="15875" cy="49213"/>
            </a:xfrm>
            <a:custGeom>
              <a:avLst/>
              <a:gdLst>
                <a:gd name="T0" fmla="*/ 0 w 42"/>
                <a:gd name="T1" fmla="*/ 0 h 133"/>
                <a:gd name="T2" fmla="*/ 42 w 42"/>
                <a:gd name="T3" fmla="*/ 0 h 133"/>
                <a:gd name="T4" fmla="*/ 42 w 42"/>
                <a:gd name="T5" fmla="*/ 133 h 133"/>
                <a:gd name="T6" fmla="*/ 0 w 42"/>
                <a:gd name="T7" fmla="*/ 133 h 133"/>
                <a:gd name="T8" fmla="*/ 0 w 42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33">
                  <a:moveTo>
                    <a:pt x="0" y="0"/>
                  </a:moveTo>
                  <a:cubicBezTo>
                    <a:pt x="14" y="0"/>
                    <a:pt x="28" y="0"/>
                    <a:pt x="42" y="0"/>
                  </a:cubicBezTo>
                  <a:cubicBezTo>
                    <a:pt x="42" y="44"/>
                    <a:pt x="42" y="89"/>
                    <a:pt x="42" y="133"/>
                  </a:cubicBezTo>
                  <a:cubicBezTo>
                    <a:pt x="28" y="133"/>
                    <a:pt x="14" y="133"/>
                    <a:pt x="0" y="133"/>
                  </a:cubicBezTo>
                  <a:cubicBezTo>
                    <a:pt x="0" y="89"/>
                    <a:pt x="0" y="4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8" name="Freeform 1649">
              <a:extLst>
                <a:ext uri="{FF2B5EF4-FFF2-40B4-BE49-F238E27FC236}">
                  <a16:creationId xmlns:a16="http://schemas.microsoft.com/office/drawing/2014/main" id="{5542BCC0-2601-48AD-909D-2EE572879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5200" y="2717800"/>
              <a:ext cx="87313" cy="6350"/>
            </a:xfrm>
            <a:custGeom>
              <a:avLst/>
              <a:gdLst>
                <a:gd name="T0" fmla="*/ 234 w 234"/>
                <a:gd name="T1" fmla="*/ 0 h 20"/>
                <a:gd name="T2" fmla="*/ 234 w 234"/>
                <a:gd name="T3" fmla="*/ 20 h 20"/>
                <a:gd name="T4" fmla="*/ 0 w 234"/>
                <a:gd name="T5" fmla="*/ 20 h 20"/>
                <a:gd name="T6" fmla="*/ 0 w 234"/>
                <a:gd name="T7" fmla="*/ 0 h 20"/>
                <a:gd name="T8" fmla="*/ 234 w 2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20">
                  <a:moveTo>
                    <a:pt x="234" y="0"/>
                  </a:moveTo>
                  <a:cubicBezTo>
                    <a:pt x="234" y="7"/>
                    <a:pt x="234" y="14"/>
                    <a:pt x="234" y="20"/>
                  </a:cubicBezTo>
                  <a:cubicBezTo>
                    <a:pt x="156" y="20"/>
                    <a:pt x="78" y="20"/>
                    <a:pt x="0" y="20"/>
                  </a:cubicBezTo>
                  <a:cubicBezTo>
                    <a:pt x="0" y="13"/>
                    <a:pt x="0" y="7"/>
                    <a:pt x="0" y="0"/>
                  </a:cubicBezTo>
                  <a:cubicBezTo>
                    <a:pt x="78" y="0"/>
                    <a:pt x="156" y="0"/>
                    <a:pt x="2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9" name="Freeform 1650">
              <a:extLst>
                <a:ext uri="{FF2B5EF4-FFF2-40B4-BE49-F238E27FC236}">
                  <a16:creationId xmlns:a16="http://schemas.microsoft.com/office/drawing/2014/main" id="{21BC3F81-6166-46DB-ABD1-F7282790C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5200" y="2797175"/>
              <a:ext cx="87313" cy="7938"/>
            </a:xfrm>
            <a:custGeom>
              <a:avLst/>
              <a:gdLst>
                <a:gd name="T0" fmla="*/ 234 w 234"/>
                <a:gd name="T1" fmla="*/ 0 h 20"/>
                <a:gd name="T2" fmla="*/ 234 w 234"/>
                <a:gd name="T3" fmla="*/ 20 h 20"/>
                <a:gd name="T4" fmla="*/ 0 w 234"/>
                <a:gd name="T5" fmla="*/ 20 h 20"/>
                <a:gd name="T6" fmla="*/ 0 w 234"/>
                <a:gd name="T7" fmla="*/ 0 h 20"/>
                <a:gd name="T8" fmla="*/ 234 w 2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20">
                  <a:moveTo>
                    <a:pt x="234" y="0"/>
                  </a:moveTo>
                  <a:cubicBezTo>
                    <a:pt x="234" y="6"/>
                    <a:pt x="234" y="13"/>
                    <a:pt x="234" y="20"/>
                  </a:cubicBezTo>
                  <a:cubicBezTo>
                    <a:pt x="156" y="20"/>
                    <a:pt x="78" y="20"/>
                    <a:pt x="0" y="20"/>
                  </a:cubicBezTo>
                  <a:cubicBezTo>
                    <a:pt x="0" y="13"/>
                    <a:pt x="0" y="7"/>
                    <a:pt x="0" y="0"/>
                  </a:cubicBezTo>
                  <a:cubicBezTo>
                    <a:pt x="78" y="0"/>
                    <a:pt x="156" y="0"/>
                    <a:pt x="2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0" name="Freeform 1651">
              <a:extLst>
                <a:ext uri="{FF2B5EF4-FFF2-40B4-BE49-F238E27FC236}">
                  <a16:creationId xmlns:a16="http://schemas.microsoft.com/office/drawing/2014/main" id="{59826F30-DF2D-4F61-9468-B1551269A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5200" y="2749550"/>
              <a:ext cx="87313" cy="7938"/>
            </a:xfrm>
            <a:custGeom>
              <a:avLst/>
              <a:gdLst>
                <a:gd name="T0" fmla="*/ 0 w 234"/>
                <a:gd name="T1" fmla="*/ 21 h 21"/>
                <a:gd name="T2" fmla="*/ 0 w 234"/>
                <a:gd name="T3" fmla="*/ 0 h 21"/>
                <a:gd name="T4" fmla="*/ 234 w 234"/>
                <a:gd name="T5" fmla="*/ 0 h 21"/>
                <a:gd name="T6" fmla="*/ 234 w 234"/>
                <a:gd name="T7" fmla="*/ 11 h 21"/>
                <a:gd name="T8" fmla="*/ 234 w 234"/>
                <a:gd name="T9" fmla="*/ 21 h 21"/>
                <a:gd name="T10" fmla="*/ 0 w 234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21">
                  <a:moveTo>
                    <a:pt x="0" y="21"/>
                  </a:moveTo>
                  <a:cubicBezTo>
                    <a:pt x="0" y="14"/>
                    <a:pt x="0" y="7"/>
                    <a:pt x="0" y="0"/>
                  </a:cubicBezTo>
                  <a:cubicBezTo>
                    <a:pt x="78" y="0"/>
                    <a:pt x="156" y="0"/>
                    <a:pt x="234" y="0"/>
                  </a:cubicBezTo>
                  <a:cubicBezTo>
                    <a:pt x="234" y="4"/>
                    <a:pt x="234" y="7"/>
                    <a:pt x="234" y="11"/>
                  </a:cubicBezTo>
                  <a:cubicBezTo>
                    <a:pt x="234" y="14"/>
                    <a:pt x="234" y="17"/>
                    <a:pt x="234" y="21"/>
                  </a:cubicBezTo>
                  <a:cubicBezTo>
                    <a:pt x="156" y="21"/>
                    <a:pt x="78" y="21"/>
                    <a:pt x="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1" name="Freeform 1652">
              <a:extLst>
                <a:ext uri="{FF2B5EF4-FFF2-40B4-BE49-F238E27FC236}">
                  <a16:creationId xmlns:a16="http://schemas.microsoft.com/office/drawing/2014/main" id="{1564B850-CE91-4ADB-A315-2956B19A5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5200" y="2732088"/>
              <a:ext cx="87313" cy="7938"/>
            </a:xfrm>
            <a:custGeom>
              <a:avLst/>
              <a:gdLst>
                <a:gd name="T0" fmla="*/ 234 w 234"/>
                <a:gd name="T1" fmla="*/ 0 h 20"/>
                <a:gd name="T2" fmla="*/ 234 w 234"/>
                <a:gd name="T3" fmla="*/ 20 h 20"/>
                <a:gd name="T4" fmla="*/ 0 w 234"/>
                <a:gd name="T5" fmla="*/ 20 h 20"/>
                <a:gd name="T6" fmla="*/ 0 w 234"/>
                <a:gd name="T7" fmla="*/ 0 h 20"/>
                <a:gd name="T8" fmla="*/ 234 w 2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20">
                  <a:moveTo>
                    <a:pt x="234" y="0"/>
                  </a:moveTo>
                  <a:cubicBezTo>
                    <a:pt x="234" y="7"/>
                    <a:pt x="234" y="14"/>
                    <a:pt x="234" y="20"/>
                  </a:cubicBezTo>
                  <a:cubicBezTo>
                    <a:pt x="156" y="20"/>
                    <a:pt x="78" y="20"/>
                    <a:pt x="0" y="20"/>
                  </a:cubicBezTo>
                  <a:cubicBezTo>
                    <a:pt x="0" y="14"/>
                    <a:pt x="0" y="7"/>
                    <a:pt x="0" y="0"/>
                  </a:cubicBezTo>
                  <a:cubicBezTo>
                    <a:pt x="78" y="0"/>
                    <a:pt x="156" y="0"/>
                    <a:pt x="2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2" name="Freeform 1653">
              <a:extLst>
                <a:ext uri="{FF2B5EF4-FFF2-40B4-BE49-F238E27FC236}">
                  <a16:creationId xmlns:a16="http://schemas.microsoft.com/office/drawing/2014/main" id="{E530E455-7095-4100-9362-BEBDA1F23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5200" y="2765425"/>
              <a:ext cx="87313" cy="7938"/>
            </a:xfrm>
            <a:custGeom>
              <a:avLst/>
              <a:gdLst>
                <a:gd name="T0" fmla="*/ 234 w 234"/>
                <a:gd name="T1" fmla="*/ 0 h 20"/>
                <a:gd name="T2" fmla="*/ 234 w 234"/>
                <a:gd name="T3" fmla="*/ 20 h 20"/>
                <a:gd name="T4" fmla="*/ 0 w 234"/>
                <a:gd name="T5" fmla="*/ 20 h 20"/>
                <a:gd name="T6" fmla="*/ 0 w 234"/>
                <a:gd name="T7" fmla="*/ 0 h 20"/>
                <a:gd name="T8" fmla="*/ 234 w 2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20">
                  <a:moveTo>
                    <a:pt x="234" y="0"/>
                  </a:moveTo>
                  <a:cubicBezTo>
                    <a:pt x="234" y="6"/>
                    <a:pt x="234" y="13"/>
                    <a:pt x="234" y="20"/>
                  </a:cubicBezTo>
                  <a:cubicBezTo>
                    <a:pt x="156" y="20"/>
                    <a:pt x="78" y="20"/>
                    <a:pt x="0" y="20"/>
                  </a:cubicBezTo>
                  <a:cubicBezTo>
                    <a:pt x="0" y="13"/>
                    <a:pt x="0" y="7"/>
                    <a:pt x="0" y="0"/>
                  </a:cubicBezTo>
                  <a:cubicBezTo>
                    <a:pt x="78" y="0"/>
                    <a:pt x="156" y="0"/>
                    <a:pt x="2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3" name="Freeform 1654">
              <a:extLst>
                <a:ext uri="{FF2B5EF4-FFF2-40B4-BE49-F238E27FC236}">
                  <a16:creationId xmlns:a16="http://schemas.microsoft.com/office/drawing/2014/main" id="{947A99F3-548C-4B5E-A8AF-812FBA911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5200" y="2782888"/>
              <a:ext cx="87313" cy="6350"/>
            </a:xfrm>
            <a:custGeom>
              <a:avLst/>
              <a:gdLst>
                <a:gd name="T0" fmla="*/ 0 w 234"/>
                <a:gd name="T1" fmla="*/ 20 h 20"/>
                <a:gd name="T2" fmla="*/ 0 w 234"/>
                <a:gd name="T3" fmla="*/ 0 h 20"/>
                <a:gd name="T4" fmla="*/ 234 w 234"/>
                <a:gd name="T5" fmla="*/ 0 h 20"/>
                <a:gd name="T6" fmla="*/ 234 w 234"/>
                <a:gd name="T7" fmla="*/ 20 h 20"/>
                <a:gd name="T8" fmla="*/ 0 w 234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20">
                  <a:moveTo>
                    <a:pt x="0" y="20"/>
                  </a:moveTo>
                  <a:cubicBezTo>
                    <a:pt x="0" y="13"/>
                    <a:pt x="0" y="6"/>
                    <a:pt x="0" y="0"/>
                  </a:cubicBezTo>
                  <a:cubicBezTo>
                    <a:pt x="78" y="0"/>
                    <a:pt x="156" y="0"/>
                    <a:pt x="234" y="0"/>
                  </a:cubicBezTo>
                  <a:cubicBezTo>
                    <a:pt x="234" y="6"/>
                    <a:pt x="234" y="13"/>
                    <a:pt x="234" y="20"/>
                  </a:cubicBezTo>
                  <a:cubicBezTo>
                    <a:pt x="156" y="20"/>
                    <a:pt x="78" y="20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4" name="Freeform 1655">
              <a:extLst>
                <a:ext uri="{FF2B5EF4-FFF2-40B4-BE49-F238E27FC236}">
                  <a16:creationId xmlns:a16="http://schemas.microsoft.com/office/drawing/2014/main" id="{381646FB-1302-4807-916F-80A045513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3925" y="2719388"/>
              <a:ext cx="30163" cy="34925"/>
            </a:xfrm>
            <a:custGeom>
              <a:avLst/>
              <a:gdLst>
                <a:gd name="T0" fmla="*/ 0 w 82"/>
                <a:gd name="T1" fmla="*/ 2 h 95"/>
                <a:gd name="T2" fmla="*/ 82 w 82"/>
                <a:gd name="T3" fmla="*/ 51 h 95"/>
                <a:gd name="T4" fmla="*/ 0 w 82"/>
                <a:gd name="T5" fmla="*/ 95 h 95"/>
                <a:gd name="T6" fmla="*/ 0 w 82"/>
                <a:gd name="T7" fmla="*/ 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95">
                  <a:moveTo>
                    <a:pt x="0" y="2"/>
                  </a:moveTo>
                  <a:cubicBezTo>
                    <a:pt x="30" y="0"/>
                    <a:pt x="69" y="23"/>
                    <a:pt x="82" y="51"/>
                  </a:cubicBezTo>
                  <a:cubicBezTo>
                    <a:pt x="55" y="65"/>
                    <a:pt x="28" y="80"/>
                    <a:pt x="0" y="95"/>
                  </a:cubicBezTo>
                  <a:cubicBezTo>
                    <a:pt x="0" y="64"/>
                    <a:pt x="0" y="3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5" name="Freeform 1656">
              <a:extLst>
                <a:ext uri="{FF2B5EF4-FFF2-40B4-BE49-F238E27FC236}">
                  <a16:creationId xmlns:a16="http://schemas.microsoft.com/office/drawing/2014/main" id="{FA2BD20C-3289-4FC8-A054-32BC2CFB2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2650" y="2668588"/>
              <a:ext cx="73025" cy="6350"/>
            </a:xfrm>
            <a:custGeom>
              <a:avLst/>
              <a:gdLst>
                <a:gd name="T0" fmla="*/ 198 w 198"/>
                <a:gd name="T1" fmla="*/ 0 h 21"/>
                <a:gd name="T2" fmla="*/ 198 w 198"/>
                <a:gd name="T3" fmla="*/ 21 h 21"/>
                <a:gd name="T4" fmla="*/ 0 w 198"/>
                <a:gd name="T5" fmla="*/ 21 h 21"/>
                <a:gd name="T6" fmla="*/ 0 w 198"/>
                <a:gd name="T7" fmla="*/ 0 h 21"/>
                <a:gd name="T8" fmla="*/ 198 w 198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21">
                  <a:moveTo>
                    <a:pt x="198" y="0"/>
                  </a:moveTo>
                  <a:cubicBezTo>
                    <a:pt x="198" y="7"/>
                    <a:pt x="198" y="14"/>
                    <a:pt x="198" y="21"/>
                  </a:cubicBezTo>
                  <a:cubicBezTo>
                    <a:pt x="132" y="21"/>
                    <a:pt x="66" y="21"/>
                    <a:pt x="0" y="21"/>
                  </a:cubicBezTo>
                  <a:cubicBezTo>
                    <a:pt x="0" y="14"/>
                    <a:pt x="0" y="7"/>
                    <a:pt x="0" y="0"/>
                  </a:cubicBezTo>
                  <a:cubicBezTo>
                    <a:pt x="66" y="0"/>
                    <a:pt x="131" y="0"/>
                    <a:pt x="19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6" name="Freeform 1657">
              <a:extLst>
                <a:ext uri="{FF2B5EF4-FFF2-40B4-BE49-F238E27FC236}">
                  <a16:creationId xmlns:a16="http://schemas.microsoft.com/office/drawing/2014/main" id="{510FFF8B-689E-49C6-BEB4-1099F0B9F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2650" y="2700338"/>
              <a:ext cx="73025" cy="7938"/>
            </a:xfrm>
            <a:custGeom>
              <a:avLst/>
              <a:gdLst>
                <a:gd name="T0" fmla="*/ 199 w 199"/>
                <a:gd name="T1" fmla="*/ 0 h 21"/>
                <a:gd name="T2" fmla="*/ 199 w 199"/>
                <a:gd name="T3" fmla="*/ 21 h 21"/>
                <a:gd name="T4" fmla="*/ 0 w 199"/>
                <a:gd name="T5" fmla="*/ 21 h 21"/>
                <a:gd name="T6" fmla="*/ 0 w 199"/>
                <a:gd name="T7" fmla="*/ 2 h 21"/>
                <a:gd name="T8" fmla="*/ 3 w 199"/>
                <a:gd name="T9" fmla="*/ 0 h 21"/>
                <a:gd name="T10" fmla="*/ 6 w 199"/>
                <a:gd name="T11" fmla="*/ 0 h 21"/>
                <a:gd name="T12" fmla="*/ 194 w 199"/>
                <a:gd name="T13" fmla="*/ 0 h 21"/>
                <a:gd name="T14" fmla="*/ 199 w 199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9" h="21">
                  <a:moveTo>
                    <a:pt x="199" y="0"/>
                  </a:moveTo>
                  <a:cubicBezTo>
                    <a:pt x="199" y="8"/>
                    <a:pt x="199" y="14"/>
                    <a:pt x="199" y="21"/>
                  </a:cubicBezTo>
                  <a:cubicBezTo>
                    <a:pt x="133" y="21"/>
                    <a:pt x="67" y="21"/>
                    <a:pt x="0" y="21"/>
                  </a:cubicBezTo>
                  <a:cubicBezTo>
                    <a:pt x="0" y="15"/>
                    <a:pt x="0" y="9"/>
                    <a:pt x="0" y="2"/>
                  </a:cubicBezTo>
                  <a:cubicBezTo>
                    <a:pt x="0" y="2"/>
                    <a:pt x="2" y="1"/>
                    <a:pt x="3" y="0"/>
                  </a:cubicBezTo>
                  <a:cubicBezTo>
                    <a:pt x="3" y="0"/>
                    <a:pt x="5" y="0"/>
                    <a:pt x="6" y="0"/>
                  </a:cubicBezTo>
                  <a:cubicBezTo>
                    <a:pt x="68" y="0"/>
                    <a:pt x="131" y="0"/>
                    <a:pt x="194" y="0"/>
                  </a:cubicBezTo>
                  <a:cubicBezTo>
                    <a:pt x="196" y="0"/>
                    <a:pt x="197" y="0"/>
                    <a:pt x="19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7" name="Freeform 1658">
              <a:extLst>
                <a:ext uri="{FF2B5EF4-FFF2-40B4-BE49-F238E27FC236}">
                  <a16:creationId xmlns:a16="http://schemas.microsoft.com/office/drawing/2014/main" id="{0A67DBEF-A8FE-4567-ADCB-35545E2A5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2650" y="2619375"/>
              <a:ext cx="73025" cy="7938"/>
            </a:xfrm>
            <a:custGeom>
              <a:avLst/>
              <a:gdLst>
                <a:gd name="T0" fmla="*/ 199 w 199"/>
                <a:gd name="T1" fmla="*/ 0 h 20"/>
                <a:gd name="T2" fmla="*/ 199 w 199"/>
                <a:gd name="T3" fmla="*/ 20 h 20"/>
                <a:gd name="T4" fmla="*/ 0 w 199"/>
                <a:gd name="T5" fmla="*/ 20 h 20"/>
                <a:gd name="T6" fmla="*/ 0 w 199"/>
                <a:gd name="T7" fmla="*/ 2 h 20"/>
                <a:gd name="T8" fmla="*/ 3 w 199"/>
                <a:gd name="T9" fmla="*/ 0 h 20"/>
                <a:gd name="T10" fmla="*/ 52 w 199"/>
                <a:gd name="T11" fmla="*/ 0 h 20"/>
                <a:gd name="T12" fmla="*/ 72 w 199"/>
                <a:gd name="T13" fmla="*/ 0 h 20"/>
                <a:gd name="T14" fmla="*/ 195 w 199"/>
                <a:gd name="T15" fmla="*/ 0 h 20"/>
                <a:gd name="T16" fmla="*/ 199 w 199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9" h="20">
                  <a:moveTo>
                    <a:pt x="199" y="0"/>
                  </a:moveTo>
                  <a:cubicBezTo>
                    <a:pt x="199" y="7"/>
                    <a:pt x="199" y="13"/>
                    <a:pt x="199" y="20"/>
                  </a:cubicBezTo>
                  <a:cubicBezTo>
                    <a:pt x="133" y="20"/>
                    <a:pt x="67" y="20"/>
                    <a:pt x="0" y="20"/>
                  </a:cubicBezTo>
                  <a:cubicBezTo>
                    <a:pt x="0" y="14"/>
                    <a:pt x="0" y="8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19" y="0"/>
                    <a:pt x="35" y="0"/>
                    <a:pt x="52" y="0"/>
                  </a:cubicBezTo>
                  <a:cubicBezTo>
                    <a:pt x="58" y="0"/>
                    <a:pt x="65" y="0"/>
                    <a:pt x="72" y="0"/>
                  </a:cubicBezTo>
                  <a:cubicBezTo>
                    <a:pt x="113" y="0"/>
                    <a:pt x="154" y="0"/>
                    <a:pt x="195" y="0"/>
                  </a:cubicBezTo>
                  <a:cubicBezTo>
                    <a:pt x="196" y="0"/>
                    <a:pt x="197" y="0"/>
                    <a:pt x="19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8" name="Freeform 1659">
              <a:extLst>
                <a:ext uri="{FF2B5EF4-FFF2-40B4-BE49-F238E27FC236}">
                  <a16:creationId xmlns:a16="http://schemas.microsoft.com/office/drawing/2014/main" id="{6C9A3DE1-2F9F-43B4-ADC9-E8D136520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2650" y="2652713"/>
              <a:ext cx="73025" cy="6350"/>
            </a:xfrm>
            <a:custGeom>
              <a:avLst/>
              <a:gdLst>
                <a:gd name="T0" fmla="*/ 198 w 198"/>
                <a:gd name="T1" fmla="*/ 0 h 20"/>
                <a:gd name="T2" fmla="*/ 198 w 198"/>
                <a:gd name="T3" fmla="*/ 20 h 20"/>
                <a:gd name="T4" fmla="*/ 0 w 198"/>
                <a:gd name="T5" fmla="*/ 20 h 20"/>
                <a:gd name="T6" fmla="*/ 0 w 198"/>
                <a:gd name="T7" fmla="*/ 0 h 20"/>
                <a:gd name="T8" fmla="*/ 198 w 198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20">
                  <a:moveTo>
                    <a:pt x="198" y="0"/>
                  </a:moveTo>
                  <a:cubicBezTo>
                    <a:pt x="198" y="7"/>
                    <a:pt x="198" y="14"/>
                    <a:pt x="198" y="20"/>
                  </a:cubicBezTo>
                  <a:cubicBezTo>
                    <a:pt x="132" y="20"/>
                    <a:pt x="66" y="20"/>
                    <a:pt x="0" y="20"/>
                  </a:cubicBezTo>
                  <a:cubicBezTo>
                    <a:pt x="0" y="14"/>
                    <a:pt x="0" y="7"/>
                    <a:pt x="0" y="0"/>
                  </a:cubicBezTo>
                  <a:cubicBezTo>
                    <a:pt x="66" y="0"/>
                    <a:pt x="132" y="0"/>
                    <a:pt x="19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9" name="Freeform 1660">
              <a:extLst>
                <a:ext uri="{FF2B5EF4-FFF2-40B4-BE49-F238E27FC236}">
                  <a16:creationId xmlns:a16="http://schemas.microsoft.com/office/drawing/2014/main" id="{0FBBBAC2-8912-4BC8-A11F-85D19E731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2650" y="2684463"/>
              <a:ext cx="73025" cy="7938"/>
            </a:xfrm>
            <a:custGeom>
              <a:avLst/>
              <a:gdLst>
                <a:gd name="T0" fmla="*/ 198 w 198"/>
                <a:gd name="T1" fmla="*/ 0 h 21"/>
                <a:gd name="T2" fmla="*/ 198 w 198"/>
                <a:gd name="T3" fmla="*/ 21 h 21"/>
                <a:gd name="T4" fmla="*/ 0 w 198"/>
                <a:gd name="T5" fmla="*/ 21 h 21"/>
                <a:gd name="T6" fmla="*/ 0 w 198"/>
                <a:gd name="T7" fmla="*/ 0 h 21"/>
                <a:gd name="T8" fmla="*/ 198 w 198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21">
                  <a:moveTo>
                    <a:pt x="198" y="0"/>
                  </a:moveTo>
                  <a:cubicBezTo>
                    <a:pt x="198" y="7"/>
                    <a:pt x="198" y="14"/>
                    <a:pt x="198" y="21"/>
                  </a:cubicBezTo>
                  <a:cubicBezTo>
                    <a:pt x="132" y="21"/>
                    <a:pt x="66" y="21"/>
                    <a:pt x="0" y="21"/>
                  </a:cubicBezTo>
                  <a:cubicBezTo>
                    <a:pt x="0" y="14"/>
                    <a:pt x="0" y="7"/>
                    <a:pt x="0" y="0"/>
                  </a:cubicBezTo>
                  <a:cubicBezTo>
                    <a:pt x="66" y="0"/>
                    <a:pt x="132" y="0"/>
                    <a:pt x="19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70" name="Freeform 1661">
              <a:extLst>
                <a:ext uri="{FF2B5EF4-FFF2-40B4-BE49-F238E27FC236}">
                  <a16:creationId xmlns:a16="http://schemas.microsoft.com/office/drawing/2014/main" id="{C9BB7B0F-3405-4DDB-8D52-C0E1B0571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2650" y="2635250"/>
              <a:ext cx="73025" cy="7938"/>
            </a:xfrm>
            <a:custGeom>
              <a:avLst/>
              <a:gdLst>
                <a:gd name="T0" fmla="*/ 198 w 198"/>
                <a:gd name="T1" fmla="*/ 0 h 20"/>
                <a:gd name="T2" fmla="*/ 198 w 198"/>
                <a:gd name="T3" fmla="*/ 20 h 20"/>
                <a:gd name="T4" fmla="*/ 0 w 198"/>
                <a:gd name="T5" fmla="*/ 20 h 20"/>
                <a:gd name="T6" fmla="*/ 0 w 198"/>
                <a:gd name="T7" fmla="*/ 0 h 20"/>
                <a:gd name="T8" fmla="*/ 198 w 198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20">
                  <a:moveTo>
                    <a:pt x="198" y="0"/>
                  </a:moveTo>
                  <a:cubicBezTo>
                    <a:pt x="198" y="7"/>
                    <a:pt x="198" y="13"/>
                    <a:pt x="198" y="20"/>
                  </a:cubicBezTo>
                  <a:cubicBezTo>
                    <a:pt x="132" y="20"/>
                    <a:pt x="66" y="20"/>
                    <a:pt x="0" y="20"/>
                  </a:cubicBezTo>
                  <a:cubicBezTo>
                    <a:pt x="0" y="14"/>
                    <a:pt x="0" y="7"/>
                    <a:pt x="0" y="0"/>
                  </a:cubicBezTo>
                  <a:cubicBezTo>
                    <a:pt x="66" y="0"/>
                    <a:pt x="132" y="0"/>
                    <a:pt x="19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71" name="Freeform 1662">
              <a:extLst>
                <a:ext uri="{FF2B5EF4-FFF2-40B4-BE49-F238E27FC236}">
                  <a16:creationId xmlns:a16="http://schemas.microsoft.com/office/drawing/2014/main" id="{DAB4261F-54CE-489E-A89D-F540257BF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788" y="2628900"/>
              <a:ext cx="85725" cy="55563"/>
            </a:xfrm>
            <a:custGeom>
              <a:avLst/>
              <a:gdLst>
                <a:gd name="T0" fmla="*/ 9 w 230"/>
                <a:gd name="T1" fmla="*/ 149 h 149"/>
                <a:gd name="T2" fmla="*/ 0 w 230"/>
                <a:gd name="T3" fmla="*/ 140 h 149"/>
                <a:gd name="T4" fmla="*/ 12 w 230"/>
                <a:gd name="T5" fmla="*/ 126 h 149"/>
                <a:gd name="T6" fmla="*/ 82 w 230"/>
                <a:gd name="T7" fmla="*/ 49 h 149"/>
                <a:gd name="T8" fmla="*/ 88 w 230"/>
                <a:gd name="T9" fmla="*/ 48 h 149"/>
                <a:gd name="T10" fmla="*/ 143 w 230"/>
                <a:gd name="T11" fmla="*/ 68 h 149"/>
                <a:gd name="T12" fmla="*/ 149 w 230"/>
                <a:gd name="T13" fmla="*/ 67 h 149"/>
                <a:gd name="T14" fmla="*/ 205 w 230"/>
                <a:gd name="T15" fmla="*/ 14 h 149"/>
                <a:gd name="T16" fmla="*/ 208 w 230"/>
                <a:gd name="T17" fmla="*/ 12 h 149"/>
                <a:gd name="T18" fmla="*/ 203 w 230"/>
                <a:gd name="T19" fmla="*/ 6 h 149"/>
                <a:gd name="T20" fmla="*/ 230 w 230"/>
                <a:gd name="T21" fmla="*/ 0 h 149"/>
                <a:gd name="T22" fmla="*/ 222 w 230"/>
                <a:gd name="T23" fmla="*/ 27 h 149"/>
                <a:gd name="T24" fmla="*/ 216 w 230"/>
                <a:gd name="T25" fmla="*/ 22 h 149"/>
                <a:gd name="T26" fmla="*/ 208 w 230"/>
                <a:gd name="T27" fmla="*/ 29 h 149"/>
                <a:gd name="T28" fmla="*/ 152 w 230"/>
                <a:gd name="T29" fmla="*/ 82 h 149"/>
                <a:gd name="T30" fmla="*/ 146 w 230"/>
                <a:gd name="T31" fmla="*/ 83 h 149"/>
                <a:gd name="T32" fmla="*/ 93 w 230"/>
                <a:gd name="T33" fmla="*/ 64 h 149"/>
                <a:gd name="T34" fmla="*/ 85 w 230"/>
                <a:gd name="T35" fmla="*/ 66 h 149"/>
                <a:gd name="T36" fmla="*/ 12 w 230"/>
                <a:gd name="T37" fmla="*/ 145 h 149"/>
                <a:gd name="T38" fmla="*/ 9 w 230"/>
                <a:gd name="T3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0" h="149">
                  <a:moveTo>
                    <a:pt x="9" y="149"/>
                  </a:moveTo>
                  <a:cubicBezTo>
                    <a:pt x="6" y="146"/>
                    <a:pt x="3" y="143"/>
                    <a:pt x="0" y="140"/>
                  </a:cubicBezTo>
                  <a:cubicBezTo>
                    <a:pt x="4" y="135"/>
                    <a:pt x="8" y="130"/>
                    <a:pt x="12" y="126"/>
                  </a:cubicBezTo>
                  <a:cubicBezTo>
                    <a:pt x="36" y="100"/>
                    <a:pt x="59" y="75"/>
                    <a:pt x="82" y="49"/>
                  </a:cubicBezTo>
                  <a:cubicBezTo>
                    <a:pt x="84" y="48"/>
                    <a:pt x="86" y="47"/>
                    <a:pt x="88" y="48"/>
                  </a:cubicBezTo>
                  <a:cubicBezTo>
                    <a:pt x="106" y="55"/>
                    <a:pt x="125" y="61"/>
                    <a:pt x="143" y="68"/>
                  </a:cubicBezTo>
                  <a:cubicBezTo>
                    <a:pt x="145" y="69"/>
                    <a:pt x="147" y="69"/>
                    <a:pt x="149" y="67"/>
                  </a:cubicBezTo>
                  <a:cubicBezTo>
                    <a:pt x="167" y="49"/>
                    <a:pt x="186" y="31"/>
                    <a:pt x="205" y="14"/>
                  </a:cubicBezTo>
                  <a:cubicBezTo>
                    <a:pt x="206" y="13"/>
                    <a:pt x="207" y="13"/>
                    <a:pt x="208" y="12"/>
                  </a:cubicBezTo>
                  <a:cubicBezTo>
                    <a:pt x="206" y="10"/>
                    <a:pt x="204" y="8"/>
                    <a:pt x="203" y="6"/>
                  </a:cubicBezTo>
                  <a:cubicBezTo>
                    <a:pt x="212" y="4"/>
                    <a:pt x="221" y="2"/>
                    <a:pt x="230" y="0"/>
                  </a:cubicBezTo>
                  <a:cubicBezTo>
                    <a:pt x="227" y="9"/>
                    <a:pt x="225" y="18"/>
                    <a:pt x="222" y="27"/>
                  </a:cubicBezTo>
                  <a:cubicBezTo>
                    <a:pt x="220" y="25"/>
                    <a:pt x="218" y="24"/>
                    <a:pt x="216" y="22"/>
                  </a:cubicBezTo>
                  <a:cubicBezTo>
                    <a:pt x="214" y="24"/>
                    <a:pt x="211" y="27"/>
                    <a:pt x="208" y="29"/>
                  </a:cubicBezTo>
                  <a:cubicBezTo>
                    <a:pt x="190" y="47"/>
                    <a:pt x="171" y="64"/>
                    <a:pt x="152" y="82"/>
                  </a:cubicBezTo>
                  <a:cubicBezTo>
                    <a:pt x="150" y="84"/>
                    <a:pt x="148" y="84"/>
                    <a:pt x="146" y="83"/>
                  </a:cubicBezTo>
                  <a:cubicBezTo>
                    <a:pt x="128" y="76"/>
                    <a:pt x="110" y="70"/>
                    <a:pt x="93" y="64"/>
                  </a:cubicBezTo>
                  <a:cubicBezTo>
                    <a:pt x="89" y="62"/>
                    <a:pt x="87" y="63"/>
                    <a:pt x="85" y="66"/>
                  </a:cubicBezTo>
                  <a:cubicBezTo>
                    <a:pt x="61" y="92"/>
                    <a:pt x="37" y="119"/>
                    <a:pt x="12" y="145"/>
                  </a:cubicBezTo>
                  <a:cubicBezTo>
                    <a:pt x="11" y="146"/>
                    <a:pt x="10" y="147"/>
                    <a:pt x="9" y="1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72" name="Freeform 1663">
              <a:extLst>
                <a:ext uri="{FF2B5EF4-FFF2-40B4-BE49-F238E27FC236}">
                  <a16:creationId xmlns:a16="http://schemas.microsoft.com/office/drawing/2014/main" id="{798D132C-8654-40C8-B5EA-D67660B7F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2188" y="2665413"/>
              <a:ext cx="15875" cy="33338"/>
            </a:xfrm>
            <a:custGeom>
              <a:avLst/>
              <a:gdLst>
                <a:gd name="T0" fmla="*/ 0 w 42"/>
                <a:gd name="T1" fmla="*/ 0 h 89"/>
                <a:gd name="T2" fmla="*/ 42 w 42"/>
                <a:gd name="T3" fmla="*/ 0 h 89"/>
                <a:gd name="T4" fmla="*/ 42 w 42"/>
                <a:gd name="T5" fmla="*/ 89 h 89"/>
                <a:gd name="T6" fmla="*/ 0 w 42"/>
                <a:gd name="T7" fmla="*/ 89 h 89"/>
                <a:gd name="T8" fmla="*/ 0 w 42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89">
                  <a:moveTo>
                    <a:pt x="0" y="0"/>
                  </a:moveTo>
                  <a:cubicBezTo>
                    <a:pt x="14" y="0"/>
                    <a:pt x="28" y="0"/>
                    <a:pt x="42" y="0"/>
                  </a:cubicBezTo>
                  <a:cubicBezTo>
                    <a:pt x="42" y="30"/>
                    <a:pt x="42" y="60"/>
                    <a:pt x="42" y="89"/>
                  </a:cubicBezTo>
                  <a:cubicBezTo>
                    <a:pt x="28" y="89"/>
                    <a:pt x="14" y="89"/>
                    <a:pt x="0" y="89"/>
                  </a:cubicBezTo>
                  <a:cubicBezTo>
                    <a:pt x="0" y="60"/>
                    <a:pt x="0" y="3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73" name="Freeform 1664">
              <a:extLst>
                <a:ext uri="{FF2B5EF4-FFF2-40B4-BE49-F238E27FC236}">
                  <a16:creationId xmlns:a16="http://schemas.microsoft.com/office/drawing/2014/main" id="{D712E271-8FB4-4864-B1FB-DA9066AA5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4413" y="2670175"/>
              <a:ext cx="15875" cy="28575"/>
            </a:xfrm>
            <a:custGeom>
              <a:avLst/>
              <a:gdLst>
                <a:gd name="T0" fmla="*/ 0 w 42"/>
                <a:gd name="T1" fmla="*/ 0 h 77"/>
                <a:gd name="T2" fmla="*/ 42 w 42"/>
                <a:gd name="T3" fmla="*/ 0 h 77"/>
                <a:gd name="T4" fmla="*/ 42 w 42"/>
                <a:gd name="T5" fmla="*/ 77 h 77"/>
                <a:gd name="T6" fmla="*/ 0 w 42"/>
                <a:gd name="T7" fmla="*/ 77 h 77"/>
                <a:gd name="T8" fmla="*/ 0 w 42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77">
                  <a:moveTo>
                    <a:pt x="0" y="0"/>
                  </a:moveTo>
                  <a:cubicBezTo>
                    <a:pt x="14" y="0"/>
                    <a:pt x="28" y="0"/>
                    <a:pt x="42" y="0"/>
                  </a:cubicBezTo>
                  <a:cubicBezTo>
                    <a:pt x="42" y="26"/>
                    <a:pt x="42" y="52"/>
                    <a:pt x="42" y="77"/>
                  </a:cubicBezTo>
                  <a:cubicBezTo>
                    <a:pt x="28" y="77"/>
                    <a:pt x="14" y="77"/>
                    <a:pt x="0" y="77"/>
                  </a:cubicBezTo>
                  <a:cubicBezTo>
                    <a:pt x="0" y="52"/>
                    <a:pt x="0" y="2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74" name="Freeform 1665">
              <a:extLst>
                <a:ext uri="{FF2B5EF4-FFF2-40B4-BE49-F238E27FC236}">
                  <a16:creationId xmlns:a16="http://schemas.microsoft.com/office/drawing/2014/main" id="{DC711F6F-C53C-4719-A81A-6AAC9FDCD1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7888" y="2738438"/>
              <a:ext cx="39688" cy="50800"/>
            </a:xfrm>
            <a:custGeom>
              <a:avLst/>
              <a:gdLst>
                <a:gd name="T0" fmla="*/ 59 w 107"/>
                <a:gd name="T1" fmla="*/ 133 h 133"/>
                <a:gd name="T2" fmla="*/ 31 w 107"/>
                <a:gd name="T3" fmla="*/ 0 h 133"/>
                <a:gd name="T4" fmla="*/ 107 w 107"/>
                <a:gd name="T5" fmla="*/ 53 h 133"/>
                <a:gd name="T6" fmla="*/ 59 w 107"/>
                <a:gd name="T7" fmla="*/ 133 h 133"/>
                <a:gd name="T8" fmla="*/ 56 w 107"/>
                <a:gd name="T9" fmla="*/ 121 h 133"/>
                <a:gd name="T10" fmla="*/ 95 w 107"/>
                <a:gd name="T11" fmla="*/ 56 h 133"/>
                <a:gd name="T12" fmla="*/ 33 w 107"/>
                <a:gd name="T13" fmla="*/ 12 h 133"/>
                <a:gd name="T14" fmla="*/ 56 w 107"/>
                <a:gd name="T15" fmla="*/ 12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" h="133">
                  <a:moveTo>
                    <a:pt x="59" y="133"/>
                  </a:moveTo>
                  <a:cubicBezTo>
                    <a:pt x="10" y="105"/>
                    <a:pt x="0" y="40"/>
                    <a:pt x="31" y="0"/>
                  </a:cubicBezTo>
                  <a:cubicBezTo>
                    <a:pt x="56" y="17"/>
                    <a:pt x="81" y="35"/>
                    <a:pt x="107" y="53"/>
                  </a:cubicBezTo>
                  <a:cubicBezTo>
                    <a:pt x="91" y="80"/>
                    <a:pt x="75" y="106"/>
                    <a:pt x="59" y="133"/>
                  </a:cubicBezTo>
                  <a:close/>
                  <a:moveTo>
                    <a:pt x="56" y="121"/>
                  </a:moveTo>
                  <a:cubicBezTo>
                    <a:pt x="69" y="99"/>
                    <a:pt x="82" y="78"/>
                    <a:pt x="95" y="56"/>
                  </a:cubicBezTo>
                  <a:cubicBezTo>
                    <a:pt x="74" y="41"/>
                    <a:pt x="54" y="26"/>
                    <a:pt x="33" y="12"/>
                  </a:cubicBezTo>
                  <a:cubicBezTo>
                    <a:pt x="12" y="48"/>
                    <a:pt x="22" y="97"/>
                    <a:pt x="56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75" name="Freeform 1666">
              <a:extLst>
                <a:ext uri="{FF2B5EF4-FFF2-40B4-BE49-F238E27FC236}">
                  <a16:creationId xmlns:a16="http://schemas.microsoft.com/office/drawing/2014/main" id="{D77C0BA6-0F8F-4F94-806A-38D1846951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70588" y="2719388"/>
              <a:ext cx="28575" cy="34925"/>
            </a:xfrm>
            <a:custGeom>
              <a:avLst/>
              <a:gdLst>
                <a:gd name="T0" fmla="*/ 76 w 76"/>
                <a:gd name="T1" fmla="*/ 1 h 94"/>
                <a:gd name="T2" fmla="*/ 76 w 76"/>
                <a:gd name="T3" fmla="*/ 94 h 94"/>
                <a:gd name="T4" fmla="*/ 0 w 76"/>
                <a:gd name="T5" fmla="*/ 41 h 94"/>
                <a:gd name="T6" fmla="*/ 76 w 76"/>
                <a:gd name="T7" fmla="*/ 1 h 94"/>
                <a:gd name="T8" fmla="*/ 67 w 76"/>
                <a:gd name="T9" fmla="*/ 78 h 94"/>
                <a:gd name="T10" fmla="*/ 67 w 76"/>
                <a:gd name="T11" fmla="*/ 10 h 94"/>
                <a:gd name="T12" fmla="*/ 12 w 76"/>
                <a:gd name="T13" fmla="*/ 39 h 94"/>
                <a:gd name="T14" fmla="*/ 67 w 76"/>
                <a:gd name="T15" fmla="*/ 7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94">
                  <a:moveTo>
                    <a:pt x="76" y="1"/>
                  </a:moveTo>
                  <a:cubicBezTo>
                    <a:pt x="76" y="32"/>
                    <a:pt x="76" y="63"/>
                    <a:pt x="76" y="94"/>
                  </a:cubicBezTo>
                  <a:cubicBezTo>
                    <a:pt x="50" y="76"/>
                    <a:pt x="25" y="58"/>
                    <a:pt x="0" y="41"/>
                  </a:cubicBezTo>
                  <a:cubicBezTo>
                    <a:pt x="17" y="14"/>
                    <a:pt x="51" y="0"/>
                    <a:pt x="76" y="1"/>
                  </a:cubicBezTo>
                  <a:close/>
                  <a:moveTo>
                    <a:pt x="67" y="78"/>
                  </a:moveTo>
                  <a:cubicBezTo>
                    <a:pt x="67" y="55"/>
                    <a:pt x="67" y="32"/>
                    <a:pt x="67" y="10"/>
                  </a:cubicBezTo>
                  <a:cubicBezTo>
                    <a:pt x="45" y="12"/>
                    <a:pt x="27" y="22"/>
                    <a:pt x="12" y="39"/>
                  </a:cubicBezTo>
                  <a:cubicBezTo>
                    <a:pt x="30" y="52"/>
                    <a:pt x="48" y="65"/>
                    <a:pt x="67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76" name="Freeform 1667">
              <a:extLst>
                <a:ext uri="{FF2B5EF4-FFF2-40B4-BE49-F238E27FC236}">
                  <a16:creationId xmlns:a16="http://schemas.microsoft.com/office/drawing/2014/main" id="{AB6A782F-4F70-488C-86BB-7A1B50B22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9963" y="2686050"/>
              <a:ext cx="14288" cy="12700"/>
            </a:xfrm>
            <a:custGeom>
              <a:avLst/>
              <a:gdLst>
                <a:gd name="T0" fmla="*/ 42 w 42"/>
                <a:gd name="T1" fmla="*/ 32 h 32"/>
                <a:gd name="T2" fmla="*/ 0 w 42"/>
                <a:gd name="T3" fmla="*/ 32 h 32"/>
                <a:gd name="T4" fmla="*/ 0 w 42"/>
                <a:gd name="T5" fmla="*/ 0 h 32"/>
                <a:gd name="T6" fmla="*/ 42 w 42"/>
                <a:gd name="T7" fmla="*/ 0 h 32"/>
                <a:gd name="T8" fmla="*/ 42 w 42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2">
                  <a:moveTo>
                    <a:pt x="42" y="32"/>
                  </a:moveTo>
                  <a:cubicBezTo>
                    <a:pt x="28" y="32"/>
                    <a:pt x="14" y="32"/>
                    <a:pt x="0" y="32"/>
                  </a:cubicBezTo>
                  <a:cubicBezTo>
                    <a:pt x="0" y="22"/>
                    <a:pt x="0" y="11"/>
                    <a:pt x="0" y="0"/>
                  </a:cubicBezTo>
                  <a:cubicBezTo>
                    <a:pt x="13" y="0"/>
                    <a:pt x="27" y="0"/>
                    <a:pt x="42" y="0"/>
                  </a:cubicBezTo>
                  <a:cubicBezTo>
                    <a:pt x="42" y="11"/>
                    <a:pt x="42" y="22"/>
                    <a:pt x="42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77" name="Freeform 1668">
              <a:extLst>
                <a:ext uri="{FF2B5EF4-FFF2-40B4-BE49-F238E27FC236}">
                  <a16:creationId xmlns:a16="http://schemas.microsoft.com/office/drawing/2014/main" id="{95515D94-508E-429E-BEE5-2F2AC6310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8850" y="2509838"/>
              <a:ext cx="17463" cy="14288"/>
            </a:xfrm>
            <a:custGeom>
              <a:avLst/>
              <a:gdLst>
                <a:gd name="T0" fmla="*/ 22 w 43"/>
                <a:gd name="T1" fmla="*/ 0 h 42"/>
                <a:gd name="T2" fmla="*/ 43 w 43"/>
                <a:gd name="T3" fmla="*/ 21 h 42"/>
                <a:gd name="T4" fmla="*/ 22 w 43"/>
                <a:gd name="T5" fmla="*/ 42 h 42"/>
                <a:gd name="T6" fmla="*/ 0 w 43"/>
                <a:gd name="T7" fmla="*/ 21 h 42"/>
                <a:gd name="T8" fmla="*/ 22 w 4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2">
                  <a:moveTo>
                    <a:pt x="22" y="0"/>
                  </a:moveTo>
                  <a:cubicBezTo>
                    <a:pt x="33" y="0"/>
                    <a:pt x="43" y="9"/>
                    <a:pt x="43" y="21"/>
                  </a:cubicBezTo>
                  <a:cubicBezTo>
                    <a:pt x="43" y="32"/>
                    <a:pt x="34" y="42"/>
                    <a:pt x="22" y="42"/>
                  </a:cubicBezTo>
                  <a:cubicBezTo>
                    <a:pt x="10" y="42"/>
                    <a:pt x="1" y="33"/>
                    <a:pt x="0" y="21"/>
                  </a:cubicBezTo>
                  <a:cubicBezTo>
                    <a:pt x="0" y="9"/>
                    <a:pt x="10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78" name="Freeform 1669">
              <a:extLst>
                <a:ext uri="{FF2B5EF4-FFF2-40B4-BE49-F238E27FC236}">
                  <a16:creationId xmlns:a16="http://schemas.microsoft.com/office/drawing/2014/main" id="{E2795591-1977-476D-AF36-DFD49B5D6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2650" y="2743200"/>
              <a:ext cx="30163" cy="41275"/>
            </a:xfrm>
            <a:custGeom>
              <a:avLst/>
              <a:gdLst>
                <a:gd name="T0" fmla="*/ 44 w 83"/>
                <a:gd name="T1" fmla="*/ 109 h 109"/>
                <a:gd name="T2" fmla="*/ 21 w 83"/>
                <a:gd name="T3" fmla="*/ 0 h 109"/>
                <a:gd name="T4" fmla="*/ 83 w 83"/>
                <a:gd name="T5" fmla="*/ 44 h 109"/>
                <a:gd name="T6" fmla="*/ 44 w 83"/>
                <a:gd name="T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109">
                  <a:moveTo>
                    <a:pt x="44" y="109"/>
                  </a:moveTo>
                  <a:cubicBezTo>
                    <a:pt x="10" y="85"/>
                    <a:pt x="0" y="36"/>
                    <a:pt x="21" y="0"/>
                  </a:cubicBezTo>
                  <a:cubicBezTo>
                    <a:pt x="42" y="14"/>
                    <a:pt x="62" y="29"/>
                    <a:pt x="83" y="44"/>
                  </a:cubicBezTo>
                  <a:cubicBezTo>
                    <a:pt x="70" y="66"/>
                    <a:pt x="57" y="87"/>
                    <a:pt x="44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79" name="Freeform 1670">
              <a:extLst>
                <a:ext uri="{FF2B5EF4-FFF2-40B4-BE49-F238E27FC236}">
                  <a16:creationId xmlns:a16="http://schemas.microsoft.com/office/drawing/2014/main" id="{3A557C10-127E-4A5E-B3D5-E0391AB0C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350" y="2722563"/>
              <a:ext cx="20638" cy="25400"/>
            </a:xfrm>
            <a:custGeom>
              <a:avLst/>
              <a:gdLst>
                <a:gd name="T0" fmla="*/ 55 w 55"/>
                <a:gd name="T1" fmla="*/ 68 h 68"/>
                <a:gd name="T2" fmla="*/ 0 w 55"/>
                <a:gd name="T3" fmla="*/ 29 h 68"/>
                <a:gd name="T4" fmla="*/ 55 w 55"/>
                <a:gd name="T5" fmla="*/ 0 h 68"/>
                <a:gd name="T6" fmla="*/ 55 w 55"/>
                <a:gd name="T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68">
                  <a:moveTo>
                    <a:pt x="55" y="68"/>
                  </a:moveTo>
                  <a:cubicBezTo>
                    <a:pt x="36" y="55"/>
                    <a:pt x="18" y="42"/>
                    <a:pt x="0" y="29"/>
                  </a:cubicBezTo>
                  <a:cubicBezTo>
                    <a:pt x="15" y="12"/>
                    <a:pt x="33" y="2"/>
                    <a:pt x="55" y="0"/>
                  </a:cubicBezTo>
                  <a:cubicBezTo>
                    <a:pt x="55" y="22"/>
                    <a:pt x="55" y="45"/>
                    <a:pt x="55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35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E1454-BC95-44D8-9B09-D95AF8AD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Marco teórico - </a:t>
            </a:r>
            <a:r>
              <a:rPr lang="es-ES" i="1" dirty="0"/>
              <a:t>Conceptos</a:t>
            </a:r>
            <a:endParaRPr lang="es-PE" i="1" dirty="0"/>
          </a:p>
        </p:txBody>
      </p:sp>
      <p:grpSp>
        <p:nvGrpSpPr>
          <p:cNvPr id="5" name="组合 55">
            <a:extLst>
              <a:ext uri="{FF2B5EF4-FFF2-40B4-BE49-F238E27FC236}">
                <a16:creationId xmlns:a16="http://schemas.microsoft.com/office/drawing/2014/main" id="{4C923C33-D0C4-4AC9-BD15-D1473A172E1E}"/>
              </a:ext>
            </a:extLst>
          </p:cNvPr>
          <p:cNvGrpSpPr/>
          <p:nvPr/>
        </p:nvGrpSpPr>
        <p:grpSpPr>
          <a:xfrm>
            <a:off x="3268439" y="3187305"/>
            <a:ext cx="5191993" cy="584695"/>
            <a:chOff x="4711094" y="2454026"/>
            <a:chExt cx="3322574" cy="468262"/>
          </a:xfrm>
        </p:grpSpPr>
        <p:sp>
          <p:nvSpPr>
            <p:cNvPr id="16" name="Diamond 28">
              <a:extLst>
                <a:ext uri="{FF2B5EF4-FFF2-40B4-BE49-F238E27FC236}">
                  <a16:creationId xmlns:a16="http://schemas.microsoft.com/office/drawing/2014/main" id="{C191C4C0-C09C-4898-9F35-C531E805638D}"/>
                </a:ext>
              </a:extLst>
            </p:cNvPr>
            <p:cNvSpPr/>
            <p:nvPr/>
          </p:nvSpPr>
          <p:spPr>
            <a:xfrm>
              <a:off x="4711094" y="2454026"/>
              <a:ext cx="382374" cy="468262"/>
            </a:xfrm>
            <a:prstGeom prst="diamond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  <p:grpSp>
          <p:nvGrpSpPr>
            <p:cNvPr id="17" name="Group 29">
              <a:extLst>
                <a:ext uri="{FF2B5EF4-FFF2-40B4-BE49-F238E27FC236}">
                  <a16:creationId xmlns:a16="http://schemas.microsoft.com/office/drawing/2014/main" id="{6FD58726-4047-4A20-B7D5-4A83F0E6DC19}"/>
                </a:ext>
              </a:extLst>
            </p:cNvPr>
            <p:cNvGrpSpPr/>
            <p:nvPr/>
          </p:nvGrpSpPr>
          <p:grpSpPr>
            <a:xfrm>
              <a:off x="5061738" y="2476945"/>
              <a:ext cx="2971930" cy="422424"/>
              <a:chOff x="6444107" y="1469392"/>
              <a:chExt cx="4232109" cy="563232"/>
            </a:xfrm>
          </p:grpSpPr>
          <p:sp>
            <p:nvSpPr>
              <p:cNvPr id="18" name="TextBox 39">
                <a:extLst>
                  <a:ext uri="{FF2B5EF4-FFF2-40B4-BE49-F238E27FC236}">
                    <a16:creationId xmlns:a16="http://schemas.microsoft.com/office/drawing/2014/main" id="{34F5DC7B-58D4-4E61-B12C-90083A5ADCF5}"/>
                  </a:ext>
                </a:extLst>
              </p:cNvPr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es-ES" altLang="zh-CN" sz="12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Vinculo comunitario</a:t>
                </a:r>
              </a:p>
            </p:txBody>
          </p:sp>
          <p:sp>
            <p:nvSpPr>
              <p:cNvPr id="19" name="TextBox 40">
                <a:extLst>
                  <a:ext uri="{FF2B5EF4-FFF2-40B4-BE49-F238E27FC236}">
                    <a16:creationId xmlns:a16="http://schemas.microsoft.com/office/drawing/2014/main" id="{3D2D2A11-8B9F-46D0-B8E5-03C27FF037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Autofit/>
              </a:bodyPr>
              <a:lstStyle/>
              <a:p>
                <a:pPr algn="l"/>
                <a:r>
                  <a:rPr lang="es-ES" altLang="zh-CN" sz="1050" dirty="0">
                    <a:solidFill>
                      <a:schemeClr val="dk1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Alude a la colaboración y el trabajo conjunto entre la universidad y diversos grupos sociales.</a:t>
                </a: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" name="组合 60">
            <a:extLst>
              <a:ext uri="{FF2B5EF4-FFF2-40B4-BE49-F238E27FC236}">
                <a16:creationId xmlns:a16="http://schemas.microsoft.com/office/drawing/2014/main" id="{DEF596D4-BBDE-4622-B686-EF0B956BD8D4}"/>
              </a:ext>
            </a:extLst>
          </p:cNvPr>
          <p:cNvGrpSpPr/>
          <p:nvPr/>
        </p:nvGrpSpPr>
        <p:grpSpPr>
          <a:xfrm>
            <a:off x="3271080" y="2450366"/>
            <a:ext cx="5405374" cy="584695"/>
            <a:chOff x="4711094" y="1795094"/>
            <a:chExt cx="3322574" cy="468262"/>
          </a:xfrm>
        </p:grpSpPr>
        <p:sp>
          <p:nvSpPr>
            <p:cNvPr id="12" name="Diamond 30">
              <a:extLst>
                <a:ext uri="{FF2B5EF4-FFF2-40B4-BE49-F238E27FC236}">
                  <a16:creationId xmlns:a16="http://schemas.microsoft.com/office/drawing/2014/main" id="{15FE679C-76E3-4097-B438-526D14C296C9}"/>
                </a:ext>
              </a:extLst>
            </p:cNvPr>
            <p:cNvSpPr/>
            <p:nvPr/>
          </p:nvSpPr>
          <p:spPr>
            <a:xfrm>
              <a:off x="4711094" y="1795094"/>
              <a:ext cx="367279" cy="468262"/>
            </a:xfrm>
            <a:prstGeom prst="diamond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  <p:grpSp>
          <p:nvGrpSpPr>
            <p:cNvPr id="13" name="Group 31">
              <a:extLst>
                <a:ext uri="{FF2B5EF4-FFF2-40B4-BE49-F238E27FC236}">
                  <a16:creationId xmlns:a16="http://schemas.microsoft.com/office/drawing/2014/main" id="{5C3E7903-A92C-48BF-94AF-4ED4E205DAD5}"/>
                </a:ext>
              </a:extLst>
            </p:cNvPr>
            <p:cNvGrpSpPr/>
            <p:nvPr/>
          </p:nvGrpSpPr>
          <p:grpSpPr>
            <a:xfrm>
              <a:off x="5061738" y="1818013"/>
              <a:ext cx="2971930" cy="422424"/>
              <a:chOff x="6444107" y="1469392"/>
              <a:chExt cx="4232109" cy="563232"/>
            </a:xfrm>
          </p:grpSpPr>
          <p:sp>
            <p:nvSpPr>
              <p:cNvPr id="14" name="TextBox 37">
                <a:extLst>
                  <a:ext uri="{FF2B5EF4-FFF2-40B4-BE49-F238E27FC236}">
                    <a16:creationId xmlns:a16="http://schemas.microsoft.com/office/drawing/2014/main" id="{CFB97293-84C9-4958-A9D4-CAD4F493FB50}"/>
                  </a:ext>
                </a:extLst>
              </p:cNvPr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es-PE" altLang="zh-CN" sz="1200" b="1" dirty="0">
                    <a:solidFill>
                      <a:schemeClr val="accent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Investigación</a:t>
                </a:r>
                <a:endParaRPr lang="zh-CN" altLang="en-US" sz="12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5" name="TextBox 38">
                <a:extLst>
                  <a:ext uri="{FF2B5EF4-FFF2-40B4-BE49-F238E27FC236}">
                    <a16:creationId xmlns:a16="http://schemas.microsoft.com/office/drawing/2014/main" id="{3395129B-FAAF-4DC9-82E3-F858F99CC2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Autofit/>
              </a:bodyPr>
              <a:lstStyle/>
              <a:p>
                <a:pPr algn="l"/>
                <a:r>
                  <a:rPr lang="es-ES" altLang="zh-CN" sz="1050" dirty="0">
                    <a:solidFill>
                      <a:schemeClr val="dk1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Implica la creación y difusión de conocimientos en campos científicos, tecnológicos y humanísticos que atienden a los requerimientos sociales.</a:t>
                </a: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" name="组合 65">
            <a:extLst>
              <a:ext uri="{FF2B5EF4-FFF2-40B4-BE49-F238E27FC236}">
                <a16:creationId xmlns:a16="http://schemas.microsoft.com/office/drawing/2014/main" id="{BF647C08-C0FE-4348-B4E6-BDFB1DDCEF44}"/>
              </a:ext>
            </a:extLst>
          </p:cNvPr>
          <p:cNvGrpSpPr/>
          <p:nvPr/>
        </p:nvGrpSpPr>
        <p:grpSpPr>
          <a:xfrm>
            <a:off x="3268439" y="1742045"/>
            <a:ext cx="5408015" cy="584695"/>
            <a:chOff x="4711097" y="1136163"/>
            <a:chExt cx="3322571" cy="468262"/>
          </a:xfrm>
        </p:grpSpPr>
        <p:sp>
          <p:nvSpPr>
            <p:cNvPr id="8" name="Diamond 32">
              <a:extLst>
                <a:ext uri="{FF2B5EF4-FFF2-40B4-BE49-F238E27FC236}">
                  <a16:creationId xmlns:a16="http://schemas.microsoft.com/office/drawing/2014/main" id="{6166E508-5485-4E94-A7DC-C44E598A4031}"/>
                </a:ext>
              </a:extLst>
            </p:cNvPr>
            <p:cNvSpPr/>
            <p:nvPr/>
          </p:nvSpPr>
          <p:spPr>
            <a:xfrm>
              <a:off x="4711097" y="1136163"/>
              <a:ext cx="368722" cy="468262"/>
            </a:xfrm>
            <a:prstGeom prst="diamond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  <p:grpSp>
          <p:nvGrpSpPr>
            <p:cNvPr id="9" name="Group 33">
              <a:extLst>
                <a:ext uri="{FF2B5EF4-FFF2-40B4-BE49-F238E27FC236}">
                  <a16:creationId xmlns:a16="http://schemas.microsoft.com/office/drawing/2014/main" id="{DF182388-8751-4A41-852A-50F5EC495B29}"/>
                </a:ext>
              </a:extLst>
            </p:cNvPr>
            <p:cNvGrpSpPr/>
            <p:nvPr/>
          </p:nvGrpSpPr>
          <p:grpSpPr>
            <a:xfrm>
              <a:off x="5061738" y="1159081"/>
              <a:ext cx="2971930" cy="422424"/>
              <a:chOff x="6444107" y="1469393"/>
              <a:chExt cx="4232109" cy="563231"/>
            </a:xfrm>
          </p:grpSpPr>
          <p:sp>
            <p:nvSpPr>
              <p:cNvPr id="10" name="TextBox 34">
                <a:extLst>
                  <a:ext uri="{FF2B5EF4-FFF2-40B4-BE49-F238E27FC236}">
                    <a16:creationId xmlns:a16="http://schemas.microsoft.com/office/drawing/2014/main" id="{38045E14-081D-4A85-8E1C-FDBAECA399E7}"/>
                  </a:ext>
                </a:extLst>
              </p:cNvPr>
              <p:cNvSpPr txBox="1"/>
              <p:nvPr/>
            </p:nvSpPr>
            <p:spPr>
              <a:xfrm>
                <a:off x="6444107" y="1469393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es-PE" altLang="zh-CN" sz="12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Formación universitaria</a:t>
                </a:r>
                <a:endParaRPr lang="zh-CN" altLang="en-US" sz="12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1" name="TextBox 36">
                <a:extLst>
                  <a:ext uri="{FF2B5EF4-FFF2-40B4-BE49-F238E27FC236}">
                    <a16:creationId xmlns:a16="http://schemas.microsoft.com/office/drawing/2014/main" id="{0DF2E76F-EE8F-4E11-9945-0545767822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Autofit/>
              </a:bodyPr>
              <a:lstStyle/>
              <a:p>
                <a:pPr algn="l"/>
                <a:r>
                  <a:rPr lang="es-ES" altLang="zh-CN" sz="1050" dirty="0">
                    <a:solidFill>
                      <a:schemeClr val="dk1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Se refiere al proceso de enseñanza-aprendizaje que busca desarrollar competencias profesionales y ciudadanas en los estudiantes .</a:t>
                </a: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745E55E-B763-4A46-BBD1-C5CA355DE64F}"/>
              </a:ext>
            </a:extLst>
          </p:cNvPr>
          <p:cNvSpPr txBox="1"/>
          <p:nvPr/>
        </p:nvSpPr>
        <p:spPr>
          <a:xfrm>
            <a:off x="251520" y="915566"/>
            <a:ext cx="80727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Variable 1:</a:t>
            </a:r>
            <a:endParaRPr lang="es-PE" sz="1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F3C03DB-CF9B-4BBB-B2BA-86DA5478DA6A}"/>
              </a:ext>
            </a:extLst>
          </p:cNvPr>
          <p:cNvSpPr txBox="1"/>
          <p:nvPr/>
        </p:nvSpPr>
        <p:spPr>
          <a:xfrm>
            <a:off x="1285929" y="855177"/>
            <a:ext cx="717450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1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Responsabilidad Social Universitaria</a:t>
            </a:r>
            <a:endParaRPr lang="es-PE" sz="16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3" name="CuadroTexto 6">
            <a:extLst>
              <a:ext uri="{FF2B5EF4-FFF2-40B4-BE49-F238E27FC236}">
                <a16:creationId xmlns:a16="http://schemas.microsoft.com/office/drawing/2014/main" id="{9A5951B2-5E41-13F7-1587-6C1F205C8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1204913"/>
            <a:ext cx="76328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s-ES" altLang="es-PE" sz="1000" dirty="0">
                <a:solidFill>
                  <a:srgbClr val="000000"/>
                </a:solidFill>
                <a:latin typeface="Arial" panose="020B0604020202020204" pitchFamily="34" charset="0"/>
              </a:rPr>
              <a:t>La responsabilidad social universitaria representa un enfoque ético en la administración de instituciones de educación superior, enfatizando la importancia de la calidad académica, el cuidado del medio ambiente y la equidad social (</a:t>
            </a:r>
            <a:r>
              <a:rPr lang="es-ES" altLang="es-PE" sz="1000" dirty="0" err="1">
                <a:solidFill>
                  <a:srgbClr val="000000"/>
                </a:solidFill>
                <a:latin typeface="Arial" panose="020B0604020202020204" pitchFamily="34" charset="0"/>
              </a:rPr>
              <a:t>Vallaeys</a:t>
            </a:r>
            <a:r>
              <a:rPr lang="es-ES" altLang="es-PE" sz="1000" dirty="0">
                <a:solidFill>
                  <a:srgbClr val="000000"/>
                </a:solidFill>
                <a:latin typeface="Arial" panose="020B0604020202020204" pitchFamily="34" charset="0"/>
              </a:rPr>
              <a:t>, 2018).</a:t>
            </a:r>
          </a:p>
        </p:txBody>
      </p:sp>
      <p:grpSp>
        <p:nvGrpSpPr>
          <p:cNvPr id="39" name="组合 60">
            <a:extLst>
              <a:ext uri="{FF2B5EF4-FFF2-40B4-BE49-F238E27FC236}">
                <a16:creationId xmlns:a16="http://schemas.microsoft.com/office/drawing/2014/main" id="{072A2ECD-A5DF-8842-E09D-0E875E654481}"/>
              </a:ext>
            </a:extLst>
          </p:cNvPr>
          <p:cNvGrpSpPr/>
          <p:nvPr/>
        </p:nvGrpSpPr>
        <p:grpSpPr>
          <a:xfrm>
            <a:off x="3266539" y="3895626"/>
            <a:ext cx="5405374" cy="584695"/>
            <a:chOff x="4711094" y="1795094"/>
            <a:chExt cx="3322574" cy="468262"/>
          </a:xfrm>
        </p:grpSpPr>
        <p:sp>
          <p:nvSpPr>
            <p:cNvPr id="40" name="Diamond 30">
              <a:extLst>
                <a:ext uri="{FF2B5EF4-FFF2-40B4-BE49-F238E27FC236}">
                  <a16:creationId xmlns:a16="http://schemas.microsoft.com/office/drawing/2014/main" id="{1522E313-5137-1221-63CC-8C2EBDAE61D3}"/>
                </a:ext>
              </a:extLst>
            </p:cNvPr>
            <p:cNvSpPr/>
            <p:nvPr/>
          </p:nvSpPr>
          <p:spPr>
            <a:xfrm>
              <a:off x="4711094" y="1795094"/>
              <a:ext cx="367279" cy="468262"/>
            </a:xfrm>
            <a:prstGeom prst="diamond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  <p:grpSp>
          <p:nvGrpSpPr>
            <p:cNvPr id="41" name="Group 31">
              <a:extLst>
                <a:ext uri="{FF2B5EF4-FFF2-40B4-BE49-F238E27FC236}">
                  <a16:creationId xmlns:a16="http://schemas.microsoft.com/office/drawing/2014/main" id="{8DC4B50E-8B7B-9236-8260-C9E60F32D5E7}"/>
                </a:ext>
              </a:extLst>
            </p:cNvPr>
            <p:cNvGrpSpPr/>
            <p:nvPr/>
          </p:nvGrpSpPr>
          <p:grpSpPr>
            <a:xfrm>
              <a:off x="5061738" y="1818013"/>
              <a:ext cx="2971930" cy="422424"/>
              <a:chOff x="6444107" y="1469392"/>
              <a:chExt cx="4232109" cy="563232"/>
            </a:xfrm>
          </p:grpSpPr>
          <p:sp>
            <p:nvSpPr>
              <p:cNvPr id="42" name="TextBox 37">
                <a:extLst>
                  <a:ext uri="{FF2B5EF4-FFF2-40B4-BE49-F238E27FC236}">
                    <a16:creationId xmlns:a16="http://schemas.microsoft.com/office/drawing/2014/main" id="{EF43AC43-647B-343C-7CE8-962271E6863E}"/>
                  </a:ext>
                </a:extLst>
              </p:cNvPr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es-PE" altLang="zh-CN" sz="1200" b="1" dirty="0">
                    <a:solidFill>
                      <a:schemeClr val="accent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Gestión institucional</a:t>
                </a:r>
                <a:endParaRPr lang="zh-CN" altLang="en-US" sz="12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3" name="TextBox 38">
                <a:extLst>
                  <a:ext uri="{FF2B5EF4-FFF2-40B4-BE49-F238E27FC236}">
                    <a16:creationId xmlns:a16="http://schemas.microsoft.com/office/drawing/2014/main" id="{2C71026B-328F-EC09-1C8E-C1E5113C0B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Autofit/>
              </a:bodyPr>
              <a:lstStyle/>
              <a:p>
                <a:pPr algn="l"/>
                <a:r>
                  <a:rPr lang="es-ES" altLang="zh-CN" sz="1050" dirty="0">
                    <a:solidFill>
                      <a:schemeClr val="dk1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Implica la administración eficiente y ética de los recursos humanos, económicos, físicos y naturales de la universidad.</a:t>
                </a: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050" name="Picture 2" descr="La Universidad: Responsabilidad Social Universitaria (RSU) - Universidad  Luterana Salvadoreña">
            <a:extLst>
              <a:ext uri="{FF2B5EF4-FFF2-40B4-BE49-F238E27FC236}">
                <a16:creationId xmlns:a16="http://schemas.microsoft.com/office/drawing/2014/main" id="{BA7516BA-B6AD-DE5C-C793-B5054F05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08" y="1851372"/>
            <a:ext cx="2232000" cy="22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24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E1454-BC95-44D8-9B09-D95AF8AD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Marco teórico - </a:t>
            </a:r>
            <a:r>
              <a:rPr lang="es-ES" i="1" dirty="0"/>
              <a:t>Conceptos</a:t>
            </a:r>
            <a:endParaRPr lang="es-PE" i="1" dirty="0"/>
          </a:p>
        </p:txBody>
      </p:sp>
      <p:grpSp>
        <p:nvGrpSpPr>
          <p:cNvPr id="5" name="组合 55">
            <a:extLst>
              <a:ext uri="{FF2B5EF4-FFF2-40B4-BE49-F238E27FC236}">
                <a16:creationId xmlns:a16="http://schemas.microsoft.com/office/drawing/2014/main" id="{4C923C33-D0C4-4AC9-BD15-D1473A172E1E}"/>
              </a:ext>
            </a:extLst>
          </p:cNvPr>
          <p:cNvGrpSpPr/>
          <p:nvPr/>
        </p:nvGrpSpPr>
        <p:grpSpPr>
          <a:xfrm>
            <a:off x="3268439" y="3187305"/>
            <a:ext cx="5191993" cy="584695"/>
            <a:chOff x="4711094" y="2454026"/>
            <a:chExt cx="3322574" cy="468262"/>
          </a:xfrm>
        </p:grpSpPr>
        <p:sp>
          <p:nvSpPr>
            <p:cNvPr id="16" name="Diamond 28">
              <a:extLst>
                <a:ext uri="{FF2B5EF4-FFF2-40B4-BE49-F238E27FC236}">
                  <a16:creationId xmlns:a16="http://schemas.microsoft.com/office/drawing/2014/main" id="{C191C4C0-C09C-4898-9F35-C531E805638D}"/>
                </a:ext>
              </a:extLst>
            </p:cNvPr>
            <p:cNvSpPr/>
            <p:nvPr/>
          </p:nvSpPr>
          <p:spPr>
            <a:xfrm>
              <a:off x="4711094" y="2454026"/>
              <a:ext cx="382374" cy="468262"/>
            </a:xfrm>
            <a:prstGeom prst="diamond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  <p:grpSp>
          <p:nvGrpSpPr>
            <p:cNvPr id="17" name="Group 29">
              <a:extLst>
                <a:ext uri="{FF2B5EF4-FFF2-40B4-BE49-F238E27FC236}">
                  <a16:creationId xmlns:a16="http://schemas.microsoft.com/office/drawing/2014/main" id="{6FD58726-4047-4A20-B7D5-4A83F0E6DC19}"/>
                </a:ext>
              </a:extLst>
            </p:cNvPr>
            <p:cNvGrpSpPr/>
            <p:nvPr/>
          </p:nvGrpSpPr>
          <p:grpSpPr>
            <a:xfrm>
              <a:off x="5061738" y="2476945"/>
              <a:ext cx="2971930" cy="422424"/>
              <a:chOff x="6444107" y="1469392"/>
              <a:chExt cx="4232109" cy="563232"/>
            </a:xfrm>
          </p:grpSpPr>
          <p:sp>
            <p:nvSpPr>
              <p:cNvPr id="18" name="TextBox 39">
                <a:extLst>
                  <a:ext uri="{FF2B5EF4-FFF2-40B4-BE49-F238E27FC236}">
                    <a16:creationId xmlns:a16="http://schemas.microsoft.com/office/drawing/2014/main" id="{34F5DC7B-58D4-4E61-B12C-90083A5ADCF5}"/>
                  </a:ext>
                </a:extLst>
              </p:cNvPr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es-ES" altLang="zh-CN" sz="12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Social</a:t>
                </a:r>
              </a:p>
            </p:txBody>
          </p:sp>
          <p:sp>
            <p:nvSpPr>
              <p:cNvPr id="19" name="TextBox 40">
                <a:extLst>
                  <a:ext uri="{FF2B5EF4-FFF2-40B4-BE49-F238E27FC236}">
                    <a16:creationId xmlns:a16="http://schemas.microsoft.com/office/drawing/2014/main" id="{3D2D2A11-8B9F-46D0-B8E5-03C27FF037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Autofit/>
              </a:bodyPr>
              <a:lstStyle/>
              <a:p>
                <a:pPr algn="l"/>
                <a:r>
                  <a:rPr lang="es-ES" altLang="zh-CN" sz="1050" dirty="0">
                    <a:solidFill>
                      <a:schemeClr val="dk1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Determina ese nexo que subyace en la relación universidad y sociedad.</a:t>
                </a: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" name="组合 60">
            <a:extLst>
              <a:ext uri="{FF2B5EF4-FFF2-40B4-BE49-F238E27FC236}">
                <a16:creationId xmlns:a16="http://schemas.microsoft.com/office/drawing/2014/main" id="{DEF596D4-BBDE-4622-B686-EF0B956BD8D4}"/>
              </a:ext>
            </a:extLst>
          </p:cNvPr>
          <p:cNvGrpSpPr/>
          <p:nvPr/>
        </p:nvGrpSpPr>
        <p:grpSpPr>
          <a:xfrm>
            <a:off x="3271080" y="2450366"/>
            <a:ext cx="5405374" cy="584695"/>
            <a:chOff x="4711094" y="1795094"/>
            <a:chExt cx="3322574" cy="468262"/>
          </a:xfrm>
        </p:grpSpPr>
        <p:sp>
          <p:nvSpPr>
            <p:cNvPr id="12" name="Diamond 30">
              <a:extLst>
                <a:ext uri="{FF2B5EF4-FFF2-40B4-BE49-F238E27FC236}">
                  <a16:creationId xmlns:a16="http://schemas.microsoft.com/office/drawing/2014/main" id="{15FE679C-76E3-4097-B438-526D14C296C9}"/>
                </a:ext>
              </a:extLst>
            </p:cNvPr>
            <p:cNvSpPr/>
            <p:nvPr/>
          </p:nvSpPr>
          <p:spPr>
            <a:xfrm>
              <a:off x="4711094" y="1795094"/>
              <a:ext cx="367279" cy="468262"/>
            </a:xfrm>
            <a:prstGeom prst="diamond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  <p:grpSp>
          <p:nvGrpSpPr>
            <p:cNvPr id="13" name="Group 31">
              <a:extLst>
                <a:ext uri="{FF2B5EF4-FFF2-40B4-BE49-F238E27FC236}">
                  <a16:creationId xmlns:a16="http://schemas.microsoft.com/office/drawing/2014/main" id="{5C3E7903-A92C-48BF-94AF-4ED4E205DAD5}"/>
                </a:ext>
              </a:extLst>
            </p:cNvPr>
            <p:cNvGrpSpPr/>
            <p:nvPr/>
          </p:nvGrpSpPr>
          <p:grpSpPr>
            <a:xfrm>
              <a:off x="5061738" y="1818013"/>
              <a:ext cx="2971930" cy="422424"/>
              <a:chOff x="6444107" y="1469392"/>
              <a:chExt cx="4232109" cy="563232"/>
            </a:xfrm>
          </p:grpSpPr>
          <p:sp>
            <p:nvSpPr>
              <p:cNvPr id="14" name="TextBox 37">
                <a:extLst>
                  <a:ext uri="{FF2B5EF4-FFF2-40B4-BE49-F238E27FC236}">
                    <a16:creationId xmlns:a16="http://schemas.microsoft.com/office/drawing/2014/main" id="{CFB97293-84C9-4958-A9D4-CAD4F493FB50}"/>
                  </a:ext>
                </a:extLst>
              </p:cNvPr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es-PE" altLang="zh-CN" sz="1200" b="1" dirty="0">
                    <a:solidFill>
                      <a:schemeClr val="accent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Económica</a:t>
                </a:r>
                <a:endParaRPr lang="zh-CN" altLang="en-US" sz="12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5" name="TextBox 38">
                <a:extLst>
                  <a:ext uri="{FF2B5EF4-FFF2-40B4-BE49-F238E27FC236}">
                    <a16:creationId xmlns:a16="http://schemas.microsoft.com/office/drawing/2014/main" id="{3395129B-FAAF-4DC9-82E3-F858F99CC2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Autofit/>
              </a:bodyPr>
              <a:lstStyle/>
              <a:p>
                <a:pPr algn="l"/>
                <a:r>
                  <a:rPr lang="es-ES" altLang="zh-CN" sz="1050" dirty="0">
                    <a:solidFill>
                      <a:schemeClr val="dk1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Implica la gestión responsable de los recursos financieros y la promoción de prácticas económicas que contribuyan a la sostenibilidad a largo plazo.</a:t>
                </a: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" name="组合 65">
            <a:extLst>
              <a:ext uri="{FF2B5EF4-FFF2-40B4-BE49-F238E27FC236}">
                <a16:creationId xmlns:a16="http://schemas.microsoft.com/office/drawing/2014/main" id="{BF647C08-C0FE-4348-B4E6-BDFB1DDCEF44}"/>
              </a:ext>
            </a:extLst>
          </p:cNvPr>
          <p:cNvGrpSpPr/>
          <p:nvPr/>
        </p:nvGrpSpPr>
        <p:grpSpPr>
          <a:xfrm>
            <a:off x="3268439" y="1742045"/>
            <a:ext cx="5408015" cy="584695"/>
            <a:chOff x="4711097" y="1136163"/>
            <a:chExt cx="3322571" cy="468262"/>
          </a:xfrm>
        </p:grpSpPr>
        <p:sp>
          <p:nvSpPr>
            <p:cNvPr id="8" name="Diamond 32">
              <a:extLst>
                <a:ext uri="{FF2B5EF4-FFF2-40B4-BE49-F238E27FC236}">
                  <a16:creationId xmlns:a16="http://schemas.microsoft.com/office/drawing/2014/main" id="{6166E508-5485-4E94-A7DC-C44E598A4031}"/>
                </a:ext>
              </a:extLst>
            </p:cNvPr>
            <p:cNvSpPr/>
            <p:nvPr/>
          </p:nvSpPr>
          <p:spPr>
            <a:xfrm>
              <a:off x="4711097" y="1136163"/>
              <a:ext cx="368722" cy="468262"/>
            </a:xfrm>
            <a:prstGeom prst="diamond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  <p:grpSp>
          <p:nvGrpSpPr>
            <p:cNvPr id="9" name="Group 33">
              <a:extLst>
                <a:ext uri="{FF2B5EF4-FFF2-40B4-BE49-F238E27FC236}">
                  <a16:creationId xmlns:a16="http://schemas.microsoft.com/office/drawing/2014/main" id="{DF182388-8751-4A41-852A-50F5EC495B29}"/>
                </a:ext>
              </a:extLst>
            </p:cNvPr>
            <p:cNvGrpSpPr/>
            <p:nvPr/>
          </p:nvGrpSpPr>
          <p:grpSpPr>
            <a:xfrm>
              <a:off x="5061738" y="1159081"/>
              <a:ext cx="2971930" cy="422424"/>
              <a:chOff x="6444107" y="1469393"/>
              <a:chExt cx="4232109" cy="563231"/>
            </a:xfrm>
          </p:grpSpPr>
          <p:sp>
            <p:nvSpPr>
              <p:cNvPr id="10" name="TextBox 34">
                <a:extLst>
                  <a:ext uri="{FF2B5EF4-FFF2-40B4-BE49-F238E27FC236}">
                    <a16:creationId xmlns:a16="http://schemas.microsoft.com/office/drawing/2014/main" id="{38045E14-081D-4A85-8E1C-FDBAECA399E7}"/>
                  </a:ext>
                </a:extLst>
              </p:cNvPr>
              <p:cNvSpPr txBox="1"/>
              <p:nvPr/>
            </p:nvSpPr>
            <p:spPr>
              <a:xfrm>
                <a:off x="6444107" y="1469393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es-PE" altLang="zh-CN" sz="12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Ambiental</a:t>
                </a:r>
                <a:endParaRPr lang="zh-CN" altLang="en-US" sz="12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1" name="TextBox 36">
                <a:extLst>
                  <a:ext uri="{FF2B5EF4-FFF2-40B4-BE49-F238E27FC236}">
                    <a16:creationId xmlns:a16="http://schemas.microsoft.com/office/drawing/2014/main" id="{0DF2E76F-EE8F-4E11-9945-0545767822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Autofit/>
              </a:bodyPr>
              <a:lstStyle/>
              <a:p>
                <a:pPr algn="l"/>
                <a:r>
                  <a:rPr lang="es-ES" altLang="zh-CN" sz="1050" dirty="0">
                    <a:solidFill>
                      <a:schemeClr val="dk1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Se refiere a la atención y gestión adecuada de los recursos naturales y del medio ambiente.</a:t>
                </a: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745E55E-B763-4A46-BBD1-C5CA355DE64F}"/>
              </a:ext>
            </a:extLst>
          </p:cNvPr>
          <p:cNvSpPr txBox="1"/>
          <p:nvPr/>
        </p:nvSpPr>
        <p:spPr>
          <a:xfrm>
            <a:off x="251520" y="915566"/>
            <a:ext cx="80727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Variable 2:</a:t>
            </a:r>
            <a:endParaRPr lang="es-PE" sz="1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F3C03DB-CF9B-4BBB-B2BA-86DA5478DA6A}"/>
              </a:ext>
            </a:extLst>
          </p:cNvPr>
          <p:cNvSpPr txBox="1"/>
          <p:nvPr/>
        </p:nvSpPr>
        <p:spPr>
          <a:xfrm>
            <a:off x="1285929" y="855177"/>
            <a:ext cx="717450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1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Desarrollo Sostenible</a:t>
            </a:r>
            <a:endParaRPr lang="es-PE" sz="16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76868C2-5B2F-DF33-EF9F-2937D4B22E11}"/>
              </a:ext>
            </a:extLst>
          </p:cNvPr>
          <p:cNvSpPr txBox="1"/>
          <p:nvPr/>
        </p:nvSpPr>
        <p:spPr>
          <a:xfrm>
            <a:off x="313069" y="4939633"/>
            <a:ext cx="80727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Variable 1:</a:t>
            </a:r>
            <a:endParaRPr lang="es-PE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305A4E8-96D1-A5AB-04F4-5FC0A1A6C9EE}"/>
              </a:ext>
            </a:extLst>
          </p:cNvPr>
          <p:cNvSpPr txBox="1"/>
          <p:nvPr/>
        </p:nvSpPr>
        <p:spPr>
          <a:xfrm>
            <a:off x="1347479" y="4879244"/>
            <a:ext cx="452066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PE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Desarrollo Sostenible</a:t>
            </a:r>
          </a:p>
        </p:txBody>
      </p:sp>
      <p:sp>
        <p:nvSpPr>
          <p:cNvPr id="33" name="CuadroTexto 6">
            <a:extLst>
              <a:ext uri="{FF2B5EF4-FFF2-40B4-BE49-F238E27FC236}">
                <a16:creationId xmlns:a16="http://schemas.microsoft.com/office/drawing/2014/main" id="{9A5951B2-5E41-13F7-1587-6C1F205C8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929" y="1204913"/>
            <a:ext cx="753454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s-ES" altLang="es-PE" sz="1100" dirty="0">
                <a:solidFill>
                  <a:srgbClr val="000000"/>
                </a:solidFill>
                <a:latin typeface="Arial" panose="020B0604020202020204" pitchFamily="34" charset="0"/>
              </a:rPr>
              <a:t>El desarrollo sostenible es el tipo de progreso que cumple con los requerimientos del presente sin comprometer la habilidad de futuras generaciones de atender a sus propias necesidades (Naciones Unidas, 2022)</a:t>
            </a:r>
          </a:p>
        </p:txBody>
      </p:sp>
      <p:grpSp>
        <p:nvGrpSpPr>
          <p:cNvPr id="39" name="组合 60">
            <a:extLst>
              <a:ext uri="{FF2B5EF4-FFF2-40B4-BE49-F238E27FC236}">
                <a16:creationId xmlns:a16="http://schemas.microsoft.com/office/drawing/2014/main" id="{072A2ECD-A5DF-8842-E09D-0E875E654481}"/>
              </a:ext>
            </a:extLst>
          </p:cNvPr>
          <p:cNvGrpSpPr/>
          <p:nvPr/>
        </p:nvGrpSpPr>
        <p:grpSpPr>
          <a:xfrm>
            <a:off x="3266539" y="3895626"/>
            <a:ext cx="5405374" cy="584695"/>
            <a:chOff x="4711094" y="1795094"/>
            <a:chExt cx="3322574" cy="468262"/>
          </a:xfrm>
        </p:grpSpPr>
        <p:sp>
          <p:nvSpPr>
            <p:cNvPr id="40" name="Diamond 30">
              <a:extLst>
                <a:ext uri="{FF2B5EF4-FFF2-40B4-BE49-F238E27FC236}">
                  <a16:creationId xmlns:a16="http://schemas.microsoft.com/office/drawing/2014/main" id="{1522E313-5137-1221-63CC-8C2EBDAE61D3}"/>
                </a:ext>
              </a:extLst>
            </p:cNvPr>
            <p:cNvSpPr/>
            <p:nvPr/>
          </p:nvSpPr>
          <p:spPr>
            <a:xfrm>
              <a:off x="4711094" y="1795094"/>
              <a:ext cx="367279" cy="468262"/>
            </a:xfrm>
            <a:prstGeom prst="diamond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  <p:grpSp>
          <p:nvGrpSpPr>
            <p:cNvPr id="41" name="Group 31">
              <a:extLst>
                <a:ext uri="{FF2B5EF4-FFF2-40B4-BE49-F238E27FC236}">
                  <a16:creationId xmlns:a16="http://schemas.microsoft.com/office/drawing/2014/main" id="{8DC4B50E-8B7B-9236-8260-C9E60F32D5E7}"/>
                </a:ext>
              </a:extLst>
            </p:cNvPr>
            <p:cNvGrpSpPr/>
            <p:nvPr/>
          </p:nvGrpSpPr>
          <p:grpSpPr>
            <a:xfrm>
              <a:off x="5061738" y="1818013"/>
              <a:ext cx="2971930" cy="422424"/>
              <a:chOff x="6444107" y="1469392"/>
              <a:chExt cx="4232109" cy="563232"/>
            </a:xfrm>
          </p:grpSpPr>
          <p:sp>
            <p:nvSpPr>
              <p:cNvPr id="42" name="TextBox 37">
                <a:extLst>
                  <a:ext uri="{FF2B5EF4-FFF2-40B4-BE49-F238E27FC236}">
                    <a16:creationId xmlns:a16="http://schemas.microsoft.com/office/drawing/2014/main" id="{EF43AC43-647B-343C-7CE8-962271E6863E}"/>
                  </a:ext>
                </a:extLst>
              </p:cNvPr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es-PE" altLang="zh-CN" sz="1200" b="1" dirty="0">
                    <a:solidFill>
                      <a:schemeClr val="accent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Pública</a:t>
                </a:r>
                <a:endParaRPr lang="zh-CN" altLang="en-US" sz="12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3" name="TextBox 38">
                <a:extLst>
                  <a:ext uri="{FF2B5EF4-FFF2-40B4-BE49-F238E27FC236}">
                    <a16:creationId xmlns:a16="http://schemas.microsoft.com/office/drawing/2014/main" id="{2C71026B-328F-EC09-1C8E-C1E5113C0B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Autofit/>
              </a:bodyPr>
              <a:lstStyle/>
              <a:p>
                <a:pPr algn="l"/>
                <a:r>
                  <a:rPr lang="es-ES" altLang="zh-CN" sz="1050" dirty="0">
                    <a:solidFill>
                      <a:schemeClr val="dk1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Enfatiza la importancia de los elementos tangibles correspondientes a los servicios públicos.</a:t>
                </a: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026" name="Picture 2" descr="Sostenibilidad ambiental - Responsabilidad Social">
            <a:extLst>
              <a:ext uri="{FF2B5EF4-FFF2-40B4-BE49-F238E27FC236}">
                <a16:creationId xmlns:a16="http://schemas.microsoft.com/office/drawing/2014/main" id="{060E483F-1C5A-C7A5-B107-AD1DB3726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51" y="2000604"/>
            <a:ext cx="2117238" cy="20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71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69E51-6C7E-4D1A-9BB4-13724F32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/>
              <a:t> Marco metodológico</a:t>
            </a:r>
            <a:endParaRPr lang="es-PE" dirty="0"/>
          </a:p>
        </p:txBody>
      </p:sp>
      <p:sp>
        <p:nvSpPr>
          <p:cNvPr id="3" name="Rectangle: Rounded Corners 4">
            <a:extLst>
              <a:ext uri="{FF2B5EF4-FFF2-40B4-BE49-F238E27FC236}">
                <a16:creationId xmlns:a16="http://schemas.microsoft.com/office/drawing/2014/main" id="{BA480CBF-FAA6-47CF-BB85-2E6F8CBC33BD}"/>
              </a:ext>
            </a:extLst>
          </p:cNvPr>
          <p:cNvSpPr/>
          <p:nvPr/>
        </p:nvSpPr>
        <p:spPr>
          <a:xfrm>
            <a:off x="5652120" y="914303"/>
            <a:ext cx="3187485" cy="2736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es-ES" altLang="zh-CN" sz="1200" b="1" dirty="0"/>
              <a:t>Definición conceptual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A00E43F-4941-4DE3-A7C0-07EB7E72F149}"/>
              </a:ext>
            </a:extLst>
          </p:cNvPr>
          <p:cNvSpPr/>
          <p:nvPr/>
        </p:nvSpPr>
        <p:spPr>
          <a:xfrm>
            <a:off x="2637780" y="3233400"/>
            <a:ext cx="2592000" cy="30935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s-ES" altLang="zh-CN" sz="1200" b="1" dirty="0"/>
              <a:t>Método de análisis de datos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DE44D0F1-A52F-46BA-8732-DACD2484385F}"/>
              </a:ext>
            </a:extLst>
          </p:cNvPr>
          <p:cNvSpPr/>
          <p:nvPr/>
        </p:nvSpPr>
        <p:spPr>
          <a:xfrm>
            <a:off x="5651712" y="2812265"/>
            <a:ext cx="3187891" cy="2736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es-ES" altLang="zh-CN" sz="1200" b="1" dirty="0"/>
              <a:t>Definición operacional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9FE83CDF-F009-4334-8A79-ADB796C5450A}"/>
              </a:ext>
            </a:extLst>
          </p:cNvPr>
          <p:cNvSpPr/>
          <p:nvPr/>
        </p:nvSpPr>
        <p:spPr>
          <a:xfrm>
            <a:off x="304396" y="2496966"/>
            <a:ext cx="1980000" cy="27953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 fontScale="92500" lnSpcReduction="10000"/>
          </a:bodyPr>
          <a:lstStyle/>
          <a:p>
            <a:pPr algn="ctr"/>
            <a:r>
              <a:rPr lang="es-ES" altLang="zh-CN" sz="1200" b="1" dirty="0"/>
              <a:t>Población/muestra/Unid. </a:t>
            </a:r>
            <a:r>
              <a:rPr lang="es-ES" altLang="zh-CN" sz="1200" b="1" dirty="0" err="1"/>
              <a:t>Inf</a:t>
            </a:r>
            <a:r>
              <a:rPr lang="es-ES" altLang="zh-CN" sz="1200" b="1" dirty="0"/>
              <a:t>.</a:t>
            </a:r>
          </a:p>
        </p:txBody>
      </p:sp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2FE922E6-03FD-4CD4-B3D7-6315DEC51DDD}"/>
              </a:ext>
            </a:extLst>
          </p:cNvPr>
          <p:cNvSpPr/>
          <p:nvPr/>
        </p:nvSpPr>
        <p:spPr>
          <a:xfrm>
            <a:off x="304395" y="849475"/>
            <a:ext cx="1980000" cy="46133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r>
              <a:rPr lang="es-ES" altLang="zh-CN" sz="1200" b="1" dirty="0"/>
              <a:t>Paradigma/Enfoque/Tipo/diseño/método</a:t>
            </a:r>
          </a:p>
        </p:txBody>
      </p:sp>
      <p:sp>
        <p:nvSpPr>
          <p:cNvPr id="8" name="Rectangle: Rounded Corners 9">
            <a:extLst>
              <a:ext uri="{FF2B5EF4-FFF2-40B4-BE49-F238E27FC236}">
                <a16:creationId xmlns:a16="http://schemas.microsoft.com/office/drawing/2014/main" id="{D78C739A-46CE-4C9A-A052-3AA3375DE67A}"/>
              </a:ext>
            </a:extLst>
          </p:cNvPr>
          <p:cNvSpPr/>
          <p:nvPr/>
        </p:nvSpPr>
        <p:spPr>
          <a:xfrm>
            <a:off x="304395" y="3594080"/>
            <a:ext cx="1980000" cy="26018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 fontScale="92500" lnSpcReduction="20000"/>
          </a:bodyPr>
          <a:lstStyle/>
          <a:p>
            <a:pPr algn="ctr"/>
            <a:r>
              <a:rPr lang="es-ES" altLang="zh-CN" sz="1200" b="1" dirty="0"/>
              <a:t>Técnica/instrumento</a:t>
            </a:r>
          </a:p>
        </p:txBody>
      </p:sp>
      <p:grpSp>
        <p:nvGrpSpPr>
          <p:cNvPr id="17" name="Group 17">
            <a:extLst>
              <a:ext uri="{FF2B5EF4-FFF2-40B4-BE49-F238E27FC236}">
                <a16:creationId xmlns:a16="http://schemas.microsoft.com/office/drawing/2014/main" id="{387C1FA7-42F1-4C5B-9F5D-1AEDA4C024B3}"/>
              </a:ext>
            </a:extLst>
          </p:cNvPr>
          <p:cNvGrpSpPr/>
          <p:nvPr/>
        </p:nvGrpSpPr>
        <p:grpSpPr>
          <a:xfrm>
            <a:off x="2812786" y="843558"/>
            <a:ext cx="2274536" cy="2281302"/>
            <a:chOff x="4762500" y="2147889"/>
            <a:chExt cx="2668588" cy="2676525"/>
          </a:xfrm>
          <a:solidFill>
            <a:srgbClr val="4A4A4C"/>
          </a:solidFill>
        </p:grpSpPr>
        <p:sp>
          <p:nvSpPr>
            <p:cNvPr id="18" name="Freeform: Shape 18">
              <a:extLst>
                <a:ext uri="{FF2B5EF4-FFF2-40B4-BE49-F238E27FC236}">
                  <a16:creationId xmlns:a16="http://schemas.microsoft.com/office/drawing/2014/main" id="{951C7B08-9C3E-4BA4-8EA1-0CF3FAA0B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2500" y="2625726"/>
              <a:ext cx="444500" cy="741363"/>
            </a:xfrm>
            <a:custGeom>
              <a:avLst/>
              <a:gdLst>
                <a:gd name="T0" fmla="*/ 210 w 210"/>
                <a:gd name="T1" fmla="*/ 54 h 350"/>
                <a:gd name="T2" fmla="*/ 144 w 210"/>
                <a:gd name="T3" fmla="*/ 0 h 350"/>
                <a:gd name="T4" fmla="*/ 0 w 210"/>
                <a:gd name="T5" fmla="*/ 342 h 350"/>
                <a:gd name="T6" fmla="*/ 86 w 210"/>
                <a:gd name="T7" fmla="*/ 350 h 350"/>
                <a:gd name="T8" fmla="*/ 210 w 210"/>
                <a:gd name="T9" fmla="*/ 5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350">
                  <a:moveTo>
                    <a:pt x="210" y="54"/>
                  </a:moveTo>
                  <a:cubicBezTo>
                    <a:pt x="144" y="0"/>
                    <a:pt x="144" y="0"/>
                    <a:pt x="144" y="0"/>
                  </a:cubicBezTo>
                  <a:cubicBezTo>
                    <a:pt x="7" y="132"/>
                    <a:pt x="0" y="342"/>
                    <a:pt x="0" y="342"/>
                  </a:cubicBezTo>
                  <a:cubicBezTo>
                    <a:pt x="86" y="350"/>
                    <a:pt x="86" y="350"/>
                    <a:pt x="86" y="350"/>
                  </a:cubicBezTo>
                  <a:cubicBezTo>
                    <a:pt x="97" y="238"/>
                    <a:pt x="142" y="136"/>
                    <a:pt x="21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9" name="Freeform: Shape 19">
              <a:extLst>
                <a:ext uri="{FF2B5EF4-FFF2-40B4-BE49-F238E27FC236}">
                  <a16:creationId xmlns:a16="http://schemas.microsoft.com/office/drawing/2014/main" id="{0DBA1E2A-E8A7-4DC9-B83F-B5141E03D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2500" y="3597276"/>
              <a:ext cx="442913" cy="733425"/>
            </a:xfrm>
            <a:custGeom>
              <a:avLst/>
              <a:gdLst>
                <a:gd name="T0" fmla="*/ 87 w 209"/>
                <a:gd name="T1" fmla="*/ 0 h 347"/>
                <a:gd name="T2" fmla="*/ 0 w 209"/>
                <a:gd name="T3" fmla="*/ 9 h 347"/>
                <a:gd name="T4" fmla="*/ 141 w 209"/>
                <a:gd name="T5" fmla="*/ 347 h 347"/>
                <a:gd name="T6" fmla="*/ 209 w 209"/>
                <a:gd name="T7" fmla="*/ 291 h 347"/>
                <a:gd name="T8" fmla="*/ 87 w 209"/>
                <a:gd name="T9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47">
                  <a:moveTo>
                    <a:pt x="87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4" y="217"/>
                    <a:pt x="141" y="347"/>
                    <a:pt x="141" y="347"/>
                  </a:cubicBezTo>
                  <a:cubicBezTo>
                    <a:pt x="209" y="291"/>
                    <a:pt x="209" y="291"/>
                    <a:pt x="209" y="291"/>
                  </a:cubicBezTo>
                  <a:cubicBezTo>
                    <a:pt x="142" y="210"/>
                    <a:pt x="98" y="110"/>
                    <a:pt x="8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0" name="Freeform: Shape 20">
              <a:extLst>
                <a:ext uri="{FF2B5EF4-FFF2-40B4-BE49-F238E27FC236}">
                  <a16:creationId xmlns:a16="http://schemas.microsoft.com/office/drawing/2014/main" id="{CA38C2B7-5BDB-4EDB-8CF4-2F7F1ADA4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338" y="4368801"/>
              <a:ext cx="742950" cy="455613"/>
            </a:xfrm>
            <a:custGeom>
              <a:avLst/>
              <a:gdLst>
                <a:gd name="T0" fmla="*/ 56 w 351"/>
                <a:gd name="T1" fmla="*/ 0 h 215"/>
                <a:gd name="T2" fmla="*/ 0 w 351"/>
                <a:gd name="T3" fmla="*/ 68 h 215"/>
                <a:gd name="T4" fmla="*/ 342 w 351"/>
                <a:gd name="T5" fmla="*/ 212 h 215"/>
                <a:gd name="T6" fmla="*/ 351 w 351"/>
                <a:gd name="T7" fmla="*/ 123 h 215"/>
                <a:gd name="T8" fmla="*/ 56 w 351"/>
                <a:gd name="T9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215">
                  <a:moveTo>
                    <a:pt x="56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173" y="215"/>
                    <a:pt x="342" y="212"/>
                    <a:pt x="342" y="212"/>
                  </a:cubicBezTo>
                  <a:cubicBezTo>
                    <a:pt x="351" y="123"/>
                    <a:pt x="351" y="123"/>
                    <a:pt x="351" y="123"/>
                  </a:cubicBezTo>
                  <a:cubicBezTo>
                    <a:pt x="240" y="112"/>
                    <a:pt x="138" y="68"/>
                    <a:pt x="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1" name="Freeform: Shape 21">
              <a:extLst>
                <a:ext uri="{FF2B5EF4-FFF2-40B4-BE49-F238E27FC236}">
                  <a16:creationId xmlns:a16="http://schemas.microsoft.com/office/drawing/2014/main" id="{6E1D1903-FC47-4DD5-80C0-D9A0C7B8A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4425" y="4373564"/>
              <a:ext cx="741363" cy="434975"/>
            </a:xfrm>
            <a:custGeom>
              <a:avLst/>
              <a:gdLst>
                <a:gd name="T0" fmla="*/ 0 w 351"/>
                <a:gd name="T1" fmla="*/ 121 h 206"/>
                <a:gd name="T2" fmla="*/ 8 w 351"/>
                <a:gd name="T3" fmla="*/ 206 h 206"/>
                <a:gd name="T4" fmla="*/ 351 w 351"/>
                <a:gd name="T5" fmla="*/ 66 h 206"/>
                <a:gd name="T6" fmla="*/ 298 w 351"/>
                <a:gd name="T7" fmla="*/ 0 h 206"/>
                <a:gd name="T8" fmla="*/ 0 w 351"/>
                <a:gd name="T9" fmla="*/ 12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206">
                  <a:moveTo>
                    <a:pt x="0" y="121"/>
                  </a:moveTo>
                  <a:cubicBezTo>
                    <a:pt x="8" y="206"/>
                    <a:pt x="8" y="206"/>
                    <a:pt x="8" y="206"/>
                  </a:cubicBezTo>
                  <a:cubicBezTo>
                    <a:pt x="8" y="206"/>
                    <a:pt x="223" y="197"/>
                    <a:pt x="351" y="66"/>
                  </a:cubicBezTo>
                  <a:cubicBezTo>
                    <a:pt x="298" y="0"/>
                    <a:pt x="298" y="0"/>
                    <a:pt x="298" y="0"/>
                  </a:cubicBezTo>
                  <a:cubicBezTo>
                    <a:pt x="215" y="68"/>
                    <a:pt x="113" y="111"/>
                    <a:pt x="0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2" name="Freeform: Shape 22">
              <a:extLst>
                <a:ext uri="{FF2B5EF4-FFF2-40B4-BE49-F238E27FC236}">
                  <a16:creationId xmlns:a16="http://schemas.microsoft.com/office/drawing/2014/main" id="{CFF661E7-6446-4613-B6D0-BDF3A1EEC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0238" y="3597276"/>
              <a:ext cx="450850" cy="742950"/>
            </a:xfrm>
            <a:custGeom>
              <a:avLst/>
              <a:gdLst>
                <a:gd name="T0" fmla="*/ 124 w 213"/>
                <a:gd name="T1" fmla="*/ 0 h 351"/>
                <a:gd name="T2" fmla="*/ 0 w 213"/>
                <a:gd name="T3" fmla="*/ 294 h 351"/>
                <a:gd name="T4" fmla="*/ 69 w 213"/>
                <a:gd name="T5" fmla="*/ 351 h 351"/>
                <a:gd name="T6" fmla="*/ 213 w 213"/>
                <a:gd name="T7" fmla="*/ 9 h 351"/>
                <a:gd name="T8" fmla="*/ 124 w 213"/>
                <a:gd name="T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351">
                  <a:moveTo>
                    <a:pt x="124" y="0"/>
                  </a:moveTo>
                  <a:cubicBezTo>
                    <a:pt x="113" y="111"/>
                    <a:pt x="68" y="212"/>
                    <a:pt x="0" y="294"/>
                  </a:cubicBezTo>
                  <a:cubicBezTo>
                    <a:pt x="69" y="351"/>
                    <a:pt x="69" y="351"/>
                    <a:pt x="69" y="351"/>
                  </a:cubicBezTo>
                  <a:cubicBezTo>
                    <a:pt x="69" y="351"/>
                    <a:pt x="209" y="205"/>
                    <a:pt x="213" y="9"/>
                  </a:cubicBezTo>
                  <a:lnTo>
                    <a:pt x="1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3" name="Freeform: Shape 23">
              <a:extLst>
                <a:ext uri="{FF2B5EF4-FFF2-40B4-BE49-F238E27FC236}">
                  <a16:creationId xmlns:a16="http://schemas.microsoft.com/office/drawing/2014/main" id="{C2F07BF9-DF28-461A-82A2-4D117BC2F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350" y="2632076"/>
              <a:ext cx="439738" cy="744538"/>
            </a:xfrm>
            <a:custGeom>
              <a:avLst/>
              <a:gdLst>
                <a:gd name="T0" fmla="*/ 120 w 208"/>
                <a:gd name="T1" fmla="*/ 352 h 352"/>
                <a:gd name="T2" fmla="*/ 208 w 208"/>
                <a:gd name="T3" fmla="*/ 344 h 352"/>
                <a:gd name="T4" fmla="*/ 67 w 208"/>
                <a:gd name="T5" fmla="*/ 0 h 352"/>
                <a:gd name="T6" fmla="*/ 0 w 208"/>
                <a:gd name="T7" fmla="*/ 56 h 352"/>
                <a:gd name="T8" fmla="*/ 120 w 208"/>
                <a:gd name="T9" fmla="*/ 35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352">
                  <a:moveTo>
                    <a:pt x="120" y="352"/>
                  </a:moveTo>
                  <a:cubicBezTo>
                    <a:pt x="208" y="344"/>
                    <a:pt x="208" y="344"/>
                    <a:pt x="208" y="344"/>
                  </a:cubicBezTo>
                  <a:cubicBezTo>
                    <a:pt x="208" y="344"/>
                    <a:pt x="207" y="153"/>
                    <a:pt x="67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7" y="138"/>
                    <a:pt x="110" y="240"/>
                    <a:pt x="120" y="3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4" name="Freeform: Shape 24">
              <a:extLst>
                <a:ext uri="{FF2B5EF4-FFF2-40B4-BE49-F238E27FC236}">
                  <a16:creationId xmlns:a16="http://schemas.microsoft.com/office/drawing/2014/main" id="{DF06D98A-5231-4088-A8DD-1F0727081A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1888" y="2147889"/>
              <a:ext cx="741363" cy="444500"/>
            </a:xfrm>
            <a:custGeom>
              <a:avLst/>
              <a:gdLst>
                <a:gd name="T0" fmla="*/ 296 w 351"/>
                <a:gd name="T1" fmla="*/ 210 h 210"/>
                <a:gd name="T2" fmla="*/ 351 w 351"/>
                <a:gd name="T3" fmla="*/ 144 h 210"/>
                <a:gd name="T4" fmla="*/ 9 w 351"/>
                <a:gd name="T5" fmla="*/ 0 h 210"/>
                <a:gd name="T6" fmla="*/ 0 w 351"/>
                <a:gd name="T7" fmla="*/ 86 h 210"/>
                <a:gd name="T8" fmla="*/ 296 w 351"/>
                <a:gd name="T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210">
                  <a:moveTo>
                    <a:pt x="296" y="210"/>
                  </a:moveTo>
                  <a:cubicBezTo>
                    <a:pt x="351" y="144"/>
                    <a:pt x="351" y="144"/>
                    <a:pt x="351" y="144"/>
                  </a:cubicBezTo>
                  <a:cubicBezTo>
                    <a:pt x="351" y="144"/>
                    <a:pt x="238" y="19"/>
                    <a:pt x="9" y="0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12" y="97"/>
                    <a:pt x="214" y="142"/>
                    <a:pt x="296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5" name="Freeform: Shape 25">
              <a:extLst>
                <a:ext uri="{FF2B5EF4-FFF2-40B4-BE49-F238E27FC236}">
                  <a16:creationId xmlns:a16="http://schemas.microsoft.com/office/drawing/2014/main" id="{18F0D31C-6D8F-431C-B7D1-28AFC3219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9863" y="2147889"/>
              <a:ext cx="741363" cy="438150"/>
            </a:xfrm>
            <a:custGeom>
              <a:avLst/>
              <a:gdLst>
                <a:gd name="T0" fmla="*/ 351 w 351"/>
                <a:gd name="T1" fmla="*/ 85 h 207"/>
                <a:gd name="T2" fmla="*/ 343 w 351"/>
                <a:gd name="T3" fmla="*/ 0 h 207"/>
                <a:gd name="T4" fmla="*/ 0 w 351"/>
                <a:gd name="T5" fmla="*/ 141 h 207"/>
                <a:gd name="T6" fmla="*/ 54 w 351"/>
                <a:gd name="T7" fmla="*/ 207 h 207"/>
                <a:gd name="T8" fmla="*/ 351 w 351"/>
                <a:gd name="T9" fmla="*/ 8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207">
                  <a:moveTo>
                    <a:pt x="351" y="85"/>
                  </a:moveTo>
                  <a:cubicBezTo>
                    <a:pt x="343" y="0"/>
                    <a:pt x="343" y="0"/>
                    <a:pt x="343" y="0"/>
                  </a:cubicBezTo>
                  <a:cubicBezTo>
                    <a:pt x="343" y="0"/>
                    <a:pt x="153" y="0"/>
                    <a:pt x="0" y="141"/>
                  </a:cubicBezTo>
                  <a:cubicBezTo>
                    <a:pt x="54" y="207"/>
                    <a:pt x="54" y="207"/>
                    <a:pt x="54" y="207"/>
                  </a:cubicBezTo>
                  <a:cubicBezTo>
                    <a:pt x="136" y="139"/>
                    <a:pt x="239" y="95"/>
                    <a:pt x="351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grpSp>
          <p:nvGrpSpPr>
            <p:cNvPr id="26" name="Group 26">
              <a:extLst>
                <a:ext uri="{FF2B5EF4-FFF2-40B4-BE49-F238E27FC236}">
                  <a16:creationId xmlns:a16="http://schemas.microsoft.com/office/drawing/2014/main" id="{B04421D5-26D9-4B47-BE46-1181D12FC388}"/>
                </a:ext>
              </a:extLst>
            </p:cNvPr>
            <p:cNvGrpSpPr/>
            <p:nvPr/>
          </p:nvGrpSpPr>
          <p:grpSpPr>
            <a:xfrm>
              <a:off x="5670419" y="3034929"/>
              <a:ext cx="903360" cy="930324"/>
              <a:chOff x="3681413" y="3632200"/>
              <a:chExt cx="638175" cy="657225"/>
            </a:xfrm>
            <a:grpFill/>
          </p:grpSpPr>
          <p:sp>
            <p:nvSpPr>
              <p:cNvPr id="27" name="Freeform: Shape 27">
                <a:extLst>
                  <a:ext uri="{FF2B5EF4-FFF2-40B4-BE49-F238E27FC236}">
                    <a16:creationId xmlns:a16="http://schemas.microsoft.com/office/drawing/2014/main" id="{A24A8D45-3C39-428E-B609-556C1FB85C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688" y="3681413"/>
                <a:ext cx="342900" cy="533400"/>
              </a:xfrm>
              <a:custGeom>
                <a:avLst/>
                <a:gdLst/>
                <a:ahLst/>
                <a:cxnLst>
                  <a:cxn ang="0">
                    <a:pos x="135" y="53"/>
                  </a:cxn>
                  <a:cxn ang="0">
                    <a:pos x="134" y="52"/>
                  </a:cxn>
                  <a:cxn ang="0">
                    <a:pos x="121" y="47"/>
                  </a:cxn>
                  <a:cxn ang="0">
                    <a:pos x="112" y="56"/>
                  </a:cxn>
                  <a:cxn ang="0">
                    <a:pos x="103" y="46"/>
                  </a:cxn>
                  <a:cxn ang="0">
                    <a:pos x="103" y="46"/>
                  </a:cxn>
                  <a:cxn ang="0">
                    <a:pos x="91" y="52"/>
                  </a:cxn>
                  <a:cxn ang="0">
                    <a:pos x="88" y="53"/>
                  </a:cxn>
                  <a:cxn ang="0">
                    <a:pos x="71" y="55"/>
                  </a:cxn>
                  <a:cxn ang="0">
                    <a:pos x="29" y="9"/>
                  </a:cxn>
                  <a:cxn ang="0">
                    <a:pos x="22" y="2"/>
                  </a:cxn>
                  <a:cxn ang="0">
                    <a:pos x="18" y="1"/>
                  </a:cxn>
                  <a:cxn ang="0">
                    <a:pos x="10" y="2"/>
                  </a:cxn>
                  <a:cxn ang="0">
                    <a:pos x="3" y="21"/>
                  </a:cxn>
                  <a:cxn ang="0">
                    <a:pos x="12" y="36"/>
                  </a:cxn>
                  <a:cxn ang="0">
                    <a:pos x="16" y="41"/>
                  </a:cxn>
                  <a:cxn ang="0">
                    <a:pos x="63" y="82"/>
                  </a:cxn>
                  <a:cxn ang="0">
                    <a:pos x="75" y="84"/>
                  </a:cxn>
                  <a:cxn ang="0">
                    <a:pos x="75" y="158"/>
                  </a:cxn>
                  <a:cxn ang="0">
                    <a:pos x="77" y="168"/>
                  </a:cxn>
                  <a:cxn ang="0">
                    <a:pos x="77" y="170"/>
                  </a:cxn>
                  <a:cxn ang="0">
                    <a:pos x="77" y="305"/>
                  </a:cxn>
                  <a:cxn ang="0">
                    <a:pos x="93" y="321"/>
                  </a:cxn>
                  <a:cxn ang="0">
                    <a:pos x="110" y="305"/>
                  </a:cxn>
                  <a:cxn ang="0">
                    <a:pos x="110" y="190"/>
                  </a:cxn>
                  <a:cxn ang="0">
                    <a:pos x="112" y="190"/>
                  </a:cxn>
                  <a:cxn ang="0">
                    <a:pos x="112" y="190"/>
                  </a:cxn>
                  <a:cxn ang="0">
                    <a:pos x="112" y="305"/>
                  </a:cxn>
                  <a:cxn ang="0">
                    <a:pos x="129" y="321"/>
                  </a:cxn>
                  <a:cxn ang="0">
                    <a:pos x="129" y="321"/>
                  </a:cxn>
                  <a:cxn ang="0">
                    <a:pos x="146" y="305"/>
                  </a:cxn>
                  <a:cxn ang="0">
                    <a:pos x="146" y="173"/>
                  </a:cxn>
                  <a:cxn ang="0">
                    <a:pos x="149" y="175"/>
                  </a:cxn>
                  <a:cxn ang="0">
                    <a:pos x="155" y="177"/>
                  </a:cxn>
                  <a:cxn ang="0">
                    <a:pos x="168" y="170"/>
                  </a:cxn>
                  <a:cxn ang="0">
                    <a:pos x="135" y="53"/>
                  </a:cxn>
                  <a:cxn ang="0">
                    <a:pos x="112" y="127"/>
                  </a:cxn>
                  <a:cxn ang="0">
                    <a:pos x="112" y="127"/>
                  </a:cxn>
                  <a:cxn ang="0">
                    <a:pos x="103" y="115"/>
                  </a:cxn>
                  <a:cxn ang="0">
                    <a:pos x="112" y="57"/>
                  </a:cxn>
                  <a:cxn ang="0">
                    <a:pos x="112" y="57"/>
                  </a:cxn>
                  <a:cxn ang="0">
                    <a:pos x="121" y="115"/>
                  </a:cxn>
                  <a:cxn ang="0">
                    <a:pos x="112" y="127"/>
                  </a:cxn>
                  <a:cxn ang="0">
                    <a:pos x="149" y="143"/>
                  </a:cxn>
                  <a:cxn ang="0">
                    <a:pos x="149" y="103"/>
                  </a:cxn>
                  <a:cxn ang="0">
                    <a:pos x="149" y="143"/>
                  </a:cxn>
                  <a:cxn ang="0">
                    <a:pos x="149" y="143"/>
                  </a:cxn>
                  <a:cxn ang="0">
                    <a:pos x="149" y="143"/>
                  </a:cxn>
                </a:cxnLst>
                <a:rect l="0" t="0" r="r" b="b"/>
                <a:pathLst>
                  <a:path w="207" h="321">
                    <a:moveTo>
                      <a:pt x="135" y="53"/>
                    </a:moveTo>
                    <a:cubicBezTo>
                      <a:pt x="135" y="53"/>
                      <a:pt x="134" y="52"/>
                      <a:pt x="134" y="52"/>
                    </a:cubicBezTo>
                    <a:cubicBezTo>
                      <a:pt x="130" y="50"/>
                      <a:pt x="126" y="48"/>
                      <a:pt x="121" y="47"/>
                    </a:cubicBezTo>
                    <a:cubicBezTo>
                      <a:pt x="112" y="56"/>
                      <a:pt x="112" y="56"/>
                      <a:pt x="112" y="56"/>
                    </a:cubicBezTo>
                    <a:cubicBezTo>
                      <a:pt x="103" y="46"/>
                      <a:pt x="103" y="46"/>
                      <a:pt x="103" y="46"/>
                    </a:cubicBezTo>
                    <a:cubicBezTo>
                      <a:pt x="103" y="46"/>
                      <a:pt x="103" y="46"/>
                      <a:pt x="103" y="46"/>
                    </a:cubicBezTo>
                    <a:cubicBezTo>
                      <a:pt x="99" y="48"/>
                      <a:pt x="95" y="49"/>
                      <a:pt x="91" y="52"/>
                    </a:cubicBezTo>
                    <a:cubicBezTo>
                      <a:pt x="90" y="52"/>
                      <a:pt x="89" y="52"/>
                      <a:pt x="88" y="53"/>
                    </a:cubicBezTo>
                    <a:cubicBezTo>
                      <a:pt x="82" y="56"/>
                      <a:pt x="77" y="57"/>
                      <a:pt x="71" y="55"/>
                    </a:cubicBezTo>
                    <a:cubicBezTo>
                      <a:pt x="52" y="49"/>
                      <a:pt x="34" y="19"/>
                      <a:pt x="29" y="9"/>
                    </a:cubicBezTo>
                    <a:cubicBezTo>
                      <a:pt x="27" y="6"/>
                      <a:pt x="25" y="4"/>
                      <a:pt x="22" y="2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6" y="0"/>
                      <a:pt x="13" y="1"/>
                      <a:pt x="10" y="2"/>
                    </a:cubicBezTo>
                    <a:cubicBezTo>
                      <a:pt x="3" y="5"/>
                      <a:pt x="0" y="14"/>
                      <a:pt x="3" y="21"/>
                    </a:cubicBezTo>
                    <a:cubicBezTo>
                      <a:pt x="4" y="23"/>
                      <a:pt x="7" y="29"/>
                      <a:pt x="12" y="36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26" y="56"/>
                      <a:pt x="42" y="75"/>
                      <a:pt x="63" y="82"/>
                    </a:cubicBezTo>
                    <a:cubicBezTo>
                      <a:pt x="67" y="83"/>
                      <a:pt x="71" y="84"/>
                      <a:pt x="75" y="84"/>
                    </a:cubicBezTo>
                    <a:cubicBezTo>
                      <a:pt x="75" y="158"/>
                      <a:pt x="75" y="158"/>
                      <a:pt x="75" y="158"/>
                    </a:cubicBezTo>
                    <a:cubicBezTo>
                      <a:pt x="75" y="162"/>
                      <a:pt x="76" y="165"/>
                      <a:pt x="77" y="168"/>
                    </a:cubicBezTo>
                    <a:cubicBezTo>
                      <a:pt x="77" y="169"/>
                      <a:pt x="77" y="170"/>
                      <a:pt x="77" y="170"/>
                    </a:cubicBezTo>
                    <a:cubicBezTo>
                      <a:pt x="77" y="305"/>
                      <a:pt x="77" y="305"/>
                      <a:pt x="77" y="305"/>
                    </a:cubicBezTo>
                    <a:cubicBezTo>
                      <a:pt x="77" y="314"/>
                      <a:pt x="84" y="321"/>
                      <a:pt x="93" y="321"/>
                    </a:cubicBezTo>
                    <a:cubicBezTo>
                      <a:pt x="103" y="321"/>
                      <a:pt x="110" y="314"/>
                      <a:pt x="110" y="305"/>
                    </a:cubicBezTo>
                    <a:cubicBezTo>
                      <a:pt x="110" y="190"/>
                      <a:pt x="110" y="190"/>
                      <a:pt x="110" y="190"/>
                    </a:cubicBezTo>
                    <a:cubicBezTo>
                      <a:pt x="111" y="190"/>
                      <a:pt x="111" y="190"/>
                      <a:pt x="112" y="190"/>
                    </a:cubicBezTo>
                    <a:cubicBezTo>
                      <a:pt x="112" y="190"/>
                      <a:pt x="112" y="190"/>
                      <a:pt x="112" y="190"/>
                    </a:cubicBezTo>
                    <a:cubicBezTo>
                      <a:pt x="112" y="305"/>
                      <a:pt x="112" y="305"/>
                      <a:pt x="112" y="305"/>
                    </a:cubicBezTo>
                    <a:cubicBezTo>
                      <a:pt x="112" y="314"/>
                      <a:pt x="120" y="321"/>
                      <a:pt x="129" y="321"/>
                    </a:cubicBezTo>
                    <a:cubicBezTo>
                      <a:pt x="129" y="321"/>
                      <a:pt x="129" y="321"/>
                      <a:pt x="129" y="321"/>
                    </a:cubicBezTo>
                    <a:cubicBezTo>
                      <a:pt x="138" y="321"/>
                      <a:pt x="146" y="314"/>
                      <a:pt x="146" y="305"/>
                    </a:cubicBezTo>
                    <a:cubicBezTo>
                      <a:pt x="146" y="173"/>
                      <a:pt x="146" y="173"/>
                      <a:pt x="146" y="173"/>
                    </a:cubicBezTo>
                    <a:cubicBezTo>
                      <a:pt x="146" y="174"/>
                      <a:pt x="147" y="175"/>
                      <a:pt x="149" y="175"/>
                    </a:cubicBezTo>
                    <a:cubicBezTo>
                      <a:pt x="151" y="176"/>
                      <a:pt x="153" y="177"/>
                      <a:pt x="155" y="177"/>
                    </a:cubicBezTo>
                    <a:cubicBezTo>
                      <a:pt x="160" y="177"/>
                      <a:pt x="165" y="174"/>
                      <a:pt x="168" y="170"/>
                    </a:cubicBezTo>
                    <a:cubicBezTo>
                      <a:pt x="207" y="97"/>
                      <a:pt x="153" y="64"/>
                      <a:pt x="135" y="53"/>
                    </a:cubicBezTo>
                    <a:close/>
                    <a:moveTo>
                      <a:pt x="112" y="127"/>
                    </a:moveTo>
                    <a:cubicBezTo>
                      <a:pt x="112" y="127"/>
                      <a:pt x="112" y="127"/>
                      <a:pt x="112" y="127"/>
                    </a:cubicBezTo>
                    <a:cubicBezTo>
                      <a:pt x="103" y="115"/>
                      <a:pt x="103" y="115"/>
                      <a:pt x="103" y="115"/>
                    </a:cubicBezTo>
                    <a:cubicBezTo>
                      <a:pt x="112" y="57"/>
                      <a:pt x="112" y="57"/>
                      <a:pt x="112" y="57"/>
                    </a:cubicBezTo>
                    <a:cubicBezTo>
                      <a:pt x="112" y="57"/>
                      <a:pt x="112" y="57"/>
                      <a:pt x="112" y="57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112" y="127"/>
                    </a:lnTo>
                    <a:close/>
                    <a:moveTo>
                      <a:pt x="149" y="143"/>
                    </a:moveTo>
                    <a:cubicBezTo>
                      <a:pt x="149" y="103"/>
                      <a:pt x="149" y="103"/>
                      <a:pt x="149" y="103"/>
                    </a:cubicBezTo>
                    <a:cubicBezTo>
                      <a:pt x="154" y="113"/>
                      <a:pt x="156" y="126"/>
                      <a:pt x="149" y="143"/>
                    </a:cubicBezTo>
                    <a:close/>
                    <a:moveTo>
                      <a:pt x="149" y="143"/>
                    </a:moveTo>
                    <a:cubicBezTo>
                      <a:pt x="149" y="143"/>
                      <a:pt x="149" y="143"/>
                      <a:pt x="149" y="14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8" name="Freeform: Shape 28">
                <a:extLst>
                  <a:ext uri="{FF2B5EF4-FFF2-40B4-BE49-F238E27FC236}">
                    <a16:creationId xmlns:a16="http://schemas.microsoft.com/office/drawing/2014/main" id="{855A97C8-AAD1-484C-843A-61BA5A96C2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2100" y="3633788"/>
                <a:ext cx="119063" cy="120650"/>
              </a:xfrm>
              <a:custGeom>
                <a:avLst/>
                <a:gdLst/>
                <a:ahLst/>
                <a:cxnLst>
                  <a:cxn ang="0">
                    <a:pos x="72" y="36"/>
                  </a:cxn>
                  <a:cxn ang="0">
                    <a:pos x="36" y="72"/>
                  </a:cxn>
                  <a:cxn ang="0">
                    <a:pos x="0" y="36"/>
                  </a:cxn>
                  <a:cxn ang="0">
                    <a:pos x="36" y="0"/>
                  </a:cxn>
                  <a:cxn ang="0">
                    <a:pos x="72" y="36"/>
                  </a:cxn>
                  <a:cxn ang="0">
                    <a:pos x="72" y="36"/>
                  </a:cxn>
                  <a:cxn ang="0">
                    <a:pos x="72" y="36"/>
                  </a:cxn>
                </a:cxnLst>
                <a:rect l="0" t="0" r="r" b="b"/>
                <a:pathLst>
                  <a:path w="72" h="72">
                    <a:moveTo>
                      <a:pt x="72" y="36"/>
                    </a:moveTo>
                    <a:cubicBezTo>
                      <a:pt x="72" y="56"/>
                      <a:pt x="56" y="72"/>
                      <a:pt x="36" y="72"/>
                    </a:cubicBezTo>
                    <a:cubicBezTo>
                      <a:pt x="16" y="72"/>
                      <a:pt x="0" y="5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lose/>
                    <a:moveTo>
                      <a:pt x="72" y="36"/>
                    </a:moveTo>
                    <a:cubicBezTo>
                      <a:pt x="72" y="36"/>
                      <a:pt x="72" y="36"/>
                      <a:pt x="72" y="36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9" name="Freeform: Shape 29">
                <a:extLst>
                  <a:ext uri="{FF2B5EF4-FFF2-40B4-BE49-F238E27FC236}">
                    <a16:creationId xmlns:a16="http://schemas.microsoft.com/office/drawing/2014/main" id="{ADC7E758-8675-494E-8FC7-08A52A072E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3638" y="3632200"/>
                <a:ext cx="361950" cy="338137"/>
              </a:xfrm>
              <a:custGeom>
                <a:avLst/>
                <a:gdLst/>
                <a:ahLst/>
                <a:cxnLst>
                  <a:cxn ang="0">
                    <a:pos x="197" y="203"/>
                  </a:cxn>
                  <a:cxn ang="0">
                    <a:pos x="20" y="203"/>
                  </a:cxn>
                  <a:cxn ang="0">
                    <a:pos x="0" y="182"/>
                  </a:cxn>
                  <a:cxn ang="0">
                    <a:pos x="0" y="20"/>
                  </a:cxn>
                  <a:cxn ang="0">
                    <a:pos x="20" y="0"/>
                  </a:cxn>
                  <a:cxn ang="0">
                    <a:pos x="197" y="0"/>
                  </a:cxn>
                  <a:cxn ang="0">
                    <a:pos x="218" y="20"/>
                  </a:cxn>
                  <a:cxn ang="0">
                    <a:pos x="218" y="182"/>
                  </a:cxn>
                  <a:cxn ang="0">
                    <a:pos x="197" y="203"/>
                  </a:cxn>
                  <a:cxn ang="0">
                    <a:pos x="20" y="13"/>
                  </a:cxn>
                  <a:cxn ang="0">
                    <a:pos x="13" y="20"/>
                  </a:cxn>
                  <a:cxn ang="0">
                    <a:pos x="13" y="182"/>
                  </a:cxn>
                  <a:cxn ang="0">
                    <a:pos x="20" y="189"/>
                  </a:cxn>
                  <a:cxn ang="0">
                    <a:pos x="197" y="189"/>
                  </a:cxn>
                  <a:cxn ang="0">
                    <a:pos x="204" y="182"/>
                  </a:cxn>
                  <a:cxn ang="0">
                    <a:pos x="204" y="20"/>
                  </a:cxn>
                  <a:cxn ang="0">
                    <a:pos x="197" y="13"/>
                  </a:cxn>
                  <a:cxn ang="0">
                    <a:pos x="20" y="13"/>
                  </a:cxn>
                  <a:cxn ang="0">
                    <a:pos x="20" y="13"/>
                  </a:cxn>
                  <a:cxn ang="0">
                    <a:pos x="20" y="13"/>
                  </a:cxn>
                </a:cxnLst>
                <a:rect l="0" t="0" r="r" b="b"/>
                <a:pathLst>
                  <a:path w="218" h="203">
                    <a:moveTo>
                      <a:pt x="197" y="203"/>
                    </a:moveTo>
                    <a:cubicBezTo>
                      <a:pt x="20" y="203"/>
                      <a:pt x="20" y="203"/>
                      <a:pt x="20" y="203"/>
                    </a:cubicBezTo>
                    <a:cubicBezTo>
                      <a:pt x="9" y="203"/>
                      <a:pt x="0" y="194"/>
                      <a:pt x="0" y="18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197" y="0"/>
                      <a:pt x="197" y="0"/>
                      <a:pt x="197" y="0"/>
                    </a:cubicBezTo>
                    <a:cubicBezTo>
                      <a:pt x="208" y="0"/>
                      <a:pt x="218" y="9"/>
                      <a:pt x="218" y="20"/>
                    </a:cubicBezTo>
                    <a:cubicBezTo>
                      <a:pt x="218" y="182"/>
                      <a:pt x="218" y="182"/>
                      <a:pt x="218" y="182"/>
                    </a:cubicBezTo>
                    <a:cubicBezTo>
                      <a:pt x="218" y="194"/>
                      <a:pt x="208" y="203"/>
                      <a:pt x="197" y="203"/>
                    </a:cubicBezTo>
                    <a:close/>
                    <a:moveTo>
                      <a:pt x="20" y="13"/>
                    </a:moveTo>
                    <a:cubicBezTo>
                      <a:pt x="16" y="13"/>
                      <a:pt x="13" y="16"/>
                      <a:pt x="13" y="20"/>
                    </a:cubicBezTo>
                    <a:cubicBezTo>
                      <a:pt x="13" y="182"/>
                      <a:pt x="13" y="182"/>
                      <a:pt x="13" y="182"/>
                    </a:cubicBezTo>
                    <a:cubicBezTo>
                      <a:pt x="13" y="186"/>
                      <a:pt x="16" y="189"/>
                      <a:pt x="20" y="189"/>
                    </a:cubicBezTo>
                    <a:cubicBezTo>
                      <a:pt x="197" y="189"/>
                      <a:pt x="197" y="189"/>
                      <a:pt x="197" y="189"/>
                    </a:cubicBezTo>
                    <a:cubicBezTo>
                      <a:pt x="201" y="189"/>
                      <a:pt x="204" y="186"/>
                      <a:pt x="204" y="182"/>
                    </a:cubicBezTo>
                    <a:cubicBezTo>
                      <a:pt x="204" y="20"/>
                      <a:pt x="204" y="20"/>
                      <a:pt x="204" y="20"/>
                    </a:cubicBezTo>
                    <a:cubicBezTo>
                      <a:pt x="204" y="16"/>
                      <a:pt x="201" y="13"/>
                      <a:pt x="197" y="13"/>
                    </a:cubicBezTo>
                    <a:lnTo>
                      <a:pt x="20" y="13"/>
                    </a:lnTo>
                    <a:close/>
                    <a:moveTo>
                      <a:pt x="20" y="13"/>
                    </a:moveTo>
                    <a:cubicBezTo>
                      <a:pt x="20" y="13"/>
                      <a:pt x="20" y="13"/>
                      <a:pt x="20" y="1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0" name="Freeform: Shape 30">
                <a:extLst>
                  <a:ext uri="{FF2B5EF4-FFF2-40B4-BE49-F238E27FC236}">
                    <a16:creationId xmlns:a16="http://schemas.microsoft.com/office/drawing/2014/main" id="{1B3915D8-3AF8-42B0-A4E8-8F31D7D664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3325" y="4003675"/>
                <a:ext cx="96838" cy="93662"/>
              </a:xfrm>
              <a:custGeom>
                <a:avLst/>
                <a:gdLst/>
                <a:ahLst/>
                <a:cxnLst>
                  <a:cxn ang="0">
                    <a:pos x="58" y="29"/>
                  </a:cxn>
                  <a:cxn ang="0">
                    <a:pos x="29" y="57"/>
                  </a:cxn>
                  <a:cxn ang="0">
                    <a:pos x="0" y="29"/>
                  </a:cxn>
                  <a:cxn ang="0">
                    <a:pos x="29" y="0"/>
                  </a:cxn>
                  <a:cxn ang="0">
                    <a:pos x="58" y="29"/>
                  </a:cxn>
                  <a:cxn ang="0">
                    <a:pos x="58" y="29"/>
                  </a:cxn>
                  <a:cxn ang="0">
                    <a:pos x="58" y="29"/>
                  </a:cxn>
                </a:cxnLst>
                <a:rect l="0" t="0" r="r" b="b"/>
                <a:pathLst>
                  <a:path w="58" h="57">
                    <a:moveTo>
                      <a:pt x="58" y="29"/>
                    </a:moveTo>
                    <a:cubicBezTo>
                      <a:pt x="58" y="45"/>
                      <a:pt x="45" y="57"/>
                      <a:pt x="29" y="57"/>
                    </a:cubicBezTo>
                    <a:cubicBezTo>
                      <a:pt x="13" y="57"/>
                      <a:pt x="0" y="45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lose/>
                    <a:moveTo>
                      <a:pt x="58" y="29"/>
                    </a:moveTo>
                    <a:cubicBezTo>
                      <a:pt x="58" y="29"/>
                      <a:pt x="58" y="29"/>
                      <a:pt x="58" y="29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1" name="Freeform: Shape 31">
                <a:extLst>
                  <a:ext uri="{FF2B5EF4-FFF2-40B4-BE49-F238E27FC236}">
                    <a16:creationId xmlns:a16="http://schemas.microsoft.com/office/drawing/2014/main" id="{EEA29D6F-12BA-487F-B253-3EDC98B3E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5700" y="4100513"/>
                <a:ext cx="192088" cy="106362"/>
              </a:xfrm>
              <a:custGeom>
                <a:avLst/>
                <a:gdLst/>
                <a:ahLst/>
                <a:cxnLst>
                  <a:cxn ang="0">
                    <a:pos x="25" y="64"/>
                  </a:cxn>
                  <a:cxn ang="0">
                    <a:pos x="29" y="44"/>
                  </a:cxn>
                  <a:cxn ang="0">
                    <a:pos x="29" y="64"/>
                  </a:cxn>
                  <a:cxn ang="0">
                    <a:pos x="58" y="64"/>
                  </a:cxn>
                  <a:cxn ang="0">
                    <a:pos x="51" y="54"/>
                  </a:cxn>
                  <a:cxn ang="0">
                    <a:pos x="58" y="8"/>
                  </a:cxn>
                  <a:cxn ang="0">
                    <a:pos x="58" y="8"/>
                  </a:cxn>
                  <a:cxn ang="0">
                    <a:pos x="65" y="54"/>
                  </a:cxn>
                  <a:cxn ang="0">
                    <a:pos x="58" y="64"/>
                  </a:cxn>
                  <a:cxn ang="0">
                    <a:pos x="87" y="64"/>
                  </a:cxn>
                  <a:cxn ang="0">
                    <a:pos x="87" y="44"/>
                  </a:cxn>
                  <a:cxn ang="0">
                    <a:pos x="91" y="64"/>
                  </a:cxn>
                  <a:cxn ang="0">
                    <a:pos x="114" y="64"/>
                  </a:cxn>
                  <a:cxn ang="0">
                    <a:pos x="77" y="5"/>
                  </a:cxn>
                  <a:cxn ang="0">
                    <a:pos x="76" y="5"/>
                  </a:cxn>
                  <a:cxn ang="0">
                    <a:pos x="65" y="0"/>
                  </a:cxn>
                  <a:cxn ang="0">
                    <a:pos x="58" y="7"/>
                  </a:cxn>
                  <a:cxn ang="0">
                    <a:pos x="51" y="0"/>
                  </a:cxn>
                  <a:cxn ang="0">
                    <a:pos x="51" y="0"/>
                  </a:cxn>
                  <a:cxn ang="0">
                    <a:pos x="40" y="5"/>
                  </a:cxn>
                  <a:cxn ang="0">
                    <a:pos x="39" y="5"/>
                  </a:cxn>
                  <a:cxn ang="0">
                    <a:pos x="2" y="64"/>
                  </a:cxn>
                  <a:cxn ang="0">
                    <a:pos x="25" y="64"/>
                  </a:cxn>
                  <a:cxn ang="0">
                    <a:pos x="25" y="64"/>
                  </a:cxn>
                  <a:cxn ang="0">
                    <a:pos x="25" y="64"/>
                  </a:cxn>
                </a:cxnLst>
                <a:rect l="0" t="0" r="r" b="b"/>
                <a:pathLst>
                  <a:path w="116" h="64">
                    <a:moveTo>
                      <a:pt x="25" y="64"/>
                    </a:moveTo>
                    <a:cubicBezTo>
                      <a:pt x="24" y="56"/>
                      <a:pt x="26" y="49"/>
                      <a:pt x="29" y="44"/>
                    </a:cubicBezTo>
                    <a:cubicBezTo>
                      <a:pt x="29" y="64"/>
                      <a:pt x="29" y="64"/>
                      <a:pt x="29" y="64"/>
                    </a:cubicBezTo>
                    <a:cubicBezTo>
                      <a:pt x="58" y="64"/>
                      <a:pt x="58" y="64"/>
                      <a:pt x="58" y="64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58" y="8"/>
                      <a:pt x="58" y="8"/>
                      <a:pt x="58" y="8"/>
                    </a:cubicBezTo>
                    <a:cubicBezTo>
                      <a:pt x="58" y="8"/>
                      <a:pt x="58" y="8"/>
                      <a:pt x="58" y="8"/>
                    </a:cubicBezTo>
                    <a:cubicBezTo>
                      <a:pt x="65" y="54"/>
                      <a:pt x="65" y="54"/>
                      <a:pt x="65" y="54"/>
                    </a:cubicBezTo>
                    <a:cubicBezTo>
                      <a:pt x="58" y="64"/>
                      <a:pt x="58" y="64"/>
                      <a:pt x="58" y="64"/>
                    </a:cubicBezTo>
                    <a:cubicBezTo>
                      <a:pt x="87" y="64"/>
                      <a:pt x="87" y="64"/>
                      <a:pt x="87" y="64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90" y="49"/>
                      <a:pt x="92" y="56"/>
                      <a:pt x="91" y="64"/>
                    </a:cubicBezTo>
                    <a:cubicBezTo>
                      <a:pt x="114" y="64"/>
                      <a:pt x="114" y="64"/>
                      <a:pt x="114" y="64"/>
                    </a:cubicBezTo>
                    <a:cubicBezTo>
                      <a:pt x="116" y="29"/>
                      <a:pt x="88" y="12"/>
                      <a:pt x="77" y="5"/>
                    </a:cubicBezTo>
                    <a:cubicBezTo>
                      <a:pt x="77" y="5"/>
                      <a:pt x="76" y="5"/>
                      <a:pt x="76" y="5"/>
                    </a:cubicBezTo>
                    <a:cubicBezTo>
                      <a:pt x="72" y="2"/>
                      <a:pt x="69" y="1"/>
                      <a:pt x="65" y="0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47" y="1"/>
                      <a:pt x="44" y="2"/>
                      <a:pt x="40" y="5"/>
                    </a:cubicBezTo>
                    <a:cubicBezTo>
                      <a:pt x="40" y="5"/>
                      <a:pt x="39" y="5"/>
                      <a:pt x="39" y="5"/>
                    </a:cubicBezTo>
                    <a:cubicBezTo>
                      <a:pt x="28" y="12"/>
                      <a:pt x="0" y="29"/>
                      <a:pt x="2" y="64"/>
                    </a:cubicBezTo>
                    <a:lnTo>
                      <a:pt x="25" y="64"/>
                    </a:lnTo>
                    <a:close/>
                    <a:moveTo>
                      <a:pt x="25" y="64"/>
                    </a:moveTo>
                    <a:cubicBezTo>
                      <a:pt x="25" y="64"/>
                      <a:pt x="25" y="64"/>
                      <a:pt x="25" y="6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2" name="Freeform: Shape 32">
                <a:extLst>
                  <a:ext uri="{FF2B5EF4-FFF2-40B4-BE49-F238E27FC236}">
                    <a16:creationId xmlns:a16="http://schemas.microsoft.com/office/drawing/2014/main" id="{5C6AFDAF-D81E-4036-B307-AD5F82B04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9063" y="4003675"/>
                <a:ext cx="93663" cy="93662"/>
              </a:xfrm>
              <a:custGeom>
                <a:avLst/>
                <a:gdLst/>
                <a:ahLst/>
                <a:cxnLst>
                  <a:cxn ang="0">
                    <a:pos x="57" y="29"/>
                  </a:cxn>
                  <a:cxn ang="0">
                    <a:pos x="28" y="57"/>
                  </a:cxn>
                  <a:cxn ang="0">
                    <a:pos x="0" y="29"/>
                  </a:cxn>
                  <a:cxn ang="0">
                    <a:pos x="28" y="0"/>
                  </a:cxn>
                  <a:cxn ang="0">
                    <a:pos x="57" y="29"/>
                  </a:cxn>
                  <a:cxn ang="0">
                    <a:pos x="57" y="29"/>
                  </a:cxn>
                  <a:cxn ang="0">
                    <a:pos x="57" y="29"/>
                  </a:cxn>
                </a:cxnLst>
                <a:rect l="0" t="0" r="r" b="b"/>
                <a:pathLst>
                  <a:path w="57" h="57">
                    <a:moveTo>
                      <a:pt x="57" y="29"/>
                    </a:moveTo>
                    <a:cubicBezTo>
                      <a:pt x="57" y="45"/>
                      <a:pt x="44" y="57"/>
                      <a:pt x="28" y="57"/>
                    </a:cubicBezTo>
                    <a:cubicBezTo>
                      <a:pt x="13" y="57"/>
                      <a:pt x="0" y="45"/>
                      <a:pt x="0" y="29"/>
                    </a:cubicBezTo>
                    <a:cubicBezTo>
                      <a:pt x="0" y="13"/>
                      <a:pt x="13" y="0"/>
                      <a:pt x="28" y="0"/>
                    </a:cubicBezTo>
                    <a:cubicBezTo>
                      <a:pt x="44" y="0"/>
                      <a:pt x="57" y="13"/>
                      <a:pt x="57" y="29"/>
                    </a:cubicBezTo>
                    <a:close/>
                    <a:moveTo>
                      <a:pt x="57" y="29"/>
                    </a:moveTo>
                    <a:cubicBezTo>
                      <a:pt x="57" y="29"/>
                      <a:pt x="57" y="29"/>
                      <a:pt x="57" y="29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3" name="Freeform: Shape 33">
                <a:extLst>
                  <a:ext uri="{FF2B5EF4-FFF2-40B4-BE49-F238E27FC236}">
                    <a16:creationId xmlns:a16="http://schemas.microsoft.com/office/drawing/2014/main" id="{99C362AE-6527-4B0C-BE04-46CCCEFF2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9850" y="4100513"/>
                <a:ext cx="192088" cy="106362"/>
              </a:xfrm>
              <a:custGeom>
                <a:avLst/>
                <a:gdLst/>
                <a:ahLst/>
                <a:cxnLst>
                  <a:cxn ang="0">
                    <a:pos x="25" y="64"/>
                  </a:cxn>
                  <a:cxn ang="0">
                    <a:pos x="29" y="44"/>
                  </a:cxn>
                  <a:cxn ang="0">
                    <a:pos x="29" y="64"/>
                  </a:cxn>
                  <a:cxn ang="0">
                    <a:pos x="58" y="64"/>
                  </a:cxn>
                  <a:cxn ang="0">
                    <a:pos x="51" y="54"/>
                  </a:cxn>
                  <a:cxn ang="0">
                    <a:pos x="58" y="8"/>
                  </a:cxn>
                  <a:cxn ang="0">
                    <a:pos x="58" y="8"/>
                  </a:cxn>
                  <a:cxn ang="0">
                    <a:pos x="65" y="54"/>
                  </a:cxn>
                  <a:cxn ang="0">
                    <a:pos x="59" y="64"/>
                  </a:cxn>
                  <a:cxn ang="0">
                    <a:pos x="88" y="64"/>
                  </a:cxn>
                  <a:cxn ang="0">
                    <a:pos x="88" y="44"/>
                  </a:cxn>
                  <a:cxn ang="0">
                    <a:pos x="92" y="64"/>
                  </a:cxn>
                  <a:cxn ang="0">
                    <a:pos x="114" y="64"/>
                  </a:cxn>
                  <a:cxn ang="0">
                    <a:pos x="77" y="5"/>
                  </a:cxn>
                  <a:cxn ang="0">
                    <a:pos x="76" y="5"/>
                  </a:cxn>
                  <a:cxn ang="0">
                    <a:pos x="66" y="0"/>
                  </a:cxn>
                  <a:cxn ang="0">
                    <a:pos x="58" y="7"/>
                  </a:cxn>
                  <a:cxn ang="0">
                    <a:pos x="52" y="0"/>
                  </a:cxn>
                  <a:cxn ang="0">
                    <a:pos x="51" y="0"/>
                  </a:cxn>
                  <a:cxn ang="0">
                    <a:pos x="41" y="5"/>
                  </a:cxn>
                  <a:cxn ang="0">
                    <a:pos x="39" y="5"/>
                  </a:cxn>
                  <a:cxn ang="0">
                    <a:pos x="3" y="64"/>
                  </a:cxn>
                  <a:cxn ang="0">
                    <a:pos x="25" y="64"/>
                  </a:cxn>
                  <a:cxn ang="0">
                    <a:pos x="25" y="64"/>
                  </a:cxn>
                  <a:cxn ang="0">
                    <a:pos x="25" y="64"/>
                  </a:cxn>
                </a:cxnLst>
                <a:rect l="0" t="0" r="r" b="b"/>
                <a:pathLst>
                  <a:path w="116" h="64">
                    <a:moveTo>
                      <a:pt x="25" y="64"/>
                    </a:moveTo>
                    <a:cubicBezTo>
                      <a:pt x="24" y="56"/>
                      <a:pt x="26" y="49"/>
                      <a:pt x="29" y="44"/>
                    </a:cubicBezTo>
                    <a:cubicBezTo>
                      <a:pt x="29" y="64"/>
                      <a:pt x="29" y="64"/>
                      <a:pt x="29" y="64"/>
                    </a:cubicBezTo>
                    <a:cubicBezTo>
                      <a:pt x="58" y="64"/>
                      <a:pt x="58" y="64"/>
                      <a:pt x="58" y="64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58" y="8"/>
                      <a:pt x="58" y="8"/>
                      <a:pt x="58" y="8"/>
                    </a:cubicBezTo>
                    <a:cubicBezTo>
                      <a:pt x="58" y="8"/>
                      <a:pt x="58" y="8"/>
                      <a:pt x="58" y="8"/>
                    </a:cubicBezTo>
                    <a:cubicBezTo>
                      <a:pt x="65" y="54"/>
                      <a:pt x="65" y="54"/>
                      <a:pt x="65" y="54"/>
                    </a:cubicBezTo>
                    <a:cubicBezTo>
                      <a:pt x="59" y="64"/>
                      <a:pt x="59" y="64"/>
                      <a:pt x="59" y="64"/>
                    </a:cubicBezTo>
                    <a:cubicBezTo>
                      <a:pt x="88" y="64"/>
                      <a:pt x="88" y="64"/>
                      <a:pt x="88" y="64"/>
                    </a:cubicBezTo>
                    <a:cubicBezTo>
                      <a:pt x="88" y="44"/>
                      <a:pt x="88" y="44"/>
                      <a:pt x="88" y="44"/>
                    </a:cubicBezTo>
                    <a:cubicBezTo>
                      <a:pt x="91" y="49"/>
                      <a:pt x="92" y="56"/>
                      <a:pt x="92" y="64"/>
                    </a:cubicBezTo>
                    <a:cubicBezTo>
                      <a:pt x="114" y="64"/>
                      <a:pt x="114" y="64"/>
                      <a:pt x="114" y="64"/>
                    </a:cubicBezTo>
                    <a:cubicBezTo>
                      <a:pt x="116" y="29"/>
                      <a:pt x="88" y="12"/>
                      <a:pt x="77" y="5"/>
                    </a:cubicBezTo>
                    <a:cubicBezTo>
                      <a:pt x="77" y="5"/>
                      <a:pt x="76" y="5"/>
                      <a:pt x="76" y="5"/>
                    </a:cubicBezTo>
                    <a:cubicBezTo>
                      <a:pt x="73" y="2"/>
                      <a:pt x="69" y="1"/>
                      <a:pt x="66" y="0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48" y="1"/>
                      <a:pt x="44" y="2"/>
                      <a:pt x="41" y="5"/>
                    </a:cubicBezTo>
                    <a:cubicBezTo>
                      <a:pt x="40" y="5"/>
                      <a:pt x="40" y="5"/>
                      <a:pt x="39" y="5"/>
                    </a:cubicBezTo>
                    <a:cubicBezTo>
                      <a:pt x="28" y="12"/>
                      <a:pt x="0" y="29"/>
                      <a:pt x="3" y="64"/>
                    </a:cubicBezTo>
                    <a:lnTo>
                      <a:pt x="25" y="64"/>
                    </a:lnTo>
                    <a:close/>
                    <a:moveTo>
                      <a:pt x="25" y="64"/>
                    </a:moveTo>
                    <a:cubicBezTo>
                      <a:pt x="25" y="64"/>
                      <a:pt x="25" y="64"/>
                      <a:pt x="25" y="6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4" name="Rectangle 34">
                <a:extLst>
                  <a:ext uri="{FF2B5EF4-FFF2-40B4-BE49-F238E27FC236}">
                    <a16:creationId xmlns:a16="http://schemas.microsoft.com/office/drawing/2014/main" id="{FD20660D-63C3-4328-92AA-FD2ACF6A4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1413" y="4222750"/>
                <a:ext cx="542925" cy="666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5" name="Freeform: Shape 35">
                <a:extLst>
                  <a:ext uri="{FF2B5EF4-FFF2-40B4-BE49-F238E27FC236}">
                    <a16:creationId xmlns:a16="http://schemas.microsoft.com/office/drawing/2014/main" id="{12EAAA02-AA1C-4205-9A79-7A5898A33D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5713" y="3709988"/>
                <a:ext cx="177800" cy="179387"/>
              </a:xfrm>
              <a:custGeom>
                <a:avLst/>
                <a:gdLst/>
                <a:ahLst/>
                <a:cxnLst>
                  <a:cxn ang="0">
                    <a:pos x="103" y="61"/>
                  </a:cxn>
                  <a:cxn ang="0">
                    <a:pos x="97" y="59"/>
                  </a:cxn>
                  <a:cxn ang="0">
                    <a:pos x="97" y="46"/>
                  </a:cxn>
                  <a:cxn ang="0">
                    <a:pos x="102" y="44"/>
                  </a:cxn>
                  <a:cxn ang="0">
                    <a:pos x="105" y="35"/>
                  </a:cxn>
                  <a:cxn ang="0">
                    <a:pos x="102" y="28"/>
                  </a:cxn>
                  <a:cxn ang="0">
                    <a:pos x="93" y="24"/>
                  </a:cxn>
                  <a:cxn ang="0">
                    <a:pos x="88" y="27"/>
                  </a:cxn>
                  <a:cxn ang="0">
                    <a:pos x="78" y="18"/>
                  </a:cxn>
                  <a:cxn ang="0">
                    <a:pos x="81" y="13"/>
                  </a:cxn>
                  <a:cxn ang="0">
                    <a:pos x="76" y="4"/>
                  </a:cxn>
                  <a:cxn ang="0">
                    <a:pos x="69" y="1"/>
                  </a:cxn>
                  <a:cxn ang="0">
                    <a:pos x="60" y="5"/>
                  </a:cxn>
                  <a:cxn ang="0">
                    <a:pos x="58" y="11"/>
                  </a:cxn>
                  <a:cxn ang="0">
                    <a:pos x="46" y="11"/>
                  </a:cxn>
                  <a:cxn ang="0">
                    <a:pos x="43" y="6"/>
                  </a:cxn>
                  <a:cxn ang="0">
                    <a:pos x="34" y="3"/>
                  </a:cxn>
                  <a:cxn ang="0">
                    <a:pos x="27" y="6"/>
                  </a:cxn>
                  <a:cxn ang="0">
                    <a:pos x="24" y="15"/>
                  </a:cxn>
                  <a:cxn ang="0">
                    <a:pos x="26" y="20"/>
                  </a:cxn>
                  <a:cxn ang="0">
                    <a:pos x="18" y="30"/>
                  </a:cxn>
                  <a:cxn ang="0">
                    <a:pos x="12" y="28"/>
                  </a:cxn>
                  <a:cxn ang="0">
                    <a:pos x="3" y="32"/>
                  </a:cxn>
                  <a:cxn ang="0">
                    <a:pos x="1" y="39"/>
                  </a:cxn>
                  <a:cxn ang="0">
                    <a:pos x="1" y="44"/>
                  </a:cxn>
                  <a:cxn ang="0">
                    <a:pos x="5" y="48"/>
                  </a:cxn>
                  <a:cxn ang="0">
                    <a:pos x="10" y="50"/>
                  </a:cxn>
                  <a:cxn ang="0">
                    <a:pos x="11" y="62"/>
                  </a:cxn>
                  <a:cxn ang="0">
                    <a:pos x="5" y="65"/>
                  </a:cxn>
                  <a:cxn ang="0">
                    <a:pos x="2" y="74"/>
                  </a:cxn>
                  <a:cxn ang="0">
                    <a:pos x="5" y="81"/>
                  </a:cxn>
                  <a:cxn ang="0">
                    <a:pos x="14" y="84"/>
                  </a:cxn>
                  <a:cxn ang="0">
                    <a:pos x="20" y="82"/>
                  </a:cxn>
                  <a:cxn ang="0">
                    <a:pos x="29" y="90"/>
                  </a:cxn>
                  <a:cxn ang="0">
                    <a:pos x="27" y="96"/>
                  </a:cxn>
                  <a:cxn ang="0">
                    <a:pos x="27" y="101"/>
                  </a:cxn>
                  <a:cxn ang="0">
                    <a:pos x="31" y="105"/>
                  </a:cxn>
                  <a:cxn ang="0">
                    <a:pos x="38" y="107"/>
                  </a:cxn>
                  <a:cxn ang="0">
                    <a:pos x="43" y="107"/>
                  </a:cxn>
                  <a:cxn ang="0">
                    <a:pos x="47" y="103"/>
                  </a:cxn>
                  <a:cxn ang="0">
                    <a:pos x="49" y="98"/>
                  </a:cxn>
                  <a:cxn ang="0">
                    <a:pos x="62" y="97"/>
                  </a:cxn>
                  <a:cxn ang="0">
                    <a:pos x="64" y="103"/>
                  </a:cxn>
                  <a:cxn ang="0">
                    <a:pos x="73" y="106"/>
                  </a:cxn>
                  <a:cxn ang="0">
                    <a:pos x="80" y="103"/>
                  </a:cxn>
                  <a:cxn ang="0">
                    <a:pos x="84" y="94"/>
                  </a:cxn>
                  <a:cxn ang="0">
                    <a:pos x="81" y="88"/>
                  </a:cxn>
                  <a:cxn ang="0">
                    <a:pos x="90" y="79"/>
                  </a:cxn>
                  <a:cxn ang="0">
                    <a:pos x="95" y="81"/>
                  </a:cxn>
                  <a:cxn ang="0">
                    <a:pos x="101" y="81"/>
                  </a:cxn>
                  <a:cxn ang="0">
                    <a:pos x="104" y="77"/>
                  </a:cxn>
                  <a:cxn ang="0">
                    <a:pos x="107" y="70"/>
                  </a:cxn>
                  <a:cxn ang="0">
                    <a:pos x="103" y="61"/>
                  </a:cxn>
                  <a:cxn ang="0">
                    <a:pos x="65" y="79"/>
                  </a:cxn>
                  <a:cxn ang="0">
                    <a:pos x="54" y="81"/>
                  </a:cxn>
                  <a:cxn ang="0">
                    <a:pos x="29" y="66"/>
                  </a:cxn>
                  <a:cxn ang="0">
                    <a:pos x="42" y="30"/>
                  </a:cxn>
                  <a:cxn ang="0">
                    <a:pos x="54" y="27"/>
                  </a:cxn>
                  <a:cxn ang="0">
                    <a:pos x="78" y="43"/>
                  </a:cxn>
                  <a:cxn ang="0">
                    <a:pos x="65" y="79"/>
                  </a:cxn>
                  <a:cxn ang="0">
                    <a:pos x="65" y="79"/>
                  </a:cxn>
                  <a:cxn ang="0">
                    <a:pos x="65" y="79"/>
                  </a:cxn>
                </a:cxnLst>
                <a:rect l="0" t="0" r="r" b="b"/>
                <a:pathLst>
                  <a:path w="108" h="108">
                    <a:moveTo>
                      <a:pt x="103" y="61"/>
                    </a:moveTo>
                    <a:cubicBezTo>
                      <a:pt x="97" y="59"/>
                      <a:pt x="97" y="59"/>
                      <a:pt x="97" y="59"/>
                    </a:cubicBezTo>
                    <a:cubicBezTo>
                      <a:pt x="98" y="55"/>
                      <a:pt x="97" y="51"/>
                      <a:pt x="97" y="46"/>
                    </a:cubicBezTo>
                    <a:cubicBezTo>
                      <a:pt x="102" y="44"/>
                      <a:pt x="102" y="44"/>
                      <a:pt x="102" y="44"/>
                    </a:cubicBezTo>
                    <a:cubicBezTo>
                      <a:pt x="106" y="42"/>
                      <a:pt x="107" y="38"/>
                      <a:pt x="105" y="35"/>
                    </a:cubicBezTo>
                    <a:cubicBezTo>
                      <a:pt x="102" y="28"/>
                      <a:pt x="102" y="28"/>
                      <a:pt x="102" y="28"/>
                    </a:cubicBezTo>
                    <a:cubicBezTo>
                      <a:pt x="101" y="24"/>
                      <a:pt x="97" y="23"/>
                      <a:pt x="93" y="24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5" y="24"/>
                      <a:pt x="82" y="21"/>
                      <a:pt x="78" y="18"/>
                    </a:cubicBezTo>
                    <a:cubicBezTo>
                      <a:pt x="81" y="13"/>
                      <a:pt x="81" y="13"/>
                      <a:pt x="81" y="13"/>
                    </a:cubicBezTo>
                    <a:cubicBezTo>
                      <a:pt x="82" y="9"/>
                      <a:pt x="80" y="5"/>
                      <a:pt x="76" y="4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6" y="0"/>
                      <a:pt x="62" y="2"/>
                      <a:pt x="60" y="5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54" y="10"/>
                      <a:pt x="50" y="11"/>
                      <a:pt x="46" y="11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2"/>
                      <a:pt x="38" y="1"/>
                      <a:pt x="34" y="3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4" y="7"/>
                      <a:pt x="22" y="11"/>
                      <a:pt x="24" y="15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3" y="23"/>
                      <a:pt x="20" y="26"/>
                      <a:pt x="18" y="30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9" y="26"/>
                      <a:pt x="4" y="28"/>
                      <a:pt x="3" y="32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0" y="41"/>
                      <a:pt x="0" y="42"/>
                      <a:pt x="1" y="44"/>
                    </a:cubicBezTo>
                    <a:cubicBezTo>
                      <a:pt x="2" y="46"/>
                      <a:pt x="3" y="47"/>
                      <a:pt x="5" y="48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0" y="54"/>
                      <a:pt x="10" y="58"/>
                      <a:pt x="11" y="62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2" y="66"/>
                      <a:pt x="0" y="71"/>
                      <a:pt x="2" y="74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7" y="84"/>
                      <a:pt x="11" y="86"/>
                      <a:pt x="14" y="84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5"/>
                      <a:pt x="26" y="88"/>
                      <a:pt x="29" y="90"/>
                    </a:cubicBezTo>
                    <a:cubicBezTo>
                      <a:pt x="27" y="96"/>
                      <a:pt x="27" y="96"/>
                      <a:pt x="27" y="96"/>
                    </a:cubicBezTo>
                    <a:cubicBezTo>
                      <a:pt x="26" y="98"/>
                      <a:pt x="26" y="100"/>
                      <a:pt x="27" y="101"/>
                    </a:cubicBezTo>
                    <a:cubicBezTo>
                      <a:pt x="28" y="103"/>
                      <a:pt x="29" y="104"/>
                      <a:pt x="31" y="105"/>
                    </a:cubicBezTo>
                    <a:cubicBezTo>
                      <a:pt x="38" y="107"/>
                      <a:pt x="38" y="107"/>
                      <a:pt x="38" y="107"/>
                    </a:cubicBezTo>
                    <a:cubicBezTo>
                      <a:pt x="40" y="108"/>
                      <a:pt x="42" y="108"/>
                      <a:pt x="43" y="107"/>
                    </a:cubicBezTo>
                    <a:cubicBezTo>
                      <a:pt x="45" y="107"/>
                      <a:pt x="46" y="105"/>
                      <a:pt x="47" y="103"/>
                    </a:cubicBezTo>
                    <a:cubicBezTo>
                      <a:pt x="49" y="98"/>
                      <a:pt x="49" y="98"/>
                      <a:pt x="49" y="98"/>
                    </a:cubicBezTo>
                    <a:cubicBezTo>
                      <a:pt x="53" y="98"/>
                      <a:pt x="57" y="98"/>
                      <a:pt x="62" y="97"/>
                    </a:cubicBezTo>
                    <a:cubicBezTo>
                      <a:pt x="64" y="103"/>
                      <a:pt x="64" y="103"/>
                      <a:pt x="64" y="103"/>
                    </a:cubicBezTo>
                    <a:cubicBezTo>
                      <a:pt x="66" y="106"/>
                      <a:pt x="70" y="108"/>
                      <a:pt x="73" y="106"/>
                    </a:cubicBezTo>
                    <a:cubicBezTo>
                      <a:pt x="80" y="103"/>
                      <a:pt x="80" y="103"/>
                      <a:pt x="80" y="103"/>
                    </a:cubicBezTo>
                    <a:cubicBezTo>
                      <a:pt x="84" y="101"/>
                      <a:pt x="85" y="97"/>
                      <a:pt x="84" y="94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84" y="86"/>
                      <a:pt x="87" y="82"/>
                      <a:pt x="90" y="79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7" y="82"/>
                      <a:pt x="99" y="82"/>
                      <a:pt x="101" y="81"/>
                    </a:cubicBezTo>
                    <a:cubicBezTo>
                      <a:pt x="102" y="80"/>
                      <a:pt x="104" y="79"/>
                      <a:pt x="104" y="77"/>
                    </a:cubicBezTo>
                    <a:cubicBezTo>
                      <a:pt x="107" y="70"/>
                      <a:pt x="107" y="70"/>
                      <a:pt x="107" y="70"/>
                    </a:cubicBezTo>
                    <a:cubicBezTo>
                      <a:pt x="108" y="66"/>
                      <a:pt x="106" y="62"/>
                      <a:pt x="103" y="61"/>
                    </a:cubicBezTo>
                    <a:close/>
                    <a:moveTo>
                      <a:pt x="65" y="79"/>
                    </a:moveTo>
                    <a:cubicBezTo>
                      <a:pt x="61" y="81"/>
                      <a:pt x="58" y="81"/>
                      <a:pt x="54" y="81"/>
                    </a:cubicBezTo>
                    <a:cubicBezTo>
                      <a:pt x="43" y="81"/>
                      <a:pt x="33" y="75"/>
                      <a:pt x="29" y="66"/>
                    </a:cubicBezTo>
                    <a:cubicBezTo>
                      <a:pt x="23" y="52"/>
                      <a:pt x="29" y="36"/>
                      <a:pt x="42" y="30"/>
                    </a:cubicBezTo>
                    <a:cubicBezTo>
                      <a:pt x="46" y="28"/>
                      <a:pt x="50" y="27"/>
                      <a:pt x="54" y="27"/>
                    </a:cubicBezTo>
                    <a:cubicBezTo>
                      <a:pt x="64" y="27"/>
                      <a:pt x="74" y="33"/>
                      <a:pt x="78" y="43"/>
                    </a:cubicBezTo>
                    <a:cubicBezTo>
                      <a:pt x="85" y="57"/>
                      <a:pt x="79" y="73"/>
                      <a:pt x="65" y="79"/>
                    </a:cubicBezTo>
                    <a:close/>
                    <a:moveTo>
                      <a:pt x="65" y="79"/>
                    </a:moveTo>
                    <a:cubicBezTo>
                      <a:pt x="65" y="79"/>
                      <a:pt x="65" y="79"/>
                      <a:pt x="65" y="79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</p:grp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BF498F7-7B79-4276-825C-227876BE729C}"/>
              </a:ext>
            </a:extLst>
          </p:cNvPr>
          <p:cNvSpPr txBox="1"/>
          <p:nvPr/>
        </p:nvSpPr>
        <p:spPr>
          <a:xfrm>
            <a:off x="304396" y="1326508"/>
            <a:ext cx="2343390" cy="957210"/>
          </a:xfrm>
          <a:prstGeom prst="rect">
            <a:avLst/>
          </a:prstGeom>
          <a:noFill/>
        </p:spPr>
        <p:txBody>
          <a:bodyPr wrap="square" lIns="72000" tIns="36000" rIns="72000" bIns="3600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s-PE" sz="1000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Paradigma: Positivista</a:t>
            </a:r>
          </a:p>
          <a:p>
            <a:pPr>
              <a:lnSpc>
                <a:spcPct val="110000"/>
              </a:lnSpc>
            </a:pPr>
            <a:r>
              <a:rPr lang="es-PE" sz="1000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Enfoque: Cuantitativo</a:t>
            </a:r>
          </a:p>
          <a:p>
            <a:pPr>
              <a:lnSpc>
                <a:spcPct val="110000"/>
              </a:lnSpc>
            </a:pPr>
            <a:r>
              <a:rPr lang="es-PE" sz="1000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Tipo: Sustantiva </a:t>
            </a:r>
          </a:p>
          <a:p>
            <a:pPr>
              <a:lnSpc>
                <a:spcPct val="110000"/>
              </a:lnSpc>
            </a:pPr>
            <a:r>
              <a:rPr lang="es-PE" sz="1000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Método: Hipotético deductivo </a:t>
            </a:r>
          </a:p>
          <a:p>
            <a:pPr>
              <a:lnSpc>
                <a:spcPct val="110000"/>
              </a:lnSpc>
            </a:pPr>
            <a:r>
              <a:rPr lang="es-PE" sz="1000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Diseño: No Experimental, transversal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D114510-88D9-469E-B255-FF1A33EDFF4E}"/>
              </a:ext>
            </a:extLst>
          </p:cNvPr>
          <p:cNvSpPr txBox="1"/>
          <p:nvPr/>
        </p:nvSpPr>
        <p:spPr>
          <a:xfrm>
            <a:off x="304396" y="2794918"/>
            <a:ext cx="2112048" cy="712936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es-PE" sz="1000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Población: 794 </a:t>
            </a:r>
          </a:p>
          <a:p>
            <a:r>
              <a:rPr lang="es-PE" sz="1000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Muestra: 259</a:t>
            </a:r>
          </a:p>
          <a:p>
            <a:r>
              <a:rPr lang="es-PE" sz="1000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Unidad de análisis: El estudiante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C8423609-C980-43F3-BEEC-ABCAE036DBEC}"/>
              </a:ext>
            </a:extLst>
          </p:cNvPr>
          <p:cNvSpPr txBox="1"/>
          <p:nvPr/>
        </p:nvSpPr>
        <p:spPr>
          <a:xfrm>
            <a:off x="304395" y="3867894"/>
            <a:ext cx="2016000" cy="54304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rmAutofit/>
          </a:bodyPr>
          <a:lstStyle/>
          <a:p>
            <a:r>
              <a:rPr lang="es-ES" sz="1000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Técnica: Encuesta</a:t>
            </a:r>
          </a:p>
          <a:p>
            <a:r>
              <a:rPr lang="es-ES" sz="1000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Instrumento: Cuestionario</a:t>
            </a:r>
            <a:endParaRPr lang="es-PE" sz="1000" dirty="0">
              <a:solidFill>
                <a:schemeClr val="accent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A846691-1E18-4454-83A4-67837D6342A9}"/>
              </a:ext>
            </a:extLst>
          </p:cNvPr>
          <p:cNvSpPr txBox="1"/>
          <p:nvPr/>
        </p:nvSpPr>
        <p:spPr>
          <a:xfrm>
            <a:off x="5651712" y="1226685"/>
            <a:ext cx="3187891" cy="1521663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s-PE" sz="10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Responsabilidad Social Universitaria:</a:t>
            </a:r>
            <a:r>
              <a:rPr lang="es-PE" sz="1000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s-ES" sz="1000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Es el compromiso de las universidades con la sociedad y su entorno, trascendiendo su función académica convencional. Se centra en la idea de que deben contribuir al desarrollo sostenible de su comunidad, no solo enfocándose en la enseñanza e investigación (</a:t>
            </a:r>
            <a:r>
              <a:rPr lang="es-ES" sz="1000" dirty="0" err="1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Vallaeys</a:t>
            </a:r>
            <a:r>
              <a:rPr lang="es-ES" sz="1000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&amp; Álvarez, 2019).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s-PE" sz="10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Desarrollo Sostenible:</a:t>
            </a:r>
            <a:r>
              <a:rPr lang="es-PE" sz="1000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s-ES" sz="1000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Es la capacidad de satisfacer las necesidades actuales sin comprometer las de las futuras generaciones (Naciones Unidas, 2022).</a:t>
            </a:r>
            <a:endParaRPr lang="es-PE" sz="1000" dirty="0">
              <a:solidFill>
                <a:schemeClr val="accent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3CF9866-0C77-4724-D44F-7EB567F62D77}"/>
              </a:ext>
            </a:extLst>
          </p:cNvPr>
          <p:cNvSpPr txBox="1"/>
          <p:nvPr/>
        </p:nvSpPr>
        <p:spPr>
          <a:xfrm>
            <a:off x="2619572" y="3562899"/>
            <a:ext cx="2610208" cy="125053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s-ES" sz="10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Descriptiva:</a:t>
            </a:r>
            <a:r>
              <a:rPr lang="es-ES" sz="1000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Se realizo la tabulación de los datos y se analizo los resultados.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s-ES" sz="10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Inferencial:</a:t>
            </a:r>
            <a:r>
              <a:rPr lang="es-ES" sz="1000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Se determino la relación muestral y su respectiva proyección poblacional mediante la prueba de Spearman.</a:t>
            </a:r>
          </a:p>
          <a:p>
            <a:endParaRPr lang="es-PE" sz="1000" dirty="0">
              <a:solidFill>
                <a:schemeClr val="accent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45999C78-1206-EE94-AD12-3E3D30E72A92}"/>
              </a:ext>
            </a:extLst>
          </p:cNvPr>
          <p:cNvSpPr txBox="1"/>
          <p:nvPr/>
        </p:nvSpPr>
        <p:spPr>
          <a:xfrm>
            <a:off x="5651712" y="3107129"/>
            <a:ext cx="3187891" cy="1624861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s-PE" sz="10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Responsabilidad Social Universitaria:</a:t>
            </a:r>
            <a:r>
              <a:rPr lang="es-PE" sz="1000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Se operacionalizó en base a 4 dimensiones: </a:t>
            </a:r>
            <a:r>
              <a:rPr lang="es-PE" sz="1000" b="1" dirty="0">
                <a:solidFill>
                  <a:schemeClr val="accent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formación universitaria </a:t>
            </a:r>
            <a:r>
              <a:rPr lang="es-PE" sz="1000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(Currículo, participación), </a:t>
            </a:r>
            <a:r>
              <a:rPr lang="es-PE" sz="1000" b="1" dirty="0">
                <a:solidFill>
                  <a:schemeClr val="accent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investigación</a:t>
            </a:r>
            <a:r>
              <a:rPr lang="es-PE" sz="1000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(Producción, Impacto Social), </a:t>
            </a:r>
            <a:r>
              <a:rPr lang="es-PE" sz="1000" b="1" dirty="0">
                <a:solidFill>
                  <a:schemeClr val="accent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vinculo comunitario </a:t>
            </a:r>
            <a:r>
              <a:rPr lang="es-PE" sz="1000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(Contribución, Desarrollo Tecnológico) y </a:t>
            </a:r>
            <a:r>
              <a:rPr lang="es-PE" sz="1000" b="1" dirty="0">
                <a:solidFill>
                  <a:schemeClr val="accent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gestión institucional </a:t>
            </a:r>
            <a:r>
              <a:rPr lang="es-PE" sz="1000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(Planificación Estratégica, Comunicación) </a:t>
            </a:r>
            <a:r>
              <a:rPr lang="es-ES" sz="1000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s-ES" sz="1000" dirty="0" err="1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Vallaeys</a:t>
            </a:r>
            <a:r>
              <a:rPr lang="es-ES" sz="1000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&amp; Álvarez, 2019).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s-PE" sz="10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Desarrollo Sostenible:</a:t>
            </a:r>
            <a:r>
              <a:rPr lang="es-PE" sz="1000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s-ES" sz="1000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 operacionalizo en base a cuadro dimensiones: </a:t>
            </a:r>
            <a:r>
              <a:rPr lang="es-ES" sz="1000" b="1" dirty="0">
                <a:solidFill>
                  <a:schemeClr val="accent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Ambiental</a:t>
            </a:r>
            <a:r>
              <a:rPr lang="es-ES" sz="1000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(Biodiversidad, Construcción Sostenible), </a:t>
            </a:r>
            <a:r>
              <a:rPr lang="es-ES" sz="1000" b="1" dirty="0">
                <a:solidFill>
                  <a:schemeClr val="accent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Económica</a:t>
            </a:r>
            <a:r>
              <a:rPr lang="es-ES" sz="1000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(Desarrollo Humano, Empleo), </a:t>
            </a:r>
            <a:r>
              <a:rPr lang="es-ES" sz="1000" b="1" dirty="0">
                <a:solidFill>
                  <a:schemeClr val="accent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Social</a:t>
            </a:r>
            <a:r>
              <a:rPr lang="es-ES" sz="1000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(Participación Ciudadana, Cohesión Social) y </a:t>
            </a:r>
            <a:r>
              <a:rPr lang="es-ES" sz="1000" b="1" dirty="0">
                <a:solidFill>
                  <a:schemeClr val="accent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Pública</a:t>
            </a:r>
            <a:r>
              <a:rPr lang="es-ES" sz="1000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(Gasto Público, Participación Universitaria) (Naciones Unidas, 2022).</a:t>
            </a:r>
            <a:endParaRPr lang="es-PE" sz="1000" dirty="0">
              <a:solidFill>
                <a:schemeClr val="accent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915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36" grpId="0"/>
      <p:bldP spid="37" grpId="0"/>
      <p:bldP spid="38" grpId="0"/>
      <p:bldP spid="40" grpId="0"/>
      <p:bldP spid="16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C5859-687F-4A52-888E-20D689C8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/>
              <a:t> Resultados descriptivos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BB5ECB-731E-330B-3C91-ED9F3B71C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20" y="1131590"/>
            <a:ext cx="8125959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7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C5859-687F-4A52-888E-20D689C8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/>
              <a:t> Resultados descriptivos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4D31987-7B00-92BF-3CB8-AB00A13FE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62" y="1275606"/>
            <a:ext cx="8240275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68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PRESENTATION_TITLE" val="PowerPoint 演示文稿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11810</TotalTime>
  <Words>2087</Words>
  <Application>Microsoft Office PowerPoint</Application>
  <PresentationFormat>Presentación en pantalla (16:9)</PresentationFormat>
  <Paragraphs>167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Malgun Gothic</vt:lpstr>
      <vt:lpstr>Microsoft YaHei</vt:lpstr>
      <vt:lpstr>Arial</vt:lpstr>
      <vt:lpstr>Calibri</vt:lpstr>
      <vt:lpstr>Raleway</vt:lpstr>
      <vt:lpstr>Office 主题​​</vt:lpstr>
      <vt:lpstr>Presentación de PowerPoint</vt:lpstr>
      <vt:lpstr> Problema de investigación</vt:lpstr>
      <vt:lpstr>Formulación del problema, objetivos e hipótesis</vt:lpstr>
      <vt:lpstr> Marco teórico - Teorías</vt:lpstr>
      <vt:lpstr> Marco teórico - Conceptos</vt:lpstr>
      <vt:lpstr> Marco teórico - Conceptos</vt:lpstr>
      <vt:lpstr> Marco metodológico</vt:lpstr>
      <vt:lpstr> Resultados descriptivos</vt:lpstr>
      <vt:lpstr> Resultados descriptivos</vt:lpstr>
      <vt:lpstr> Contrastación de hipótesis general</vt:lpstr>
      <vt:lpstr> Contrastación de hipótesis específica 1</vt:lpstr>
      <vt:lpstr> Contrastación de hipótesis específica 2</vt:lpstr>
      <vt:lpstr> Contrastación de hipótesis específica 3</vt:lpstr>
      <vt:lpstr> Contrastación de hipótesis específica 4</vt:lpstr>
      <vt:lpstr> Conclusiones</vt:lpstr>
      <vt:lpstr> Conclusiones</vt:lpstr>
      <vt:lpstr>Propuesta: Introducción</vt:lpstr>
      <vt:lpstr>Propuesta: Objetivos</vt:lpstr>
      <vt:lpstr>Propuesta: Solución</vt:lpstr>
      <vt:lpstr>Propuesta: Cronograma</vt:lpstr>
      <vt:lpstr>Propuesta: Presupuesto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kingpub</dc:creator>
  <cp:lastModifiedBy>Eric Gustavo Coronel Castillo</cp:lastModifiedBy>
  <cp:revision>1061</cp:revision>
  <dcterms:created xsi:type="dcterms:W3CDTF">2015-04-24T01:01:13Z</dcterms:created>
  <dcterms:modified xsi:type="dcterms:W3CDTF">2024-08-01T07:13:19Z</dcterms:modified>
</cp:coreProperties>
</file>