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54"/>
  </p:notesMasterIdLst>
  <p:sldIdLst>
    <p:sldId id="256" r:id="rId2"/>
    <p:sldId id="279" r:id="rId3"/>
    <p:sldId id="282" r:id="rId4"/>
    <p:sldId id="283" r:id="rId5"/>
    <p:sldId id="258" r:id="rId6"/>
    <p:sldId id="274" r:id="rId7"/>
    <p:sldId id="273" r:id="rId8"/>
    <p:sldId id="284" r:id="rId9"/>
    <p:sldId id="287" r:id="rId10"/>
    <p:sldId id="308" r:id="rId11"/>
    <p:sldId id="259" r:id="rId12"/>
    <p:sldId id="286" r:id="rId13"/>
    <p:sldId id="292" r:id="rId14"/>
    <p:sldId id="293" r:id="rId15"/>
    <p:sldId id="294" r:id="rId16"/>
    <p:sldId id="295" r:id="rId17"/>
    <p:sldId id="296" r:id="rId18"/>
    <p:sldId id="290" r:id="rId19"/>
    <p:sldId id="306" r:id="rId20"/>
    <p:sldId id="307" r:id="rId21"/>
    <p:sldId id="261" r:id="rId22"/>
    <p:sldId id="297" r:id="rId23"/>
    <p:sldId id="298" r:id="rId24"/>
    <p:sldId id="299" r:id="rId25"/>
    <p:sldId id="305" r:id="rId26"/>
    <p:sldId id="309" r:id="rId27"/>
    <p:sldId id="301" r:id="rId28"/>
    <p:sldId id="302" r:id="rId29"/>
    <p:sldId id="300" r:id="rId30"/>
    <p:sldId id="26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264" r:id="rId39"/>
    <p:sldId id="291" r:id="rId40"/>
    <p:sldId id="303" r:id="rId41"/>
    <p:sldId id="304" r:id="rId42"/>
    <p:sldId id="265" r:id="rId43"/>
    <p:sldId id="310" r:id="rId44"/>
    <p:sldId id="275" r:id="rId45"/>
    <p:sldId id="281" r:id="rId46"/>
    <p:sldId id="322" r:id="rId47"/>
    <p:sldId id="324" r:id="rId48"/>
    <p:sldId id="321" r:id="rId49"/>
    <p:sldId id="280" r:id="rId50"/>
    <p:sldId id="312" r:id="rId51"/>
    <p:sldId id="311" r:id="rId52"/>
    <p:sldId id="32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9" autoAdjust="0"/>
    <p:restoredTop sz="94660"/>
  </p:normalViewPr>
  <p:slideViewPr>
    <p:cSldViewPr>
      <p:cViewPr varScale="1">
        <p:scale>
          <a:sx n="74" d="100"/>
          <a:sy n="74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49D41-5BEB-440F-AD47-963FBCD40C33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8420-2AE7-4575-802D-95B1A0D06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8420-2AE7-4575-802D-95B1A0D06C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f objective2010 Title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imagetrend-no-inc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45D873-92BB-495F-BCD3-508A60CDCF42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B2B501-2A3B-483F-B41F-0BED1F51E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imagetrend-no-i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45D873-92BB-495F-BCD3-508A60CDCF42}" type="datetimeFigureOut">
              <a:rPr lang="en-US" smtClean="0"/>
              <a:pPr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B2B501-2A3B-483F-B41F-0BED1F51E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imagetrend-no-i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8686800" cy="1219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imagetrend-no-i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imagetrend-no-i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219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 descr="imagetrend-no-i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3434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3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343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4191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3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4191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imagetrend-no-i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 descr="imagetrend-no-i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trend-no-i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73050"/>
            <a:ext cx="48069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imagetrend-no-i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imagetrend-no-i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fO_3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imagetrend-no-inc.g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8686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imagetrend-no-inc.g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15200" y="6396486"/>
            <a:ext cx="1557338" cy="293837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echristiansen@imagetrend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to Know AntiPatterns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Christiansen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Refactoring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629400" cy="4724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 it iteratively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scaffolding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Test as you go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One main routine calling many subroutines</a:t>
            </a:r>
          </a:p>
          <a:p>
            <a:pPr>
              <a:buNone/>
            </a:pPr>
            <a:r>
              <a:rPr lang="en-US" dirty="0" smtClean="0"/>
              <a:t>	Subroutines become components </a:t>
            </a:r>
          </a:p>
          <a:p>
            <a:pPr>
              <a:buNone/>
            </a:pPr>
            <a:r>
              <a:rPr lang="en-US" dirty="0" smtClean="0"/>
              <a:t>	Your  code base looks like this:</a:t>
            </a:r>
          </a:p>
        </p:txBody>
      </p:sp>
      <p:pic>
        <p:nvPicPr>
          <p:cNvPr id="10" name="Picture 9" descr="big_me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3429000"/>
            <a:ext cx="43338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 as Components</a:t>
            </a:r>
            <a:endParaRPr lang="en-US" dirty="0"/>
          </a:p>
        </p:txBody>
      </p:sp>
      <p:pic>
        <p:nvPicPr>
          <p:cNvPr id="25" name="Content Placeholder 24" descr="create_fil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76400"/>
            <a:ext cx="5411433" cy="1422724"/>
          </a:xfrm>
        </p:spPr>
      </p:pic>
      <p:pic>
        <p:nvPicPr>
          <p:cNvPr id="26" name="Picture 25" descr="get_fil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3886200"/>
            <a:ext cx="5486400" cy="14227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Domain Model</a:t>
            </a:r>
            <a:endParaRPr lang="en-US" dirty="0"/>
          </a:p>
        </p:txBody>
      </p:sp>
      <p:pic>
        <p:nvPicPr>
          <p:cNvPr id="4" name="Content Placeholder 3" descr="fd_domain_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1295400"/>
            <a:ext cx="3124200" cy="426292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pic>
        <p:nvPicPr>
          <p:cNvPr id="10" name="Content Placeholder 9" descr="getFormat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4845338" cy="2438400"/>
          </a:xfrm>
        </p:spPr>
      </p:pic>
      <p:pic>
        <p:nvPicPr>
          <p:cNvPr id="12" name="Content Placeholder 11" descr="getGenr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429000" y="2971800"/>
            <a:ext cx="4838218" cy="2514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Methods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10" name="Content Placeholder 9" descr="fd_domain_mode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24585" y="2273376"/>
            <a:ext cx="2751429" cy="375428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9" name="Content Placeholder 8" descr="fd_domain_refactored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24400" y="2286000"/>
            <a:ext cx="2921666" cy="137191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914400"/>
            <a:ext cx="4343400" cy="639762"/>
          </a:xfrm>
        </p:spPr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7" name="Content Placeholder 6" descr="create_film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343400" cy="114192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57400" y="2895600"/>
            <a:ext cx="4191000" cy="639762"/>
          </a:xfrm>
        </p:spPr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12" name="Content Placeholder 11" descr="films_fd_ref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2133599" y="3581400"/>
            <a:ext cx="4741817" cy="262393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981200" y="0"/>
            <a:ext cx="4343400" cy="6397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209800" y="3276600"/>
            <a:ext cx="4191000" cy="6397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8" name="Picture 7" descr="get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533400"/>
            <a:ext cx="5486400" cy="2761013"/>
          </a:xfrm>
          <a:prstGeom prst="rect">
            <a:avLst/>
          </a:prstGeom>
        </p:spPr>
      </p:pic>
      <p:pic>
        <p:nvPicPr>
          <p:cNvPr id="11" name="Picture 10" descr="form_elem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733800"/>
            <a:ext cx="7086600" cy="2613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Methods are grouped intuitively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Code base is cleaner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Easier to find functions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is good.</a:t>
            </a:r>
            <a:endParaRPr lang="en-US" dirty="0"/>
          </a:p>
        </p:txBody>
      </p:sp>
      <p:pic>
        <p:nvPicPr>
          <p:cNvPr id="4" name="Content Placeholder 3" descr="w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371600"/>
            <a:ext cx="3596530" cy="4597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196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Graduated from University of </a:t>
            </a:r>
            <a:r>
              <a:rPr lang="en-US" dirty="0" smtClean="0"/>
              <a:t>Minnesota, Morris 2007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Java Developer for 2 years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ColdFusion Developer for 1 Year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Web Developer at </a:t>
            </a:r>
            <a:r>
              <a:rPr lang="en-US" dirty="0" err="1" smtClean="0"/>
              <a:t>ImageTrend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Sings in Saint Paul Vocal Forum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echristiansen@imagetrend.com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Twitter: </a:t>
            </a:r>
            <a:r>
              <a:rPr lang="en-US" dirty="0" err="1" smtClean="0"/>
              <a:t>egchristiansen</a:t>
            </a:r>
            <a:endParaRPr lang="en-US" dirty="0" smtClean="0"/>
          </a:p>
        </p:txBody>
      </p:sp>
      <p:pic>
        <p:nvPicPr>
          <p:cNvPr id="5" name="Picture 4" descr="Camera Dump 1 2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143000"/>
            <a:ext cx="3581400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Until…</a:t>
            </a:r>
            <a:endParaRPr lang="en-US" dirty="0"/>
          </a:p>
        </p:txBody>
      </p:sp>
      <p:pic>
        <p:nvPicPr>
          <p:cNvPr id="4" name="Content Placeholder 3" descr="dream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524000"/>
            <a:ext cx="3839354" cy="4724400"/>
          </a:xfrm>
        </p:spPr>
      </p:pic>
      <p:sp>
        <p:nvSpPr>
          <p:cNvPr id="5" name="Cloud Callout 4"/>
          <p:cNvSpPr/>
          <p:nvPr/>
        </p:nvSpPr>
        <p:spPr>
          <a:xfrm>
            <a:off x="4267200" y="609600"/>
            <a:ext cx="3429000" cy="21336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914400"/>
            <a:ext cx="228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Wouldn’t it be dreamy if I knew</a:t>
            </a:r>
          </a:p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 what room my movies were in?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5715000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Suddenly things aren’t so simple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A component that knows or does </a:t>
            </a:r>
            <a:r>
              <a:rPr lang="en-US" i="1" dirty="0" smtClean="0"/>
              <a:t>everything.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god_obj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2743200"/>
            <a:ext cx="4572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Logic in One Place</a:t>
            </a:r>
            <a:endParaRPr lang="en-US" dirty="0"/>
          </a:p>
        </p:txBody>
      </p:sp>
      <p:pic>
        <p:nvPicPr>
          <p:cNvPr id="6" name="Content Placeholder 5" descr="god_object_Controll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219200"/>
            <a:ext cx="7674152" cy="47244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Film</a:t>
            </a:r>
            <a:endParaRPr lang="en-US" dirty="0"/>
          </a:p>
        </p:txBody>
      </p:sp>
      <p:pic>
        <p:nvPicPr>
          <p:cNvPr id="11" name="Content Placeholder 10" descr="films_lazy_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554795" cy="47244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Room</a:t>
            </a:r>
            <a:endParaRPr lang="en-US" dirty="0"/>
          </a:p>
        </p:txBody>
      </p:sp>
      <p:pic>
        <p:nvPicPr>
          <p:cNvPr id="8" name="Content Placeholder 7" descr="rooms_lazy_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7420040" cy="3404306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pic>
        <p:nvPicPr>
          <p:cNvPr id="6" name="Content Placeholder 5" descr="god_object_Controll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1675" y="1561570"/>
            <a:ext cx="7240650" cy="4649259"/>
          </a:xfrm>
        </p:spPr>
      </p:pic>
      <p:sp>
        <p:nvSpPr>
          <p:cNvPr id="8" name="Rectangle 7"/>
          <p:cNvSpPr/>
          <p:nvPr/>
        </p:nvSpPr>
        <p:spPr>
          <a:xfrm>
            <a:off x="1600200" y="2362200"/>
            <a:ext cx="5257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3200400"/>
            <a:ext cx="53340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4038600"/>
            <a:ext cx="54864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Functions</a:t>
            </a:r>
            <a:endParaRPr lang="en-US" dirty="0"/>
          </a:p>
        </p:txBody>
      </p:sp>
      <p:pic>
        <p:nvPicPr>
          <p:cNvPr id="4" name="Content Placeholder 3" descr="god_object_Controll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7597025" cy="4724400"/>
          </a:xfrm>
        </p:spPr>
      </p:pic>
      <p:sp>
        <p:nvSpPr>
          <p:cNvPr id="5" name="Rectangle 4"/>
          <p:cNvSpPr/>
          <p:nvPr/>
        </p:nvSpPr>
        <p:spPr>
          <a:xfrm>
            <a:off x="1524000" y="2057400"/>
            <a:ext cx="7010400" cy="1981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419600"/>
            <a:ext cx="65532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600200"/>
            <a:ext cx="7086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Single Responsibility</a:t>
            </a:r>
            <a:endParaRPr lang="en-US" sz="4000" dirty="0"/>
          </a:p>
        </p:txBody>
      </p:sp>
      <p:pic>
        <p:nvPicPr>
          <p:cNvPr id="6" name="Content Placeholder 5" descr="apartment_go_re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981200"/>
            <a:ext cx="7139026" cy="1981651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are Useful</a:t>
            </a:r>
            <a:endParaRPr lang="en-US" dirty="0"/>
          </a:p>
        </p:txBody>
      </p:sp>
      <p:pic>
        <p:nvPicPr>
          <p:cNvPr id="6" name="Content Placeholder 5" descr="rooms_go_re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76400"/>
            <a:ext cx="6884969" cy="3988709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Components are Useful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981200" y="4343400"/>
            <a:ext cx="49530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films_go_re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19200"/>
            <a:ext cx="6682701" cy="4724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Should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What are </a:t>
            </a:r>
            <a:r>
              <a:rPr lang="en-US" dirty="0" err="1" smtClean="0"/>
              <a:t>AntiPatterns</a:t>
            </a:r>
            <a:r>
              <a:rPr lang="en-US" smtClean="0"/>
              <a:t>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How to properly leverage AntiPatterns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Some guidelines on refactoring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Tools to help you out / Prevention strategies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Methods and variables grouped more intuitively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Each component only knows about </a:t>
            </a:r>
            <a:r>
              <a:rPr lang="en-US" i="1" dirty="0" smtClean="0"/>
              <a:t>itself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	Maintenance does not affect the entire system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Easy to find functions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Components communicate directly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Anemic Domain Model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All logic implemented in a service layer.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Domain Objects are “Bags of Getters and Setters” </a:t>
            </a:r>
          </a:p>
          <a:p>
            <a:endParaRPr lang="en-US" dirty="0"/>
          </a:p>
        </p:txBody>
      </p:sp>
      <p:pic>
        <p:nvPicPr>
          <p:cNvPr id="14" name="Picture 13" descr="301374-golden-lasag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438400"/>
            <a:ext cx="5562600" cy="327294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Logic in Service Layer</a:t>
            </a:r>
            <a:endParaRPr lang="en-US" dirty="0"/>
          </a:p>
        </p:txBody>
      </p:sp>
      <p:pic>
        <p:nvPicPr>
          <p:cNvPr id="4" name="Content Placeholder 3" descr="film_service_ant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7915794" cy="29718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Glorified </a:t>
            </a:r>
            <a:r>
              <a:rPr lang="en-US" dirty="0" err="1" smtClean="0"/>
              <a:t>Struct</a:t>
            </a:r>
            <a:endParaRPr lang="en-US" dirty="0"/>
          </a:p>
        </p:txBody>
      </p:sp>
      <p:pic>
        <p:nvPicPr>
          <p:cNvPr id="4" name="Content Placeholder 3" descr="films_lazy_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4602" y="1524000"/>
            <a:ext cx="6554795" cy="47244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 what is Business Logic</a:t>
            </a:r>
            <a:endParaRPr lang="en-US" dirty="0"/>
          </a:p>
        </p:txBody>
      </p:sp>
      <p:pic>
        <p:nvPicPr>
          <p:cNvPr id="9" name="Content Placeholder 8" descr="film_service_de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7799577" cy="2870854"/>
          </a:xfrm>
        </p:spPr>
      </p:pic>
      <p:sp>
        <p:nvSpPr>
          <p:cNvPr id="10" name="Rectangle 9"/>
          <p:cNvSpPr/>
          <p:nvPr/>
        </p:nvSpPr>
        <p:spPr>
          <a:xfrm>
            <a:off x="1447800" y="3810000"/>
            <a:ext cx="6629400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5105400"/>
            <a:ext cx="325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can stay in the service layer!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The Other Methods Out</a:t>
            </a:r>
            <a:endParaRPr lang="en-US" dirty="0"/>
          </a:p>
        </p:txBody>
      </p:sp>
      <p:pic>
        <p:nvPicPr>
          <p:cNvPr id="6" name="Content Placeholder 5" descr="film_anemic_re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447800"/>
            <a:ext cx="6910374" cy="3912491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Deprecated Code</a:t>
            </a:r>
            <a:endParaRPr lang="en-US" dirty="0"/>
          </a:p>
        </p:txBody>
      </p:sp>
      <p:pic>
        <p:nvPicPr>
          <p:cNvPr id="4" name="Content Placeholder 3" descr="film_service_re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514600"/>
            <a:ext cx="7520113" cy="1575159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Only business logic in the service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Film object has control over its genre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Poltergeist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“Components with limited responsibilities and roles to play in the system” </a:t>
            </a:r>
            <a:r>
              <a:rPr lang="en-US" sz="1400" dirty="0" smtClean="0"/>
              <a:t>[Brown 104]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pic-fail-can-fa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276600"/>
            <a:ext cx="4419600" cy="2821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Symptoms of Poltergeist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Exist to call other components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Components are stateless and not persisted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Don’t confuse with the controller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tipatterns_vs_c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990600"/>
            <a:ext cx="6568225" cy="3886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5105400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This is only half of the story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Unnecessary Abstraction</a:t>
            </a:r>
            <a:endParaRPr lang="en-US" dirty="0"/>
          </a:p>
        </p:txBody>
      </p:sp>
      <p:pic>
        <p:nvPicPr>
          <p:cNvPr id="6" name="Content Placeholder 5" descr="formPol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8686800" cy="2177213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CFInvoke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958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 created with </a:t>
            </a:r>
            <a:r>
              <a:rPr lang="en-US" dirty="0" err="1" smtClean="0"/>
              <a:t>CFInvoke</a:t>
            </a:r>
            <a:r>
              <a:rPr lang="en-US" dirty="0" smtClean="0"/>
              <a:t> are stateless and have to be re-created each time.</a:t>
            </a:r>
          </a:p>
          <a:p>
            <a:endParaRPr lang="en-US" dirty="0" smtClean="0"/>
          </a:p>
          <a:p>
            <a:r>
              <a:rPr lang="en-US" dirty="0" smtClean="0"/>
              <a:t>Forces Poltergeist symptoms on all components</a:t>
            </a:r>
          </a:p>
        </p:txBody>
      </p:sp>
      <p:pic>
        <p:nvPicPr>
          <p:cNvPr id="9" name="Content Placeholder 8" descr="invok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686800" cy="2844927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Simply remove the poltergeist component and invoke the other components directly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polt_ref_do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4572000"/>
            <a:ext cx="2489767" cy="78757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14800" y="48768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orm_polt_refacto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743200"/>
            <a:ext cx="8610600" cy="1074525"/>
          </a:xfrm>
          <a:prstGeom prst="rect">
            <a:avLst/>
          </a:prstGeom>
        </p:spPr>
      </p:pic>
      <p:pic>
        <p:nvPicPr>
          <p:cNvPr id="11" name="Picture 10" descr="polt_ref_obj_mo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191000"/>
            <a:ext cx="2972477" cy="1854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8486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Not recreating components multiple times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Less clutter in the code base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 unnecessary abstraction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More AntiPatterns…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Boat Anchor</a:t>
            </a:r>
          </a:p>
          <a:p>
            <a:pPr>
              <a:buNone/>
            </a:pPr>
            <a:r>
              <a:rPr lang="en-US" dirty="0" smtClean="0"/>
              <a:t>	Circular dependency</a:t>
            </a:r>
          </a:p>
          <a:p>
            <a:pPr>
              <a:buNone/>
            </a:pPr>
            <a:r>
              <a:rPr lang="en-US" dirty="0" smtClean="0"/>
              <a:t>	Object Cesspool</a:t>
            </a:r>
          </a:p>
          <a:p>
            <a:pPr>
              <a:buNone/>
            </a:pPr>
            <a:r>
              <a:rPr lang="en-US" dirty="0" smtClean="0"/>
              <a:t>	Object Orgy </a:t>
            </a:r>
          </a:p>
          <a:p>
            <a:pPr>
              <a:buNone/>
            </a:pPr>
            <a:r>
              <a:rPr lang="en-US" dirty="0" smtClean="0"/>
              <a:t>	Spaghetti Code</a:t>
            </a:r>
          </a:p>
          <a:p>
            <a:pPr>
              <a:buNone/>
            </a:pPr>
            <a:r>
              <a:rPr lang="en-US" dirty="0" smtClean="0"/>
              <a:t>	Stovepipe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AntiPatterns do not only describe bad code.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AntiPatterns are powerful </a:t>
            </a:r>
            <a:r>
              <a:rPr lang="en-US" dirty="0" smtClean="0"/>
              <a:t>tools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Mostly stem from misunderstandings and lack of communication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6" name="Picture 5" descr="hospitald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990600"/>
            <a:ext cx="3810000" cy="540939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eXtreme</a:t>
            </a:r>
            <a:r>
              <a:rPr lang="en-US" dirty="0" smtClean="0"/>
              <a:t> and Agile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Relies on communication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Relies on unit testing.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Short development cycles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Involves the client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Content Placeholder 7" descr="xpexplaine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80466" y="1600200"/>
            <a:ext cx="3602667" cy="4525963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pic>
        <p:nvPicPr>
          <p:cNvPr id="5" name="Content Placeholder 4" descr="smartbearlo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1600200"/>
            <a:ext cx="2819400" cy="1779746"/>
          </a:xfrm>
        </p:spPr>
      </p:pic>
      <p:pic>
        <p:nvPicPr>
          <p:cNvPr id="4" name="Picture 3" descr="crucible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600200"/>
            <a:ext cx="2514600" cy="1760220"/>
          </a:xfrm>
          <a:prstGeom prst="rect">
            <a:avLst/>
          </a:prstGeom>
        </p:spPr>
      </p:pic>
      <p:pic>
        <p:nvPicPr>
          <p:cNvPr id="6" name="Picture 5" descr="reviewbo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038600"/>
            <a:ext cx="4268027" cy="673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5181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you can do a diff with SVN or your version control software.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	</a:t>
            </a:r>
            <a:endParaRPr lang="en-US" dirty="0"/>
          </a:p>
        </p:txBody>
      </p:sp>
      <p:pic>
        <p:nvPicPr>
          <p:cNvPr id="8" name="Content Placeholder 7" descr="other_antipatterns_book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22944" y="1600200"/>
            <a:ext cx="2878512" cy="4525963"/>
          </a:xfrm>
        </p:spPr>
      </p:pic>
      <p:pic>
        <p:nvPicPr>
          <p:cNvPr id="9" name="Content Placeholder 8" descr="antipatternscove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1600199"/>
            <a:ext cx="3581400" cy="44214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sz="2400" dirty="0" smtClean="0"/>
              <a:t>The essence of an </a:t>
            </a:r>
            <a:r>
              <a:rPr lang="en-US" sz="2400" dirty="0" err="1" smtClean="0"/>
              <a:t>AntiPattern</a:t>
            </a:r>
            <a:r>
              <a:rPr lang="en-US" sz="2400" dirty="0" smtClean="0"/>
              <a:t> is two solutions… The first solution is problematic … The second solution is called the </a:t>
            </a:r>
            <a:r>
              <a:rPr lang="en-US" sz="2400" dirty="0" err="1" smtClean="0"/>
              <a:t>refactored</a:t>
            </a:r>
            <a:r>
              <a:rPr lang="en-US" sz="2400" dirty="0" smtClean="0"/>
              <a:t> solution.” </a:t>
            </a:r>
            <a:r>
              <a:rPr lang="en-US" sz="1400" dirty="0" smtClean="0"/>
              <a:t>[BMMM]</a:t>
            </a:r>
            <a:endParaRPr lang="en-US" sz="1400" dirty="0"/>
          </a:p>
        </p:txBody>
      </p:sp>
      <p:pic>
        <p:nvPicPr>
          <p:cNvPr id="5" name="Picture 4" descr="spaghett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124200"/>
            <a:ext cx="3200400" cy="3048000"/>
          </a:xfrm>
          <a:prstGeom prst="rect">
            <a:avLst/>
          </a:prstGeom>
        </p:spPr>
      </p:pic>
      <p:pic>
        <p:nvPicPr>
          <p:cNvPr id="8" name="Picture 7" descr="raviol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3048000"/>
            <a:ext cx="3522925" cy="31242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343400" y="4267200"/>
            <a:ext cx="11430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Books</a:t>
            </a:r>
            <a:endParaRPr lang="en-US" dirty="0"/>
          </a:p>
        </p:txBody>
      </p:sp>
      <p:pic>
        <p:nvPicPr>
          <p:cNvPr id="5" name="Content Placeholder 4" descr="refactoring-book-fowle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92548" y="1600201"/>
            <a:ext cx="3539303" cy="4267200"/>
          </a:xfrm>
        </p:spPr>
      </p:pic>
      <p:pic>
        <p:nvPicPr>
          <p:cNvPr id="6" name="Content Placeholder 5" descr="ShowCove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22722" y="1600201"/>
            <a:ext cx="3318155" cy="434340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Good Books</a:t>
            </a:r>
            <a:endParaRPr lang="en-US" dirty="0"/>
          </a:p>
        </p:txBody>
      </p:sp>
      <p:pic>
        <p:nvPicPr>
          <p:cNvPr id="5" name="Content Placeholder 4" descr="agile-software-development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97074" y="1600200"/>
            <a:ext cx="3530251" cy="4525963"/>
          </a:xfrm>
        </p:spPr>
      </p:pic>
      <p:pic>
        <p:nvPicPr>
          <p:cNvPr id="6" name="Content Placeholder 5" descr="design-patterns-book-cover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953000" y="1524000"/>
            <a:ext cx="3505200" cy="4580128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My team: </a:t>
            </a:r>
            <a:r>
              <a:rPr lang="en-US" sz="2000" dirty="0" smtClean="0"/>
              <a:t>Ryan Arneson, Dan Nelson, Dustin </a:t>
            </a:r>
            <a:r>
              <a:rPr lang="en-US" sz="2000" dirty="0" err="1" smtClean="0"/>
              <a:t>Blomquist</a:t>
            </a:r>
            <a:r>
              <a:rPr lang="en-US" sz="2000" dirty="0" smtClean="0"/>
              <a:t>, Michael Olson, Joan Hendrawan, Ted Steinmann, Michael Sullivan, Kevin </a:t>
            </a:r>
            <a:r>
              <a:rPr lang="en-US" sz="2000" dirty="0" err="1" smtClean="0"/>
              <a:t>Spinar</a:t>
            </a:r>
            <a:r>
              <a:rPr lang="en-US" sz="2000" dirty="0" smtClean="0"/>
              <a:t>, </a:t>
            </a:r>
            <a:r>
              <a:rPr lang="en-US" sz="2000" dirty="0" err="1" smtClean="0"/>
              <a:t>Chetan</a:t>
            </a:r>
            <a:r>
              <a:rPr lang="en-US" sz="2000" dirty="0" smtClean="0"/>
              <a:t> </a:t>
            </a:r>
            <a:r>
              <a:rPr lang="en-US" sz="2000" dirty="0" err="1" smtClean="0"/>
              <a:t>Kapoor</a:t>
            </a:r>
            <a:r>
              <a:rPr lang="en-US" sz="2000" dirty="0" smtClean="0"/>
              <a:t>, Michael Patock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err="1" smtClean="0"/>
              <a:t>ImageTrend</a:t>
            </a:r>
            <a:r>
              <a:rPr lang="en-US" sz="2000" b="1" dirty="0" smtClean="0"/>
              <a:t> User Group and Colder Fusion: </a:t>
            </a:r>
            <a:r>
              <a:rPr lang="en-US" sz="2000" dirty="0" smtClean="0"/>
              <a:t> Thanks for letting me practice!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Data Recovery and SVN Setup Help:</a:t>
            </a:r>
            <a:r>
              <a:rPr lang="en-US" sz="2000" dirty="0" smtClean="0"/>
              <a:t> Tim Meyer, Ted Steinmann</a:t>
            </a: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Benefits of Understanding AntiPatterns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Help developers recognize problems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Provide common vocabulary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Also provide proven solution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SAVE EXISTING PROJECTS!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Contrasting with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AntiPatterns and Design Patterns are related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Design patterns assume from-scratch programming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Design patterns become AntiPatterns in the wrong context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AntiPatterns start with a problematic solution, and </a:t>
            </a:r>
            <a:r>
              <a:rPr lang="en-US" dirty="0" err="1" smtClean="0"/>
              <a:t>refactor</a:t>
            </a:r>
            <a:r>
              <a:rPr lang="en-US" dirty="0" smtClean="0"/>
              <a:t> 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762000"/>
            <a:ext cx="5051455" cy="5494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“The process of changing a software system 	in such a way that it does not alter the 	external behavior of the code yet improves its 	general structure” </a:t>
            </a:r>
            <a:r>
              <a:rPr lang="en-US" sz="1400" dirty="0" smtClean="0"/>
              <a:t>[FBBO ]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0 cfObjectiv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8316</TotalTime>
  <Words>398</Words>
  <Application>Microsoft Office PowerPoint</Application>
  <PresentationFormat>On-screen Show (4:3)</PresentationFormat>
  <Paragraphs>174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2010 cfObjective Template</vt:lpstr>
      <vt:lpstr>Getting to Know AntiPatterns</vt:lpstr>
      <vt:lpstr>About Me</vt:lpstr>
      <vt:lpstr>What You Should Learn</vt:lpstr>
      <vt:lpstr>This is only half of the story</vt:lpstr>
      <vt:lpstr>Actually…</vt:lpstr>
      <vt:lpstr>Benefits of Understanding AntiPatterns</vt:lpstr>
      <vt:lpstr>Contrasting with Design Patterns</vt:lpstr>
      <vt:lpstr>Slide 8</vt:lpstr>
      <vt:lpstr>Refactoring</vt:lpstr>
      <vt:lpstr>Some Refactoring Tips</vt:lpstr>
      <vt:lpstr>Functional Decomposition</vt:lpstr>
      <vt:lpstr>Subroutines as Components</vt:lpstr>
      <vt:lpstr>Large Domain Model</vt:lpstr>
      <vt:lpstr>Repetition</vt:lpstr>
      <vt:lpstr>Group Methods</vt:lpstr>
      <vt:lpstr>Combine Components</vt:lpstr>
      <vt:lpstr>Slide 17</vt:lpstr>
      <vt:lpstr>What Changed?</vt:lpstr>
      <vt:lpstr>Life is good.</vt:lpstr>
      <vt:lpstr>Until…</vt:lpstr>
      <vt:lpstr>God Object</vt:lpstr>
      <vt:lpstr>All Logic in One Place</vt:lpstr>
      <vt:lpstr>Lazy Film</vt:lpstr>
      <vt:lpstr>Lazy Room</vt:lpstr>
      <vt:lpstr>Coupling</vt:lpstr>
      <vt:lpstr>Group Functions</vt:lpstr>
      <vt:lpstr>Single Responsibility</vt:lpstr>
      <vt:lpstr>Components are Useful</vt:lpstr>
      <vt:lpstr>Components are Useful</vt:lpstr>
      <vt:lpstr>What changed?</vt:lpstr>
      <vt:lpstr>Anemic Domain Model</vt:lpstr>
      <vt:lpstr>All Logic in Service Layer</vt:lpstr>
      <vt:lpstr>Glorified Struct</vt:lpstr>
      <vt:lpstr>Decide what is Business Logic</vt:lpstr>
      <vt:lpstr>Move The Other Methods Out</vt:lpstr>
      <vt:lpstr>Remove the Deprecated Code</vt:lpstr>
      <vt:lpstr>What Changed?</vt:lpstr>
      <vt:lpstr>Poltergeist</vt:lpstr>
      <vt:lpstr>Symptoms of Poltergeist </vt:lpstr>
      <vt:lpstr>Unnecessary Abstraction</vt:lpstr>
      <vt:lpstr>CFInvoke</vt:lpstr>
      <vt:lpstr>Refactoring</vt:lpstr>
      <vt:lpstr>What Changed?</vt:lpstr>
      <vt:lpstr>Many More AntiPatterns…</vt:lpstr>
      <vt:lpstr> Conclusions</vt:lpstr>
      <vt:lpstr>Teams</vt:lpstr>
      <vt:lpstr>eXtreme and Agile</vt:lpstr>
      <vt:lpstr>Code Review</vt:lpstr>
      <vt:lpstr>Further Reading </vt:lpstr>
      <vt:lpstr>Refactoring Books</vt:lpstr>
      <vt:lpstr>Other Good Books</vt:lpstr>
      <vt:lpstr>Thank you!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AntiPatterns</dc:title>
  <dc:creator>Emily</dc:creator>
  <cp:lastModifiedBy>Emily</cp:lastModifiedBy>
  <cp:revision>541</cp:revision>
  <dcterms:created xsi:type="dcterms:W3CDTF">2010-01-12T22:03:01Z</dcterms:created>
  <dcterms:modified xsi:type="dcterms:W3CDTF">2010-03-19T21:12:45Z</dcterms:modified>
</cp:coreProperties>
</file>