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ru-RU" sz="2000">
                <a:latin typeface="Arial"/>
              </a:rPr>
              <a:t>Для правки формата примечаний щёлкните мышью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B1962C5-9C77-4E64-BF19-06C3CE050D71}" type="slidenum">
              <a:rPr lang="ru-RU" sz="1400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ru-RU" sz="2000" strike="noStrike">
                <a:latin typeface="Arial"/>
              </a:rPr>
              <a:t>Состояние может быть от 0 до 1, однако в случае с Overshoot будет больше чем 1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E0BAE22-CCA1-4EC1-830A-60FBC26D935E}" type="slidenum">
              <a:rPr lang="ru-RU" sz="1200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ru-RU" sz="2000" strike="noStrike">
                <a:latin typeface="Arial"/>
              </a:rPr>
              <a:t>Меняется fraction (от 0 до 1), но может быть больше чем 1 в случае с Overshoot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C4D53F-2B9D-4D60-AD27-9DEEED9AB218}" type="slidenum">
              <a:rPr lang="ru-RU" sz="1200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ru-RU" sz="6000" strike="noStrike">
                <a:solidFill>
                  <a:srgbClr val="000000"/>
                </a:solidFill>
                <a:latin typeface="Calibri Light"/>
              </a:rPr>
              <a:t>Для правки текста заголовка щёлкните мышьюОбразец заголовка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 strike="noStrike">
                <a:solidFill>
                  <a:srgbClr val="8b8b8b"/>
                </a:solidFill>
                <a:latin typeface="Calibri"/>
              </a:rPr>
              <a:t>5.6.17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AE6504-26D1-4831-BC3A-5067A0EDF8BF}" type="slidenum">
              <a:rPr lang="ru-RU" sz="1200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800">
                <a:latin typeface="Calibri"/>
              </a:rPr>
              <a:t>Для правки структуры щёлкните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0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ru-RU" sz="4400" strike="noStrike">
                <a:solidFill>
                  <a:srgbClr val="000000"/>
                </a:solidFill>
                <a:latin typeface="Calibri Light"/>
              </a:rPr>
              <a:t>Для правки текста заголовка щёлкните мышьюОбразец заголовка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Седьмой уровень структурыОбразец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2400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000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ru-RU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ru-RU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 strike="noStrike">
                <a:solidFill>
                  <a:srgbClr val="8b8b8b"/>
                </a:solidFill>
                <a:latin typeface="Calibri"/>
              </a:rPr>
              <a:t>5.6.17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F04DCB-5BA8-49FE-ABD2-B9FE0BF1AAF1}" type="slidenum">
              <a:rPr lang="ru-RU" sz="1200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68520" y="21344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ru-RU" sz="6000" strike="noStrike">
                <a:solidFill>
                  <a:srgbClr val="000000"/>
                </a:solidFill>
                <a:latin typeface="Calibri Light"/>
              </a:rPr>
              <a:t>Android Animations Framework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ru-RU" sz="4400" strike="noStrike">
                <a:solidFill>
                  <a:srgbClr val="000000"/>
                </a:solidFill>
                <a:latin typeface="Calibri Light"/>
              </a:rPr>
              <a:t>Не злоупотребляйте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575360" y="2131200"/>
            <a:ext cx="1909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Слишком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6426000" y="2392920"/>
            <a:ext cx="1299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много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4444200" y="4214880"/>
            <a:ext cx="2095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не бывает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3882960" y="3197880"/>
            <a:ext cx="2045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анимаций</a:t>
            </a:r>
            <a:endParaRPr/>
          </a:p>
        </p:txBody>
      </p:sp>
      <p:sp>
        <p:nvSpPr>
          <p:cNvPr id="115" name="CustomShape 6"/>
          <p:cNvSpPr/>
          <p:nvPr/>
        </p:nvSpPr>
        <p:spPr>
          <a:xfrm>
            <a:off x="6399360" y="4176000"/>
            <a:ext cx="368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?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2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ru-RU" sz="4400" strike="noStrike">
                <a:solidFill>
                  <a:srgbClr val="000000"/>
                </a:solidFill>
                <a:latin typeface="Calibri Light"/>
              </a:rPr>
              <a:t>Зачем?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Анимации помогут пользователям лучше понять, что происходит в приложении.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Мгновенный переход из одного состояния экрана в другое может сбить пользователя с толку.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Игры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ru-RU" sz="4400" strike="noStrike">
                <a:solidFill>
                  <a:srgbClr val="000000"/>
                </a:solidFill>
                <a:latin typeface="Calibri Light"/>
              </a:rPr>
              <a:t>The old way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Класс android.view.animation.</a:t>
            </a:r>
            <a:r>
              <a:rPr lang="ru-RU" sz="2800" strike="noStrike">
                <a:solidFill>
                  <a:srgbClr val="7030a0"/>
                </a:solidFill>
                <a:latin typeface="Calibri"/>
              </a:rPr>
              <a:t>Animation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Неудобное API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Сложно настраивать под конкретные нужды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Используется в большинстве примеров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ru-RU" sz="4400" strike="noStrike">
                <a:solidFill>
                  <a:srgbClr val="000000"/>
                </a:solidFill>
                <a:latin typeface="Calibri Light"/>
              </a:rPr>
              <a:t>ValueAnimator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Переход от одного значения к другому за некоторое время</a:t>
            </a:r>
            <a:endParaRPr/>
          </a:p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Получение промежуточных значений с помощью </a:t>
            </a:r>
            <a:r>
              <a:rPr lang="ru-RU" sz="2800" strike="noStrike">
                <a:solidFill>
                  <a:srgbClr val="7030a0"/>
                </a:solidFill>
                <a:latin typeface="Calibri"/>
              </a:rPr>
              <a:t>AnimatorUpdateListener</a:t>
            </a:r>
            <a:endParaRPr/>
          </a:p>
        </p:txBody>
      </p:sp>
      <p:pic>
        <p:nvPicPr>
          <p:cNvPr id="90" name="Рисунок 4" descr=""/>
          <p:cNvPicPr/>
          <p:nvPr/>
        </p:nvPicPr>
        <p:blipFill>
          <a:blip r:embed="rId1"/>
          <a:stretch/>
        </p:blipFill>
        <p:spPr>
          <a:xfrm>
            <a:off x="3593880" y="4001400"/>
            <a:ext cx="5305680" cy="136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ru-RU" sz="4400" strike="noStrike">
                <a:solidFill>
                  <a:srgbClr val="000000"/>
                </a:solidFill>
                <a:latin typeface="Calibri Light"/>
              </a:rPr>
              <a:t>ObjectAnimator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Реализация ValueAnimator для работы с объектами и их полями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838080" y="2880000"/>
            <a:ext cx="9659520" cy="5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ObjectAnimator animator = ObjectAnimator.</a:t>
            </a:r>
            <a:r>
              <a:rPr i="1" lang="ru-RU" sz="1000" strike="noStrike">
                <a:solidFill>
                  <a:srgbClr val="000000"/>
                </a:solidFill>
                <a:latin typeface="Courier New"/>
              </a:rPr>
              <a:t>ofFloat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ru-RU" sz="1000" strike="noStrike">
                <a:solidFill>
                  <a:srgbClr val="660e7a"/>
                </a:solidFill>
                <a:latin typeface="Courier New"/>
              </a:rPr>
              <a:t>view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"radius"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lang="ru-RU" sz="1000" strike="noStrike">
                <a:solidFill>
                  <a:srgbClr val="0000ff"/>
                </a:solidFill>
                <a:latin typeface="Courier New"/>
              </a:rPr>
              <a:t>0.0f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lang="ru-RU" sz="1000" strike="noStrike">
                <a:solidFill>
                  <a:srgbClr val="0000ff"/>
                </a:solidFill>
                <a:latin typeface="Courier New"/>
              </a:rPr>
              <a:t>100.0f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);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animator.setDuration(</a:t>
            </a:r>
            <a:r>
              <a:rPr lang="ru-RU" sz="1000" strike="noStrike">
                <a:solidFill>
                  <a:srgbClr val="0000ff"/>
                </a:solidFill>
                <a:latin typeface="Courier New"/>
              </a:rPr>
              <a:t>1500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);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animator.start();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757440" y="3367800"/>
            <a:ext cx="106675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Есть возможность использования без полей (с помощью Property&lt;&gt;)</a:t>
            </a:r>
            <a:endParaRPr/>
          </a:p>
        </p:txBody>
      </p:sp>
      <p:sp>
        <p:nvSpPr>
          <p:cNvPr id="95" name="CustomShape 5"/>
          <p:cNvSpPr/>
          <p:nvPr/>
        </p:nvSpPr>
        <p:spPr>
          <a:xfrm>
            <a:off x="757440" y="4200480"/>
            <a:ext cx="10573920" cy="207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ObjectAnimator.</a:t>
            </a:r>
            <a:r>
              <a:rPr i="1" lang="ru-RU" sz="1000" strike="noStrike">
                <a:solidFill>
                  <a:srgbClr val="000000"/>
                </a:solidFill>
                <a:latin typeface="Courier New"/>
              </a:rPr>
              <a:t>ofFloat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(MainActivity.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this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new 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Property&lt;MainActivity, Float&gt;(Float.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class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"someValue"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) {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000" strike="noStrike">
                <a:solidFill>
                  <a:srgbClr val="808000"/>
                </a:solidFill>
                <a:latin typeface="Courier New"/>
              </a:rPr>
              <a:t>@Override</a:t>
            </a:r>
            <a:r>
              <a:rPr lang="ru-RU" sz="1000" strike="noStrike">
                <a:solidFill>
                  <a:srgbClr val="808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808000"/>
                </a:solidFill>
                <a:latin typeface="Courier New"/>
              </a:rPr>
              <a:t>    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public 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Float get(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final 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MainActivity object) {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return 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Math.</a:t>
            </a:r>
            <a:r>
              <a:rPr i="1" lang="ru-RU" sz="1000" strike="noStrike">
                <a:solidFill>
                  <a:srgbClr val="000000"/>
                </a:solidFill>
                <a:latin typeface="Courier New"/>
              </a:rPr>
              <a:t>max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ru-RU" sz="1000" strike="noStrike">
                <a:solidFill>
                  <a:srgbClr val="660e7a"/>
                </a:solidFill>
                <a:latin typeface="Courier New"/>
              </a:rPr>
              <a:t>someValue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lang="ru-RU" sz="1000" strike="noStrike">
                <a:solidFill>
                  <a:srgbClr val="0000ff"/>
                </a:solidFill>
                <a:latin typeface="Courier New"/>
              </a:rPr>
              <a:t>100.0f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);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    }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000" strike="noStrike">
                <a:solidFill>
                  <a:srgbClr val="808000"/>
                </a:solidFill>
                <a:latin typeface="Courier New"/>
              </a:rPr>
              <a:t>@Override</a:t>
            </a:r>
            <a:r>
              <a:rPr lang="ru-RU" sz="1000" strike="noStrike">
                <a:solidFill>
                  <a:srgbClr val="808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808000"/>
                </a:solidFill>
                <a:latin typeface="Courier New"/>
              </a:rPr>
              <a:t>    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public void 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set(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final 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MainActivity object, 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final 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Float value) {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ru-RU" sz="1000" strike="noStrike">
                <a:solidFill>
                  <a:srgbClr val="660e7a"/>
                </a:solidFill>
                <a:latin typeface="Courier New"/>
              </a:rPr>
              <a:t>someValue 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= Math.</a:t>
            </a:r>
            <a:r>
              <a:rPr i="1" lang="ru-RU" sz="1000" strike="noStrike">
                <a:solidFill>
                  <a:srgbClr val="000000"/>
                </a:solidFill>
                <a:latin typeface="Courier New"/>
              </a:rPr>
              <a:t>max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(value, </a:t>
            </a:r>
            <a:r>
              <a:rPr lang="ru-RU" sz="1000" strike="noStrike">
                <a:solidFill>
                  <a:srgbClr val="0000ff"/>
                </a:solidFill>
                <a:latin typeface="Courier New"/>
              </a:rPr>
              <a:t>100.0f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);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    }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}, </a:t>
            </a:r>
            <a:r>
              <a:rPr lang="ru-RU" sz="1000" strike="noStrike">
                <a:solidFill>
                  <a:srgbClr val="0000ff"/>
                </a:solidFill>
                <a:latin typeface="Courier New"/>
              </a:rPr>
              <a:t>50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lang="ru-RU" sz="1000" strike="noStrike">
                <a:solidFill>
                  <a:srgbClr val="0000ff"/>
                </a:solidFill>
                <a:latin typeface="Courier New"/>
              </a:rPr>
              <a:t>150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ru-RU" sz="4400" strike="noStrike">
                <a:solidFill>
                  <a:srgbClr val="000000"/>
                </a:solidFill>
                <a:latin typeface="Calibri Light"/>
              </a:rPr>
              <a:t>Evaluator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838080" y="1690560"/>
            <a:ext cx="10515240" cy="448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Класс, описывающий как считать новое значение в зависимости от состояния анимации.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Int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Float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Color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?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2467080" y="5297040"/>
            <a:ext cx="7257600" cy="32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ru-RU" sz="1500" strike="noStrike">
                <a:solidFill>
                  <a:srgbClr val="000080"/>
                </a:solidFill>
                <a:latin typeface="Courier New"/>
              </a:rPr>
              <a:t>public </a:t>
            </a:r>
            <a:r>
              <a:rPr lang="ru-RU" sz="1500" strike="noStrike">
                <a:solidFill>
                  <a:srgbClr val="20999d"/>
                </a:solidFill>
                <a:latin typeface="Courier New"/>
              </a:rPr>
              <a:t>T </a:t>
            </a:r>
            <a:r>
              <a:rPr lang="ru-RU" sz="1500" strike="noStrike">
                <a:solidFill>
                  <a:srgbClr val="000000"/>
                </a:solidFill>
                <a:latin typeface="Courier New"/>
              </a:rPr>
              <a:t>evaluate(</a:t>
            </a:r>
            <a:r>
              <a:rPr b="1" lang="ru-RU" sz="1500" strike="noStrike">
                <a:solidFill>
                  <a:srgbClr val="000080"/>
                </a:solidFill>
                <a:latin typeface="Courier New"/>
              </a:rPr>
              <a:t>float </a:t>
            </a:r>
            <a:r>
              <a:rPr lang="ru-RU" sz="1500" strike="noStrike">
                <a:solidFill>
                  <a:srgbClr val="000000"/>
                </a:solidFill>
                <a:latin typeface="Courier New"/>
              </a:rPr>
              <a:t>fraction, </a:t>
            </a:r>
            <a:r>
              <a:rPr lang="ru-RU" sz="1500" strike="noStrike">
                <a:solidFill>
                  <a:srgbClr val="20999d"/>
                </a:solidFill>
                <a:latin typeface="Courier New"/>
              </a:rPr>
              <a:t>T </a:t>
            </a:r>
            <a:r>
              <a:rPr lang="ru-RU" sz="1500" strike="noStrike">
                <a:solidFill>
                  <a:srgbClr val="000000"/>
                </a:solidFill>
                <a:latin typeface="Courier New"/>
              </a:rPr>
              <a:t>startValue, </a:t>
            </a:r>
            <a:r>
              <a:rPr lang="ru-RU" sz="1500" strike="noStrike">
                <a:solidFill>
                  <a:srgbClr val="20999d"/>
                </a:solidFill>
                <a:latin typeface="Courier New"/>
              </a:rPr>
              <a:t>T </a:t>
            </a:r>
            <a:r>
              <a:rPr lang="ru-RU" sz="1500" strike="noStrike">
                <a:solidFill>
                  <a:srgbClr val="000000"/>
                </a:solidFill>
                <a:latin typeface="Courier New"/>
              </a:rPr>
              <a:t>endValue);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ru-RU" sz="4400" strike="noStrike">
                <a:solidFill>
                  <a:srgbClr val="000000"/>
                </a:solidFill>
                <a:latin typeface="Calibri Light"/>
              </a:rPr>
              <a:t>View animations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View::animate()</a:t>
            </a:r>
            <a:endParaRPr/>
          </a:p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.x()/.y()</a:t>
            </a:r>
            <a:endParaRPr/>
          </a:p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.xBy()/.yBy()</a:t>
            </a:r>
            <a:endParaRPr/>
          </a:p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.scaleX()/.scaleY()</a:t>
            </a:r>
            <a:r>
              <a:rPr lang="ru-RU" sz="2800" strike="noStrike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.scaleXBy()/.scaleYBy()</a:t>
            </a:r>
            <a:endParaRPr/>
          </a:p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.alpha()</a:t>
            </a:r>
            <a:endParaRPr/>
          </a:p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.alphaBy()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ru-RU" sz="4400" strike="noStrike">
                <a:solidFill>
                  <a:srgbClr val="000000"/>
                </a:solidFill>
                <a:latin typeface="Calibri Light"/>
              </a:rPr>
              <a:t>Interpolator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Класс, описывающий скорость изменения анимации.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Bounce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Overshoot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Decelerate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Cycle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?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3546000" y="5208120"/>
            <a:ext cx="5099400" cy="32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1" lang="ru-RU" sz="1500" strike="noStrike">
                <a:solidFill>
                  <a:srgbClr val="000080"/>
                </a:solidFill>
                <a:latin typeface="Courier New"/>
              </a:rPr>
              <a:t>public float </a:t>
            </a:r>
            <a:r>
              <a:rPr lang="ru-RU" sz="1500" strike="noStrike">
                <a:solidFill>
                  <a:srgbClr val="000000"/>
                </a:solidFill>
                <a:latin typeface="Courier New"/>
              </a:rPr>
              <a:t>getInterpolation(</a:t>
            </a:r>
            <a:r>
              <a:rPr b="1" lang="ru-RU" sz="1500" strike="noStrike">
                <a:solidFill>
                  <a:srgbClr val="000080"/>
                </a:solidFill>
                <a:latin typeface="Courier New"/>
              </a:rPr>
              <a:t>float </a:t>
            </a:r>
            <a:r>
              <a:rPr lang="ru-RU" sz="1500" strike="noStrike">
                <a:solidFill>
                  <a:srgbClr val="000000"/>
                </a:solidFill>
                <a:latin typeface="Courier New"/>
              </a:rPr>
              <a:t>input);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ru-RU" sz="4400" strike="noStrike">
                <a:solidFill>
                  <a:srgbClr val="000000"/>
                </a:solidFill>
                <a:latin typeface="Calibri Light"/>
              </a:rPr>
              <a:t>Shared Elements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Автоматизация создания анимаций переходов между activity/фрагментами.</a:t>
            </a:r>
            <a:endParaRPr/>
          </a:p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View объявляется общим между двумя компонентами, при переходе будут изменены размеры и координаты.</a:t>
            </a:r>
            <a:endParaRPr/>
          </a:p>
          <a:p>
            <a:pPr>
              <a:lnSpc>
                <a:spcPct val="100000"/>
              </a:lnSpc>
            </a:pPr>
            <a:r>
              <a:rPr lang="ru-RU" sz="2800" strike="noStrike">
                <a:solidFill>
                  <a:srgbClr val="000000"/>
                </a:solidFill>
                <a:latin typeface="Calibri"/>
              </a:rPr>
              <a:t>Удобно, когда много элементов.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763200" y="4752000"/>
            <a:ext cx="3484800" cy="100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ImageView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
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    </a:t>
            </a:r>
            <a:r>
              <a:rPr b="1" lang="ru-RU" sz="1000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ru-RU" sz="1000" strike="noStrike">
                <a:solidFill>
                  <a:srgbClr val="0000ff"/>
                </a:solidFill>
                <a:latin typeface="Courier New"/>
              </a:rPr>
              <a:t>:id=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"@+id/image_item"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
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ru-RU" sz="1000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ru-RU" sz="1000" strike="noStrike">
                <a:solidFill>
                  <a:srgbClr val="0000ff"/>
                </a:solidFill>
                <a:latin typeface="Courier New"/>
              </a:rPr>
              <a:t>:transitionName=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"img"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
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ru-RU" sz="1000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ru-RU" sz="1000" strike="noStrike">
                <a:solidFill>
                  <a:srgbClr val="0000ff"/>
                </a:solidFill>
                <a:latin typeface="Courier New"/>
              </a:rPr>
              <a:t>:layout_width=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"match_parent"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
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ru-RU" sz="1000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ru-RU" sz="1000" strike="noStrike">
                <a:solidFill>
                  <a:srgbClr val="0000ff"/>
                </a:solidFill>
                <a:latin typeface="Courier New"/>
              </a:rPr>
              <a:t>:layout_height=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"match_parent"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
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ru-RU" sz="1000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ru-RU" sz="1000" strike="noStrike">
                <a:solidFill>
                  <a:srgbClr val="0000ff"/>
                </a:solidFill>
                <a:latin typeface="Courier New"/>
              </a:rPr>
              <a:t>:scaleType=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"centerCrop"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/&gt;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7070760" y="4824000"/>
            <a:ext cx="3657240" cy="1280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ImageView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
</a:t>
            </a:r>
            <a:r>
              <a:rPr b="1" lang="ru-RU" sz="1000" strike="noStrike">
                <a:solidFill>
                  <a:srgbClr val="000080"/>
                </a:solidFill>
                <a:latin typeface="Courier New"/>
              </a:rPr>
              <a:t>    </a:t>
            </a:r>
            <a:r>
              <a:rPr b="1" lang="ru-RU" sz="1000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ru-RU" sz="1000" strike="noStrike">
                <a:solidFill>
                  <a:srgbClr val="0000ff"/>
                </a:solidFill>
                <a:latin typeface="Courier New"/>
              </a:rPr>
              <a:t>:id=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"@+id/image_fragment"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
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ru-RU" sz="1000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ru-RU" sz="1000" strike="noStrike">
                <a:solidFill>
                  <a:srgbClr val="0000ff"/>
                </a:solidFill>
                <a:latin typeface="Courier New"/>
              </a:rPr>
              <a:t>:transitionName=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"img"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
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ru-RU" sz="1000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ru-RU" sz="1000" strike="noStrike">
                <a:solidFill>
                  <a:srgbClr val="0000ff"/>
                </a:solidFill>
                <a:latin typeface="Courier New"/>
              </a:rPr>
              <a:t>:scaleType=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"centerInside"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
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ru-RU" sz="1000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ru-RU" sz="1000" strike="noStrike">
                <a:solidFill>
                  <a:srgbClr val="0000ff"/>
                </a:solidFill>
                <a:latin typeface="Courier New"/>
              </a:rPr>
              <a:t>:layout_width=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"match_parent"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
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ru-RU" sz="1000" strike="noStrike">
                <a:solidFill>
                  <a:srgbClr val="660e7a"/>
                </a:solidFill>
                <a:latin typeface="Courier New"/>
              </a:rPr>
              <a:t>android</a:t>
            </a:r>
            <a:r>
              <a:rPr b="1" lang="ru-RU" sz="1000" strike="noStrike">
                <a:solidFill>
                  <a:srgbClr val="0000ff"/>
                </a:solidFill>
                <a:latin typeface="Courier New"/>
              </a:rPr>
              <a:t>:layout_height=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"match_parent"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/&gt;</a:t>
            </a:r>
            <a:r>
              <a:rPr lang="ru-RU" strike="noStrike">
                <a:solidFill>
                  <a:srgbClr val="000000"/>
                </a:solidFill>
                <a:latin typeface="Arial"/>
              </a:rPr>
              <a:t>
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3167640" y="5994720"/>
            <a:ext cx="5832360" cy="701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ActivityOptionsCompat options = ActivityOptionsCompat.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i="1" lang="ru-RU" sz="1000" strike="noStrike">
                <a:solidFill>
                  <a:srgbClr val="000000"/>
                </a:solidFill>
                <a:latin typeface="Courier New"/>
              </a:rPr>
              <a:t>makeSceneTransitionAnimation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(activity, imageView, </a:t>
            </a:r>
            <a:r>
              <a:rPr b="1" lang="ru-RU" sz="1000" strike="noStrike">
                <a:solidFill>
                  <a:srgbClr val="008000"/>
                </a:solidFill>
                <a:latin typeface="Courier New"/>
              </a:rPr>
              <a:t>"img"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);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
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ActivityCompat.</a:t>
            </a:r>
            <a:r>
              <a:rPr i="1" lang="ru-RU" sz="1000" strike="noStrike">
                <a:solidFill>
                  <a:srgbClr val="000000"/>
                </a:solidFill>
                <a:latin typeface="Courier New"/>
              </a:rPr>
              <a:t>startActivity</a:t>
            </a:r>
            <a:r>
              <a:rPr lang="ru-RU" sz="1000" strike="noStrike">
                <a:solidFill>
                  <a:srgbClr val="000000"/>
                </a:solidFill>
                <a:latin typeface="Courier New"/>
              </a:rPr>
              <a:t>(activity, starter, options.toBundle());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4221360" y="5183640"/>
            <a:ext cx="2618640" cy="360"/>
          </a:xfrm>
          <a:prstGeom prst="straightConnector1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