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5" r:id="rId14"/>
    <p:sldId id="270"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6F9B8CD-342D-4579-98EC-A8FD6B7370E1}" type="datetimeFigureOut">
              <a:rPr lang="en-US" smtClean="0"/>
              <a:pPr/>
              <a:t>8/13/2014</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8/13/2014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8/13/2014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8/13/2014</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6F9B8CD-342D-4579-98EC-A8FD6B7370E1}" type="datetimeFigureOut">
              <a:rPr lang="en-US" smtClean="0"/>
              <a:pPr/>
              <a:t>8/13/2014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F9B8CD-342D-4579-98EC-A8FD6B7370E1}" type="datetimeFigureOut">
              <a:rPr lang="en-US" smtClean="0"/>
              <a:pPr/>
              <a:t>8/13/2014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F9B8CD-342D-4579-98EC-A8FD6B7370E1}" type="datetimeFigureOut">
              <a:rPr lang="en-US" smtClean="0"/>
              <a:pPr/>
              <a:t>8/13/2014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8/13/2014</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8/13/2014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8/13/2014</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8/13/2014</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8/13/2014</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territory101.inf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0364" y="2786058"/>
            <a:ext cx="5786462" cy="589430"/>
          </a:xfrm>
        </p:spPr>
        <p:txBody>
          <a:bodyPr>
            <a:normAutofit fontScale="90000"/>
          </a:bodyPr>
          <a:lstStyle/>
          <a:p>
            <a:r>
              <a:rPr lang="en-AU" dirty="0" smtClean="0"/>
              <a:t>Territory management system</a:t>
            </a:r>
            <a:endParaRPr lang="en-AU" dirty="0"/>
          </a:p>
        </p:txBody>
      </p:sp>
      <p:sp>
        <p:nvSpPr>
          <p:cNvPr id="3" name="Subtitle 2"/>
          <p:cNvSpPr>
            <a:spLocks noGrp="1"/>
          </p:cNvSpPr>
          <p:nvPr>
            <p:ph type="subTitle" idx="1"/>
          </p:nvPr>
        </p:nvSpPr>
        <p:spPr>
          <a:xfrm>
            <a:off x="2285984" y="3360248"/>
            <a:ext cx="6172200" cy="1140322"/>
          </a:xfrm>
        </p:spPr>
        <p:txBody>
          <a:bodyPr/>
          <a:lstStyle/>
          <a:p>
            <a:r>
              <a:rPr lang="en-AU" dirty="0" smtClean="0"/>
              <a:t> for Kings Park Filipino Congregation</a:t>
            </a:r>
          </a:p>
          <a:p>
            <a:r>
              <a:rPr lang="en-AU" dirty="0" smtClean="0"/>
              <a:t> http:// territory101.info</a:t>
            </a:r>
            <a:endParaRPr lang="en-AU" dirty="0"/>
          </a:p>
        </p:txBody>
      </p:sp>
      <p:pic>
        <p:nvPicPr>
          <p:cNvPr id="5" name="Picture 4" descr="logo.png"/>
          <p:cNvPicPr>
            <a:picLocks noChangeAspect="1"/>
          </p:cNvPicPr>
          <p:nvPr/>
        </p:nvPicPr>
        <p:blipFill>
          <a:blip r:embed="rId2"/>
          <a:stretch>
            <a:fillRect/>
          </a:stretch>
        </p:blipFill>
        <p:spPr>
          <a:xfrm>
            <a:off x="2428860" y="2857496"/>
            <a:ext cx="638264" cy="514422"/>
          </a:xfrm>
          <a:prstGeom prst="rect">
            <a:avLst/>
          </a:prstGeom>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r>
              <a:rPr lang="en-AU" dirty="0" smtClean="0"/>
              <a:t>Reset Password</a:t>
            </a:r>
            <a:endParaRPr lang="en-AU" dirty="0"/>
          </a:p>
        </p:txBody>
      </p:sp>
      <p:sp>
        <p:nvSpPr>
          <p:cNvPr id="3" name="Content Placeholder 2"/>
          <p:cNvSpPr>
            <a:spLocks noGrp="1"/>
          </p:cNvSpPr>
          <p:nvPr>
            <p:ph sz="quarter" idx="1"/>
          </p:nvPr>
        </p:nvSpPr>
        <p:spPr>
          <a:xfrm>
            <a:off x="428596" y="1142984"/>
            <a:ext cx="7467600" cy="714380"/>
          </a:xfrm>
        </p:spPr>
        <p:txBody>
          <a:bodyPr/>
          <a:lstStyle/>
          <a:p>
            <a:r>
              <a:rPr lang="en-AU" dirty="0" smtClean="0"/>
              <a:t>Enter your new password here.</a:t>
            </a:r>
            <a:endParaRPr lang="en-AU" dirty="0"/>
          </a:p>
        </p:txBody>
      </p:sp>
      <p:pic>
        <p:nvPicPr>
          <p:cNvPr id="4" name="Picture 3" descr="ChangePassword.png"/>
          <p:cNvPicPr>
            <a:picLocks noChangeAspect="1"/>
          </p:cNvPicPr>
          <p:nvPr/>
        </p:nvPicPr>
        <p:blipFill>
          <a:blip r:embed="rId2"/>
          <a:stretch>
            <a:fillRect/>
          </a:stretch>
        </p:blipFill>
        <p:spPr>
          <a:xfrm>
            <a:off x="1500166" y="2071678"/>
            <a:ext cx="6039693" cy="3448532"/>
          </a:xfrm>
          <a:prstGeom prst="rect">
            <a:avLst/>
          </a:prstGeom>
        </p:spPr>
      </p:pic>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AU" dirty="0" smtClean="0"/>
              <a:t>What will I do to maps I received?</a:t>
            </a:r>
            <a:endParaRPr lang="en-AU" dirty="0"/>
          </a:p>
        </p:txBody>
      </p:sp>
      <p:sp>
        <p:nvSpPr>
          <p:cNvPr id="3" name="Content Placeholder 2"/>
          <p:cNvSpPr>
            <a:spLocks noGrp="1"/>
          </p:cNvSpPr>
          <p:nvPr>
            <p:ph sz="quarter" idx="1"/>
          </p:nvPr>
        </p:nvSpPr>
        <p:spPr>
          <a:xfrm>
            <a:off x="500034" y="1000108"/>
            <a:ext cx="7467600" cy="2143140"/>
          </a:xfrm>
        </p:spPr>
        <p:txBody>
          <a:bodyPr>
            <a:normAutofit fontScale="62500" lnSpcReduction="20000"/>
          </a:bodyPr>
          <a:lstStyle/>
          <a:p>
            <a:r>
              <a:rPr lang="en-AU" dirty="0" smtClean="0"/>
              <a:t>When a map is released to you, you will see it in your main screen when you logged in.</a:t>
            </a:r>
          </a:p>
          <a:p>
            <a:r>
              <a:rPr lang="en-AU" dirty="0" smtClean="0"/>
              <a:t>Below is the screenshot how it looks like.</a:t>
            </a:r>
          </a:p>
          <a:p>
            <a:r>
              <a:rPr lang="en-AU" dirty="0" smtClean="0"/>
              <a:t>#1 Name of the publisher currently logged in – </a:t>
            </a:r>
            <a:r>
              <a:rPr lang="en-AU" i="1" dirty="0" smtClean="0"/>
              <a:t>clicking this will log you out.</a:t>
            </a:r>
          </a:p>
          <a:p>
            <a:r>
              <a:rPr lang="en-AU" dirty="0" smtClean="0"/>
              <a:t>#2 Map Name – </a:t>
            </a:r>
            <a:r>
              <a:rPr lang="en-AU" i="1" dirty="0" smtClean="0"/>
              <a:t>clicking this will display all the addresses in this map. See next page.</a:t>
            </a:r>
          </a:p>
          <a:p>
            <a:r>
              <a:rPr lang="en-AU" dirty="0" smtClean="0"/>
              <a:t>#3 Pencil Icon (Edit) – </a:t>
            </a:r>
            <a:r>
              <a:rPr lang="en-AU" i="1" dirty="0" smtClean="0"/>
              <a:t>clicking this will take you to Details page where you can enter the status of each address in the map.</a:t>
            </a:r>
          </a:p>
          <a:p>
            <a:endParaRPr lang="en-AU" dirty="0"/>
          </a:p>
        </p:txBody>
      </p:sp>
      <p:pic>
        <p:nvPicPr>
          <p:cNvPr id="4" name="Picture 3" descr="HomeScreen.png"/>
          <p:cNvPicPr>
            <a:picLocks noChangeAspect="1"/>
          </p:cNvPicPr>
          <p:nvPr/>
        </p:nvPicPr>
        <p:blipFill>
          <a:blip r:embed="rId2"/>
          <a:stretch>
            <a:fillRect/>
          </a:stretch>
        </p:blipFill>
        <p:spPr>
          <a:xfrm>
            <a:off x="285720" y="3000372"/>
            <a:ext cx="8372071" cy="3286148"/>
          </a:xfrm>
          <a:prstGeom prst="rect">
            <a:avLst/>
          </a:prstGeom>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AU" dirty="0" smtClean="0"/>
              <a:t>Map addresses</a:t>
            </a:r>
            <a:endParaRPr lang="en-AU" dirty="0"/>
          </a:p>
        </p:txBody>
      </p:sp>
      <p:pic>
        <p:nvPicPr>
          <p:cNvPr id="4" name="Picture 3" descr="HomeScreenMapDetails.png"/>
          <p:cNvPicPr>
            <a:picLocks noChangeAspect="1"/>
          </p:cNvPicPr>
          <p:nvPr/>
        </p:nvPicPr>
        <p:blipFill>
          <a:blip r:embed="rId2"/>
          <a:stretch>
            <a:fillRect/>
          </a:stretch>
        </p:blipFill>
        <p:spPr>
          <a:xfrm>
            <a:off x="357158" y="1000108"/>
            <a:ext cx="7643866" cy="5546441"/>
          </a:xfrm>
          <a:prstGeom prst="rect">
            <a:avLst/>
          </a:prstGeom>
        </p:spPr>
      </p:pic>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ditStatus1.png"/>
          <p:cNvPicPr>
            <a:picLocks noChangeAspect="1"/>
          </p:cNvPicPr>
          <p:nvPr/>
        </p:nvPicPr>
        <p:blipFill>
          <a:blip r:embed="rId2"/>
          <a:stretch>
            <a:fillRect/>
          </a:stretch>
        </p:blipFill>
        <p:spPr>
          <a:xfrm>
            <a:off x="6000760" y="1643050"/>
            <a:ext cx="1857388" cy="1168607"/>
          </a:xfrm>
          <a:prstGeom prst="rect">
            <a:avLst/>
          </a:prstGeom>
        </p:spPr>
      </p:pic>
      <p:pic>
        <p:nvPicPr>
          <p:cNvPr id="10" name="Picture 9" descr="editStatus2.png"/>
          <p:cNvPicPr>
            <a:picLocks noChangeAspect="1"/>
          </p:cNvPicPr>
          <p:nvPr/>
        </p:nvPicPr>
        <p:blipFill>
          <a:blip r:embed="rId3"/>
          <a:stretch>
            <a:fillRect/>
          </a:stretch>
        </p:blipFill>
        <p:spPr>
          <a:xfrm>
            <a:off x="6000760" y="3071810"/>
            <a:ext cx="1650096" cy="1829963"/>
          </a:xfrm>
          <a:prstGeom prst="rect">
            <a:avLst/>
          </a:prstGeom>
        </p:spPr>
      </p:pic>
      <p:sp>
        <p:nvSpPr>
          <p:cNvPr id="2" name="Title 1"/>
          <p:cNvSpPr>
            <a:spLocks noGrp="1"/>
          </p:cNvSpPr>
          <p:nvPr>
            <p:ph type="title"/>
          </p:nvPr>
        </p:nvSpPr>
        <p:spPr>
          <a:xfrm>
            <a:off x="457200" y="274638"/>
            <a:ext cx="7467600" cy="582594"/>
          </a:xfrm>
        </p:spPr>
        <p:txBody>
          <a:bodyPr/>
          <a:lstStyle/>
          <a:p>
            <a:r>
              <a:rPr lang="en-AU" dirty="0" smtClean="0"/>
              <a:t>Map Details</a:t>
            </a:r>
            <a:endParaRPr lang="en-AU" dirty="0"/>
          </a:p>
        </p:txBody>
      </p:sp>
      <p:pic>
        <p:nvPicPr>
          <p:cNvPr id="4" name="Picture 3" descr="Details.png"/>
          <p:cNvPicPr>
            <a:picLocks noChangeAspect="1"/>
          </p:cNvPicPr>
          <p:nvPr/>
        </p:nvPicPr>
        <p:blipFill>
          <a:blip r:embed="rId4"/>
          <a:stretch>
            <a:fillRect/>
          </a:stretch>
        </p:blipFill>
        <p:spPr>
          <a:xfrm>
            <a:off x="357158" y="1000108"/>
            <a:ext cx="5500726" cy="5572164"/>
          </a:xfrm>
          <a:prstGeom prst="rect">
            <a:avLst/>
          </a:prstGeom>
        </p:spPr>
      </p:pic>
      <p:sp>
        <p:nvSpPr>
          <p:cNvPr id="5" name="TextBox 4"/>
          <p:cNvSpPr txBox="1"/>
          <p:nvPr/>
        </p:nvSpPr>
        <p:spPr>
          <a:xfrm>
            <a:off x="5929322" y="714356"/>
            <a:ext cx="2786083" cy="984885"/>
          </a:xfrm>
          <a:prstGeom prst="rect">
            <a:avLst/>
          </a:prstGeom>
          <a:noFill/>
        </p:spPr>
        <p:txBody>
          <a:bodyPr wrap="square" rtlCol="0">
            <a:spAutoFit/>
          </a:bodyPr>
          <a:lstStyle/>
          <a:p>
            <a:pPr>
              <a:buFont typeface="Arial" pitchFamily="34" charset="0"/>
              <a:buChar char="•"/>
            </a:pPr>
            <a:r>
              <a:rPr lang="en-AU" sz="1600" dirty="0" smtClean="0"/>
              <a:t> </a:t>
            </a:r>
            <a:r>
              <a:rPr lang="en-AU" sz="1300" dirty="0" smtClean="0"/>
              <a:t>Enter the status for each address in the map by selecting status from the dropdown list.</a:t>
            </a:r>
          </a:p>
          <a:p>
            <a:endParaRPr lang="en-AU" sz="400" dirty="0" smtClean="0"/>
          </a:p>
          <a:p>
            <a:r>
              <a:rPr lang="en-AU" sz="1200" b="1" dirty="0" smtClean="0"/>
              <a:t>Campaign</a:t>
            </a:r>
            <a:endParaRPr lang="en-AU" sz="1200" b="1" dirty="0"/>
          </a:p>
        </p:txBody>
      </p:sp>
      <p:sp>
        <p:nvSpPr>
          <p:cNvPr id="6" name="TextBox 5"/>
          <p:cNvSpPr txBox="1"/>
          <p:nvPr/>
        </p:nvSpPr>
        <p:spPr>
          <a:xfrm>
            <a:off x="6000760" y="4929198"/>
            <a:ext cx="2786083" cy="1723549"/>
          </a:xfrm>
          <a:prstGeom prst="rect">
            <a:avLst/>
          </a:prstGeom>
          <a:noFill/>
        </p:spPr>
        <p:txBody>
          <a:bodyPr wrap="square" rtlCol="0">
            <a:spAutoFit/>
          </a:bodyPr>
          <a:lstStyle/>
          <a:p>
            <a:pPr>
              <a:buFont typeface="Arial" pitchFamily="34" charset="0"/>
              <a:buChar char="•"/>
            </a:pPr>
            <a:r>
              <a:rPr lang="en-AU" sz="1400" dirty="0" smtClean="0"/>
              <a:t> </a:t>
            </a:r>
            <a:r>
              <a:rPr lang="en-AU" sz="1300" dirty="0" smtClean="0"/>
              <a:t>You can update all at once and click “Save &amp; Exit” or just update one or few addresses and click “Save &amp; Exit”. It will then take you to Home page.</a:t>
            </a:r>
          </a:p>
          <a:p>
            <a:pPr>
              <a:buFont typeface="Arial" pitchFamily="34" charset="0"/>
              <a:buChar char="•"/>
            </a:pPr>
            <a:r>
              <a:rPr lang="en-AU" sz="1300" dirty="0" smtClean="0"/>
              <a:t> Cancel link will disregard all your updates in the page and take you to Home page</a:t>
            </a:r>
            <a:r>
              <a:rPr lang="en-AU" sz="1400" dirty="0" smtClean="0"/>
              <a:t>. </a:t>
            </a:r>
            <a:endParaRPr lang="en-AU" sz="1400" dirty="0"/>
          </a:p>
        </p:txBody>
      </p:sp>
      <p:sp>
        <p:nvSpPr>
          <p:cNvPr id="9" name="TextBox 8"/>
          <p:cNvSpPr txBox="1"/>
          <p:nvPr/>
        </p:nvSpPr>
        <p:spPr>
          <a:xfrm>
            <a:off x="5929322" y="2857496"/>
            <a:ext cx="2786083" cy="276999"/>
          </a:xfrm>
          <a:prstGeom prst="rect">
            <a:avLst/>
          </a:prstGeom>
          <a:noFill/>
        </p:spPr>
        <p:txBody>
          <a:bodyPr wrap="square" rtlCol="0">
            <a:spAutoFit/>
          </a:bodyPr>
          <a:lstStyle/>
          <a:p>
            <a:r>
              <a:rPr lang="en-AU" sz="1200" b="1" dirty="0" smtClean="0"/>
              <a:t>Regular/Personal Territory</a:t>
            </a:r>
            <a:endParaRPr lang="en-AU" sz="1200" b="1" dirty="0"/>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AU" dirty="0" smtClean="0"/>
              <a:t>Emailed Map</a:t>
            </a:r>
            <a:endParaRPr lang="en-AU" dirty="0"/>
          </a:p>
        </p:txBody>
      </p:sp>
      <p:sp>
        <p:nvSpPr>
          <p:cNvPr id="3" name="Content Placeholder 2"/>
          <p:cNvSpPr>
            <a:spLocks noGrp="1"/>
          </p:cNvSpPr>
          <p:nvPr>
            <p:ph sz="quarter" idx="1"/>
          </p:nvPr>
        </p:nvSpPr>
        <p:spPr>
          <a:xfrm>
            <a:off x="428596" y="1071546"/>
            <a:ext cx="7467600" cy="828668"/>
          </a:xfrm>
        </p:spPr>
        <p:txBody>
          <a:bodyPr>
            <a:normAutofit/>
          </a:bodyPr>
          <a:lstStyle/>
          <a:p>
            <a:r>
              <a:rPr lang="en-AU" sz="1600" dirty="0" smtClean="0"/>
              <a:t>You can request the map assigned to you to be emailed .</a:t>
            </a:r>
          </a:p>
          <a:p>
            <a:r>
              <a:rPr lang="en-AU" sz="1600" dirty="0" smtClean="0"/>
              <a:t>Email looks like this:</a:t>
            </a:r>
            <a:endParaRPr lang="en-AU" sz="1600" dirty="0"/>
          </a:p>
        </p:txBody>
      </p:sp>
      <p:pic>
        <p:nvPicPr>
          <p:cNvPr id="4" name="Picture 3" descr="EmailMap.png"/>
          <p:cNvPicPr>
            <a:picLocks noChangeAspect="1"/>
          </p:cNvPicPr>
          <p:nvPr/>
        </p:nvPicPr>
        <p:blipFill>
          <a:blip r:embed="rId2"/>
          <a:stretch>
            <a:fillRect/>
          </a:stretch>
        </p:blipFill>
        <p:spPr>
          <a:xfrm>
            <a:off x="285720" y="2000240"/>
            <a:ext cx="8143900" cy="330677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AU" dirty="0" smtClean="0"/>
              <a:t>Frequently Asked Questions:</a:t>
            </a:r>
            <a:endParaRPr lang="en-AU" dirty="0"/>
          </a:p>
        </p:txBody>
      </p:sp>
      <p:sp>
        <p:nvSpPr>
          <p:cNvPr id="3" name="Content Placeholder 2"/>
          <p:cNvSpPr>
            <a:spLocks noGrp="1"/>
          </p:cNvSpPr>
          <p:nvPr>
            <p:ph sz="quarter" idx="1"/>
          </p:nvPr>
        </p:nvSpPr>
        <p:spPr>
          <a:xfrm>
            <a:off x="457200" y="1000108"/>
            <a:ext cx="7467600" cy="5473844"/>
          </a:xfrm>
        </p:spPr>
        <p:txBody>
          <a:bodyPr>
            <a:normAutofit/>
          </a:bodyPr>
          <a:lstStyle/>
          <a:p>
            <a:r>
              <a:rPr lang="en-AU" sz="1600" dirty="0" smtClean="0"/>
              <a:t>I don’t have internet in my mobile phone or tablet, what will I do? Can I still get map?</a:t>
            </a:r>
          </a:p>
          <a:p>
            <a:pPr lvl="1"/>
            <a:r>
              <a:rPr lang="en-AU" sz="1600" i="1" dirty="0" smtClean="0"/>
              <a:t>Yes, you can get a map. All publishers </a:t>
            </a:r>
            <a:r>
              <a:rPr lang="en-AU" sz="1600" i="1" dirty="0" smtClean="0"/>
              <a:t>can get a map </a:t>
            </a:r>
            <a:r>
              <a:rPr lang="en-AU" sz="1600" i="1" dirty="0" smtClean="0"/>
              <a:t>even though they don’t have mobile access or email address.</a:t>
            </a:r>
          </a:p>
          <a:p>
            <a:pPr lvl="1"/>
            <a:r>
              <a:rPr lang="en-AU" sz="1600" i="1" dirty="0" smtClean="0"/>
              <a:t>Because you can’t access the website to see the addresses you’re suppose to go, the Brother leading the group will either give you a printed copy of the map or take a screenshot from his device and send it to you as MMS or copy paste the addresses and send it to you as SMS</a:t>
            </a:r>
            <a:r>
              <a:rPr lang="en-AU" sz="1600" i="1" dirty="0" smtClean="0"/>
              <a:t>.</a:t>
            </a:r>
          </a:p>
          <a:p>
            <a:pPr lvl="1"/>
            <a:r>
              <a:rPr lang="en-AU" sz="1600" i="1" dirty="0" smtClean="0"/>
              <a:t>You can update at home the status of the map assigned to you.</a:t>
            </a:r>
            <a:endParaRPr lang="en-AU" sz="1600" i="1" dirty="0" smtClean="0"/>
          </a:p>
          <a:p>
            <a:r>
              <a:rPr lang="en-AU" sz="1600" dirty="0" smtClean="0"/>
              <a:t>I don’t have email address or I don’t want to give my email address, can I still get map?</a:t>
            </a:r>
          </a:p>
          <a:p>
            <a:pPr lvl="1"/>
            <a:r>
              <a:rPr lang="en-AU" sz="1600" i="1" dirty="0" smtClean="0"/>
              <a:t>Yes of course. </a:t>
            </a:r>
            <a:r>
              <a:rPr lang="en-AU" sz="1600" i="1" dirty="0" smtClean="0"/>
              <a:t>Please refer to question #1.</a:t>
            </a:r>
            <a:r>
              <a:rPr lang="en-AU" sz="1600" i="1" dirty="0" smtClean="0"/>
              <a:t> </a:t>
            </a:r>
            <a:endParaRPr lang="en-AU" sz="1600" i="1" dirty="0" smtClean="0"/>
          </a:p>
          <a:p>
            <a:pPr lvl="1"/>
            <a:r>
              <a:rPr lang="en-AU" sz="1600" i="1" dirty="0" smtClean="0"/>
              <a:t>But because you didn’t give any email address to be entered in TMS, you can’t register as a user of the website and you can’t access it.</a:t>
            </a:r>
          </a:p>
          <a:p>
            <a:r>
              <a:rPr lang="en-AU" sz="1600" dirty="0" smtClean="0"/>
              <a:t>I can’t find an address in the map, but the only option for me to update the status is Done, what will I do? Where are the other status?</a:t>
            </a:r>
          </a:p>
          <a:p>
            <a:pPr lvl="1"/>
            <a:r>
              <a:rPr lang="en-AU" sz="1600" i="1" dirty="0" smtClean="0"/>
              <a:t>When Call Type is “Campaign”, only “Done” status is available for you. You need to inform the Territory Overseer that a certain address in a map is not valid anymore. (or the system will be changed to also show Not Filipino and Address Not Found)</a:t>
            </a:r>
          </a:p>
          <a:p>
            <a:endParaRPr lang="en-AU" dirty="0" smtClean="0"/>
          </a:p>
          <a:p>
            <a:endParaRPr lang="en-AU" dirty="0" smtClean="0"/>
          </a:p>
          <a:p>
            <a:endParaRPr lang="en-AU" dirty="0"/>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What is territory management system (</a:t>
            </a:r>
            <a:r>
              <a:rPr lang="en-AU" dirty="0" err="1" smtClean="0"/>
              <a:t>tms</a:t>
            </a:r>
            <a:r>
              <a:rPr lang="en-AU" dirty="0" smtClean="0"/>
              <a:t>) and its advantages?</a:t>
            </a:r>
            <a:endParaRPr lang="en-AU" dirty="0"/>
          </a:p>
        </p:txBody>
      </p:sp>
      <p:sp>
        <p:nvSpPr>
          <p:cNvPr id="3" name="Content Placeholder 2"/>
          <p:cNvSpPr>
            <a:spLocks noGrp="1"/>
          </p:cNvSpPr>
          <p:nvPr>
            <p:ph sz="quarter" idx="1"/>
          </p:nvPr>
        </p:nvSpPr>
        <p:spPr/>
        <p:txBody>
          <a:bodyPr>
            <a:normAutofit fontScale="70000" lnSpcReduction="20000"/>
          </a:bodyPr>
          <a:lstStyle/>
          <a:p>
            <a:r>
              <a:rPr lang="en-AU" dirty="0" smtClean="0"/>
              <a:t>This is a web application that monitors the maps released to publishers. Main objective of this system is to manage and monitor our territory maps effectively and efficiently, thus we accurately covered all our territory. Hence, we can guarantee that all maps been covered specially during campaign period.</a:t>
            </a:r>
          </a:p>
          <a:p>
            <a:endParaRPr lang="en-AU" dirty="0" smtClean="0"/>
          </a:p>
          <a:p>
            <a:r>
              <a:rPr lang="en-AU" dirty="0" smtClean="0"/>
              <a:t>This system solves or if not totally solve but minimize the problems encountered in the current manual releasing of maps, such as:</a:t>
            </a:r>
          </a:p>
          <a:p>
            <a:pPr lvl="1"/>
            <a:r>
              <a:rPr lang="en-AU" dirty="0" smtClean="0"/>
              <a:t>Not all maps are done equally in a period of time. For example, within six months, St Albans maps were done 2x or 3x but Tullamarine map wasn’t touched.</a:t>
            </a:r>
          </a:p>
          <a:p>
            <a:pPr lvl="2"/>
            <a:r>
              <a:rPr lang="en-AU" b="1" i="1" dirty="0" smtClean="0"/>
              <a:t>TMS implements a cycle, each map will only be released once in a cycle.</a:t>
            </a:r>
          </a:p>
          <a:p>
            <a:pPr lvl="1"/>
            <a:r>
              <a:rPr lang="en-AU" dirty="0" smtClean="0"/>
              <a:t>Some released maps were missing. No way of finding out whom to chase.</a:t>
            </a:r>
          </a:p>
          <a:p>
            <a:pPr lvl="2"/>
            <a:r>
              <a:rPr lang="en-AU" b="1" i="1" dirty="0" smtClean="0"/>
              <a:t>TMS stores to whom the map was released</a:t>
            </a:r>
            <a:r>
              <a:rPr lang="en-AU" i="1" dirty="0" smtClean="0"/>
              <a:t>.</a:t>
            </a:r>
          </a:p>
          <a:p>
            <a:pPr lvl="1"/>
            <a:r>
              <a:rPr lang="en-AU" dirty="0" smtClean="0"/>
              <a:t>When a note we insert in our map to tag that a certain address is “Not Filipino” or “Address Not Found”, is lost, that address still remain in our map.</a:t>
            </a:r>
          </a:p>
          <a:p>
            <a:pPr lvl="2"/>
            <a:r>
              <a:rPr lang="en-AU" b="1" i="1" dirty="0" smtClean="0"/>
              <a:t>TMS allows the publisher to tag the status for each address in the map – Done, Not at home 1, Not at home 2, Not Filipino, Address Not Found. When an address was tagged as Not Filipino or Address Not Found, and the Territory Overseer approves it, that address won’t exists when the map is released in the next cycle.</a:t>
            </a:r>
            <a:r>
              <a:rPr lang="en-AU" dirty="0" smtClean="0"/>
              <a:t> </a:t>
            </a:r>
          </a:p>
          <a:p>
            <a:pPr lvl="2"/>
            <a:endParaRPr lang="en-AU" dirty="0" smtClean="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cont... What is territory management system (</a:t>
            </a:r>
            <a:r>
              <a:rPr lang="en-AU" dirty="0" err="1" smtClean="0"/>
              <a:t>tms</a:t>
            </a:r>
            <a:r>
              <a:rPr lang="en-AU" dirty="0" smtClean="0"/>
              <a:t>) and its advantages?</a:t>
            </a:r>
            <a:endParaRPr lang="en-AU" dirty="0"/>
          </a:p>
        </p:txBody>
      </p:sp>
      <p:sp>
        <p:nvSpPr>
          <p:cNvPr id="3" name="Content Placeholder 2"/>
          <p:cNvSpPr>
            <a:spLocks noGrp="1"/>
          </p:cNvSpPr>
          <p:nvPr>
            <p:ph sz="quarter" idx="1"/>
          </p:nvPr>
        </p:nvSpPr>
        <p:spPr/>
        <p:txBody>
          <a:bodyPr/>
          <a:lstStyle/>
          <a:p>
            <a:pPr lvl="1"/>
            <a:r>
              <a:rPr lang="en-AU" sz="1500" dirty="0" smtClean="0"/>
              <a:t>Addresses in a suburb are not grouped equally. For example, One map in Caroline Spring has 20 addresses while the other map in Caroline Spring only has 6 addresses.</a:t>
            </a:r>
          </a:p>
          <a:p>
            <a:pPr lvl="2"/>
            <a:r>
              <a:rPr lang="en-AU" sz="1300" b="1" i="1" dirty="0" smtClean="0"/>
              <a:t>Kings Park Filipino Congregation territories  (1238 addresses) were regrouped per suburb and suburbs with many addresses were grouped per 10 addresses as much as possible.</a:t>
            </a:r>
          </a:p>
          <a:p>
            <a:pPr lvl="1"/>
            <a:r>
              <a:rPr lang="en-AU" sz="1500" dirty="0" smtClean="0"/>
              <a:t>When no map available in a field service group, brothers and sisters do return visits instead, even though it’s their schedule to go to field service.</a:t>
            </a:r>
          </a:p>
          <a:p>
            <a:pPr lvl="2"/>
            <a:r>
              <a:rPr lang="en-AU" sz="1300" b="1" i="1" dirty="0" smtClean="0"/>
              <a:t>Anyone can approach an elder, MS or brothers who are leading field service group to ask for a map, either by calling them or sending them SMS. Brothers mentioned above have the access to assign map to a publisher. They can do anytime as long as they have internet access.</a:t>
            </a:r>
          </a:p>
          <a:p>
            <a:pPr lvl="2"/>
            <a:r>
              <a:rPr lang="en-AU" sz="1300" b="1" i="1" dirty="0" smtClean="0"/>
              <a:t>Or the brother (that is not an elder) who’s leading the group can ask the Territory Overseer a night before for maps they can do the next day.</a:t>
            </a:r>
          </a:p>
          <a:p>
            <a:endParaRPr lang="en-AU"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lstStyle/>
          <a:p>
            <a:r>
              <a:rPr lang="en-AU" dirty="0" smtClean="0"/>
              <a:t>How to access </a:t>
            </a:r>
            <a:r>
              <a:rPr lang="en-AU" dirty="0" err="1" smtClean="0"/>
              <a:t>tms</a:t>
            </a:r>
            <a:r>
              <a:rPr lang="en-AU" dirty="0" smtClean="0"/>
              <a:t>?</a:t>
            </a:r>
            <a:endParaRPr lang="en-AU" dirty="0"/>
          </a:p>
        </p:txBody>
      </p:sp>
      <p:sp>
        <p:nvSpPr>
          <p:cNvPr id="3" name="Content Placeholder 2"/>
          <p:cNvSpPr>
            <a:spLocks noGrp="1"/>
          </p:cNvSpPr>
          <p:nvPr>
            <p:ph sz="quarter" idx="1"/>
          </p:nvPr>
        </p:nvSpPr>
        <p:spPr>
          <a:xfrm>
            <a:off x="457200" y="1142984"/>
            <a:ext cx="7467600" cy="5330968"/>
          </a:xfrm>
        </p:spPr>
        <p:txBody>
          <a:bodyPr>
            <a:normAutofit/>
          </a:bodyPr>
          <a:lstStyle/>
          <a:p>
            <a:r>
              <a:rPr lang="en-AU" sz="2000" dirty="0" smtClean="0"/>
              <a:t>In your internet browser – Internet Explorer, Google Chrome, Firefox, Safari, etc. type </a:t>
            </a:r>
            <a:r>
              <a:rPr lang="en-AU" sz="2000" b="1" dirty="0" smtClean="0">
                <a:hlinkClick r:id="rId2"/>
              </a:rPr>
              <a:t>http://territory101.info</a:t>
            </a:r>
            <a:r>
              <a:rPr lang="en-AU" sz="2000" b="1" dirty="0" smtClean="0"/>
              <a:t> </a:t>
            </a:r>
            <a:r>
              <a:rPr lang="en-AU" sz="2000" dirty="0" smtClean="0"/>
              <a:t>in the address bar</a:t>
            </a:r>
            <a:endParaRPr lang="en-AU" sz="2000" b="1" dirty="0" smtClean="0"/>
          </a:p>
          <a:p>
            <a:r>
              <a:rPr lang="en-AU" sz="2000" dirty="0" smtClean="0"/>
              <a:t>You can access this website in any device with internet – desktop computer, laptop, tablet or smart phone.</a:t>
            </a:r>
          </a:p>
          <a:p>
            <a:r>
              <a:rPr lang="en-AU" sz="2000" dirty="0" smtClean="0"/>
              <a:t>But keep in mind that the smaller the screen your device has, the uglier the resolution of page would look like.</a:t>
            </a:r>
          </a:p>
          <a:p>
            <a:r>
              <a:rPr lang="en-AU" sz="2000" dirty="0" smtClean="0"/>
              <a:t>Recommended internet browser is Google Chrome.</a:t>
            </a:r>
            <a:endParaRPr lang="en-AU" sz="2000" dirty="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lstStyle/>
          <a:p>
            <a:r>
              <a:rPr lang="en-AU" dirty="0" smtClean="0"/>
              <a:t>How to start using </a:t>
            </a:r>
            <a:r>
              <a:rPr lang="en-AU" dirty="0" err="1" smtClean="0"/>
              <a:t>tms</a:t>
            </a:r>
            <a:r>
              <a:rPr lang="en-AU" dirty="0" smtClean="0"/>
              <a:t>?</a:t>
            </a:r>
            <a:endParaRPr lang="en-AU" dirty="0"/>
          </a:p>
        </p:txBody>
      </p:sp>
      <p:sp>
        <p:nvSpPr>
          <p:cNvPr id="3" name="Content Placeholder 2"/>
          <p:cNvSpPr>
            <a:spLocks noGrp="1"/>
          </p:cNvSpPr>
          <p:nvPr>
            <p:ph sz="quarter" idx="1"/>
          </p:nvPr>
        </p:nvSpPr>
        <p:spPr>
          <a:xfrm>
            <a:off x="500034" y="1285860"/>
            <a:ext cx="7467600" cy="3757626"/>
          </a:xfrm>
        </p:spPr>
        <p:txBody>
          <a:bodyPr>
            <a:normAutofit lnSpcReduction="10000"/>
          </a:bodyPr>
          <a:lstStyle/>
          <a:p>
            <a:r>
              <a:rPr lang="en-AU" sz="2200" dirty="0" smtClean="0"/>
              <a:t>Give your email address to Territory Overseer.</a:t>
            </a:r>
          </a:p>
          <a:p>
            <a:r>
              <a:rPr lang="en-AU" sz="2200" dirty="0" smtClean="0"/>
              <a:t>Your email address will then be tagged with your name in the system.</a:t>
            </a:r>
          </a:p>
          <a:p>
            <a:r>
              <a:rPr lang="en-AU" sz="2200" dirty="0" smtClean="0"/>
              <a:t>After step 2 is done, you can now register by clicking “Not registered yet?” link in Login page. Then enter the password you want to use in TMS.</a:t>
            </a:r>
          </a:p>
          <a:p>
            <a:r>
              <a:rPr lang="en-AU" sz="2200" dirty="0" smtClean="0"/>
              <a:t>See next page for User Registration screenshot.</a:t>
            </a:r>
          </a:p>
          <a:p>
            <a:r>
              <a:rPr lang="en-AU" sz="2200" dirty="0" smtClean="0"/>
              <a:t>Use your email address and password to enter the website.</a:t>
            </a:r>
          </a:p>
          <a:p>
            <a:r>
              <a:rPr lang="en-AU" sz="2200" dirty="0" smtClean="0"/>
              <a:t>See next 2 page for Login page screenshot.</a:t>
            </a:r>
          </a:p>
          <a:p>
            <a:endParaRPr lang="en-AU" dirty="0"/>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r>
              <a:rPr lang="en-AU" dirty="0" smtClean="0"/>
              <a:t>User Registration</a:t>
            </a:r>
            <a:endParaRPr lang="en-AU" dirty="0"/>
          </a:p>
        </p:txBody>
      </p:sp>
      <p:pic>
        <p:nvPicPr>
          <p:cNvPr id="4" name="Picture 3" descr="Register.png"/>
          <p:cNvPicPr>
            <a:picLocks noChangeAspect="1"/>
          </p:cNvPicPr>
          <p:nvPr/>
        </p:nvPicPr>
        <p:blipFill>
          <a:blip r:embed="rId2"/>
          <a:stretch>
            <a:fillRect/>
          </a:stretch>
        </p:blipFill>
        <p:spPr>
          <a:xfrm>
            <a:off x="2071670" y="1643050"/>
            <a:ext cx="5077534" cy="4039164"/>
          </a:xfrm>
          <a:prstGeom prst="rect">
            <a:avLst/>
          </a:prstGeom>
        </p:spPr>
      </p:pic>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r>
              <a:rPr lang="en-AU" dirty="0" smtClean="0"/>
              <a:t>User Login</a:t>
            </a:r>
            <a:endParaRPr lang="en-AU" dirty="0"/>
          </a:p>
        </p:txBody>
      </p:sp>
      <p:pic>
        <p:nvPicPr>
          <p:cNvPr id="4" name="Picture 3" descr="Login.png"/>
          <p:cNvPicPr>
            <a:picLocks noChangeAspect="1"/>
          </p:cNvPicPr>
          <p:nvPr/>
        </p:nvPicPr>
        <p:blipFill>
          <a:blip r:embed="rId2"/>
          <a:stretch>
            <a:fillRect/>
          </a:stretch>
        </p:blipFill>
        <p:spPr>
          <a:xfrm>
            <a:off x="2071670" y="1357298"/>
            <a:ext cx="5096587" cy="4115375"/>
          </a:xfrm>
          <a:prstGeom prst="rect">
            <a:avLst/>
          </a:prstGeom>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r>
              <a:rPr lang="en-AU" dirty="0" smtClean="0"/>
              <a:t>What if I forgot my password?</a:t>
            </a:r>
            <a:endParaRPr lang="en-AU" dirty="0"/>
          </a:p>
        </p:txBody>
      </p:sp>
      <p:sp>
        <p:nvSpPr>
          <p:cNvPr id="3" name="Content Placeholder 2"/>
          <p:cNvSpPr>
            <a:spLocks noGrp="1"/>
          </p:cNvSpPr>
          <p:nvPr>
            <p:ph sz="quarter" idx="1"/>
          </p:nvPr>
        </p:nvSpPr>
        <p:spPr>
          <a:xfrm>
            <a:off x="500034" y="1142984"/>
            <a:ext cx="7467600" cy="1185858"/>
          </a:xfrm>
        </p:spPr>
        <p:txBody>
          <a:bodyPr>
            <a:normAutofit fontScale="77500" lnSpcReduction="20000"/>
          </a:bodyPr>
          <a:lstStyle/>
          <a:p>
            <a:r>
              <a:rPr lang="en-AU" dirty="0" smtClean="0"/>
              <a:t>In Login page, click “Forgot Password?” link.</a:t>
            </a:r>
          </a:p>
          <a:p>
            <a:r>
              <a:rPr lang="en-AU" dirty="0" smtClean="0"/>
              <a:t>This will take you to this page to enter your email address.</a:t>
            </a:r>
          </a:p>
          <a:p>
            <a:r>
              <a:rPr lang="en-AU" dirty="0" smtClean="0"/>
              <a:t>Click “Reset Password” to get an email on how to reset your password.</a:t>
            </a:r>
            <a:endParaRPr lang="en-AU" dirty="0"/>
          </a:p>
        </p:txBody>
      </p:sp>
      <p:pic>
        <p:nvPicPr>
          <p:cNvPr id="4" name="Picture 3" descr="ResetPassword.png"/>
          <p:cNvPicPr>
            <a:picLocks noChangeAspect="1"/>
          </p:cNvPicPr>
          <p:nvPr/>
        </p:nvPicPr>
        <p:blipFill>
          <a:blip r:embed="rId2"/>
          <a:stretch>
            <a:fillRect/>
          </a:stretch>
        </p:blipFill>
        <p:spPr>
          <a:xfrm>
            <a:off x="2000232" y="2500306"/>
            <a:ext cx="5477640" cy="3134163"/>
          </a:xfrm>
          <a:prstGeom prst="rect">
            <a:avLst/>
          </a:prstGeom>
        </p:spPr>
      </p:pic>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AU" dirty="0" smtClean="0"/>
              <a:t>Reset Password email</a:t>
            </a:r>
            <a:endParaRPr lang="en-AU" dirty="0"/>
          </a:p>
        </p:txBody>
      </p:sp>
      <p:sp>
        <p:nvSpPr>
          <p:cNvPr id="3" name="Content Placeholder 2"/>
          <p:cNvSpPr>
            <a:spLocks noGrp="1"/>
          </p:cNvSpPr>
          <p:nvPr>
            <p:ph sz="quarter" idx="1"/>
          </p:nvPr>
        </p:nvSpPr>
        <p:spPr>
          <a:xfrm>
            <a:off x="428596" y="1142984"/>
            <a:ext cx="7467600" cy="1185858"/>
          </a:xfrm>
        </p:spPr>
        <p:txBody>
          <a:bodyPr>
            <a:normAutofit fontScale="85000" lnSpcReduction="20000"/>
          </a:bodyPr>
          <a:lstStyle/>
          <a:p>
            <a:r>
              <a:rPr lang="en-AU" dirty="0" smtClean="0"/>
              <a:t>Reset password email looks like this.</a:t>
            </a:r>
          </a:p>
          <a:p>
            <a:r>
              <a:rPr lang="en-AU" dirty="0" smtClean="0"/>
              <a:t>By clicking </a:t>
            </a:r>
            <a:r>
              <a:rPr lang="en-AU" b="1" dirty="0" smtClean="0"/>
              <a:t>“HERE” </a:t>
            </a:r>
            <a:r>
              <a:rPr lang="en-AU" dirty="0" smtClean="0"/>
              <a:t>or copy/paste the </a:t>
            </a:r>
            <a:r>
              <a:rPr lang="en-AU" b="1" dirty="0" smtClean="0"/>
              <a:t>link </a:t>
            </a:r>
            <a:r>
              <a:rPr lang="en-AU" dirty="0" smtClean="0"/>
              <a:t>in the address bar of your internet browser, will take you to page where you can enter your new password.</a:t>
            </a:r>
            <a:endParaRPr lang="en-AU" dirty="0"/>
          </a:p>
        </p:txBody>
      </p:sp>
      <p:pic>
        <p:nvPicPr>
          <p:cNvPr id="5" name="Picture 4" descr="EmailResetPassword.png"/>
          <p:cNvPicPr>
            <a:picLocks noChangeAspect="1"/>
          </p:cNvPicPr>
          <p:nvPr/>
        </p:nvPicPr>
        <p:blipFill>
          <a:blip r:embed="rId2"/>
          <a:stretch>
            <a:fillRect/>
          </a:stretch>
        </p:blipFill>
        <p:spPr>
          <a:xfrm>
            <a:off x="214282" y="2500306"/>
            <a:ext cx="8421346" cy="2188024"/>
          </a:xfrm>
          <a:prstGeom prst="rect">
            <a:avLst/>
          </a:prstGeom>
        </p:spPr>
      </p:pic>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169</TotalTime>
  <Words>1211</Words>
  <Application>Microsoft Office PowerPoint</Application>
  <PresentationFormat>On-screen Show (4:3)</PresentationFormat>
  <Paragraphs>70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Territory management system</vt:lpstr>
      <vt:lpstr>What is territory management system (tms) and its advantages?</vt:lpstr>
      <vt:lpstr>cont... What is territory management system (tms) and its advantages?</vt:lpstr>
      <vt:lpstr>How to access tms?</vt:lpstr>
      <vt:lpstr>How to start using tms?</vt:lpstr>
      <vt:lpstr>User Registration</vt:lpstr>
      <vt:lpstr>User Login</vt:lpstr>
      <vt:lpstr>What if I forgot my password?</vt:lpstr>
      <vt:lpstr>Reset Password email</vt:lpstr>
      <vt:lpstr>Reset Password</vt:lpstr>
      <vt:lpstr>What will I do to maps I received?</vt:lpstr>
      <vt:lpstr>Map addresses</vt:lpstr>
      <vt:lpstr>Map Details</vt:lpstr>
      <vt:lpstr>Emailed Map</vt:lpstr>
      <vt:lpstr>Frequently Asked Questions: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Administrator</cp:lastModifiedBy>
  <cp:revision>53</cp:revision>
  <dcterms:created xsi:type="dcterms:W3CDTF">2014-08-09T09:21:08Z</dcterms:created>
  <dcterms:modified xsi:type="dcterms:W3CDTF">2014-08-13T14:06:15Z</dcterms:modified>
</cp:coreProperties>
</file>