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58"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E29D1-0877-4B79-B5AE-90C558556C4B}" type="datetimeFigureOut">
              <a:rPr lang="en-US" smtClean="0"/>
              <a:t>2/17/2017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C40A0-5ECB-4619-97F3-0D40D274E9EB}" type="slidenum">
              <a:rPr lang="en-US" smtClean="0"/>
              <a:t>‹#›</a:t>
            </a:fld>
            <a:endParaRPr lang="en-US"/>
          </a:p>
        </p:txBody>
      </p:sp>
    </p:spTree>
    <p:extLst>
      <p:ext uri="{BB962C8B-B14F-4D97-AF65-F5344CB8AC3E}">
        <p14:creationId xmlns:p14="http://schemas.microsoft.com/office/powerpoint/2010/main" val="106457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41AB2A-DBF8-4408-B56C-180A37B4A3B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147109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1AB2A-DBF8-4408-B56C-180A37B4A3B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115319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1AB2A-DBF8-4408-B56C-180A37B4A3B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196858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1AB2A-DBF8-4408-B56C-180A37B4A3B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331348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41AB2A-DBF8-4408-B56C-180A37B4A3B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116490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41AB2A-DBF8-4408-B56C-180A37B4A3B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159016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41AB2A-DBF8-4408-B56C-180A37B4A3B4}" type="datetimeFigureOut">
              <a:rPr lang="en-US" smtClean="0"/>
              <a:t>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391999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41AB2A-DBF8-4408-B56C-180A37B4A3B4}" type="datetimeFigureOut">
              <a:rPr lang="en-US" smtClean="0"/>
              <a:t>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305497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1AB2A-DBF8-4408-B56C-180A37B4A3B4}" type="datetimeFigureOut">
              <a:rPr lang="en-US" smtClean="0"/>
              <a:t>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172068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1AB2A-DBF8-4408-B56C-180A37B4A3B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301632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1AB2A-DBF8-4408-B56C-180A37B4A3B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392F1-6E07-4EDF-B993-8678821C900E}" type="slidenum">
              <a:rPr lang="en-US" smtClean="0"/>
              <a:t>‹#›</a:t>
            </a:fld>
            <a:endParaRPr lang="en-US"/>
          </a:p>
        </p:txBody>
      </p:sp>
    </p:spTree>
    <p:extLst>
      <p:ext uri="{BB962C8B-B14F-4D97-AF65-F5344CB8AC3E}">
        <p14:creationId xmlns:p14="http://schemas.microsoft.com/office/powerpoint/2010/main" val="262677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1AB2A-DBF8-4408-B56C-180A37B4A3B4}" type="datetimeFigureOut">
              <a:rPr lang="en-US" smtClean="0"/>
              <a:t>2/17/2017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392F1-6E07-4EDF-B993-8678821C900E}" type="slidenum">
              <a:rPr lang="en-US" smtClean="0"/>
              <a:t>‹#›</a:t>
            </a:fld>
            <a:endParaRPr lang="en-US"/>
          </a:p>
        </p:txBody>
      </p:sp>
    </p:spTree>
    <p:extLst>
      <p:ext uri="{BB962C8B-B14F-4D97-AF65-F5344CB8AC3E}">
        <p14:creationId xmlns:p14="http://schemas.microsoft.com/office/powerpoint/2010/main" val="848834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michael.benedetti@us.af.mi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78580"/>
            <a:ext cx="9144000" cy="2387600"/>
          </a:xfrm>
        </p:spPr>
        <p:txBody>
          <a:bodyPr/>
          <a:lstStyle/>
          <a:p>
            <a:r>
              <a:rPr lang="en-US" dirty="0"/>
              <a:t>91 OG Auto </a:t>
            </a:r>
            <a:r>
              <a:rPr lang="en-US" dirty="0" smtClean="0"/>
              <a:t>Scheduler</a:t>
            </a:r>
            <a:br>
              <a:rPr lang="en-US" dirty="0" smtClean="0"/>
            </a:br>
            <a:r>
              <a:rPr lang="en-US" sz="2000" smtClean="0"/>
              <a:t>version </a:t>
            </a:r>
            <a:r>
              <a:rPr lang="en-US" sz="2000" smtClean="0"/>
              <a:t>1.2</a:t>
            </a:r>
            <a:endParaRPr lang="en-US" sz="2000" dirty="0"/>
          </a:p>
        </p:txBody>
      </p:sp>
      <p:sp>
        <p:nvSpPr>
          <p:cNvPr id="3" name="Subtitle 2"/>
          <p:cNvSpPr>
            <a:spLocks noGrp="1"/>
          </p:cNvSpPr>
          <p:nvPr>
            <p:ph type="subTitle" idx="1"/>
          </p:nvPr>
        </p:nvSpPr>
        <p:spPr>
          <a:xfrm>
            <a:off x="1524000" y="4258255"/>
            <a:ext cx="9144000" cy="1655762"/>
          </a:xfrm>
        </p:spPr>
        <p:txBody>
          <a:bodyPr/>
          <a:lstStyle/>
          <a:p>
            <a:r>
              <a:rPr lang="en-US" dirty="0"/>
              <a:t>Quick Start Guide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969459"/>
            <a:ext cx="1905000" cy="1876425"/>
          </a:xfrm>
          <a:prstGeom prst="rect">
            <a:avLst/>
          </a:prstGeom>
        </p:spPr>
      </p:pic>
    </p:spTree>
    <p:extLst>
      <p:ext uri="{BB962C8B-B14F-4D97-AF65-F5344CB8AC3E}">
        <p14:creationId xmlns:p14="http://schemas.microsoft.com/office/powerpoint/2010/main" val="167755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29671" y="1982373"/>
            <a:ext cx="3067050" cy="3486150"/>
          </a:xfrm>
          <a:prstGeom prst="rect">
            <a:avLst/>
          </a:prstGeom>
        </p:spPr>
      </p:pic>
      <p:grpSp>
        <p:nvGrpSpPr>
          <p:cNvPr id="36" name="Group 35"/>
          <p:cNvGrpSpPr/>
          <p:nvPr/>
        </p:nvGrpSpPr>
        <p:grpSpPr>
          <a:xfrm>
            <a:off x="7442792" y="3090264"/>
            <a:ext cx="1107143" cy="691945"/>
            <a:chOff x="7368362" y="2558625"/>
            <a:chExt cx="1107143" cy="691945"/>
          </a:xfrm>
        </p:grpSpPr>
        <p:cxnSp>
          <p:nvCxnSpPr>
            <p:cNvPr id="27" name="Straight Connector 26"/>
            <p:cNvCxnSpPr/>
            <p:nvPr/>
          </p:nvCxnSpPr>
          <p:spPr>
            <a:xfrm flipV="1">
              <a:off x="7368362" y="2672315"/>
              <a:ext cx="975438" cy="578255"/>
            </a:xfrm>
            <a:prstGeom prst="line">
              <a:avLst/>
            </a:prstGeom>
            <a:ln w="28575"/>
          </p:spPr>
          <p:style>
            <a:lnRef idx="1">
              <a:schemeClr val="dk1"/>
            </a:lnRef>
            <a:fillRef idx="0">
              <a:schemeClr val="dk1"/>
            </a:fillRef>
            <a:effectRef idx="0">
              <a:schemeClr val="dk1"/>
            </a:effectRef>
            <a:fontRef idx="minor">
              <a:schemeClr val="tx1"/>
            </a:fontRef>
          </p:style>
        </p:cxnSp>
        <p:sp>
          <p:nvSpPr>
            <p:cNvPr id="28" name="Oval 27"/>
            <p:cNvSpPr/>
            <p:nvPr/>
          </p:nvSpPr>
          <p:spPr>
            <a:xfrm>
              <a:off x="8337282" y="2558625"/>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0" name="TextBox 29"/>
          <p:cNvSpPr txBox="1"/>
          <p:nvPr/>
        </p:nvSpPr>
        <p:spPr>
          <a:xfrm>
            <a:off x="8495515" y="2162668"/>
            <a:ext cx="2756909" cy="307777"/>
          </a:xfrm>
          <a:prstGeom prst="rect">
            <a:avLst/>
          </a:prstGeom>
          <a:noFill/>
        </p:spPr>
        <p:txBody>
          <a:bodyPr wrap="none" rtlCol="0">
            <a:spAutoFit/>
          </a:bodyPr>
          <a:lstStyle/>
          <a:p>
            <a:r>
              <a:rPr lang="en-US" sz="1400" dirty="0"/>
              <a:t>Browse for input spreadsheet (.csv)</a:t>
            </a:r>
          </a:p>
        </p:txBody>
      </p:sp>
      <p:sp>
        <p:nvSpPr>
          <p:cNvPr id="31" name="TextBox 30"/>
          <p:cNvSpPr txBox="1"/>
          <p:nvPr/>
        </p:nvSpPr>
        <p:spPr>
          <a:xfrm>
            <a:off x="8490134" y="2422099"/>
            <a:ext cx="2175532" cy="307777"/>
          </a:xfrm>
          <a:prstGeom prst="rect">
            <a:avLst/>
          </a:prstGeom>
          <a:noFill/>
        </p:spPr>
        <p:txBody>
          <a:bodyPr wrap="none" rtlCol="0">
            <a:spAutoFit/>
          </a:bodyPr>
          <a:lstStyle/>
          <a:p>
            <a:r>
              <a:rPr lang="en-US" sz="1400" dirty="0"/>
              <a:t>Squadron Select Dropdown</a:t>
            </a:r>
          </a:p>
        </p:txBody>
      </p:sp>
      <p:sp>
        <p:nvSpPr>
          <p:cNvPr id="32" name="TextBox 31"/>
          <p:cNvSpPr txBox="1"/>
          <p:nvPr/>
        </p:nvSpPr>
        <p:spPr>
          <a:xfrm>
            <a:off x="8493222" y="2713944"/>
            <a:ext cx="1788823" cy="307777"/>
          </a:xfrm>
          <a:prstGeom prst="rect">
            <a:avLst/>
          </a:prstGeom>
          <a:noFill/>
        </p:spPr>
        <p:txBody>
          <a:bodyPr wrap="none" rtlCol="0">
            <a:spAutoFit/>
          </a:bodyPr>
          <a:lstStyle/>
          <a:p>
            <a:r>
              <a:rPr lang="en-US" sz="1400" dirty="0"/>
              <a:t>Year Select Dropdown</a:t>
            </a:r>
          </a:p>
        </p:txBody>
      </p:sp>
      <p:sp>
        <p:nvSpPr>
          <p:cNvPr id="33" name="TextBox 32"/>
          <p:cNvSpPr txBox="1"/>
          <p:nvPr/>
        </p:nvSpPr>
        <p:spPr>
          <a:xfrm>
            <a:off x="8493309" y="3023480"/>
            <a:ext cx="1971565" cy="307777"/>
          </a:xfrm>
          <a:prstGeom prst="rect">
            <a:avLst/>
          </a:prstGeom>
          <a:noFill/>
        </p:spPr>
        <p:txBody>
          <a:bodyPr wrap="none" rtlCol="0">
            <a:spAutoFit/>
          </a:bodyPr>
          <a:lstStyle/>
          <a:p>
            <a:r>
              <a:rPr lang="en-US" sz="1400" dirty="0"/>
              <a:t>Month Select Dropdown</a:t>
            </a:r>
          </a:p>
        </p:txBody>
      </p:sp>
      <p:sp>
        <p:nvSpPr>
          <p:cNvPr id="34" name="TextBox 33"/>
          <p:cNvSpPr txBox="1"/>
          <p:nvPr/>
        </p:nvSpPr>
        <p:spPr>
          <a:xfrm>
            <a:off x="7816039" y="4413876"/>
            <a:ext cx="2042803" cy="307777"/>
          </a:xfrm>
          <a:prstGeom prst="rect">
            <a:avLst/>
          </a:prstGeom>
          <a:noFill/>
        </p:spPr>
        <p:txBody>
          <a:bodyPr wrap="none" rtlCol="0">
            <a:spAutoFit/>
          </a:bodyPr>
          <a:lstStyle/>
          <a:p>
            <a:r>
              <a:rPr lang="en-US" sz="1400" dirty="0"/>
              <a:t>Weighted Variable Values</a:t>
            </a:r>
          </a:p>
        </p:txBody>
      </p:sp>
      <p:sp>
        <p:nvSpPr>
          <p:cNvPr id="35" name="Right Brace 34"/>
          <p:cNvSpPr/>
          <p:nvPr/>
        </p:nvSpPr>
        <p:spPr>
          <a:xfrm>
            <a:off x="7464308" y="4101299"/>
            <a:ext cx="265815" cy="92665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7" name="Group 36"/>
          <p:cNvGrpSpPr/>
          <p:nvPr/>
        </p:nvGrpSpPr>
        <p:grpSpPr>
          <a:xfrm>
            <a:off x="7446337" y="2796089"/>
            <a:ext cx="1107143" cy="691945"/>
            <a:chOff x="7368362" y="2558625"/>
            <a:chExt cx="1107143" cy="691945"/>
          </a:xfrm>
        </p:grpSpPr>
        <p:cxnSp>
          <p:nvCxnSpPr>
            <p:cNvPr id="38" name="Straight Connector 37"/>
            <p:cNvCxnSpPr/>
            <p:nvPr/>
          </p:nvCxnSpPr>
          <p:spPr>
            <a:xfrm flipV="1">
              <a:off x="7368362" y="2672315"/>
              <a:ext cx="975438" cy="578255"/>
            </a:xfrm>
            <a:prstGeom prst="line">
              <a:avLst/>
            </a:prstGeom>
            <a:ln w="28575"/>
          </p:spPr>
          <p:style>
            <a:lnRef idx="1">
              <a:schemeClr val="dk1"/>
            </a:lnRef>
            <a:fillRef idx="0">
              <a:schemeClr val="dk1"/>
            </a:fillRef>
            <a:effectRef idx="0">
              <a:schemeClr val="dk1"/>
            </a:effectRef>
            <a:fontRef idx="minor">
              <a:schemeClr val="tx1"/>
            </a:fontRef>
          </p:style>
        </p:cxnSp>
        <p:sp>
          <p:nvSpPr>
            <p:cNvPr id="39" name="Oval 38"/>
            <p:cNvSpPr/>
            <p:nvPr/>
          </p:nvSpPr>
          <p:spPr>
            <a:xfrm>
              <a:off x="8337282" y="2558625"/>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0" name="Group 39"/>
          <p:cNvGrpSpPr/>
          <p:nvPr/>
        </p:nvGrpSpPr>
        <p:grpSpPr>
          <a:xfrm>
            <a:off x="7439244" y="2512552"/>
            <a:ext cx="1107143" cy="691945"/>
            <a:chOff x="7368362" y="2558625"/>
            <a:chExt cx="1107143" cy="691945"/>
          </a:xfrm>
        </p:grpSpPr>
        <p:cxnSp>
          <p:nvCxnSpPr>
            <p:cNvPr id="41" name="Straight Connector 40"/>
            <p:cNvCxnSpPr/>
            <p:nvPr/>
          </p:nvCxnSpPr>
          <p:spPr>
            <a:xfrm flipV="1">
              <a:off x="7368362" y="2672315"/>
              <a:ext cx="975438" cy="578255"/>
            </a:xfrm>
            <a:prstGeom prst="line">
              <a:avLst/>
            </a:prstGeom>
            <a:ln w="28575"/>
          </p:spPr>
          <p:style>
            <a:lnRef idx="1">
              <a:schemeClr val="dk1"/>
            </a:lnRef>
            <a:fillRef idx="0">
              <a:schemeClr val="dk1"/>
            </a:fillRef>
            <a:effectRef idx="0">
              <a:schemeClr val="dk1"/>
            </a:effectRef>
            <a:fontRef idx="minor">
              <a:schemeClr val="tx1"/>
            </a:fontRef>
          </p:style>
        </p:cxnSp>
        <p:sp>
          <p:nvSpPr>
            <p:cNvPr id="42" name="Oval 41"/>
            <p:cNvSpPr/>
            <p:nvPr/>
          </p:nvSpPr>
          <p:spPr>
            <a:xfrm>
              <a:off x="8337282" y="2558625"/>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7" name="Group 46"/>
          <p:cNvGrpSpPr/>
          <p:nvPr/>
        </p:nvGrpSpPr>
        <p:grpSpPr>
          <a:xfrm>
            <a:off x="7467603" y="2239638"/>
            <a:ext cx="1082327" cy="679208"/>
            <a:chOff x="7393173" y="1707999"/>
            <a:chExt cx="1082327" cy="679208"/>
          </a:xfrm>
        </p:grpSpPr>
        <p:cxnSp>
          <p:nvCxnSpPr>
            <p:cNvPr id="44" name="Straight Connector 43"/>
            <p:cNvCxnSpPr/>
            <p:nvPr/>
          </p:nvCxnSpPr>
          <p:spPr>
            <a:xfrm flipV="1">
              <a:off x="7393173" y="1811057"/>
              <a:ext cx="971888" cy="576150"/>
            </a:xfrm>
            <a:prstGeom prst="line">
              <a:avLst/>
            </a:prstGeom>
            <a:ln w="28575"/>
          </p:spPr>
          <p:style>
            <a:lnRef idx="1">
              <a:schemeClr val="dk1"/>
            </a:lnRef>
            <a:fillRef idx="0">
              <a:schemeClr val="dk1"/>
            </a:fillRef>
            <a:effectRef idx="0">
              <a:schemeClr val="dk1"/>
            </a:effectRef>
            <a:fontRef idx="minor">
              <a:schemeClr val="tx1"/>
            </a:fontRef>
          </p:style>
        </p:cxnSp>
        <p:sp>
          <p:nvSpPr>
            <p:cNvPr id="45" name="Oval 44"/>
            <p:cNvSpPr/>
            <p:nvPr/>
          </p:nvSpPr>
          <p:spPr>
            <a:xfrm>
              <a:off x="8337277" y="1707999"/>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Right Brace 48"/>
          <p:cNvSpPr/>
          <p:nvPr/>
        </p:nvSpPr>
        <p:spPr>
          <a:xfrm flipH="1">
            <a:off x="4381867" y="4092707"/>
            <a:ext cx="265815" cy="92665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Arc 55"/>
          <p:cNvSpPr/>
          <p:nvPr/>
        </p:nvSpPr>
        <p:spPr>
          <a:xfrm flipH="1" flipV="1">
            <a:off x="3965943" y="3911537"/>
            <a:ext cx="637953" cy="637953"/>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8" name="Straight Connector 57"/>
          <p:cNvCxnSpPr/>
          <p:nvPr/>
        </p:nvCxnSpPr>
        <p:spPr>
          <a:xfrm flipV="1">
            <a:off x="3965943" y="1850077"/>
            <a:ext cx="0" cy="2399194"/>
          </a:xfrm>
          <a:prstGeom prst="line">
            <a:avLst/>
          </a:prstGeom>
          <a:ln w="28575"/>
        </p:spPr>
        <p:style>
          <a:lnRef idx="1">
            <a:schemeClr val="dk1"/>
          </a:lnRef>
          <a:fillRef idx="0">
            <a:schemeClr val="dk1"/>
          </a:fillRef>
          <a:effectRef idx="0">
            <a:schemeClr val="dk1"/>
          </a:effectRef>
          <a:fontRef idx="minor">
            <a:schemeClr val="tx1"/>
          </a:fontRef>
        </p:style>
      </p:cxnSp>
      <p:sp>
        <p:nvSpPr>
          <p:cNvPr id="59" name="Arc 58"/>
          <p:cNvSpPr/>
          <p:nvPr/>
        </p:nvSpPr>
        <p:spPr>
          <a:xfrm>
            <a:off x="3331532" y="1545275"/>
            <a:ext cx="637953" cy="637953"/>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1" name="Straight Connector 60"/>
          <p:cNvCxnSpPr>
            <a:stCxn id="59" idx="0"/>
          </p:cNvCxnSpPr>
          <p:nvPr/>
        </p:nvCxnSpPr>
        <p:spPr>
          <a:xfrm flipH="1">
            <a:off x="797444" y="1545275"/>
            <a:ext cx="2853064" cy="0"/>
          </a:xfrm>
          <a:prstGeom prst="line">
            <a:avLst/>
          </a:prstGeom>
          <a:ln w="28575"/>
        </p:spPr>
        <p:style>
          <a:lnRef idx="1">
            <a:schemeClr val="dk1"/>
          </a:lnRef>
          <a:fillRef idx="0">
            <a:schemeClr val="dk1"/>
          </a:fillRef>
          <a:effectRef idx="0">
            <a:schemeClr val="dk1"/>
          </a:effectRef>
          <a:fontRef idx="minor">
            <a:schemeClr val="tx1"/>
          </a:fontRef>
        </p:style>
      </p:cxnSp>
      <p:sp>
        <p:nvSpPr>
          <p:cNvPr id="62" name="Arc 61"/>
          <p:cNvSpPr/>
          <p:nvPr/>
        </p:nvSpPr>
        <p:spPr>
          <a:xfrm flipH="1">
            <a:off x="504032" y="1545980"/>
            <a:ext cx="637953" cy="637953"/>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3" name="TextBox 62"/>
          <p:cNvSpPr txBox="1"/>
          <p:nvPr/>
        </p:nvSpPr>
        <p:spPr>
          <a:xfrm>
            <a:off x="1085123" y="1556474"/>
            <a:ext cx="2046522" cy="307777"/>
          </a:xfrm>
          <a:prstGeom prst="rect">
            <a:avLst/>
          </a:prstGeom>
          <a:noFill/>
        </p:spPr>
        <p:txBody>
          <a:bodyPr wrap="none" rtlCol="0">
            <a:spAutoFit/>
          </a:bodyPr>
          <a:lstStyle/>
          <a:p>
            <a:r>
              <a:rPr lang="en-US" sz="1400" dirty="0"/>
              <a:t>Weighted Variable Sliders</a:t>
            </a:r>
          </a:p>
        </p:txBody>
      </p:sp>
      <p:cxnSp>
        <p:nvCxnSpPr>
          <p:cNvPr id="65" name="Straight Connector 64"/>
          <p:cNvCxnSpPr>
            <a:stCxn id="62" idx="2"/>
          </p:cNvCxnSpPr>
          <p:nvPr/>
        </p:nvCxnSpPr>
        <p:spPr>
          <a:xfrm flipV="1">
            <a:off x="504032" y="1864251"/>
            <a:ext cx="3461911" cy="706"/>
          </a:xfrm>
          <a:prstGeom prst="line">
            <a:avLst/>
          </a:prstGeom>
          <a:ln w="28575"/>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590503" y="2150811"/>
            <a:ext cx="3410164" cy="3231654"/>
          </a:xfrm>
          <a:prstGeom prst="rect">
            <a:avLst/>
          </a:prstGeom>
          <a:noFill/>
        </p:spPr>
        <p:txBody>
          <a:bodyPr wrap="none" rtlCol="0">
            <a:spAutoFit/>
          </a:bodyPr>
          <a:lstStyle/>
          <a:p>
            <a:r>
              <a:rPr lang="en-US" sz="1200" b="1" u="sng" dirty="0"/>
              <a:t>Crew Pairing Weight: </a:t>
            </a:r>
            <a:r>
              <a:rPr lang="en-US" sz="1200" dirty="0"/>
              <a:t>Increasing will favor crew </a:t>
            </a:r>
          </a:p>
          <a:p>
            <a:r>
              <a:rPr lang="en-US" sz="1200" dirty="0"/>
              <a:t>pairings.</a:t>
            </a:r>
          </a:p>
          <a:p>
            <a:endParaRPr lang="en-US" sz="1200" dirty="0"/>
          </a:p>
          <a:p>
            <a:r>
              <a:rPr lang="en-US" sz="1200" b="1" u="sng" dirty="0"/>
              <a:t>White Space Weight:</a:t>
            </a:r>
            <a:r>
              <a:rPr lang="en-US" sz="1200" dirty="0"/>
              <a:t> Increasing will favor MCCMs </a:t>
            </a:r>
          </a:p>
          <a:p>
            <a:r>
              <a:rPr lang="en-US" sz="1200" dirty="0"/>
              <a:t>with less white space in the remainder of the </a:t>
            </a:r>
          </a:p>
          <a:p>
            <a:r>
              <a:rPr lang="en-US" sz="1200" dirty="0"/>
              <a:t>month. </a:t>
            </a:r>
          </a:p>
          <a:p>
            <a:endParaRPr lang="en-US" sz="1200" dirty="0"/>
          </a:p>
          <a:p>
            <a:r>
              <a:rPr lang="en-US" sz="1200" dirty="0"/>
              <a:t>i.e.:  A MCCM with a large block of leave at the end</a:t>
            </a:r>
          </a:p>
          <a:p>
            <a:r>
              <a:rPr lang="en-US" sz="1200" dirty="0"/>
              <a:t> of the month will be chosen for an alert over an </a:t>
            </a:r>
          </a:p>
          <a:p>
            <a:r>
              <a:rPr lang="en-US" sz="1200" dirty="0"/>
              <a:t>MCCM with no leave.</a:t>
            </a:r>
          </a:p>
          <a:p>
            <a:endParaRPr lang="en-US" sz="1200" b="1" u="sng" dirty="0"/>
          </a:p>
          <a:p>
            <a:r>
              <a:rPr lang="en-US" sz="1200" b="1" u="sng" dirty="0"/>
              <a:t>Alert Max Percentage Weight: </a:t>
            </a:r>
            <a:r>
              <a:rPr lang="en-US" sz="1200" dirty="0"/>
              <a:t>Increasing will favor</a:t>
            </a:r>
          </a:p>
          <a:p>
            <a:r>
              <a:rPr lang="en-US" sz="1200" dirty="0"/>
              <a:t> MCCMs who have a lower percentage of their max </a:t>
            </a:r>
          </a:p>
          <a:p>
            <a:r>
              <a:rPr lang="en-US" sz="1200" dirty="0"/>
              <a:t>alert count dedicated to alert.</a:t>
            </a:r>
          </a:p>
          <a:p>
            <a:endParaRPr lang="en-US" sz="1200" dirty="0"/>
          </a:p>
          <a:p>
            <a:r>
              <a:rPr lang="en-US" sz="1200" dirty="0"/>
              <a:t>i.e.: an MCCM with 1/8 alerts assigned will be </a:t>
            </a:r>
          </a:p>
          <a:p>
            <a:r>
              <a:rPr lang="en-US" sz="1200" dirty="0"/>
              <a:t>chosen over an MCCM with 4/8 alerts assigned.</a:t>
            </a:r>
          </a:p>
        </p:txBody>
      </p:sp>
      <p:sp>
        <p:nvSpPr>
          <p:cNvPr id="68" name="Title 1"/>
          <p:cNvSpPr txBox="1">
            <a:spLocks/>
          </p:cNvSpPr>
          <p:nvPr/>
        </p:nvSpPr>
        <p:spPr>
          <a:xfrm>
            <a:off x="4046741" y="194945"/>
            <a:ext cx="4034725" cy="77680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Program Interface</a:t>
            </a:r>
          </a:p>
        </p:txBody>
      </p:sp>
      <p:sp>
        <p:nvSpPr>
          <p:cNvPr id="74" name="Oval 73"/>
          <p:cNvSpPr/>
          <p:nvPr/>
        </p:nvSpPr>
        <p:spPr>
          <a:xfrm>
            <a:off x="4155452" y="5728648"/>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8" name="Straight Connector 77"/>
          <p:cNvCxnSpPr/>
          <p:nvPr/>
        </p:nvCxnSpPr>
        <p:spPr>
          <a:xfrm flipH="1">
            <a:off x="4531250" y="5242137"/>
            <a:ext cx="132909" cy="0"/>
          </a:xfrm>
          <a:prstGeom prst="line">
            <a:avLst/>
          </a:prstGeom>
          <a:ln w="28575"/>
        </p:spPr>
        <p:style>
          <a:lnRef idx="1">
            <a:schemeClr val="dk1"/>
          </a:lnRef>
          <a:fillRef idx="0">
            <a:schemeClr val="dk1"/>
          </a:fillRef>
          <a:effectRef idx="0">
            <a:schemeClr val="dk1"/>
          </a:effectRef>
          <a:fontRef idx="minor">
            <a:schemeClr val="tx1"/>
          </a:fontRef>
        </p:style>
      </p:cxnSp>
      <p:sp>
        <p:nvSpPr>
          <p:cNvPr id="79" name="Arc 78"/>
          <p:cNvSpPr/>
          <p:nvPr/>
        </p:nvSpPr>
        <p:spPr>
          <a:xfrm flipH="1">
            <a:off x="4216867" y="5239212"/>
            <a:ext cx="637953" cy="637953"/>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3" name="TextBox 82"/>
          <p:cNvSpPr txBox="1"/>
          <p:nvPr/>
        </p:nvSpPr>
        <p:spPr>
          <a:xfrm>
            <a:off x="4244554" y="5718012"/>
            <a:ext cx="3436967" cy="523220"/>
          </a:xfrm>
          <a:prstGeom prst="rect">
            <a:avLst/>
          </a:prstGeom>
          <a:noFill/>
        </p:spPr>
        <p:txBody>
          <a:bodyPr wrap="none" rtlCol="0">
            <a:spAutoFit/>
          </a:bodyPr>
          <a:lstStyle/>
          <a:p>
            <a:r>
              <a:rPr lang="en-US" sz="1400" dirty="0"/>
              <a:t>Creates a template input spreadsheet (.csv)</a:t>
            </a:r>
          </a:p>
          <a:p>
            <a:r>
              <a:rPr lang="en-US" sz="1400" dirty="0"/>
              <a:t>to be filled </a:t>
            </a:r>
            <a:r>
              <a:rPr lang="en-US" sz="1400" dirty="0" smtClean="0"/>
              <a:t>out with squadron roster.</a:t>
            </a:r>
            <a:endParaRPr lang="en-US" sz="1400" dirty="0"/>
          </a:p>
        </p:txBody>
      </p:sp>
      <p:cxnSp>
        <p:nvCxnSpPr>
          <p:cNvPr id="93" name="Straight Connector 92"/>
          <p:cNvCxnSpPr/>
          <p:nvPr/>
        </p:nvCxnSpPr>
        <p:spPr>
          <a:xfrm>
            <a:off x="4221117" y="5547555"/>
            <a:ext cx="0" cy="212366"/>
          </a:xfrm>
          <a:prstGeom prst="line">
            <a:avLst/>
          </a:prstGeom>
          <a:ln w="28575"/>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flipH="1">
            <a:off x="7458755" y="5220963"/>
            <a:ext cx="275930" cy="0"/>
          </a:xfrm>
          <a:prstGeom prst="line">
            <a:avLst/>
          </a:prstGeom>
          <a:ln w="28575"/>
        </p:spPr>
        <p:style>
          <a:lnRef idx="1">
            <a:schemeClr val="dk1"/>
          </a:lnRef>
          <a:fillRef idx="0">
            <a:schemeClr val="dk1"/>
          </a:fillRef>
          <a:effectRef idx="0">
            <a:schemeClr val="dk1"/>
          </a:effectRef>
          <a:fontRef idx="minor">
            <a:schemeClr val="tx1"/>
          </a:fontRef>
        </p:style>
      </p:cxnSp>
      <p:sp>
        <p:nvSpPr>
          <p:cNvPr id="97" name="Oval 96"/>
          <p:cNvSpPr/>
          <p:nvPr/>
        </p:nvSpPr>
        <p:spPr>
          <a:xfrm>
            <a:off x="7708607" y="5145386"/>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TextBox 97"/>
          <p:cNvSpPr txBox="1"/>
          <p:nvPr/>
        </p:nvSpPr>
        <p:spPr>
          <a:xfrm>
            <a:off x="7794522" y="5050598"/>
            <a:ext cx="3812197" cy="523220"/>
          </a:xfrm>
          <a:prstGeom prst="rect">
            <a:avLst/>
          </a:prstGeom>
          <a:noFill/>
        </p:spPr>
        <p:txBody>
          <a:bodyPr wrap="none" rtlCol="0">
            <a:spAutoFit/>
          </a:bodyPr>
          <a:lstStyle/>
          <a:p>
            <a:r>
              <a:rPr lang="en-US" sz="1400" dirty="0"/>
              <a:t>Runs Program.  Will not be clickable until an input</a:t>
            </a:r>
          </a:p>
          <a:p>
            <a:r>
              <a:rPr lang="en-US" sz="1400" dirty="0"/>
              <a:t>.csv and squadron have been selected.</a:t>
            </a:r>
          </a:p>
        </p:txBody>
      </p:sp>
      <p:sp>
        <p:nvSpPr>
          <p:cNvPr id="46" name="Oval 45"/>
          <p:cNvSpPr/>
          <p:nvPr/>
        </p:nvSpPr>
        <p:spPr>
          <a:xfrm>
            <a:off x="4514039" y="1600482"/>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4583150" y="1517466"/>
            <a:ext cx="901209" cy="307777"/>
          </a:xfrm>
          <a:prstGeom prst="rect">
            <a:avLst/>
          </a:prstGeom>
          <a:noFill/>
        </p:spPr>
        <p:txBody>
          <a:bodyPr wrap="none" rtlCol="0">
            <a:spAutoFit/>
          </a:bodyPr>
          <a:lstStyle/>
          <a:p>
            <a:r>
              <a:rPr lang="en-US" sz="1400" dirty="0" smtClean="0"/>
              <a:t>File menu</a:t>
            </a:r>
            <a:endParaRPr lang="en-US" sz="1400" dirty="0"/>
          </a:p>
        </p:txBody>
      </p:sp>
      <p:cxnSp>
        <p:nvCxnSpPr>
          <p:cNvPr id="51" name="Straight Connector 50"/>
          <p:cNvCxnSpPr/>
          <p:nvPr/>
        </p:nvCxnSpPr>
        <p:spPr>
          <a:xfrm flipH="1" flipV="1">
            <a:off x="4378642" y="2496087"/>
            <a:ext cx="884236" cy="2"/>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4344130" y="2446091"/>
            <a:ext cx="312966" cy="1033"/>
          </a:xfrm>
          <a:prstGeom prst="line">
            <a:avLst/>
          </a:prstGeom>
          <a:ln w="28575"/>
        </p:spPr>
        <p:style>
          <a:lnRef idx="1">
            <a:schemeClr val="dk1"/>
          </a:lnRef>
          <a:fillRef idx="0">
            <a:schemeClr val="dk1"/>
          </a:fillRef>
          <a:effectRef idx="0">
            <a:schemeClr val="dk1"/>
          </a:effectRef>
          <a:fontRef idx="minor">
            <a:schemeClr val="tx1"/>
          </a:fontRef>
        </p:style>
      </p:cxnSp>
      <p:sp>
        <p:nvSpPr>
          <p:cNvPr id="60" name="Arc 59"/>
          <p:cNvSpPr/>
          <p:nvPr/>
        </p:nvSpPr>
        <p:spPr>
          <a:xfrm flipV="1">
            <a:off x="4573540" y="2306321"/>
            <a:ext cx="139770" cy="139770"/>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4" name="Arc 63"/>
          <p:cNvSpPr/>
          <p:nvPr/>
        </p:nvSpPr>
        <p:spPr>
          <a:xfrm flipH="1" flipV="1">
            <a:off x="4258688" y="2276241"/>
            <a:ext cx="170883" cy="170883"/>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7" name="Arc 66"/>
          <p:cNvSpPr/>
          <p:nvPr/>
        </p:nvSpPr>
        <p:spPr>
          <a:xfrm flipV="1">
            <a:off x="5129592" y="2239638"/>
            <a:ext cx="259997" cy="259997"/>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9" name="Arc 68"/>
          <p:cNvSpPr/>
          <p:nvPr/>
        </p:nvSpPr>
        <p:spPr>
          <a:xfrm flipH="1" flipV="1">
            <a:off x="4194445" y="2150810"/>
            <a:ext cx="384869" cy="345277"/>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1" name="Straight Connector 70"/>
          <p:cNvCxnSpPr>
            <a:stCxn id="69" idx="2"/>
            <a:endCxn id="73" idx="2"/>
          </p:cNvCxnSpPr>
          <p:nvPr/>
        </p:nvCxnSpPr>
        <p:spPr>
          <a:xfrm flipH="1" flipV="1">
            <a:off x="4190394" y="1545275"/>
            <a:ext cx="4051" cy="778173"/>
          </a:xfrm>
          <a:prstGeom prst="line">
            <a:avLst/>
          </a:prstGeom>
          <a:ln w="28575"/>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V="1">
            <a:off x="4258688" y="1864251"/>
            <a:ext cx="0" cy="511956"/>
          </a:xfrm>
          <a:prstGeom prst="line">
            <a:avLst/>
          </a:prstGeom>
          <a:ln w="28575"/>
        </p:spPr>
        <p:style>
          <a:lnRef idx="1">
            <a:schemeClr val="dk1"/>
          </a:lnRef>
          <a:fillRef idx="0">
            <a:schemeClr val="dk1"/>
          </a:fillRef>
          <a:effectRef idx="0">
            <a:schemeClr val="dk1"/>
          </a:effectRef>
          <a:fontRef idx="minor">
            <a:schemeClr val="tx1"/>
          </a:fontRef>
        </p:style>
      </p:cxnSp>
      <p:sp>
        <p:nvSpPr>
          <p:cNvPr id="73" name="Arc 72"/>
          <p:cNvSpPr/>
          <p:nvPr/>
        </p:nvSpPr>
        <p:spPr>
          <a:xfrm flipH="1">
            <a:off x="4190394" y="1338846"/>
            <a:ext cx="498348" cy="412858"/>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5" name="Arc 74"/>
          <p:cNvSpPr/>
          <p:nvPr/>
        </p:nvSpPr>
        <p:spPr>
          <a:xfrm flipH="1">
            <a:off x="4260930" y="1662249"/>
            <a:ext cx="498348" cy="412858"/>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0" name="Oval 79"/>
          <p:cNvSpPr/>
          <p:nvPr/>
        </p:nvSpPr>
        <p:spPr>
          <a:xfrm>
            <a:off x="4514039" y="1274111"/>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1" name="Straight Connector 80"/>
          <p:cNvCxnSpPr/>
          <p:nvPr/>
        </p:nvCxnSpPr>
        <p:spPr>
          <a:xfrm flipH="1">
            <a:off x="4419252" y="1340447"/>
            <a:ext cx="178452" cy="0"/>
          </a:xfrm>
          <a:prstGeom prst="line">
            <a:avLst/>
          </a:prstGeom>
          <a:ln w="28575"/>
        </p:spPr>
        <p:style>
          <a:lnRef idx="1">
            <a:schemeClr val="dk1"/>
          </a:lnRef>
          <a:fillRef idx="0">
            <a:schemeClr val="dk1"/>
          </a:fillRef>
          <a:effectRef idx="0">
            <a:schemeClr val="dk1"/>
          </a:effectRef>
          <a:fontRef idx="minor">
            <a:schemeClr val="tx1"/>
          </a:fontRef>
        </p:style>
      </p:cxnSp>
      <p:sp>
        <p:nvSpPr>
          <p:cNvPr id="84" name="TextBox 83"/>
          <p:cNvSpPr txBox="1"/>
          <p:nvPr/>
        </p:nvSpPr>
        <p:spPr>
          <a:xfrm>
            <a:off x="4583150" y="1191686"/>
            <a:ext cx="2151166" cy="307777"/>
          </a:xfrm>
          <a:prstGeom prst="rect">
            <a:avLst/>
          </a:prstGeom>
          <a:noFill/>
        </p:spPr>
        <p:txBody>
          <a:bodyPr wrap="none" rtlCol="0">
            <a:spAutoFit/>
          </a:bodyPr>
          <a:lstStyle/>
          <a:p>
            <a:r>
              <a:rPr lang="en-US" sz="1400" dirty="0" smtClean="0"/>
              <a:t>Displays Advanced Options</a:t>
            </a:r>
            <a:endParaRPr lang="en-US" sz="1400" dirty="0"/>
          </a:p>
        </p:txBody>
      </p:sp>
      <p:sp>
        <p:nvSpPr>
          <p:cNvPr id="104" name="Oval 103"/>
          <p:cNvSpPr/>
          <p:nvPr/>
        </p:nvSpPr>
        <p:spPr>
          <a:xfrm flipH="1">
            <a:off x="7926963" y="1550591"/>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7" name="Straight Connector 106"/>
          <p:cNvCxnSpPr>
            <a:endCxn id="109" idx="0"/>
          </p:cNvCxnSpPr>
          <p:nvPr/>
        </p:nvCxnSpPr>
        <p:spPr>
          <a:xfrm>
            <a:off x="7124841" y="2448647"/>
            <a:ext cx="428298" cy="1033"/>
          </a:xfrm>
          <a:prstGeom prst="line">
            <a:avLst/>
          </a:prstGeom>
          <a:ln w="28575"/>
        </p:spPr>
        <p:style>
          <a:lnRef idx="1">
            <a:schemeClr val="dk1"/>
          </a:lnRef>
          <a:fillRef idx="0">
            <a:schemeClr val="dk1"/>
          </a:fillRef>
          <a:effectRef idx="0">
            <a:schemeClr val="dk1"/>
          </a:effectRef>
          <a:fontRef idx="minor">
            <a:schemeClr val="tx1"/>
          </a:fontRef>
        </p:style>
      </p:cxnSp>
      <p:sp>
        <p:nvSpPr>
          <p:cNvPr id="108" name="Arc 107"/>
          <p:cNvSpPr/>
          <p:nvPr/>
        </p:nvSpPr>
        <p:spPr>
          <a:xfrm flipH="1" flipV="1">
            <a:off x="7060389" y="2308877"/>
            <a:ext cx="139770" cy="139770"/>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9" name="Arc 108"/>
          <p:cNvSpPr/>
          <p:nvPr/>
        </p:nvSpPr>
        <p:spPr>
          <a:xfrm flipV="1">
            <a:off x="7467698" y="2278797"/>
            <a:ext cx="170883" cy="170883"/>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3" name="Straight Connector 112"/>
          <p:cNvCxnSpPr>
            <a:stCxn id="109" idx="2"/>
            <a:endCxn id="115" idx="2"/>
          </p:cNvCxnSpPr>
          <p:nvPr/>
        </p:nvCxnSpPr>
        <p:spPr>
          <a:xfrm flipH="1" flipV="1">
            <a:off x="7636339" y="1549955"/>
            <a:ext cx="2242" cy="814283"/>
          </a:xfrm>
          <a:prstGeom prst="line">
            <a:avLst/>
          </a:prstGeom>
          <a:ln w="28575"/>
        </p:spPr>
        <p:style>
          <a:lnRef idx="1">
            <a:schemeClr val="dk1"/>
          </a:lnRef>
          <a:fillRef idx="0">
            <a:schemeClr val="dk1"/>
          </a:fillRef>
          <a:effectRef idx="0">
            <a:schemeClr val="dk1"/>
          </a:effectRef>
          <a:fontRef idx="minor">
            <a:schemeClr val="tx1"/>
          </a:fontRef>
        </p:style>
      </p:cxnSp>
      <p:sp>
        <p:nvSpPr>
          <p:cNvPr id="115" name="Arc 114"/>
          <p:cNvSpPr/>
          <p:nvPr/>
        </p:nvSpPr>
        <p:spPr>
          <a:xfrm flipH="1">
            <a:off x="7636339" y="1343526"/>
            <a:ext cx="489386" cy="412858"/>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06" name="Straight Connector 105"/>
          <p:cNvCxnSpPr/>
          <p:nvPr/>
        </p:nvCxnSpPr>
        <p:spPr>
          <a:xfrm>
            <a:off x="6457118" y="2508814"/>
            <a:ext cx="1065494" cy="0"/>
          </a:xfrm>
          <a:prstGeom prst="line">
            <a:avLst/>
          </a:prstGeom>
          <a:ln w="28575"/>
        </p:spPr>
        <p:style>
          <a:lnRef idx="1">
            <a:schemeClr val="dk1"/>
          </a:lnRef>
          <a:fillRef idx="0">
            <a:schemeClr val="dk1"/>
          </a:fillRef>
          <a:effectRef idx="0">
            <a:schemeClr val="dk1"/>
          </a:effectRef>
          <a:fontRef idx="minor">
            <a:schemeClr val="tx1"/>
          </a:fontRef>
        </p:style>
      </p:cxnSp>
      <p:sp>
        <p:nvSpPr>
          <p:cNvPr id="110" name="Arc 109"/>
          <p:cNvSpPr/>
          <p:nvPr/>
        </p:nvSpPr>
        <p:spPr>
          <a:xfrm flipH="1" flipV="1">
            <a:off x="6330432" y="2244127"/>
            <a:ext cx="259997" cy="259997"/>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1" name="Arc 110"/>
          <p:cNvSpPr/>
          <p:nvPr/>
        </p:nvSpPr>
        <p:spPr>
          <a:xfrm flipV="1">
            <a:off x="7321940" y="2163537"/>
            <a:ext cx="384869" cy="345277"/>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2" name="Straight Connector 111"/>
          <p:cNvCxnSpPr>
            <a:stCxn id="111" idx="2"/>
            <a:endCxn id="114" idx="2"/>
          </p:cNvCxnSpPr>
          <p:nvPr/>
        </p:nvCxnSpPr>
        <p:spPr>
          <a:xfrm flipV="1">
            <a:off x="7706809" y="1822288"/>
            <a:ext cx="0" cy="513887"/>
          </a:xfrm>
          <a:prstGeom prst="line">
            <a:avLst/>
          </a:prstGeom>
          <a:ln w="28575"/>
        </p:spPr>
        <p:style>
          <a:lnRef idx="1">
            <a:schemeClr val="dk1"/>
          </a:lnRef>
          <a:fillRef idx="0">
            <a:schemeClr val="dk1"/>
          </a:fillRef>
          <a:effectRef idx="0">
            <a:schemeClr val="dk1"/>
          </a:effectRef>
          <a:fontRef idx="minor">
            <a:schemeClr val="tx1"/>
          </a:fontRef>
        </p:style>
      </p:cxnSp>
      <p:sp>
        <p:nvSpPr>
          <p:cNvPr id="114" name="Arc 113"/>
          <p:cNvSpPr/>
          <p:nvPr/>
        </p:nvSpPr>
        <p:spPr>
          <a:xfrm flipH="1">
            <a:off x="7706809" y="1615859"/>
            <a:ext cx="498348" cy="412858"/>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6" name="Oval 115"/>
          <p:cNvSpPr/>
          <p:nvPr/>
        </p:nvSpPr>
        <p:spPr>
          <a:xfrm flipH="1">
            <a:off x="7926962" y="1276201"/>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9" name="Straight Connector 128"/>
          <p:cNvCxnSpPr>
            <a:endCxn id="116" idx="2"/>
          </p:cNvCxnSpPr>
          <p:nvPr/>
        </p:nvCxnSpPr>
        <p:spPr>
          <a:xfrm>
            <a:off x="7846830" y="1345312"/>
            <a:ext cx="218355" cy="1"/>
          </a:xfrm>
          <a:prstGeom prst="line">
            <a:avLst/>
          </a:prstGeom>
          <a:ln w="28575"/>
        </p:spPr>
        <p:style>
          <a:lnRef idx="1">
            <a:schemeClr val="dk1"/>
          </a:lnRef>
          <a:fillRef idx="0">
            <a:schemeClr val="dk1"/>
          </a:fillRef>
          <a:effectRef idx="0">
            <a:schemeClr val="dk1"/>
          </a:effectRef>
          <a:fontRef idx="minor">
            <a:schemeClr val="tx1"/>
          </a:fontRef>
        </p:style>
      </p:cxnSp>
      <p:sp>
        <p:nvSpPr>
          <p:cNvPr id="131" name="TextBox 130"/>
          <p:cNvSpPr txBox="1"/>
          <p:nvPr/>
        </p:nvSpPr>
        <p:spPr>
          <a:xfrm>
            <a:off x="7996073" y="1473285"/>
            <a:ext cx="2569037" cy="307777"/>
          </a:xfrm>
          <a:prstGeom prst="rect">
            <a:avLst/>
          </a:prstGeom>
          <a:noFill/>
        </p:spPr>
        <p:txBody>
          <a:bodyPr wrap="none" rtlCol="0">
            <a:spAutoFit/>
          </a:bodyPr>
          <a:lstStyle/>
          <a:p>
            <a:r>
              <a:rPr lang="en-US" sz="1400" dirty="0" smtClean="0"/>
              <a:t>Displays Schedule Audit Window</a:t>
            </a:r>
            <a:endParaRPr lang="en-US" sz="1400" dirty="0"/>
          </a:p>
        </p:txBody>
      </p:sp>
      <p:sp>
        <p:nvSpPr>
          <p:cNvPr id="132" name="TextBox 131"/>
          <p:cNvSpPr txBox="1"/>
          <p:nvPr/>
        </p:nvSpPr>
        <p:spPr>
          <a:xfrm>
            <a:off x="7996073" y="1188713"/>
            <a:ext cx="1580754" cy="307777"/>
          </a:xfrm>
          <a:prstGeom prst="rect">
            <a:avLst/>
          </a:prstGeom>
          <a:noFill/>
        </p:spPr>
        <p:txBody>
          <a:bodyPr wrap="none" rtlCol="0">
            <a:spAutoFit/>
          </a:bodyPr>
          <a:lstStyle/>
          <a:p>
            <a:r>
              <a:rPr lang="en-US" sz="1400" dirty="0" smtClean="0"/>
              <a:t>About the program</a:t>
            </a:r>
            <a:endParaRPr lang="en-US" sz="1400" dirty="0"/>
          </a:p>
        </p:txBody>
      </p:sp>
    </p:spTree>
    <p:extLst>
      <p:ext uri="{BB962C8B-B14F-4D97-AF65-F5344CB8AC3E}">
        <p14:creationId xmlns:p14="http://schemas.microsoft.com/office/powerpoint/2010/main" val="1450404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1432" y="925073"/>
            <a:ext cx="2667000" cy="2743200"/>
          </a:xfrm>
          <a:prstGeom prst="rect">
            <a:avLst/>
          </a:prstGeom>
        </p:spPr>
      </p:pic>
      <p:sp>
        <p:nvSpPr>
          <p:cNvPr id="30" name="TextBox 29"/>
          <p:cNvSpPr txBox="1"/>
          <p:nvPr/>
        </p:nvSpPr>
        <p:spPr>
          <a:xfrm>
            <a:off x="3077245" y="1068235"/>
            <a:ext cx="2177840" cy="307777"/>
          </a:xfrm>
          <a:prstGeom prst="rect">
            <a:avLst/>
          </a:prstGeom>
          <a:noFill/>
        </p:spPr>
        <p:txBody>
          <a:bodyPr wrap="none" rtlCol="0">
            <a:spAutoFit/>
          </a:bodyPr>
          <a:lstStyle/>
          <a:p>
            <a:r>
              <a:rPr lang="en-US" sz="1400" dirty="0" smtClean="0">
                <a:solidFill>
                  <a:prstClr val="black"/>
                </a:solidFill>
              </a:rPr>
              <a:t>Toggles Flight Deployments</a:t>
            </a:r>
            <a:endParaRPr lang="en-US" sz="1400" dirty="0">
              <a:solidFill>
                <a:prstClr val="black"/>
              </a:solidFill>
            </a:endParaRPr>
          </a:p>
        </p:txBody>
      </p:sp>
      <p:sp>
        <p:nvSpPr>
          <p:cNvPr id="31" name="TextBox 30"/>
          <p:cNvSpPr txBox="1"/>
          <p:nvPr/>
        </p:nvSpPr>
        <p:spPr>
          <a:xfrm>
            <a:off x="3084989" y="1491813"/>
            <a:ext cx="2474780" cy="307777"/>
          </a:xfrm>
          <a:prstGeom prst="rect">
            <a:avLst/>
          </a:prstGeom>
          <a:noFill/>
        </p:spPr>
        <p:txBody>
          <a:bodyPr wrap="none" rtlCol="0">
            <a:spAutoFit/>
          </a:bodyPr>
          <a:lstStyle/>
          <a:p>
            <a:r>
              <a:rPr lang="en-US" sz="1400" dirty="0" smtClean="0">
                <a:solidFill>
                  <a:prstClr val="black"/>
                </a:solidFill>
              </a:rPr>
              <a:t>Toggles Squadron Deployments</a:t>
            </a:r>
            <a:endParaRPr lang="en-US" sz="1400" dirty="0">
              <a:solidFill>
                <a:prstClr val="black"/>
              </a:solidFill>
            </a:endParaRPr>
          </a:p>
        </p:txBody>
      </p:sp>
      <p:sp>
        <p:nvSpPr>
          <p:cNvPr id="32" name="TextBox 31"/>
          <p:cNvSpPr txBox="1"/>
          <p:nvPr/>
        </p:nvSpPr>
        <p:spPr>
          <a:xfrm>
            <a:off x="3238507" y="2019601"/>
            <a:ext cx="3152081" cy="307777"/>
          </a:xfrm>
          <a:prstGeom prst="rect">
            <a:avLst/>
          </a:prstGeom>
          <a:noFill/>
        </p:spPr>
        <p:txBody>
          <a:bodyPr wrap="none" rtlCol="0">
            <a:spAutoFit/>
          </a:bodyPr>
          <a:lstStyle/>
          <a:p>
            <a:r>
              <a:rPr lang="en-US" sz="1400" dirty="0" smtClean="0">
                <a:solidFill>
                  <a:prstClr val="black"/>
                </a:solidFill>
              </a:rPr>
              <a:t>Adjusts maximum back-to-backs allowed</a:t>
            </a:r>
            <a:endParaRPr lang="en-US" sz="1400" dirty="0">
              <a:solidFill>
                <a:prstClr val="black"/>
              </a:solidFill>
            </a:endParaRPr>
          </a:p>
        </p:txBody>
      </p:sp>
      <p:sp>
        <p:nvSpPr>
          <p:cNvPr id="33" name="TextBox 32"/>
          <p:cNvSpPr txBox="1"/>
          <p:nvPr/>
        </p:nvSpPr>
        <p:spPr>
          <a:xfrm>
            <a:off x="3239859" y="2327378"/>
            <a:ext cx="2738698" cy="307777"/>
          </a:xfrm>
          <a:prstGeom prst="rect">
            <a:avLst/>
          </a:prstGeom>
          <a:noFill/>
        </p:spPr>
        <p:txBody>
          <a:bodyPr wrap="none" rtlCol="0">
            <a:spAutoFit/>
          </a:bodyPr>
          <a:lstStyle/>
          <a:p>
            <a:r>
              <a:rPr lang="en-US" sz="1400" dirty="0" smtClean="0">
                <a:solidFill>
                  <a:prstClr val="black"/>
                </a:solidFill>
              </a:rPr>
              <a:t>Adjusts maximum backups allowed</a:t>
            </a:r>
            <a:endParaRPr lang="en-US" sz="1400" dirty="0">
              <a:solidFill>
                <a:prstClr val="black"/>
              </a:solidFill>
            </a:endParaRPr>
          </a:p>
        </p:txBody>
      </p:sp>
      <p:cxnSp>
        <p:nvCxnSpPr>
          <p:cNvPr id="44" name="Straight Connector 43"/>
          <p:cNvCxnSpPr/>
          <p:nvPr/>
        </p:nvCxnSpPr>
        <p:spPr>
          <a:xfrm flipV="1">
            <a:off x="2452437" y="1241730"/>
            <a:ext cx="555697" cy="134282"/>
          </a:xfrm>
          <a:prstGeom prst="line">
            <a:avLst/>
          </a:prstGeom>
          <a:ln w="28575"/>
        </p:spPr>
        <p:style>
          <a:lnRef idx="1">
            <a:schemeClr val="dk1"/>
          </a:lnRef>
          <a:fillRef idx="0">
            <a:schemeClr val="dk1"/>
          </a:fillRef>
          <a:effectRef idx="0">
            <a:schemeClr val="dk1"/>
          </a:effectRef>
          <a:fontRef idx="minor">
            <a:schemeClr val="tx1"/>
          </a:fontRef>
        </p:style>
      </p:cxnSp>
      <p:sp>
        <p:nvSpPr>
          <p:cNvPr id="45" name="Oval 44"/>
          <p:cNvSpPr/>
          <p:nvPr/>
        </p:nvSpPr>
        <p:spPr>
          <a:xfrm>
            <a:off x="2939022" y="1173161"/>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68" name="Title 1"/>
          <p:cNvSpPr txBox="1">
            <a:spLocks/>
          </p:cNvSpPr>
          <p:nvPr/>
        </p:nvSpPr>
        <p:spPr>
          <a:xfrm>
            <a:off x="3666234" y="120074"/>
            <a:ext cx="4593606" cy="776804"/>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prstClr val="black"/>
                </a:solidFill>
              </a:rPr>
              <a:t>Program </a:t>
            </a:r>
            <a:r>
              <a:rPr lang="en-US" dirty="0" smtClean="0">
                <a:solidFill>
                  <a:prstClr val="black"/>
                </a:solidFill>
              </a:rPr>
              <a:t>Interface</a:t>
            </a:r>
          </a:p>
          <a:p>
            <a:pPr algn="ctr"/>
            <a:r>
              <a:rPr lang="en-US" sz="3100" dirty="0" smtClean="0">
                <a:solidFill>
                  <a:prstClr val="black"/>
                </a:solidFill>
              </a:rPr>
              <a:t>Advanced Options and Schedule Audit</a:t>
            </a:r>
            <a:endParaRPr lang="en-US" sz="3100" dirty="0">
              <a:solidFill>
                <a:prstClr val="black"/>
              </a:solidFill>
            </a:endParaRPr>
          </a:p>
        </p:txBody>
      </p:sp>
      <p:sp>
        <p:nvSpPr>
          <p:cNvPr id="53" name="TextBox 52"/>
          <p:cNvSpPr txBox="1"/>
          <p:nvPr/>
        </p:nvSpPr>
        <p:spPr>
          <a:xfrm>
            <a:off x="3238507" y="2842480"/>
            <a:ext cx="3009873" cy="1600438"/>
          </a:xfrm>
          <a:prstGeom prst="rect">
            <a:avLst/>
          </a:prstGeom>
          <a:noFill/>
        </p:spPr>
        <p:txBody>
          <a:bodyPr wrap="square" rtlCol="0">
            <a:spAutoFit/>
          </a:bodyPr>
          <a:lstStyle/>
          <a:p>
            <a:r>
              <a:rPr lang="en-US" sz="1400" dirty="0" smtClean="0">
                <a:solidFill>
                  <a:prstClr val="black"/>
                </a:solidFill>
              </a:rPr>
              <a:t>Adjusts number of schedule runs.  Increasing this option will create multiple versions of the schedule. The program will choose the version with the least amount of holes for export.  A large number of schedule runs may lead to long processing times.</a:t>
            </a:r>
          </a:p>
        </p:txBody>
      </p:sp>
      <p:pic>
        <p:nvPicPr>
          <p:cNvPr id="6" name="Picture 5"/>
          <p:cNvPicPr>
            <a:picLocks noChangeAspect="1"/>
          </p:cNvPicPr>
          <p:nvPr/>
        </p:nvPicPr>
        <p:blipFill>
          <a:blip r:embed="rId3"/>
          <a:stretch>
            <a:fillRect/>
          </a:stretch>
        </p:blipFill>
        <p:spPr>
          <a:xfrm>
            <a:off x="6391174" y="946306"/>
            <a:ext cx="2914650" cy="5734050"/>
          </a:xfrm>
          <a:prstGeom prst="rect">
            <a:avLst/>
          </a:prstGeom>
        </p:spPr>
      </p:pic>
      <p:cxnSp>
        <p:nvCxnSpPr>
          <p:cNvPr id="54" name="Straight Connector 53"/>
          <p:cNvCxnSpPr/>
          <p:nvPr/>
        </p:nvCxnSpPr>
        <p:spPr>
          <a:xfrm flipV="1">
            <a:off x="2468093" y="1685899"/>
            <a:ext cx="555697" cy="134282"/>
          </a:xfrm>
          <a:prstGeom prst="line">
            <a:avLst/>
          </a:prstGeom>
          <a:ln w="28575"/>
        </p:spPr>
        <p:style>
          <a:lnRef idx="1">
            <a:schemeClr val="dk1"/>
          </a:lnRef>
          <a:fillRef idx="0">
            <a:schemeClr val="dk1"/>
          </a:fillRef>
          <a:effectRef idx="0">
            <a:schemeClr val="dk1"/>
          </a:effectRef>
          <a:fontRef idx="minor">
            <a:schemeClr val="tx1"/>
          </a:fontRef>
        </p:style>
      </p:cxnSp>
      <p:sp>
        <p:nvSpPr>
          <p:cNvPr id="55" name="Oval 54"/>
          <p:cNvSpPr/>
          <p:nvPr/>
        </p:nvSpPr>
        <p:spPr>
          <a:xfrm>
            <a:off x="2954678" y="1617330"/>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cxnSp>
        <p:nvCxnSpPr>
          <p:cNvPr id="56" name="Straight Connector 55"/>
          <p:cNvCxnSpPr/>
          <p:nvPr/>
        </p:nvCxnSpPr>
        <p:spPr>
          <a:xfrm flipV="1">
            <a:off x="2655655" y="2198089"/>
            <a:ext cx="555697" cy="134282"/>
          </a:xfrm>
          <a:prstGeom prst="line">
            <a:avLst/>
          </a:prstGeom>
          <a:ln w="28575"/>
        </p:spPr>
        <p:style>
          <a:lnRef idx="1">
            <a:schemeClr val="dk1"/>
          </a:lnRef>
          <a:fillRef idx="0">
            <a:schemeClr val="dk1"/>
          </a:fillRef>
          <a:effectRef idx="0">
            <a:schemeClr val="dk1"/>
          </a:effectRef>
          <a:fontRef idx="minor">
            <a:schemeClr val="tx1"/>
          </a:fontRef>
        </p:style>
      </p:cxnSp>
      <p:sp>
        <p:nvSpPr>
          <p:cNvPr id="57" name="Oval 56"/>
          <p:cNvSpPr/>
          <p:nvPr/>
        </p:nvSpPr>
        <p:spPr>
          <a:xfrm>
            <a:off x="3142240" y="2129520"/>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cxnSp>
        <p:nvCxnSpPr>
          <p:cNvPr id="58" name="Straight Connector 57"/>
          <p:cNvCxnSpPr/>
          <p:nvPr/>
        </p:nvCxnSpPr>
        <p:spPr>
          <a:xfrm flipV="1">
            <a:off x="2646476" y="2466423"/>
            <a:ext cx="555697" cy="134282"/>
          </a:xfrm>
          <a:prstGeom prst="line">
            <a:avLst/>
          </a:prstGeom>
          <a:ln w="28575"/>
        </p:spPr>
        <p:style>
          <a:lnRef idx="1">
            <a:schemeClr val="dk1"/>
          </a:lnRef>
          <a:fillRef idx="0">
            <a:schemeClr val="dk1"/>
          </a:fillRef>
          <a:effectRef idx="0">
            <a:schemeClr val="dk1"/>
          </a:effectRef>
          <a:fontRef idx="minor">
            <a:schemeClr val="tx1"/>
          </a:fontRef>
        </p:style>
      </p:cxnSp>
      <p:sp>
        <p:nvSpPr>
          <p:cNvPr id="59" name="Oval 58"/>
          <p:cNvSpPr/>
          <p:nvPr/>
        </p:nvSpPr>
        <p:spPr>
          <a:xfrm>
            <a:off x="3133061" y="2397854"/>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cxnSp>
        <p:nvCxnSpPr>
          <p:cNvPr id="60" name="Straight Connector 59"/>
          <p:cNvCxnSpPr/>
          <p:nvPr/>
        </p:nvCxnSpPr>
        <p:spPr>
          <a:xfrm flipV="1">
            <a:off x="2646476" y="3000634"/>
            <a:ext cx="555697" cy="134282"/>
          </a:xfrm>
          <a:prstGeom prst="line">
            <a:avLst/>
          </a:prstGeom>
          <a:ln w="28575"/>
        </p:spPr>
        <p:style>
          <a:lnRef idx="1">
            <a:schemeClr val="dk1"/>
          </a:lnRef>
          <a:fillRef idx="0">
            <a:schemeClr val="dk1"/>
          </a:fillRef>
          <a:effectRef idx="0">
            <a:schemeClr val="dk1"/>
          </a:effectRef>
          <a:fontRef idx="minor">
            <a:schemeClr val="tx1"/>
          </a:fontRef>
        </p:style>
      </p:cxnSp>
      <p:sp>
        <p:nvSpPr>
          <p:cNvPr id="61" name="Oval 60"/>
          <p:cNvSpPr/>
          <p:nvPr/>
        </p:nvSpPr>
        <p:spPr>
          <a:xfrm>
            <a:off x="3133061" y="2932065"/>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pic>
        <p:nvPicPr>
          <p:cNvPr id="15" name="Picture 14"/>
          <p:cNvPicPr>
            <a:picLocks noChangeAspect="1"/>
          </p:cNvPicPr>
          <p:nvPr/>
        </p:nvPicPr>
        <p:blipFill>
          <a:blip r:embed="rId4"/>
          <a:stretch>
            <a:fillRect/>
          </a:stretch>
        </p:blipFill>
        <p:spPr>
          <a:xfrm>
            <a:off x="188597" y="3752616"/>
            <a:ext cx="2686050" cy="2981325"/>
          </a:xfrm>
          <a:prstGeom prst="rect">
            <a:avLst/>
          </a:prstGeom>
        </p:spPr>
      </p:pic>
      <p:cxnSp>
        <p:nvCxnSpPr>
          <p:cNvPr id="21" name="Straight Connector 20"/>
          <p:cNvCxnSpPr>
            <a:endCxn id="25" idx="2"/>
          </p:cNvCxnSpPr>
          <p:nvPr/>
        </p:nvCxnSpPr>
        <p:spPr>
          <a:xfrm flipH="1" flipV="1">
            <a:off x="393249" y="3100053"/>
            <a:ext cx="11224" cy="958505"/>
          </a:xfrm>
          <a:prstGeom prst="line">
            <a:avLst/>
          </a:prstGeom>
          <a:ln w="28575"/>
        </p:spPr>
        <p:style>
          <a:lnRef idx="1">
            <a:schemeClr val="dk1"/>
          </a:lnRef>
          <a:fillRef idx="0">
            <a:schemeClr val="dk1"/>
          </a:fillRef>
          <a:effectRef idx="0">
            <a:schemeClr val="dk1"/>
          </a:effectRef>
          <a:fontRef idx="minor">
            <a:schemeClr val="tx1"/>
          </a:fontRef>
        </p:style>
      </p:cxnSp>
      <p:sp>
        <p:nvSpPr>
          <p:cNvPr id="23" name="Oval 22"/>
          <p:cNvSpPr/>
          <p:nvPr/>
        </p:nvSpPr>
        <p:spPr>
          <a:xfrm>
            <a:off x="343599" y="4058557"/>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25" name="Arc 24"/>
          <p:cNvSpPr/>
          <p:nvPr/>
        </p:nvSpPr>
        <p:spPr>
          <a:xfrm flipH="1">
            <a:off x="393249" y="2872710"/>
            <a:ext cx="454686" cy="454686"/>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7" name="Straight Connector 26"/>
          <p:cNvCxnSpPr>
            <a:stCxn id="34" idx="2"/>
            <a:endCxn id="29" idx="2"/>
          </p:cNvCxnSpPr>
          <p:nvPr/>
        </p:nvCxnSpPr>
        <p:spPr>
          <a:xfrm>
            <a:off x="2996910" y="5196086"/>
            <a:ext cx="11224" cy="1053303"/>
          </a:xfrm>
          <a:prstGeom prst="line">
            <a:avLst/>
          </a:prstGeom>
          <a:ln w="28575"/>
        </p:spPr>
        <p:style>
          <a:lnRef idx="1">
            <a:schemeClr val="dk1"/>
          </a:lnRef>
          <a:fillRef idx="0">
            <a:schemeClr val="dk1"/>
          </a:fillRef>
          <a:effectRef idx="0">
            <a:schemeClr val="dk1"/>
          </a:effectRef>
          <a:fontRef idx="minor">
            <a:schemeClr val="tx1"/>
          </a:fontRef>
        </p:style>
      </p:cxnSp>
      <p:sp>
        <p:nvSpPr>
          <p:cNvPr id="28" name="Oval 27"/>
          <p:cNvSpPr/>
          <p:nvPr/>
        </p:nvSpPr>
        <p:spPr>
          <a:xfrm flipH="1" flipV="1">
            <a:off x="3224253" y="4904115"/>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29" name="Arc 28"/>
          <p:cNvSpPr/>
          <p:nvPr/>
        </p:nvSpPr>
        <p:spPr>
          <a:xfrm flipV="1">
            <a:off x="2553448" y="6022046"/>
            <a:ext cx="454686" cy="454686"/>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Arc 33"/>
          <p:cNvSpPr/>
          <p:nvPr/>
        </p:nvSpPr>
        <p:spPr>
          <a:xfrm flipH="1">
            <a:off x="2996910" y="4968743"/>
            <a:ext cx="454686" cy="454686"/>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5" name="Straight Connector 34"/>
          <p:cNvCxnSpPr/>
          <p:nvPr/>
        </p:nvCxnSpPr>
        <p:spPr>
          <a:xfrm flipV="1">
            <a:off x="2469857" y="1914563"/>
            <a:ext cx="555697" cy="134282"/>
          </a:xfrm>
          <a:prstGeom prst="line">
            <a:avLst/>
          </a:prstGeom>
          <a:ln w="28575"/>
        </p:spPr>
        <p:style>
          <a:lnRef idx="1">
            <a:schemeClr val="dk1"/>
          </a:lnRef>
          <a:fillRef idx="0">
            <a:schemeClr val="dk1"/>
          </a:fillRef>
          <a:effectRef idx="0">
            <a:schemeClr val="dk1"/>
          </a:effectRef>
          <a:fontRef idx="minor">
            <a:schemeClr val="tx1"/>
          </a:fontRef>
        </p:style>
      </p:cxnSp>
      <p:sp>
        <p:nvSpPr>
          <p:cNvPr id="36" name="Oval 35"/>
          <p:cNvSpPr/>
          <p:nvPr/>
        </p:nvSpPr>
        <p:spPr>
          <a:xfrm>
            <a:off x="2956442" y="1845994"/>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cxnSp>
        <p:nvCxnSpPr>
          <p:cNvPr id="37" name="Straight Connector 36"/>
          <p:cNvCxnSpPr/>
          <p:nvPr/>
        </p:nvCxnSpPr>
        <p:spPr>
          <a:xfrm flipV="1">
            <a:off x="2737667" y="1488921"/>
            <a:ext cx="255854" cy="61826"/>
          </a:xfrm>
          <a:prstGeom prst="line">
            <a:avLst/>
          </a:prstGeom>
          <a:ln w="28575"/>
        </p:spPr>
        <p:style>
          <a:lnRef idx="1">
            <a:schemeClr val="dk1"/>
          </a:lnRef>
          <a:fillRef idx="0">
            <a:schemeClr val="dk1"/>
          </a:fillRef>
          <a:effectRef idx="0">
            <a:schemeClr val="dk1"/>
          </a:effectRef>
          <a:fontRef idx="minor">
            <a:schemeClr val="tx1"/>
          </a:fontRef>
        </p:style>
      </p:cxnSp>
      <p:sp>
        <p:nvSpPr>
          <p:cNvPr id="38" name="Oval 37"/>
          <p:cNvSpPr/>
          <p:nvPr/>
        </p:nvSpPr>
        <p:spPr>
          <a:xfrm>
            <a:off x="2946439" y="1409100"/>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39" name="TextBox 38"/>
          <p:cNvSpPr txBox="1"/>
          <p:nvPr/>
        </p:nvSpPr>
        <p:spPr>
          <a:xfrm>
            <a:off x="3077245" y="1289069"/>
            <a:ext cx="2630015" cy="307777"/>
          </a:xfrm>
          <a:prstGeom prst="rect">
            <a:avLst/>
          </a:prstGeom>
          <a:noFill/>
        </p:spPr>
        <p:txBody>
          <a:bodyPr wrap="none" rtlCol="0">
            <a:spAutoFit/>
          </a:bodyPr>
          <a:lstStyle/>
          <a:p>
            <a:r>
              <a:rPr lang="en-US" sz="1400" dirty="0" smtClean="0">
                <a:solidFill>
                  <a:prstClr val="black"/>
                </a:solidFill>
              </a:rPr>
              <a:t>Change flight rotation for </a:t>
            </a:r>
            <a:r>
              <a:rPr lang="en-US" sz="1400" dirty="0" err="1" smtClean="0">
                <a:solidFill>
                  <a:prstClr val="black"/>
                </a:solidFill>
              </a:rPr>
              <a:t>flt</a:t>
            </a:r>
            <a:r>
              <a:rPr lang="en-US" sz="1400" dirty="0" smtClean="0">
                <a:solidFill>
                  <a:prstClr val="black"/>
                </a:solidFill>
              </a:rPr>
              <a:t>. </a:t>
            </a:r>
            <a:r>
              <a:rPr lang="en-US" sz="1400" dirty="0">
                <a:solidFill>
                  <a:prstClr val="black"/>
                </a:solidFill>
              </a:rPr>
              <a:t>d</a:t>
            </a:r>
            <a:r>
              <a:rPr lang="en-US" sz="1400" dirty="0" smtClean="0">
                <a:solidFill>
                  <a:prstClr val="black"/>
                </a:solidFill>
              </a:rPr>
              <a:t>ep.</a:t>
            </a:r>
            <a:endParaRPr lang="en-US" sz="1400" dirty="0">
              <a:solidFill>
                <a:prstClr val="black"/>
              </a:solidFill>
            </a:endParaRPr>
          </a:p>
        </p:txBody>
      </p:sp>
      <p:sp>
        <p:nvSpPr>
          <p:cNvPr id="40" name="TextBox 39"/>
          <p:cNvSpPr txBox="1"/>
          <p:nvPr/>
        </p:nvSpPr>
        <p:spPr>
          <a:xfrm>
            <a:off x="3088417" y="1743216"/>
            <a:ext cx="3395160" cy="307777"/>
          </a:xfrm>
          <a:prstGeom prst="rect">
            <a:avLst/>
          </a:prstGeom>
          <a:noFill/>
        </p:spPr>
        <p:txBody>
          <a:bodyPr wrap="none" rtlCol="0">
            <a:spAutoFit/>
          </a:bodyPr>
          <a:lstStyle/>
          <a:p>
            <a:r>
              <a:rPr lang="en-US" sz="1400" dirty="0" smtClean="0">
                <a:solidFill>
                  <a:prstClr val="black"/>
                </a:solidFill>
              </a:rPr>
              <a:t>Allows 2(0) alert pullers to go out on </a:t>
            </a:r>
            <a:r>
              <a:rPr lang="en-US" sz="1400" dirty="0" err="1" smtClean="0">
                <a:solidFill>
                  <a:prstClr val="black"/>
                </a:solidFill>
              </a:rPr>
              <a:t>wknds</a:t>
            </a:r>
            <a:endParaRPr lang="en-US" sz="1400" dirty="0">
              <a:solidFill>
                <a:prstClr val="black"/>
              </a:solidFill>
            </a:endParaRPr>
          </a:p>
        </p:txBody>
      </p:sp>
      <p:sp>
        <p:nvSpPr>
          <p:cNvPr id="41" name="TextBox 40"/>
          <p:cNvSpPr txBox="1"/>
          <p:nvPr/>
        </p:nvSpPr>
        <p:spPr>
          <a:xfrm>
            <a:off x="3301018" y="4801498"/>
            <a:ext cx="3009873" cy="2031325"/>
          </a:xfrm>
          <a:prstGeom prst="rect">
            <a:avLst/>
          </a:prstGeom>
          <a:noFill/>
        </p:spPr>
        <p:txBody>
          <a:bodyPr wrap="square" rtlCol="0">
            <a:spAutoFit/>
          </a:bodyPr>
          <a:lstStyle/>
          <a:p>
            <a:r>
              <a:rPr lang="en-US" sz="1400" dirty="0" smtClean="0">
                <a:solidFill>
                  <a:prstClr val="black"/>
                </a:solidFill>
              </a:rPr>
              <a:t>Manuall</a:t>
            </a:r>
            <a:r>
              <a:rPr lang="en-US" sz="1400" dirty="0" smtClean="0">
                <a:solidFill>
                  <a:prstClr val="black"/>
                </a:solidFill>
              </a:rPr>
              <a:t>y select backup days.  If not selected, backup days will be assigned to a squadron automatically based on a three day rotation starting on 1 September 2016.  Manually selecting backup days will be required if the backup construct changes in the future.  Will also select squadron deployment days.</a:t>
            </a:r>
            <a:endParaRPr lang="en-US" sz="1400" dirty="0" smtClean="0">
              <a:solidFill>
                <a:prstClr val="black"/>
              </a:solidFill>
            </a:endParaRPr>
          </a:p>
        </p:txBody>
      </p:sp>
      <p:sp>
        <p:nvSpPr>
          <p:cNvPr id="42" name="TextBox 41"/>
          <p:cNvSpPr txBox="1"/>
          <p:nvPr/>
        </p:nvSpPr>
        <p:spPr>
          <a:xfrm>
            <a:off x="9317611" y="918542"/>
            <a:ext cx="2713153" cy="3108543"/>
          </a:xfrm>
          <a:prstGeom prst="rect">
            <a:avLst/>
          </a:prstGeom>
          <a:noFill/>
        </p:spPr>
        <p:txBody>
          <a:bodyPr wrap="square" rtlCol="0">
            <a:spAutoFit/>
          </a:bodyPr>
          <a:lstStyle/>
          <a:p>
            <a:r>
              <a:rPr lang="en-US" sz="1400" dirty="0" smtClean="0">
                <a:solidFill>
                  <a:prstClr val="black"/>
                </a:solidFill>
              </a:rPr>
              <a:t>Schedule Audit will allow the user to browse for a Timepiece export file that has first been saved as a .CSV (Comma delimited) format.  The user can then browse through the selected squadron to determine if there are any schedule build issues for each individual.  Issues will be highlighted in either red (critical issue) or yellow (minor issue).  Hover over the highlighted crew member for a more detailed explanation of the issue(s).</a:t>
            </a:r>
          </a:p>
        </p:txBody>
      </p:sp>
    </p:spTree>
    <p:extLst>
      <p:ext uri="{BB962C8B-B14F-4D97-AF65-F5344CB8AC3E}">
        <p14:creationId xmlns:p14="http://schemas.microsoft.com/office/powerpoint/2010/main" val="248100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b="4639"/>
          <a:stretch/>
        </p:blipFill>
        <p:spPr>
          <a:xfrm>
            <a:off x="350874" y="629506"/>
            <a:ext cx="11732269" cy="4530578"/>
          </a:xfrm>
          <a:prstGeom prst="rect">
            <a:avLst/>
          </a:prstGeom>
          <a:ln>
            <a:solidFill>
              <a:schemeClr val="tx1"/>
            </a:solidFill>
          </a:ln>
        </p:spPr>
      </p:pic>
      <p:sp>
        <p:nvSpPr>
          <p:cNvPr id="2" name="Title 1"/>
          <p:cNvSpPr>
            <a:spLocks noGrp="1"/>
          </p:cNvSpPr>
          <p:nvPr>
            <p:ph type="title"/>
          </p:nvPr>
        </p:nvSpPr>
        <p:spPr>
          <a:xfrm>
            <a:off x="4096193" y="21263"/>
            <a:ext cx="3999614" cy="499726"/>
          </a:xfrm>
        </p:spPr>
        <p:txBody>
          <a:bodyPr>
            <a:normAutofit fontScale="90000"/>
          </a:bodyPr>
          <a:lstStyle/>
          <a:p>
            <a:r>
              <a:rPr lang="en-US" dirty="0"/>
              <a:t>Input Spreadsheet</a:t>
            </a:r>
          </a:p>
        </p:txBody>
      </p:sp>
      <p:sp>
        <p:nvSpPr>
          <p:cNvPr id="6" name="Rectangle 5"/>
          <p:cNvSpPr/>
          <p:nvPr/>
        </p:nvSpPr>
        <p:spPr>
          <a:xfrm>
            <a:off x="2722069" y="790095"/>
            <a:ext cx="9361074" cy="436999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V="1">
            <a:off x="350874" y="5314513"/>
            <a:ext cx="287546" cy="131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91882" y="790096"/>
            <a:ext cx="400493" cy="4369988"/>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45366" y="790096"/>
            <a:ext cx="416822" cy="4369989"/>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85301" y="790096"/>
            <a:ext cx="230371" cy="436998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6356" y="790096"/>
            <a:ext cx="230371" cy="436998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3906" y="790096"/>
            <a:ext cx="523876" cy="436998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0876" y="790095"/>
            <a:ext cx="394456" cy="43699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flipV="1">
            <a:off x="350874" y="5569846"/>
            <a:ext cx="287546" cy="1319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flipV="1">
            <a:off x="339774" y="5825179"/>
            <a:ext cx="287546" cy="131964"/>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flipV="1">
            <a:off x="339774" y="6080512"/>
            <a:ext cx="287546" cy="13196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flipV="1">
            <a:off x="5234295" y="5314513"/>
            <a:ext cx="287546" cy="131964"/>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flipV="1">
            <a:off x="5234295" y="5569846"/>
            <a:ext cx="287546" cy="131964"/>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flipV="1">
            <a:off x="5234295" y="5825179"/>
            <a:ext cx="287546" cy="131964"/>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420" y="5226606"/>
            <a:ext cx="4326505" cy="307777"/>
          </a:xfrm>
          <a:prstGeom prst="rect">
            <a:avLst/>
          </a:prstGeom>
          <a:noFill/>
        </p:spPr>
        <p:txBody>
          <a:bodyPr wrap="none" rtlCol="0">
            <a:spAutoFit/>
          </a:bodyPr>
          <a:lstStyle/>
          <a:p>
            <a:r>
              <a:rPr lang="en-US" sz="1400" dirty="0" smtClean="0"/>
              <a:t>FLIGHT: Numeric flight.  Leave blank if W/T or Leadership</a:t>
            </a:r>
            <a:endParaRPr lang="en-US" sz="1400" dirty="0"/>
          </a:p>
        </p:txBody>
      </p:sp>
      <p:sp>
        <p:nvSpPr>
          <p:cNvPr id="21" name="TextBox 20"/>
          <p:cNvSpPr txBox="1"/>
          <p:nvPr/>
        </p:nvSpPr>
        <p:spPr>
          <a:xfrm>
            <a:off x="638420" y="5481939"/>
            <a:ext cx="3621761" cy="307777"/>
          </a:xfrm>
          <a:prstGeom prst="rect">
            <a:avLst/>
          </a:prstGeom>
          <a:noFill/>
        </p:spPr>
        <p:txBody>
          <a:bodyPr wrap="none" rtlCol="0">
            <a:spAutoFit/>
          </a:bodyPr>
          <a:lstStyle/>
          <a:p>
            <a:r>
              <a:rPr lang="en-US" sz="1400" dirty="0"/>
              <a:t>NAME: Last name (and first initial if necessary).</a:t>
            </a:r>
          </a:p>
        </p:txBody>
      </p:sp>
      <p:sp>
        <p:nvSpPr>
          <p:cNvPr id="22" name="TextBox 21"/>
          <p:cNvSpPr txBox="1"/>
          <p:nvPr/>
        </p:nvSpPr>
        <p:spPr>
          <a:xfrm>
            <a:off x="627320" y="5737272"/>
            <a:ext cx="2887329" cy="307777"/>
          </a:xfrm>
          <a:prstGeom prst="rect">
            <a:avLst/>
          </a:prstGeom>
          <a:noFill/>
        </p:spPr>
        <p:txBody>
          <a:bodyPr wrap="none" rtlCol="0">
            <a:spAutoFit/>
          </a:bodyPr>
          <a:lstStyle/>
          <a:p>
            <a:r>
              <a:rPr lang="en-US" sz="1400" dirty="0"/>
              <a:t>M</a:t>
            </a:r>
            <a:r>
              <a:rPr lang="en-US" sz="1400" dirty="0" smtClean="0"/>
              <a:t>/D</a:t>
            </a:r>
            <a:r>
              <a:rPr lang="en-US" sz="1400" dirty="0"/>
              <a:t>: Commander </a:t>
            </a:r>
            <a:r>
              <a:rPr lang="en-US" sz="1400" dirty="0" smtClean="0"/>
              <a:t>(M) </a:t>
            </a:r>
            <a:r>
              <a:rPr lang="en-US" sz="1400" dirty="0"/>
              <a:t>or Deputy (D).</a:t>
            </a:r>
          </a:p>
        </p:txBody>
      </p:sp>
      <p:sp>
        <p:nvSpPr>
          <p:cNvPr id="23" name="TextBox 22"/>
          <p:cNvSpPr txBox="1"/>
          <p:nvPr/>
        </p:nvSpPr>
        <p:spPr>
          <a:xfrm>
            <a:off x="627320" y="5992605"/>
            <a:ext cx="2800703" cy="307777"/>
          </a:xfrm>
          <a:prstGeom prst="rect">
            <a:avLst/>
          </a:prstGeom>
          <a:noFill/>
        </p:spPr>
        <p:txBody>
          <a:bodyPr wrap="none" rtlCol="0">
            <a:spAutoFit/>
          </a:bodyPr>
          <a:lstStyle/>
          <a:p>
            <a:r>
              <a:rPr lang="en-US" sz="1400" dirty="0"/>
              <a:t>SCP: SCP Certified, Yes (Y) or No (N).</a:t>
            </a:r>
          </a:p>
        </p:txBody>
      </p:sp>
      <p:sp>
        <p:nvSpPr>
          <p:cNvPr id="24" name="TextBox 23"/>
          <p:cNvSpPr txBox="1"/>
          <p:nvPr/>
        </p:nvSpPr>
        <p:spPr>
          <a:xfrm>
            <a:off x="5521841" y="5226606"/>
            <a:ext cx="6505242" cy="307777"/>
          </a:xfrm>
          <a:prstGeom prst="rect">
            <a:avLst/>
          </a:prstGeom>
          <a:noFill/>
        </p:spPr>
        <p:txBody>
          <a:bodyPr wrap="none" rtlCol="0">
            <a:spAutoFit/>
          </a:bodyPr>
          <a:lstStyle/>
          <a:p>
            <a:r>
              <a:rPr lang="en-US" sz="1400" dirty="0"/>
              <a:t>ALERTS: Max alert </a:t>
            </a:r>
            <a:r>
              <a:rPr lang="en-US" sz="1400" dirty="0" smtClean="0"/>
              <a:t>count (</a:t>
            </a:r>
            <a:r>
              <a:rPr lang="en-US" sz="1400" dirty="0" err="1" smtClean="0"/>
              <a:t>ie</a:t>
            </a:r>
            <a:r>
              <a:rPr lang="en-US" sz="1400" dirty="0" smtClean="0"/>
              <a:t>: 2 for flight commanders/leadership, 6 for schedulers, etc.)</a:t>
            </a:r>
            <a:endParaRPr lang="en-US" sz="1400" dirty="0"/>
          </a:p>
        </p:txBody>
      </p:sp>
      <p:sp>
        <p:nvSpPr>
          <p:cNvPr id="25" name="TextBox 24"/>
          <p:cNvSpPr txBox="1"/>
          <p:nvPr/>
        </p:nvSpPr>
        <p:spPr>
          <a:xfrm>
            <a:off x="5521841" y="5481939"/>
            <a:ext cx="6464398" cy="307777"/>
          </a:xfrm>
          <a:prstGeom prst="rect">
            <a:avLst/>
          </a:prstGeom>
          <a:noFill/>
        </p:spPr>
        <p:txBody>
          <a:bodyPr wrap="none" rtlCol="0">
            <a:spAutoFit/>
          </a:bodyPr>
          <a:lstStyle/>
          <a:p>
            <a:r>
              <a:rPr lang="en-US" sz="1400" dirty="0"/>
              <a:t>CREW#: Used for crew pairings</a:t>
            </a:r>
            <a:r>
              <a:rPr lang="en-US" sz="1400" dirty="0" smtClean="0"/>
              <a:t>.  Matching crew numbers will be treated as a crew pair.</a:t>
            </a:r>
            <a:endParaRPr lang="en-US" sz="1400" dirty="0"/>
          </a:p>
        </p:txBody>
      </p:sp>
      <p:sp>
        <p:nvSpPr>
          <p:cNvPr id="26" name="TextBox 25"/>
          <p:cNvSpPr txBox="1"/>
          <p:nvPr/>
        </p:nvSpPr>
        <p:spPr>
          <a:xfrm>
            <a:off x="5521841" y="5737272"/>
            <a:ext cx="6709081" cy="738664"/>
          </a:xfrm>
          <a:prstGeom prst="rect">
            <a:avLst/>
          </a:prstGeom>
          <a:noFill/>
        </p:spPr>
        <p:txBody>
          <a:bodyPr wrap="none" rtlCol="0">
            <a:spAutoFit/>
          </a:bodyPr>
          <a:lstStyle/>
          <a:p>
            <a:r>
              <a:rPr lang="en-US" sz="1400" dirty="0"/>
              <a:t>Month Layout: Add crew inputs.  Added alerts will be considered part of the MCCMs alert</a:t>
            </a:r>
          </a:p>
          <a:p>
            <a:r>
              <a:rPr lang="en-US" sz="1400" dirty="0"/>
              <a:t>count when building the schedule, but must be entered in the following format:</a:t>
            </a:r>
          </a:p>
          <a:p>
            <a:r>
              <a:rPr lang="en-US" sz="1400" dirty="0" smtClean="0"/>
              <a:t>Aa(M) (Alpha LCC Commander Alert) or Am(D) (Mike LCC Deputy Alert)</a:t>
            </a:r>
            <a:endParaRPr lang="en-US" sz="1400" dirty="0"/>
          </a:p>
        </p:txBody>
      </p:sp>
      <p:sp>
        <p:nvSpPr>
          <p:cNvPr id="27" name="TextBox 26"/>
          <p:cNvSpPr txBox="1"/>
          <p:nvPr/>
        </p:nvSpPr>
        <p:spPr>
          <a:xfrm>
            <a:off x="160818" y="6486858"/>
            <a:ext cx="11457496" cy="369332"/>
          </a:xfrm>
          <a:prstGeom prst="rect">
            <a:avLst/>
          </a:prstGeom>
          <a:noFill/>
        </p:spPr>
        <p:txBody>
          <a:bodyPr wrap="none" rtlCol="0">
            <a:spAutoFit/>
          </a:bodyPr>
          <a:lstStyle/>
          <a:p>
            <a:r>
              <a:rPr lang="en-US" b="1" dirty="0" smtClean="0">
                <a:solidFill>
                  <a:srgbClr val="FF0000"/>
                </a:solidFill>
              </a:rPr>
              <a:t>Note:  Input spreadsheet MUST follow this format and MUST be saved as a .CSV file in order to work with the program.</a:t>
            </a:r>
            <a:endParaRPr lang="en-US" b="1" dirty="0">
              <a:solidFill>
                <a:srgbClr val="FF0000"/>
              </a:solidFill>
            </a:endParaRPr>
          </a:p>
        </p:txBody>
      </p:sp>
      <p:sp>
        <p:nvSpPr>
          <p:cNvPr id="28" name="TextBox 27"/>
          <p:cNvSpPr txBox="1"/>
          <p:nvPr/>
        </p:nvSpPr>
        <p:spPr>
          <a:xfrm>
            <a:off x="293642" y="422362"/>
            <a:ext cx="4108817" cy="261610"/>
          </a:xfrm>
          <a:prstGeom prst="rect">
            <a:avLst/>
          </a:prstGeom>
          <a:noFill/>
        </p:spPr>
        <p:txBody>
          <a:bodyPr wrap="none" rtlCol="0">
            <a:spAutoFit/>
          </a:bodyPr>
          <a:lstStyle/>
          <a:p>
            <a:r>
              <a:rPr lang="en-US" sz="1100" dirty="0" smtClean="0">
                <a:solidFill>
                  <a:srgbClr val="FF0000"/>
                </a:solidFill>
              </a:rPr>
              <a:t>Note: First two lines consist of weekday information</a:t>
            </a:r>
            <a:r>
              <a:rPr lang="en-US" sz="1100" dirty="0">
                <a:solidFill>
                  <a:srgbClr val="FF0000"/>
                </a:solidFill>
              </a:rPr>
              <a:t> </a:t>
            </a:r>
            <a:r>
              <a:rPr lang="en-US" sz="1100" dirty="0" smtClean="0">
                <a:solidFill>
                  <a:srgbClr val="FF0000"/>
                </a:solidFill>
              </a:rPr>
              <a:t>&amp; column labels</a:t>
            </a:r>
            <a:endParaRPr lang="en-US" sz="1100" dirty="0">
              <a:solidFill>
                <a:srgbClr val="FF0000"/>
              </a:solidFill>
            </a:endParaRPr>
          </a:p>
        </p:txBody>
      </p:sp>
    </p:spTree>
    <p:extLst>
      <p:ext uri="{BB962C8B-B14F-4D97-AF65-F5344CB8AC3E}">
        <p14:creationId xmlns:p14="http://schemas.microsoft.com/office/powerpoint/2010/main" val="1008612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5220" y="871369"/>
            <a:ext cx="11548336" cy="3727749"/>
          </a:xfrm>
          <a:prstGeom prst="rect">
            <a:avLst/>
          </a:prstGeom>
          <a:ln>
            <a:solidFill>
              <a:schemeClr val="tx1"/>
            </a:solidFill>
          </a:ln>
        </p:spPr>
      </p:pic>
      <p:sp>
        <p:nvSpPr>
          <p:cNvPr id="5" name="Title 1"/>
          <p:cNvSpPr>
            <a:spLocks noGrp="1"/>
          </p:cNvSpPr>
          <p:nvPr>
            <p:ph type="title"/>
          </p:nvPr>
        </p:nvSpPr>
        <p:spPr>
          <a:xfrm>
            <a:off x="4074678" y="128842"/>
            <a:ext cx="3999614" cy="499726"/>
          </a:xfrm>
        </p:spPr>
        <p:txBody>
          <a:bodyPr>
            <a:normAutofit fontScale="90000"/>
          </a:bodyPr>
          <a:lstStyle/>
          <a:p>
            <a:r>
              <a:rPr lang="en-US" dirty="0" smtClean="0"/>
              <a:t>Output Example</a:t>
            </a:r>
            <a:endParaRPr lang="en-US" dirty="0"/>
          </a:p>
        </p:txBody>
      </p:sp>
      <p:sp>
        <p:nvSpPr>
          <p:cNvPr id="6" name="TextBox 5"/>
          <p:cNvSpPr txBox="1"/>
          <p:nvPr/>
        </p:nvSpPr>
        <p:spPr>
          <a:xfrm>
            <a:off x="1899587" y="4688030"/>
            <a:ext cx="9333389" cy="738664"/>
          </a:xfrm>
          <a:prstGeom prst="rect">
            <a:avLst/>
          </a:prstGeom>
          <a:noFill/>
        </p:spPr>
        <p:txBody>
          <a:bodyPr wrap="none" rtlCol="0">
            <a:spAutoFit/>
          </a:bodyPr>
          <a:lstStyle/>
          <a:p>
            <a:r>
              <a:rPr lang="en-US" sz="1400" dirty="0" smtClean="0"/>
              <a:t>Note:  Output will consist of the same information provided in the input spreadsheet with alerts filled in as well.</a:t>
            </a:r>
          </a:p>
          <a:p>
            <a:r>
              <a:rPr lang="en-US" sz="1400" dirty="0" smtClean="0"/>
              <a:t>Note:  Output is in CSV (Comma Separated Variable) format, which is basic text and no formatting.  The output will need to be</a:t>
            </a:r>
          </a:p>
          <a:p>
            <a:r>
              <a:rPr lang="en-US" sz="1400" dirty="0" smtClean="0"/>
              <a:t>             copied into a formatted excel spreadsheet for data visualization.   </a:t>
            </a:r>
            <a:endParaRPr lang="en-US" sz="1400" dirty="0"/>
          </a:p>
        </p:txBody>
      </p:sp>
    </p:spTree>
    <p:extLst>
      <p:ext uri="{BB962C8B-B14F-4D97-AF65-F5344CB8AC3E}">
        <p14:creationId xmlns:p14="http://schemas.microsoft.com/office/powerpoint/2010/main" val="679166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12243" y="3326186"/>
            <a:ext cx="11594344" cy="2769814"/>
          </a:xfrm>
          <a:prstGeom prst="rect">
            <a:avLst/>
          </a:prstGeom>
        </p:spPr>
      </p:pic>
      <p:pic>
        <p:nvPicPr>
          <p:cNvPr id="11" name="Picture 10"/>
          <p:cNvPicPr>
            <a:picLocks noChangeAspect="1"/>
          </p:cNvPicPr>
          <p:nvPr/>
        </p:nvPicPr>
        <p:blipFill>
          <a:blip r:embed="rId3"/>
          <a:stretch>
            <a:fillRect/>
          </a:stretch>
        </p:blipFill>
        <p:spPr>
          <a:xfrm>
            <a:off x="320674" y="3326186"/>
            <a:ext cx="11604625" cy="2764860"/>
          </a:xfrm>
          <a:prstGeom prst="rect">
            <a:avLst/>
          </a:prstGeom>
        </p:spPr>
      </p:pic>
      <p:pic>
        <p:nvPicPr>
          <p:cNvPr id="4" name="Picture 3"/>
          <p:cNvPicPr>
            <a:picLocks noChangeAspect="1"/>
          </p:cNvPicPr>
          <p:nvPr/>
        </p:nvPicPr>
        <p:blipFill rotWithShape="1">
          <a:blip r:embed="rId4"/>
          <a:srcRect b="53827"/>
          <a:stretch/>
        </p:blipFill>
        <p:spPr>
          <a:xfrm>
            <a:off x="358251" y="1269403"/>
            <a:ext cx="11548336" cy="1721224"/>
          </a:xfrm>
          <a:prstGeom prst="rect">
            <a:avLst/>
          </a:prstGeom>
          <a:ln>
            <a:solidFill>
              <a:schemeClr val="tx1"/>
            </a:solidFill>
          </a:ln>
        </p:spPr>
      </p:pic>
      <p:sp>
        <p:nvSpPr>
          <p:cNvPr id="6" name="Rectangle 5"/>
          <p:cNvSpPr/>
          <p:nvPr/>
        </p:nvSpPr>
        <p:spPr>
          <a:xfrm>
            <a:off x="358251" y="1269403"/>
            <a:ext cx="251349" cy="178397"/>
          </a:xfrm>
          <a:prstGeom prst="rect">
            <a:avLst/>
          </a:prstGeom>
          <a:solidFill>
            <a:srgbClr val="BDD7EE">
              <a:alpha val="65098"/>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9712325" y="2708275"/>
            <a:ext cx="1962150" cy="3829050"/>
          </a:xfrm>
          <a:prstGeom prst="rect">
            <a:avLst/>
          </a:prstGeom>
        </p:spPr>
      </p:pic>
      <p:pic>
        <p:nvPicPr>
          <p:cNvPr id="13" name="Picture 12"/>
          <p:cNvPicPr>
            <a:picLocks noChangeAspect="1"/>
          </p:cNvPicPr>
          <p:nvPr/>
        </p:nvPicPr>
        <p:blipFill>
          <a:blip r:embed="rId6"/>
          <a:stretch>
            <a:fillRect/>
          </a:stretch>
        </p:blipFill>
        <p:spPr>
          <a:xfrm>
            <a:off x="566737" y="3402012"/>
            <a:ext cx="2066925" cy="3838575"/>
          </a:xfrm>
          <a:prstGeom prst="rect">
            <a:avLst/>
          </a:prstGeom>
        </p:spPr>
      </p:pic>
      <p:sp>
        <p:nvSpPr>
          <p:cNvPr id="8" name="TextBox 7"/>
          <p:cNvSpPr txBox="1"/>
          <p:nvPr/>
        </p:nvSpPr>
        <p:spPr>
          <a:xfrm>
            <a:off x="2660314" y="255996"/>
            <a:ext cx="6944209" cy="523220"/>
          </a:xfrm>
          <a:prstGeom prst="rect">
            <a:avLst/>
          </a:prstGeom>
          <a:noFill/>
        </p:spPr>
        <p:txBody>
          <a:bodyPr wrap="none" rtlCol="0">
            <a:spAutoFit/>
          </a:bodyPr>
          <a:lstStyle/>
          <a:p>
            <a:r>
              <a:rPr lang="en-US" sz="2800" dirty="0" smtClean="0"/>
              <a:t>Transferring Output to Formatted Spreadsheet</a:t>
            </a:r>
            <a:endParaRPr lang="en-US" sz="2800" dirty="0"/>
          </a:p>
        </p:txBody>
      </p:sp>
      <p:sp>
        <p:nvSpPr>
          <p:cNvPr id="12" name="TextBox 11"/>
          <p:cNvSpPr txBox="1"/>
          <p:nvPr/>
        </p:nvSpPr>
        <p:spPr>
          <a:xfrm>
            <a:off x="1053736" y="4023701"/>
            <a:ext cx="10111358"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Select all schedule data to include two days after the end of the month to ensure you get T and O days.</a:t>
            </a:r>
          </a:p>
          <a:p>
            <a:pPr marL="285750" indent="-285750">
              <a:buFont typeface="Arial" panose="020B0604020202020204" pitchFamily="34" charset="0"/>
              <a:buChar char="•"/>
            </a:pPr>
            <a:r>
              <a:rPr lang="en-US" dirty="0" smtClean="0"/>
              <a:t>Copy Data</a:t>
            </a:r>
            <a:endParaRPr lang="en-US" dirty="0"/>
          </a:p>
        </p:txBody>
      </p:sp>
      <p:sp>
        <p:nvSpPr>
          <p:cNvPr id="5" name="Up Arrow 4"/>
          <p:cNvSpPr/>
          <p:nvPr/>
        </p:nvSpPr>
        <p:spPr>
          <a:xfrm rot="-2760000">
            <a:off x="5277522" y="3780865"/>
            <a:ext cx="193638" cy="204395"/>
          </a:xfrm>
          <a:prstGeom prst="upArrow">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p:cNvSpPr txBox="1"/>
          <p:nvPr/>
        </p:nvSpPr>
        <p:spPr>
          <a:xfrm>
            <a:off x="1816099" y="1529850"/>
            <a:ext cx="10109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Right click in the top left-most cell in the formatted spreadsheet.</a:t>
            </a:r>
          </a:p>
          <a:p>
            <a:pPr marL="285750" indent="-285750">
              <a:buFont typeface="Arial" panose="020B0604020202020204" pitchFamily="34" charset="0"/>
              <a:buChar char="•"/>
            </a:pPr>
            <a:r>
              <a:rPr lang="en-US" dirty="0" smtClean="0"/>
              <a:t>Click the button to paste values only.  If you copy and paste without selecting values only, formatting will be lost.</a:t>
            </a:r>
          </a:p>
          <a:p>
            <a:pPr marL="285750" indent="-285750">
              <a:buFont typeface="Arial" panose="020B0604020202020204" pitchFamily="34" charset="0"/>
              <a:buChar char="•"/>
            </a:pPr>
            <a:r>
              <a:rPr lang="en-US" dirty="0" smtClean="0"/>
              <a:t>Admire your beautifully formatted data.</a:t>
            </a:r>
          </a:p>
        </p:txBody>
      </p:sp>
    </p:spTree>
    <p:extLst>
      <p:ext uri="{BB962C8B-B14F-4D97-AF65-F5344CB8AC3E}">
        <p14:creationId xmlns:p14="http://schemas.microsoft.com/office/powerpoint/2010/main" val="106339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3.7037E-6 L -0.38373 -0.34537 " pathEditMode="relative" rAng="0" ptsTypes="AA">
                                      <p:cBhvr>
                                        <p:cTn id="6" dur="2000" fill="hold"/>
                                        <p:tgtEl>
                                          <p:spTgt spid="5"/>
                                        </p:tgtEl>
                                        <p:attrNameLst>
                                          <p:attrName>ppt_x</p:attrName>
                                          <p:attrName>ppt_y</p:attrName>
                                        </p:attrNameLst>
                                      </p:cBhvr>
                                      <p:rCtr x="-19193" y="-17269"/>
                                    </p:animMotion>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6" presetClass="emph" presetSubtype="0" fill="hold" grpId="1" nodeType="withEffect">
                                  <p:stCondLst>
                                    <p:cond delay="0"/>
                                  </p:stCondLst>
                                  <p:childTnLst>
                                    <p:animScale>
                                      <p:cBhvr>
                                        <p:cTn id="13" dur="2000" fill="hold"/>
                                        <p:tgtEl>
                                          <p:spTgt spid="6"/>
                                        </p:tgtEl>
                                      </p:cBhvr>
                                      <p:by x="100000" y="1000000"/>
                                    </p:animScale>
                                  </p:childTnLst>
                                </p:cTn>
                              </p:par>
                              <p:par>
                                <p:cTn id="14" presetID="6" presetClass="emph" presetSubtype="0" fill="hold" grpId="3" nodeType="withEffect">
                                  <p:stCondLst>
                                    <p:cond delay="0"/>
                                  </p:stCondLst>
                                  <p:childTnLst>
                                    <p:animScale>
                                      <p:cBhvr>
                                        <p:cTn id="15" dur="2000" fill="hold"/>
                                        <p:tgtEl>
                                          <p:spTgt spid="6"/>
                                        </p:tgtEl>
                                      </p:cBhvr>
                                      <p:by x="4800000" y="100000"/>
                                    </p:animScale>
                                  </p:childTnLst>
                                </p:cTn>
                              </p:par>
                              <p:par>
                                <p:cTn id="16" presetID="42" presetClass="path" presetSubtype="0" accel="50000" decel="50000" fill="hold" grpId="2" nodeType="withEffect">
                                  <p:stCondLst>
                                    <p:cond delay="0"/>
                                  </p:stCondLst>
                                  <p:childTnLst>
                                    <p:animMotion origin="layout" path="M -3.54167E-6 -0.00926 L 0.44258 0.11342 " pathEditMode="relative" rAng="0" ptsTypes="AA">
                                      <p:cBhvr>
                                        <p:cTn id="17" dur="2000" fill="hold"/>
                                        <p:tgtEl>
                                          <p:spTgt spid="6"/>
                                        </p:tgtEl>
                                        <p:attrNameLst>
                                          <p:attrName>ppt_x</p:attrName>
                                          <p:attrName>ppt_y</p:attrName>
                                        </p:attrNameLst>
                                      </p:cBhvr>
                                      <p:rCtr x="22122" y="6134"/>
                                    </p:animMotion>
                                  </p:childTnLst>
                                </p:cTn>
                              </p:par>
                              <p:par>
                                <p:cTn id="18" presetID="42" presetClass="path" presetSubtype="0" accel="50000" decel="50000" fill="hold" grpId="1" nodeType="withEffect">
                                  <p:stCondLst>
                                    <p:cond delay="0"/>
                                  </p:stCondLst>
                                  <p:childTnLst>
                                    <p:animMotion origin="layout" path="M -0.38373 -0.34537 L 0.5358 -0.13009 " pathEditMode="relative" rAng="0" ptsTypes="AA">
                                      <p:cBhvr>
                                        <p:cTn id="19" dur="2000" fill="hold"/>
                                        <p:tgtEl>
                                          <p:spTgt spid="5"/>
                                        </p:tgtEl>
                                        <p:attrNameLst>
                                          <p:attrName>ppt_x</p:attrName>
                                          <p:attrName>ppt_y</p:attrName>
                                        </p:attrNameLst>
                                      </p:cBhvr>
                                      <p:rCtr x="45911" y="10602"/>
                                    </p:animMotion>
                                  </p:childTnLst>
                                </p:cTn>
                              </p:par>
                            </p:childTnLst>
                          </p:cTn>
                        </p:par>
                        <p:par>
                          <p:cTn id="20" fill="hold">
                            <p:stCondLst>
                              <p:cond delay="400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4000"/>
                            </p:stCondLst>
                            <p:childTnLst>
                              <p:par>
                                <p:cTn id="24" presetID="42" presetClass="path" presetSubtype="0" accel="50000" decel="50000" fill="hold" grpId="2" nodeType="afterEffect">
                                  <p:stCondLst>
                                    <p:cond delay="0"/>
                                  </p:stCondLst>
                                  <p:childTnLst>
                                    <p:animMotion origin="layout" path="M 0.5358 -0.13009 L 0.39778 -0.10509 " pathEditMode="relative" rAng="0" ptsTypes="AA">
                                      <p:cBhvr>
                                        <p:cTn id="25" dur="2000" fill="hold"/>
                                        <p:tgtEl>
                                          <p:spTgt spid="5"/>
                                        </p:tgtEl>
                                        <p:attrNameLst>
                                          <p:attrName>ppt_x</p:attrName>
                                          <p:attrName>ppt_y</p:attrName>
                                        </p:attrNameLst>
                                      </p:cBhvr>
                                      <p:rCtr x="-6901" y="1250"/>
                                    </p:animMotion>
                                  </p:childTnLst>
                                </p:cTn>
                              </p:par>
                              <p:par>
                                <p:cTn id="26" presetID="1" presetClass="entr" presetSubtype="0" fill="hold" nodeType="withEffect">
                                  <p:stCondLst>
                                    <p:cond delay="0"/>
                                  </p:stCondLst>
                                  <p:childTnLst>
                                    <p:set>
                                      <p:cBhvr>
                                        <p:cTn id="27"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2">
                                            <p:txEl>
                                              <p:pRg st="0" end="0"/>
                                            </p:txEl>
                                          </p:spTgt>
                                        </p:tgtEl>
                                      </p:cBhvr>
                                    </p:animEffect>
                                    <p:set>
                                      <p:cBhvr>
                                        <p:cTn id="34" dur="1" fill="hold">
                                          <p:stCondLst>
                                            <p:cond delay="499"/>
                                          </p:stCondLst>
                                        </p:cTn>
                                        <p:tgtEl>
                                          <p:spTgt spid="12">
                                            <p:txEl>
                                              <p:pRg st="0" end="0"/>
                                            </p:txEl>
                                          </p:spTgt>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2">
                                            <p:txEl>
                                              <p:pRg st="1" end="1"/>
                                            </p:txEl>
                                          </p:spTgt>
                                        </p:tgtEl>
                                      </p:cBhvr>
                                    </p:animEffect>
                                    <p:set>
                                      <p:cBhvr>
                                        <p:cTn id="37" dur="1" fill="hold">
                                          <p:stCondLst>
                                            <p:cond delay="499"/>
                                          </p:stCondLst>
                                        </p:cTn>
                                        <p:tgtEl>
                                          <p:spTgt spid="12">
                                            <p:txEl>
                                              <p:pRg st="1" end="1"/>
                                            </p:txEl>
                                          </p:spTgt>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xit" presetSubtype="0" fill="hold" grpId="4"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childTnLst>
                          </p:cTn>
                        </p:par>
                        <p:par>
                          <p:cTn id="48" fill="hold">
                            <p:stCondLst>
                              <p:cond delay="1000"/>
                            </p:stCondLst>
                            <p:childTnLst>
                              <p:par>
                                <p:cTn id="49" presetID="42" presetClass="path" presetSubtype="0" accel="50000" decel="50000" fill="hold" grpId="3" nodeType="afterEffect">
                                  <p:stCondLst>
                                    <p:cond delay="0"/>
                                  </p:stCondLst>
                                  <p:childTnLst>
                                    <p:animMotion origin="layout" path="M 0.39778 -0.10509 L -0.39076 -0.05856 " pathEditMode="relative" rAng="0" ptsTypes="AA">
                                      <p:cBhvr>
                                        <p:cTn id="50" dur="2000" fill="hold"/>
                                        <p:tgtEl>
                                          <p:spTgt spid="5"/>
                                        </p:tgtEl>
                                        <p:attrNameLst>
                                          <p:attrName>ppt_x</p:attrName>
                                          <p:attrName>ppt_y</p:attrName>
                                        </p:attrNameLst>
                                      </p:cBhvr>
                                      <p:rCtr x="-39427" y="2315"/>
                                    </p:animMotion>
                                  </p:childTnLst>
                                </p:cTn>
                              </p:par>
                              <p:par>
                                <p:cTn id="51" presetID="1" presetClass="entr" presetSubtype="0" fill="hold" nodeType="withEffect">
                                  <p:stCondLst>
                                    <p:cond delay="0"/>
                                  </p:stCondLst>
                                  <p:childTnLst>
                                    <p:set>
                                      <p:cBhvr>
                                        <p:cTn id="52" dur="1" fill="hold">
                                          <p:stCondLst>
                                            <p:cond delay="0"/>
                                          </p:stCondLst>
                                        </p:cTn>
                                        <p:tgtEl>
                                          <p:spTgt spid="14">
                                            <p:txEl>
                                              <p:pRg st="0" end="0"/>
                                            </p:txEl>
                                          </p:spTgt>
                                        </p:tgtEl>
                                        <p:attrNameLst>
                                          <p:attrName>style.visibility</p:attrName>
                                        </p:attrNameLst>
                                      </p:cBhvr>
                                      <p:to>
                                        <p:strVal val="visible"/>
                                      </p:to>
                                    </p:set>
                                  </p:childTnLst>
                                </p:cTn>
                              </p:par>
                            </p:childTnLst>
                          </p:cTn>
                        </p:par>
                        <p:par>
                          <p:cTn id="53" fill="hold">
                            <p:stCondLst>
                              <p:cond delay="3000"/>
                            </p:stCondLst>
                            <p:childTnLst>
                              <p:par>
                                <p:cTn id="54" presetID="1"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par>
                          <p:cTn id="56" fill="hold">
                            <p:stCondLst>
                              <p:cond delay="3000"/>
                            </p:stCondLst>
                            <p:childTnLst>
                              <p:par>
                                <p:cTn id="57" presetID="42" presetClass="path" presetSubtype="0" accel="50000" decel="50000" fill="hold" grpId="4" nodeType="afterEffect">
                                  <p:stCondLst>
                                    <p:cond delay="0"/>
                                  </p:stCondLst>
                                  <p:childTnLst>
                                    <p:animMotion origin="layout" path="M -0.39076 -0.05856 L -0.32513 0.06343 " pathEditMode="relative" rAng="0" ptsTypes="AA">
                                      <p:cBhvr>
                                        <p:cTn id="58" dur="2000" fill="hold"/>
                                        <p:tgtEl>
                                          <p:spTgt spid="5"/>
                                        </p:tgtEl>
                                        <p:attrNameLst>
                                          <p:attrName>ppt_x</p:attrName>
                                          <p:attrName>ppt_y</p:attrName>
                                        </p:attrNameLst>
                                      </p:cBhvr>
                                      <p:rCtr x="3281" y="6088"/>
                                    </p:animMotion>
                                  </p:childTnLst>
                                </p:cTn>
                              </p:par>
                            </p:childTnLst>
                          </p:cTn>
                        </p:par>
                        <p:par>
                          <p:cTn id="59" fill="hold">
                            <p:stCondLst>
                              <p:cond delay="5000"/>
                            </p:stCondLst>
                            <p:childTnLst>
                              <p:par>
                                <p:cTn id="60" presetID="1" presetClass="entr" presetSubtype="0" fill="hold" nodeType="afterEffect">
                                  <p:stCondLst>
                                    <p:cond delay="0"/>
                                  </p:stCondLst>
                                  <p:childTnLst>
                                    <p:set>
                                      <p:cBhvr>
                                        <p:cTn id="61"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13"/>
                                        </p:tgtEl>
                                        <p:attrNameLst>
                                          <p:attrName>style.visibility</p:attrName>
                                        </p:attrNameLst>
                                      </p:cBhvr>
                                      <p:to>
                                        <p:strVal val="hidden"/>
                                      </p:to>
                                    </p:set>
                                  </p:childTnLst>
                                </p:cTn>
                              </p:par>
                            </p:childTnLst>
                          </p:cTn>
                        </p:par>
                        <p:par>
                          <p:cTn id="66" fill="hold">
                            <p:stCondLst>
                              <p:cond delay="0"/>
                            </p:stCondLst>
                            <p:childTnLst>
                              <p:par>
                                <p:cTn id="67" presetID="10" presetClass="entr" presetSubtype="0" fill="hold"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12" grpId="0" build="allAtOnce"/>
      <p:bldP spid="5" grpId="0" animBg="1"/>
      <p:bldP spid="5" grpId="1" animBg="1"/>
      <p:bldP spid="5" grpId="2" animBg="1"/>
      <p:bldP spid="5" grpId="3" animBg="1"/>
      <p:bldP spid="5" grpId="4"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8974"/>
          </a:xfrm>
        </p:spPr>
        <p:txBody>
          <a:bodyPr/>
          <a:lstStyle/>
          <a:p>
            <a:pPr algn="ctr"/>
            <a:r>
              <a:rPr lang="en-US" dirty="0" smtClean="0"/>
              <a:t>Program Notes</a:t>
            </a:r>
            <a:endParaRPr lang="en-US" dirty="0"/>
          </a:p>
        </p:txBody>
      </p:sp>
      <p:sp>
        <p:nvSpPr>
          <p:cNvPr id="3" name="Content Placeholder 2"/>
          <p:cNvSpPr>
            <a:spLocks noGrp="1"/>
          </p:cNvSpPr>
          <p:nvPr>
            <p:ph idx="1"/>
          </p:nvPr>
        </p:nvSpPr>
        <p:spPr>
          <a:xfrm>
            <a:off x="838200" y="1194100"/>
            <a:ext cx="10515600" cy="5663900"/>
          </a:xfrm>
        </p:spPr>
        <p:txBody>
          <a:bodyPr>
            <a:normAutofit fontScale="47500" lnSpcReduction="20000"/>
          </a:bodyPr>
          <a:lstStyle/>
          <a:p>
            <a:r>
              <a:rPr lang="en-US" dirty="0" smtClean="0"/>
              <a:t>If a person’s max alert count is less than 5, the program will not schedule them for alert on a Friday, Saturday or Sunday.</a:t>
            </a:r>
          </a:p>
          <a:p>
            <a:r>
              <a:rPr lang="en-US" dirty="0" smtClean="0"/>
              <a:t>The program will always fill backup alerts first, then go day by day through the month to fill ACP/SCP first, and then PLCCs last.</a:t>
            </a:r>
          </a:p>
          <a:p>
            <a:r>
              <a:rPr lang="en-US" dirty="0" smtClean="0"/>
              <a:t>The order that PLCC alerts are filled is random.</a:t>
            </a:r>
          </a:p>
          <a:p>
            <a:r>
              <a:rPr lang="en-US" dirty="0" smtClean="0"/>
              <a:t>The program will calculate who is the best choice to fill an alert seat based on four factors:</a:t>
            </a:r>
          </a:p>
          <a:p>
            <a:pPr lvl="1"/>
            <a:r>
              <a:rPr lang="en-US" dirty="0" smtClean="0"/>
              <a:t>Crew pairing</a:t>
            </a:r>
          </a:p>
          <a:p>
            <a:pPr lvl="1"/>
            <a:r>
              <a:rPr lang="en-US" dirty="0" smtClean="0"/>
              <a:t>Alert load compared to other personnel</a:t>
            </a:r>
          </a:p>
          <a:p>
            <a:pPr lvl="1"/>
            <a:r>
              <a:rPr lang="en-US" dirty="0" smtClean="0"/>
              <a:t>Remaining white space in the month</a:t>
            </a:r>
          </a:p>
          <a:p>
            <a:pPr lvl="1"/>
            <a:r>
              <a:rPr lang="en-US" dirty="0" smtClean="0"/>
              <a:t>Eligibility (SCP certified, space for the alert, etc.)</a:t>
            </a:r>
          </a:p>
          <a:p>
            <a:r>
              <a:rPr lang="en-US" dirty="0" smtClean="0"/>
              <a:t>If there is more than one “best choice” for an alert seat, the program will randomly choose one.</a:t>
            </a:r>
          </a:p>
          <a:p>
            <a:r>
              <a:rPr lang="en-US" dirty="0" smtClean="0"/>
              <a:t>Backup days are automatically determined based on a three day backup responsibility per squadron starting with the 740</a:t>
            </a:r>
            <a:r>
              <a:rPr lang="en-US" baseline="30000" dirty="0" smtClean="0"/>
              <a:t>th</a:t>
            </a:r>
            <a:r>
              <a:rPr lang="en-US" dirty="0" smtClean="0"/>
              <a:t> on September 1</a:t>
            </a:r>
            <a:r>
              <a:rPr lang="en-US" baseline="30000" dirty="0" smtClean="0"/>
              <a:t>st</a:t>
            </a:r>
            <a:r>
              <a:rPr lang="en-US" dirty="0"/>
              <a:t> </a:t>
            </a:r>
            <a:r>
              <a:rPr lang="en-US" dirty="0" smtClean="0"/>
              <a:t>2016 (when the three day policy went into effect).  If this policy changes, the program will need to be updated to accommodate different backup day assignment.</a:t>
            </a:r>
          </a:p>
          <a:p>
            <a:r>
              <a:rPr lang="en-US" dirty="0" smtClean="0"/>
              <a:t>If the program is running for flight deployments, it will automatically determine how many flights there are based on the number of unique inputs in the FLIGHT column on the input spreadsheet.  This means that the program will work with three flights, the possibility of four flights, or whatever the case may be.</a:t>
            </a:r>
          </a:p>
          <a:p>
            <a:pPr lvl="1"/>
            <a:r>
              <a:rPr lang="en-US" dirty="0" smtClean="0"/>
              <a:t>The flight rotation is permanently programmed for now.  To change which flight begins the rotation, a change to the programming must occur.  A way for the user to determine which flight starts the rotation is in the works.</a:t>
            </a:r>
          </a:p>
          <a:p>
            <a:pPr lvl="1"/>
            <a:r>
              <a:rPr lang="en-US" dirty="0" smtClean="0"/>
              <a:t>If using flight deployments, the program will attempt to only fill the alert with people from the flight who’s day it is.  If this cannot be done, the program will choose anyone who is otherwise available.</a:t>
            </a:r>
          </a:p>
          <a:p>
            <a:r>
              <a:rPr lang="en-US" dirty="0" smtClean="0"/>
              <a:t>By modifying the input spreadsheet, the program can handle a lot of unique situations.  For instance, a code change schedule can be generated by blocking out everyone’s calendar for five days on the input spreadsheet and adjusting the ALERTS column of those performing code change to reduce their remaining alert load.  </a:t>
            </a:r>
          </a:p>
          <a:p>
            <a:r>
              <a:rPr lang="en-US" dirty="0" smtClean="0"/>
              <a:t>The program can make a rudimentary attempt at filling holes caused by sudden PRP/DNIA occurrences.  By removing all alerts from an individual and using the resulting spreadsheet as a new input, the program will recognize all previously scheduled alerts and attempt to fill only the existing holes.</a:t>
            </a:r>
          </a:p>
          <a:p>
            <a:r>
              <a:rPr lang="en-US" dirty="0" smtClean="0"/>
              <a:t>The program will automatically overwrite dates and days of the week when you run it for a given month/year.  You </a:t>
            </a:r>
            <a:r>
              <a:rPr lang="en-US" b="1" dirty="0" smtClean="0"/>
              <a:t>do not </a:t>
            </a:r>
            <a:r>
              <a:rPr lang="en-US" dirty="0" smtClean="0"/>
              <a:t>need to pre-format the input spreadsheet with this information on the first two lines, but the lines </a:t>
            </a:r>
            <a:r>
              <a:rPr lang="en-US" b="1" dirty="0" smtClean="0"/>
              <a:t>DO</a:t>
            </a:r>
            <a:r>
              <a:rPr lang="en-US" dirty="0" smtClean="0"/>
              <a:t> need to be there.</a:t>
            </a:r>
          </a:p>
          <a:p>
            <a:pPr lvl="1"/>
            <a:endParaRPr lang="en-US" dirty="0"/>
          </a:p>
        </p:txBody>
      </p:sp>
    </p:spTree>
    <p:extLst>
      <p:ext uri="{BB962C8B-B14F-4D97-AF65-F5344CB8AC3E}">
        <p14:creationId xmlns:p14="http://schemas.microsoft.com/office/powerpoint/2010/main" val="2009801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Please Give Us Feedback!</a:t>
            </a:r>
            <a:endParaRPr lang="en-US" dirty="0"/>
          </a:p>
        </p:txBody>
      </p:sp>
      <p:sp>
        <p:nvSpPr>
          <p:cNvPr id="3" name="Content Placeholder 2"/>
          <p:cNvSpPr>
            <a:spLocks noGrp="1"/>
          </p:cNvSpPr>
          <p:nvPr>
            <p:ph idx="1"/>
          </p:nvPr>
        </p:nvSpPr>
        <p:spPr>
          <a:xfrm>
            <a:off x="838200" y="1397257"/>
            <a:ext cx="10515600" cy="4351338"/>
          </a:xfrm>
        </p:spPr>
        <p:txBody>
          <a:bodyPr>
            <a:normAutofit fontScale="92500" lnSpcReduction="10000"/>
          </a:bodyPr>
          <a:lstStyle/>
          <a:p>
            <a:pPr marL="0" indent="0">
              <a:buNone/>
            </a:pPr>
            <a:r>
              <a:rPr lang="en-US" dirty="0" smtClean="0"/>
              <a:t>This program is intended to be a tool to make your lives easier as squadron schedulers.  If it is not accomplishing that task, let us know.  We have free reign to implement updates and modifications, so if you think that it should work differently, or that it should do something else, just send the wing scheduling office an email or pop in and see us.  If you have any questions regarding the program usage or how it works, ask Lt Benedetti</a:t>
            </a:r>
            <a:r>
              <a:rPr lang="en-US" dirty="0" smtClean="0"/>
              <a:t>!</a:t>
            </a:r>
          </a:p>
          <a:p>
            <a:pPr marL="0" indent="0">
              <a:buNone/>
            </a:pPr>
            <a:endParaRPr lang="en-US" dirty="0"/>
          </a:p>
          <a:p>
            <a:pPr marL="0" indent="0">
              <a:buNone/>
            </a:pPr>
            <a:r>
              <a:rPr lang="en-US" dirty="0" smtClean="0"/>
              <a:t>I am departing missiles, but will be available for any program needs, as I have ways of getting an update to you.  </a:t>
            </a:r>
            <a:r>
              <a:rPr lang="en-US" dirty="0" smtClean="0"/>
              <a:t>Feel free to email me at:</a:t>
            </a:r>
          </a:p>
          <a:p>
            <a:pPr marL="0" indent="0">
              <a:buNone/>
            </a:pPr>
            <a:r>
              <a:rPr lang="en-US" dirty="0" smtClean="0">
                <a:hlinkClick r:id="rId2"/>
              </a:rPr>
              <a:t>michael.benedetti@us.af.mil</a:t>
            </a:r>
            <a:endParaRPr lang="en-US" dirty="0" smtClean="0"/>
          </a:p>
          <a:p>
            <a:pPr marL="0" indent="0">
              <a:buNone/>
            </a:pPr>
            <a:r>
              <a:rPr lang="en-US" dirty="0"/>
              <a:t>	</a:t>
            </a:r>
            <a:r>
              <a:rPr lang="en-US" dirty="0" smtClean="0"/>
              <a:t>							-Benny</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9570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1306</Words>
  <Application>Microsoft Office PowerPoint</Application>
  <PresentationFormat>Widescreen</PresentationFormat>
  <Paragraphs>90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91 OG Auto Scheduler version 1.2</vt:lpstr>
      <vt:lpstr>PowerPoint Presentation</vt:lpstr>
      <vt:lpstr>PowerPoint Presentation</vt:lpstr>
      <vt:lpstr>Input Spreadsheet</vt:lpstr>
      <vt:lpstr>Output Example</vt:lpstr>
      <vt:lpstr>PowerPoint Presentation</vt:lpstr>
      <vt:lpstr>Program Notes</vt:lpstr>
      <vt:lpstr>Please Give Us Feedback!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 OG Auto-Scheduler</dc:title>
  <dc:creator>Mike Benedetti</dc:creator>
  <cp:lastModifiedBy>BENEDETTI, MICHAEL D 1st Lt USAF AFGSC 741 MS/DO06</cp:lastModifiedBy>
  <cp:revision>50</cp:revision>
  <dcterms:created xsi:type="dcterms:W3CDTF">2016-07-07T15:51:10Z</dcterms:created>
  <dcterms:modified xsi:type="dcterms:W3CDTF">2017-02-17T18:36:08Z</dcterms:modified>
</cp:coreProperties>
</file>