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Abel"/>
      <p:regular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Abel-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a:t>
            </a:r>
            <a:endParaRPr/>
          </a:p>
          <a:p>
            <a:pPr indent="0" lvl="0" marL="0" rtl="0" algn="l">
              <a:spcBef>
                <a:spcPts val="0"/>
              </a:spcBef>
              <a:spcAft>
                <a:spcPts val="0"/>
              </a:spcAft>
              <a:buNone/>
            </a:pPr>
            <a:r>
              <a:rPr lang="en"/>
              <a:t>8-13</a:t>
            </a:r>
            <a:endParaRPr/>
          </a:p>
          <a:p>
            <a:pPr indent="0" lvl="0" marL="0" rtl="0" algn="l">
              <a:spcBef>
                <a:spcPts val="0"/>
              </a:spcBef>
              <a:spcAft>
                <a:spcPts val="0"/>
              </a:spcAft>
              <a:buNone/>
            </a:pPr>
            <a:r>
              <a:rPr lang="en"/>
              <a:t>14-rest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9121ebb83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9121ebb83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9121ebb83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9121ebb83_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 size, place caught, time caught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9121ebb83_3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9121ebb83_3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9121ebb8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9121ebb8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99a4e677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99a4e677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travel up the dock </a:t>
            </a:r>
            <a:r>
              <a:rPr lang="en" sz="1800">
                <a:solidFill>
                  <a:srgbClr val="695D46"/>
                </a:solidFill>
                <a:latin typeface="Open Sans"/>
                <a:ea typeface="Open Sans"/>
                <a:cs typeface="Open Sans"/>
                <a:sym typeface="Open Sans"/>
              </a:rPr>
              <a:t>to visit the island where you reside!</a:t>
            </a:r>
            <a:endParaRPr sz="1800">
              <a:solidFill>
                <a:srgbClr val="695D46"/>
              </a:solidFill>
              <a:latin typeface="Open Sans"/>
              <a:ea typeface="Open Sans"/>
              <a:cs typeface="Open Sans"/>
              <a:sym typeface="Open Sans"/>
            </a:endParaRPr>
          </a:p>
          <a:p>
            <a:pPr indent="0" lvl="0" marL="0" rtl="0" algn="l">
              <a:spcBef>
                <a:spcPts val="0"/>
              </a:spcBef>
              <a:spcAft>
                <a:spcPts val="0"/>
              </a:spcAft>
              <a:buNone/>
            </a:pPr>
            <a:r>
              <a:rPr lang="en"/>
              <a:t>The dock contains shop and possibly some ani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99a4e67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99a4e67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9121ebb8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9121ebb8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9121ebb8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9121ebb8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9121ebb8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9121ebb8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9121ebb8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9121ebb8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9121ebb8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9121ebb8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9121ebb83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9121ebb83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9121ebb8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9121ebb8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the fish to see the ancestors, etc.)</a:t>
            </a:r>
            <a:endParaRPr/>
          </a:p>
          <a:p>
            <a:pPr indent="0" lvl="0" marL="0" rtl="0" algn="l">
              <a:spcBef>
                <a:spcPts val="0"/>
              </a:spcBef>
              <a:spcAft>
                <a:spcPts val="0"/>
              </a:spcAft>
              <a:buNone/>
            </a:pPr>
            <a:r>
              <a:rPr lang="en"/>
              <a:t>Goes further in x direction = different ocean</a:t>
            </a:r>
            <a:endParaRPr/>
          </a:p>
          <a:p>
            <a:pPr indent="0" lvl="0" marL="0" rtl="0" algn="l">
              <a:spcBef>
                <a:spcPts val="0"/>
              </a:spcBef>
              <a:spcAft>
                <a:spcPts val="0"/>
              </a:spcAft>
              <a:buNone/>
            </a:pPr>
            <a:r>
              <a:rPr lang="en"/>
              <a:t>Goes </a:t>
            </a:r>
            <a:r>
              <a:rPr lang="en"/>
              <a:t>further</a:t>
            </a:r>
            <a:r>
              <a:rPr lang="en"/>
              <a:t> in -y direction = different fishes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9121ebb8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9121ebb8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9121ebb8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9121ebb8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Bobber = you have a steady speed going down. </a:t>
            </a:r>
            <a:endParaRPr/>
          </a:p>
          <a:p>
            <a:pPr indent="0" lvl="0" marL="0" rtl="0" algn="l">
              <a:spcBef>
                <a:spcPts val="0"/>
              </a:spcBef>
              <a:spcAft>
                <a:spcPts val="0"/>
              </a:spcAft>
              <a:buNone/>
            </a:pPr>
            <a:r>
              <a:rPr lang="en"/>
              <a:t>Camera follows bobber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9121ebb8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9121ebb8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9121ebb83_3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9121ebb83_3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9121ebb8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9121ebb8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9121ebb8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9121ebb8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4"/>
          <p:cNvSpPr/>
          <p:nvPr/>
        </p:nvSpPr>
        <p:spPr>
          <a:xfrm>
            <a:off x="0" y="0"/>
            <a:ext cx="9144000" cy="99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vecteezy.com/vector-art/614312-different-types-of-seashells-on-white-background" TargetMode="External"/><Relationship Id="rId4" Type="http://schemas.openxmlformats.org/officeDocument/2006/relationships/hyperlink" Target="https://www.vecteezy.com/vector-art/86049-tropical-fish-vectors" TargetMode="External"/><Relationship Id="rId5" Type="http://schemas.openxmlformats.org/officeDocument/2006/relationships/hyperlink" Target="https://www.vecteezy.com/vector-art/301812-different-types-of-coral-reef" TargetMode="External"/><Relationship Id="rId6" Type="http://schemas.openxmlformats.org/officeDocument/2006/relationships/hyperlink" Target="https://www.vecteezy.com/vector-art/160348-sea-weed-vector-icon" TargetMode="External"/><Relationship Id="rId7" Type="http://schemas.openxmlformats.org/officeDocument/2006/relationships/hyperlink" Target="https://www.vecteezy.com/vector-art/126452-mountain-shack-vector-illust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nevercenter.com/pixelmas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gif"/><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Fishopoly</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 questionably unethical fishing game</a:t>
            </a:r>
            <a:endParaRPr sz="2000"/>
          </a:p>
        </p:txBody>
      </p:sp>
      <p:pic>
        <p:nvPicPr>
          <p:cNvPr id="69" name="Google Shape;69;p13"/>
          <p:cNvPicPr preferRelativeResize="0"/>
          <p:nvPr/>
        </p:nvPicPr>
        <p:blipFill>
          <a:blip r:embed="rId3">
            <a:alphaModFix/>
          </a:blip>
          <a:stretch>
            <a:fillRect/>
          </a:stretch>
        </p:blipFill>
        <p:spPr>
          <a:xfrm>
            <a:off x="1614125" y="2571750"/>
            <a:ext cx="497800" cy="497800"/>
          </a:xfrm>
          <a:prstGeom prst="rect">
            <a:avLst/>
          </a:prstGeom>
          <a:noFill/>
          <a:ln>
            <a:noFill/>
          </a:ln>
        </p:spPr>
      </p:pic>
      <p:pic>
        <p:nvPicPr>
          <p:cNvPr id="70" name="Google Shape;70;p13"/>
          <p:cNvPicPr preferRelativeResize="0"/>
          <p:nvPr/>
        </p:nvPicPr>
        <p:blipFill>
          <a:blip r:embed="rId3">
            <a:alphaModFix/>
          </a:blip>
          <a:stretch>
            <a:fillRect/>
          </a:stretch>
        </p:blipFill>
        <p:spPr>
          <a:xfrm flipH="1">
            <a:off x="7033025" y="2571750"/>
            <a:ext cx="497800" cy="49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idx="1" type="body"/>
          </p:nvPr>
        </p:nvSpPr>
        <p:spPr>
          <a:xfrm>
            <a:off x="3998450" y="112650"/>
            <a:ext cx="4435200" cy="19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Inventory:</a:t>
            </a:r>
            <a:endParaRPr sz="1500"/>
          </a:p>
          <a:p>
            <a:pPr indent="-323850" lvl="0" marL="457200" rtl="0" algn="l">
              <a:lnSpc>
                <a:spcPct val="115000"/>
              </a:lnSpc>
              <a:spcBef>
                <a:spcPts val="1600"/>
              </a:spcBef>
              <a:spcAft>
                <a:spcPts val="0"/>
              </a:spcAft>
              <a:buSzPts val="1500"/>
              <a:buChar char="●"/>
            </a:pPr>
            <a:r>
              <a:rPr lang="en" sz="1500"/>
              <a:t>6 containers at start, more unlocked by purchasing with sand dollars</a:t>
            </a:r>
            <a:endParaRPr sz="1500"/>
          </a:p>
          <a:p>
            <a:pPr indent="-323850" lvl="0" marL="457200" rtl="0" algn="l">
              <a:lnSpc>
                <a:spcPct val="115000"/>
              </a:lnSpc>
              <a:spcBef>
                <a:spcPts val="1000"/>
              </a:spcBef>
              <a:spcAft>
                <a:spcPts val="0"/>
              </a:spcAft>
              <a:buSzPts val="1500"/>
              <a:buChar char="●"/>
            </a:pPr>
            <a:r>
              <a:rPr lang="en" sz="1500"/>
              <a:t>holds one fish; same species do not stack</a:t>
            </a:r>
            <a:endParaRPr sz="1500"/>
          </a:p>
          <a:p>
            <a:pPr indent="-323850" lvl="0" marL="457200" rtl="0" algn="l">
              <a:lnSpc>
                <a:spcPct val="115000"/>
              </a:lnSpc>
              <a:spcBef>
                <a:spcPts val="1000"/>
              </a:spcBef>
              <a:spcAft>
                <a:spcPts val="1000"/>
              </a:spcAft>
              <a:buSzPts val="1500"/>
              <a:buChar char="●"/>
            </a:pPr>
            <a:r>
              <a:rPr lang="en" sz="1500"/>
              <a:t>Displays heart symbol when breeding</a:t>
            </a:r>
            <a:endParaRPr sz="1500"/>
          </a:p>
        </p:txBody>
      </p:sp>
      <p:sp>
        <p:nvSpPr>
          <p:cNvPr id="162" name="Google Shape;162;p22"/>
          <p:cNvSpPr/>
          <p:nvPr/>
        </p:nvSpPr>
        <p:spPr>
          <a:xfrm>
            <a:off x="0" y="2337175"/>
            <a:ext cx="9144000" cy="2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462025" y="2806552"/>
            <a:ext cx="4435200" cy="20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Breeding:</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Displays selected breeding fish</a:t>
            </a:r>
            <a:endParaRPr sz="1600">
              <a:solidFill>
                <a:schemeClr val="dk2"/>
              </a:solidFill>
              <a:latin typeface="Open Sans"/>
              <a:ea typeface="Open Sans"/>
              <a:cs typeface="Open Sans"/>
              <a:sym typeface="Open Sans"/>
            </a:endParaRPr>
          </a:p>
          <a:p>
            <a:pPr indent="-330200" lvl="0" marL="457200" rtl="0" algn="l">
              <a:spcBef>
                <a:spcPts val="100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Includes sex and species</a:t>
            </a:r>
            <a:endParaRPr sz="1600">
              <a:solidFill>
                <a:schemeClr val="dk2"/>
              </a:solidFill>
              <a:latin typeface="Open Sans"/>
              <a:ea typeface="Open Sans"/>
              <a:cs typeface="Open Sans"/>
              <a:sym typeface="Open Sans"/>
            </a:endParaRPr>
          </a:p>
          <a:p>
            <a:pPr indent="-330200" lvl="0" marL="457200" rtl="0" algn="l">
              <a:spcBef>
                <a:spcPts val="100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Log symbol opens expanded log details</a:t>
            </a:r>
            <a:endParaRPr sz="1600">
              <a:solidFill>
                <a:schemeClr val="dk2"/>
              </a:solidFill>
              <a:latin typeface="Open Sans"/>
              <a:ea typeface="Open Sans"/>
              <a:cs typeface="Open Sans"/>
              <a:sym typeface="Open Sans"/>
            </a:endParaRPr>
          </a:p>
          <a:p>
            <a:pPr indent="-330200" lvl="0" marL="457200" rtl="0" algn="l">
              <a:spcBef>
                <a:spcPts val="100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Breeding time displayed below fish</a:t>
            </a:r>
            <a:endParaRPr sz="1600">
              <a:solidFill>
                <a:schemeClr val="dk2"/>
              </a:solidFill>
              <a:latin typeface="Open Sans"/>
              <a:ea typeface="Open Sans"/>
              <a:cs typeface="Open Sans"/>
              <a:sym typeface="Open Sans"/>
            </a:endParaRPr>
          </a:p>
          <a:p>
            <a:pPr indent="0" lvl="0" marL="0" rtl="0" algn="l">
              <a:spcBef>
                <a:spcPts val="1000"/>
              </a:spcBef>
              <a:spcAft>
                <a:spcPts val="0"/>
              </a:spcAft>
              <a:buNone/>
            </a:pPr>
            <a:r>
              <a:t/>
            </a:r>
            <a:endParaRPr>
              <a:solidFill>
                <a:schemeClr val="dk2"/>
              </a:solidFill>
              <a:latin typeface="Open Sans"/>
              <a:ea typeface="Open Sans"/>
              <a:cs typeface="Open Sans"/>
              <a:sym typeface="Open Sans"/>
            </a:endParaRPr>
          </a:p>
        </p:txBody>
      </p:sp>
      <p:pic>
        <p:nvPicPr>
          <p:cNvPr id="164" name="Google Shape;164;p22"/>
          <p:cNvPicPr preferRelativeResize="0"/>
          <p:nvPr/>
        </p:nvPicPr>
        <p:blipFill>
          <a:blip r:embed="rId3">
            <a:alphaModFix/>
          </a:blip>
          <a:stretch>
            <a:fillRect/>
          </a:stretch>
        </p:blipFill>
        <p:spPr>
          <a:xfrm>
            <a:off x="250100" y="237263"/>
            <a:ext cx="3352800" cy="2009775"/>
          </a:xfrm>
          <a:prstGeom prst="rect">
            <a:avLst/>
          </a:prstGeom>
          <a:noFill/>
          <a:ln>
            <a:noFill/>
          </a:ln>
        </p:spPr>
      </p:pic>
      <p:pic>
        <p:nvPicPr>
          <p:cNvPr id="165" name="Google Shape;165;p22"/>
          <p:cNvPicPr preferRelativeResize="0"/>
          <p:nvPr/>
        </p:nvPicPr>
        <p:blipFill>
          <a:blip r:embed="rId4">
            <a:alphaModFix/>
          </a:blip>
          <a:stretch>
            <a:fillRect/>
          </a:stretch>
        </p:blipFill>
        <p:spPr>
          <a:xfrm>
            <a:off x="5402850" y="2806538"/>
            <a:ext cx="3352800" cy="200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idx="1" type="body"/>
          </p:nvPr>
        </p:nvSpPr>
        <p:spPr>
          <a:xfrm>
            <a:off x="3998450" y="112650"/>
            <a:ext cx="4435200" cy="199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Fish Log: </a:t>
            </a:r>
            <a:endParaRPr sz="1600"/>
          </a:p>
          <a:p>
            <a:pPr indent="-330200" lvl="0" marL="457200" rtl="0" algn="l">
              <a:lnSpc>
                <a:spcPct val="115000"/>
              </a:lnSpc>
              <a:spcBef>
                <a:spcPts val="1000"/>
              </a:spcBef>
              <a:spcAft>
                <a:spcPts val="0"/>
              </a:spcAft>
              <a:buSzPts val="1600"/>
              <a:buChar char="●"/>
            </a:pPr>
            <a:r>
              <a:rPr lang="en" sz="1600"/>
              <a:t>Displays each fish</a:t>
            </a:r>
            <a:endParaRPr sz="1600"/>
          </a:p>
          <a:p>
            <a:pPr indent="-330200" lvl="0" marL="457200" rtl="0" algn="l">
              <a:lnSpc>
                <a:spcPct val="115000"/>
              </a:lnSpc>
              <a:spcBef>
                <a:spcPts val="1000"/>
              </a:spcBef>
              <a:spcAft>
                <a:spcPts val="0"/>
              </a:spcAft>
              <a:buSzPts val="1600"/>
              <a:buChar char="●"/>
            </a:pPr>
            <a:r>
              <a:rPr lang="en" sz="1600"/>
              <a:t>Log symbol opens detailed information on the fish species.</a:t>
            </a:r>
            <a:endParaRPr sz="1600"/>
          </a:p>
          <a:p>
            <a:pPr indent="-330200" lvl="0" marL="457200" rtl="0" algn="l">
              <a:lnSpc>
                <a:spcPct val="115000"/>
              </a:lnSpc>
              <a:spcBef>
                <a:spcPts val="1000"/>
              </a:spcBef>
              <a:spcAft>
                <a:spcPts val="1000"/>
              </a:spcAft>
              <a:buSzPts val="1600"/>
              <a:buChar char="●"/>
            </a:pPr>
            <a:r>
              <a:rPr lang="en" sz="1600"/>
              <a:t>Tree symbol opens family tree for breeding ancestor details</a:t>
            </a:r>
            <a:endParaRPr sz="1600"/>
          </a:p>
        </p:txBody>
      </p:sp>
      <p:sp>
        <p:nvSpPr>
          <p:cNvPr id="171" name="Google Shape;171;p23"/>
          <p:cNvSpPr/>
          <p:nvPr/>
        </p:nvSpPr>
        <p:spPr>
          <a:xfrm>
            <a:off x="0" y="2311450"/>
            <a:ext cx="9144000" cy="2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nvSpPr>
        <p:spPr>
          <a:xfrm>
            <a:off x="256550" y="2935175"/>
            <a:ext cx="4315500" cy="18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Settings:</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Contains sliders to change volume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Contains button to view </a:t>
            </a:r>
            <a:r>
              <a:rPr b="1" lang="en">
                <a:solidFill>
                  <a:schemeClr val="dk2"/>
                </a:solidFill>
                <a:latin typeface="Open Sans"/>
                <a:ea typeface="Open Sans"/>
                <a:cs typeface="Open Sans"/>
                <a:sym typeface="Open Sans"/>
              </a:rPr>
              <a:t>credits</a:t>
            </a:r>
            <a:r>
              <a:rPr lang="en">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73" name="Google Shape;173;p23"/>
          <p:cNvPicPr preferRelativeResize="0"/>
          <p:nvPr/>
        </p:nvPicPr>
        <p:blipFill>
          <a:blip r:embed="rId3">
            <a:alphaModFix/>
          </a:blip>
          <a:stretch>
            <a:fillRect/>
          </a:stretch>
        </p:blipFill>
        <p:spPr>
          <a:xfrm>
            <a:off x="256550" y="184663"/>
            <a:ext cx="3352800" cy="2009775"/>
          </a:xfrm>
          <a:prstGeom prst="rect">
            <a:avLst/>
          </a:prstGeom>
          <a:noFill/>
          <a:ln>
            <a:noFill/>
          </a:ln>
        </p:spPr>
      </p:pic>
      <p:pic>
        <p:nvPicPr>
          <p:cNvPr id="174" name="Google Shape;174;p23"/>
          <p:cNvPicPr preferRelativeResize="0"/>
          <p:nvPr/>
        </p:nvPicPr>
        <p:blipFill>
          <a:blip r:embed="rId4">
            <a:alphaModFix/>
          </a:blip>
          <a:stretch>
            <a:fillRect/>
          </a:stretch>
        </p:blipFill>
        <p:spPr>
          <a:xfrm>
            <a:off x="6998125" y="3369663"/>
            <a:ext cx="1034375" cy="969725"/>
          </a:xfrm>
          <a:prstGeom prst="rect">
            <a:avLst/>
          </a:prstGeom>
          <a:noFill/>
          <a:ln>
            <a:noFill/>
          </a:ln>
        </p:spPr>
      </p:pic>
      <p:pic>
        <p:nvPicPr>
          <p:cNvPr id="175" name="Google Shape;175;p23"/>
          <p:cNvPicPr preferRelativeResize="0"/>
          <p:nvPr/>
        </p:nvPicPr>
        <p:blipFill>
          <a:blip r:embed="rId5">
            <a:alphaModFix/>
          </a:blip>
          <a:stretch>
            <a:fillRect/>
          </a:stretch>
        </p:blipFill>
        <p:spPr>
          <a:xfrm>
            <a:off x="3753975" y="4275525"/>
            <a:ext cx="897025" cy="49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4"/>
          <p:cNvPicPr preferRelativeResize="0"/>
          <p:nvPr/>
        </p:nvPicPr>
        <p:blipFill>
          <a:blip r:embed="rId3">
            <a:alphaModFix/>
          </a:blip>
          <a:stretch>
            <a:fillRect/>
          </a:stretch>
        </p:blipFill>
        <p:spPr>
          <a:xfrm>
            <a:off x="4471125" y="1455311"/>
            <a:ext cx="4294752" cy="2655126"/>
          </a:xfrm>
          <a:prstGeom prst="rect">
            <a:avLst/>
          </a:prstGeom>
          <a:noFill/>
          <a:ln>
            <a:noFill/>
          </a:ln>
        </p:spPr>
      </p:pic>
      <p:sp>
        <p:nvSpPr>
          <p:cNvPr id="181" name="Google Shape;181;p24"/>
          <p:cNvSpPr txBox="1"/>
          <p:nvPr>
            <p:ph type="title"/>
          </p:nvPr>
        </p:nvSpPr>
        <p:spPr>
          <a:xfrm>
            <a:off x="311700" y="4193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Fishing Mechanic</a:t>
            </a:r>
            <a:endParaRPr/>
          </a:p>
        </p:txBody>
      </p:sp>
      <p:sp>
        <p:nvSpPr>
          <p:cNvPr id="182" name="Google Shape;182;p24"/>
          <p:cNvSpPr txBox="1"/>
          <p:nvPr>
            <p:ph idx="1" type="body"/>
          </p:nvPr>
        </p:nvSpPr>
        <p:spPr>
          <a:xfrm>
            <a:off x="131900" y="2455050"/>
            <a:ext cx="3726900" cy="10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Screen pans down based on red and white bobber location. The bobber moves toward cursor location.</a:t>
            </a:r>
            <a:endParaRPr sz="1600"/>
          </a:p>
          <a:p>
            <a:pPr indent="0" lvl="0" marL="0" rtl="0" algn="l">
              <a:spcBef>
                <a:spcPts val="1600"/>
              </a:spcBef>
              <a:spcAft>
                <a:spcPts val="1600"/>
              </a:spcAft>
              <a:buNone/>
            </a:pPr>
            <a:r>
              <a:t/>
            </a:r>
            <a:endParaRPr sz="1600"/>
          </a:p>
        </p:txBody>
      </p:sp>
      <p:sp>
        <p:nvSpPr>
          <p:cNvPr id="183" name="Google Shape;183;p24"/>
          <p:cNvSpPr txBox="1"/>
          <p:nvPr/>
        </p:nvSpPr>
        <p:spPr>
          <a:xfrm>
            <a:off x="4493000" y="4299150"/>
            <a:ext cx="4251000" cy="6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Open Sans"/>
                <a:ea typeface="Open Sans"/>
                <a:cs typeface="Open Sans"/>
                <a:sym typeface="Open Sans"/>
              </a:rPr>
              <a:t>This can be compared to </a:t>
            </a:r>
            <a:r>
              <a:rPr i="1" lang="en" sz="1600">
                <a:solidFill>
                  <a:schemeClr val="dk2"/>
                </a:solidFill>
                <a:latin typeface="Open Sans"/>
                <a:ea typeface="Open Sans"/>
                <a:cs typeface="Open Sans"/>
                <a:sym typeface="Open Sans"/>
              </a:rPr>
              <a:t>The Legend of Zelda: Link's Awakening </a:t>
            </a:r>
            <a:r>
              <a:rPr lang="en" sz="1600">
                <a:solidFill>
                  <a:schemeClr val="dk2"/>
                </a:solidFill>
                <a:latin typeface="Open Sans"/>
                <a:ea typeface="Open Sans"/>
                <a:cs typeface="Open Sans"/>
                <a:sym typeface="Open Sans"/>
              </a:rPr>
              <a:t>fishing minigame.</a:t>
            </a:r>
            <a:endParaRPr>
              <a:latin typeface="Open Sans"/>
              <a:ea typeface="Open Sans"/>
              <a:cs typeface="Open Sans"/>
              <a:sym typeface="Open Sans"/>
            </a:endParaRPr>
          </a:p>
        </p:txBody>
      </p:sp>
      <p:cxnSp>
        <p:nvCxnSpPr>
          <p:cNvPr id="184" name="Google Shape;184;p24"/>
          <p:cNvCxnSpPr/>
          <p:nvPr/>
        </p:nvCxnSpPr>
        <p:spPr>
          <a:xfrm flipH="1" rot="10800000">
            <a:off x="3666000" y="2790025"/>
            <a:ext cx="2881500" cy="167100"/>
          </a:xfrm>
          <a:prstGeom prst="bentConnector3">
            <a:avLst>
              <a:gd fmla="val 50000" name="adj1"/>
            </a:avLst>
          </a:prstGeom>
          <a:noFill/>
          <a:ln cap="flat" cmpd="sng" w="9525">
            <a:solidFill>
              <a:srgbClr val="000000"/>
            </a:solidFill>
            <a:prstDash val="solid"/>
            <a:round/>
            <a:headEnd len="med" w="med" type="oval"/>
            <a:tailEnd len="med" w="med" type="oval"/>
          </a:ln>
          <a:effectLst>
            <a:outerShdw blurRad="57150" rotWithShape="0" algn="bl" dir="5400000" dist="19050">
              <a:srgbClr val="000000">
                <a:alpha val="75000"/>
              </a:srgbClr>
            </a:outerShdw>
          </a:effectLst>
        </p:spPr>
      </p:cxnSp>
      <p:sp>
        <p:nvSpPr>
          <p:cNvPr id="185" name="Google Shape;185;p24"/>
          <p:cNvSpPr txBox="1"/>
          <p:nvPr/>
        </p:nvSpPr>
        <p:spPr>
          <a:xfrm>
            <a:off x="131900" y="3470850"/>
            <a:ext cx="3971700" cy="14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Open Sans"/>
                <a:ea typeface="Open Sans"/>
                <a:cs typeface="Open Sans"/>
                <a:sym typeface="Open Sans"/>
              </a:rPr>
              <a:t>A bar will appear at the bottom once a fish is caught. It will fill with resistance from the fish. Once filled, the line will snap. You need to click when not resisting.</a:t>
            </a:r>
            <a:endParaRPr>
              <a:latin typeface="Open Sans"/>
              <a:ea typeface="Open Sans"/>
              <a:cs typeface="Open Sans"/>
              <a:sym typeface="Open Sans"/>
            </a:endParaRPr>
          </a:p>
        </p:txBody>
      </p:sp>
      <p:cxnSp>
        <p:nvCxnSpPr>
          <p:cNvPr id="186" name="Google Shape;186;p24"/>
          <p:cNvCxnSpPr/>
          <p:nvPr/>
        </p:nvCxnSpPr>
        <p:spPr>
          <a:xfrm>
            <a:off x="3967825" y="4042325"/>
            <a:ext cx="988800" cy="0"/>
          </a:xfrm>
          <a:prstGeom prst="straightConnector1">
            <a:avLst/>
          </a:prstGeom>
          <a:noFill/>
          <a:ln cap="flat" cmpd="sng" w="9525">
            <a:solidFill>
              <a:srgbClr val="000000"/>
            </a:solidFill>
            <a:prstDash val="solid"/>
            <a:round/>
            <a:headEnd len="med" w="med" type="oval"/>
            <a:tailEnd len="med" w="med" type="oval"/>
          </a:ln>
        </p:spPr>
      </p:cxnSp>
      <p:sp>
        <p:nvSpPr>
          <p:cNvPr id="187" name="Google Shape;187;p24"/>
          <p:cNvSpPr txBox="1"/>
          <p:nvPr/>
        </p:nvSpPr>
        <p:spPr>
          <a:xfrm>
            <a:off x="3672725" y="477150"/>
            <a:ext cx="5168700" cy="92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Open Sans"/>
                <a:ea typeface="Open Sans"/>
                <a:cs typeface="Open Sans"/>
                <a:sym typeface="Open Sans"/>
              </a:rPr>
              <a:t>When a fish is caught, player must continuously click left mouse button to reel in the fishing line.</a:t>
            </a:r>
            <a:endParaRPr>
              <a:latin typeface="Open Sans"/>
              <a:ea typeface="Open Sans"/>
              <a:cs typeface="Open Sans"/>
              <a:sym typeface="Open Sans"/>
            </a:endParaRPr>
          </a:p>
        </p:txBody>
      </p:sp>
      <p:pic>
        <p:nvPicPr>
          <p:cNvPr id="188" name="Google Shape;188;p24"/>
          <p:cNvPicPr preferRelativeResize="0"/>
          <p:nvPr/>
        </p:nvPicPr>
        <p:blipFill>
          <a:blip r:embed="rId4">
            <a:alphaModFix/>
          </a:blip>
          <a:stretch>
            <a:fillRect/>
          </a:stretch>
        </p:blipFill>
        <p:spPr>
          <a:xfrm>
            <a:off x="6362975" y="3169025"/>
            <a:ext cx="95250" cy="95250"/>
          </a:xfrm>
          <a:prstGeom prst="rect">
            <a:avLst/>
          </a:prstGeom>
          <a:noFill/>
          <a:ln>
            <a:noFill/>
          </a:ln>
          <a:effectLst>
            <a:reflection blurRad="0" dir="5400000" dist="38100" endA="0" endPos="30000" fadeDir="5400012" kx="0" rotWithShape="0" algn="bl" stPos="0" sy="-100000" ky="0"/>
          </a:effectLst>
        </p:spPr>
      </p:pic>
      <p:cxnSp>
        <p:nvCxnSpPr>
          <p:cNvPr id="189" name="Google Shape;189;p24"/>
          <p:cNvCxnSpPr/>
          <p:nvPr/>
        </p:nvCxnSpPr>
        <p:spPr>
          <a:xfrm>
            <a:off x="6067600" y="2790175"/>
            <a:ext cx="0" cy="423900"/>
          </a:xfrm>
          <a:prstGeom prst="straightConnector1">
            <a:avLst/>
          </a:prstGeom>
          <a:noFill/>
          <a:ln cap="flat" cmpd="sng" w="9525">
            <a:solidFill>
              <a:srgbClr val="000000"/>
            </a:solidFill>
            <a:prstDash val="solid"/>
            <a:round/>
            <a:headEnd len="med" w="med" type="none"/>
            <a:tailEnd len="med" w="med" type="none"/>
          </a:ln>
          <a:effectLst>
            <a:outerShdw blurRad="57150" rotWithShape="0" algn="bl" dir="5400000" dist="19050">
              <a:srgbClr val="000000"/>
            </a:outerShdw>
          </a:effectLst>
        </p:spPr>
      </p:cxnSp>
      <p:cxnSp>
        <p:nvCxnSpPr>
          <p:cNvPr id="190" name="Google Shape;190;p24"/>
          <p:cNvCxnSpPr>
            <a:endCxn id="188" idx="1"/>
          </p:cNvCxnSpPr>
          <p:nvPr/>
        </p:nvCxnSpPr>
        <p:spPr>
          <a:xfrm>
            <a:off x="6061175" y="3213950"/>
            <a:ext cx="301800" cy="2700"/>
          </a:xfrm>
          <a:prstGeom prst="straightConnector1">
            <a:avLst/>
          </a:prstGeom>
          <a:noFill/>
          <a:ln cap="flat" cmpd="sng" w="9525">
            <a:solidFill>
              <a:srgbClr val="000000"/>
            </a:solidFill>
            <a:prstDash val="solid"/>
            <a:round/>
            <a:headEnd len="med" w="med" type="none"/>
            <a:tailEnd len="med" w="med" type="oval"/>
          </a:ln>
          <a:effectLst>
            <a:outerShdw blurRad="57150" rotWithShape="0" algn="bl" dir="5400000" dist="19050">
              <a:srgbClr val="000000">
                <a:alpha val="80000"/>
              </a:srgbClr>
            </a:outerShdw>
          </a:effectLst>
        </p:spPr>
      </p:cxnSp>
      <p:sp>
        <p:nvSpPr>
          <p:cNvPr id="191" name="Google Shape;191;p24"/>
          <p:cNvSpPr txBox="1"/>
          <p:nvPr/>
        </p:nvSpPr>
        <p:spPr>
          <a:xfrm>
            <a:off x="131900" y="1455300"/>
            <a:ext cx="38358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The menu icons will remain stagnant in the top right of the image. They will not reposition to remain in the screen.</a:t>
            </a:r>
            <a:endParaRPr sz="1600">
              <a:solidFill>
                <a:schemeClr val="dk2"/>
              </a:solidFill>
              <a:latin typeface="Open Sans"/>
              <a:ea typeface="Open Sans"/>
              <a:cs typeface="Open Sans"/>
              <a:sym typeface="Open Sans"/>
            </a:endParaRPr>
          </a:p>
        </p:txBody>
      </p:sp>
      <p:cxnSp>
        <p:nvCxnSpPr>
          <p:cNvPr id="192" name="Google Shape;192;p24"/>
          <p:cNvCxnSpPr/>
          <p:nvPr/>
        </p:nvCxnSpPr>
        <p:spPr>
          <a:xfrm>
            <a:off x="4012775" y="1981075"/>
            <a:ext cx="4488600" cy="19200"/>
          </a:xfrm>
          <a:prstGeom prst="straightConnector1">
            <a:avLst/>
          </a:prstGeom>
          <a:noFill/>
          <a:ln cap="flat" cmpd="sng" w="9525">
            <a:solidFill>
              <a:srgbClr val="000000"/>
            </a:solidFill>
            <a:prstDash val="solid"/>
            <a:round/>
            <a:headEnd len="med" w="med" type="oval"/>
            <a:tailEnd len="med" w="med" type="none"/>
          </a:ln>
          <a:effectLst>
            <a:outerShdw blurRad="57150" rotWithShape="0" algn="bl" dir="5400000" dist="19050">
              <a:srgbClr val="000000">
                <a:alpha val="80000"/>
              </a:srgbClr>
            </a:outerShdw>
          </a:effectLst>
        </p:spPr>
      </p:cxnSp>
      <p:cxnSp>
        <p:nvCxnSpPr>
          <p:cNvPr id="193" name="Google Shape;193;p24"/>
          <p:cNvCxnSpPr/>
          <p:nvPr/>
        </p:nvCxnSpPr>
        <p:spPr>
          <a:xfrm>
            <a:off x="8488450" y="1647175"/>
            <a:ext cx="6300" cy="359700"/>
          </a:xfrm>
          <a:prstGeom prst="straightConnector1">
            <a:avLst/>
          </a:prstGeom>
          <a:noFill/>
          <a:ln cap="flat" cmpd="sng" w="9525">
            <a:solidFill>
              <a:srgbClr val="000000"/>
            </a:solidFill>
            <a:prstDash val="solid"/>
            <a:round/>
            <a:headEnd len="med" w="med" type="triangle"/>
            <a:tailEnd len="med" w="med" type="none"/>
          </a:ln>
          <a:effectLst>
            <a:outerShdw blurRad="57150" rotWithShape="0" algn="bl" dir="5400000" dist="19050">
              <a:srgbClr val="000000"/>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Breeding Mechanic</a:t>
            </a:r>
            <a:endParaRPr/>
          </a:p>
        </p:txBody>
      </p:sp>
      <p:sp>
        <p:nvSpPr>
          <p:cNvPr id="199" name="Google Shape;199;p25"/>
          <p:cNvSpPr txBox="1"/>
          <p:nvPr>
            <p:ph idx="1" type="body"/>
          </p:nvPr>
        </p:nvSpPr>
        <p:spPr>
          <a:xfrm>
            <a:off x="311700" y="1266325"/>
            <a:ext cx="6975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the breeding portion of the UI, fish can be selected for breeding</a:t>
            </a:r>
            <a:endParaRPr sz="1600"/>
          </a:p>
          <a:p>
            <a:pPr indent="0" lvl="0" marL="0" rtl="0" algn="l">
              <a:spcBef>
                <a:spcPts val="1600"/>
              </a:spcBef>
              <a:spcAft>
                <a:spcPts val="0"/>
              </a:spcAft>
              <a:buNone/>
            </a:pPr>
            <a:r>
              <a:rPr lang="en" sz="1600"/>
              <a:t>Must have one male and one female.</a:t>
            </a:r>
            <a:endParaRPr sz="1600"/>
          </a:p>
          <a:p>
            <a:pPr indent="0" lvl="0" marL="0" rtl="0" algn="l">
              <a:spcBef>
                <a:spcPts val="1600"/>
              </a:spcBef>
              <a:spcAft>
                <a:spcPts val="0"/>
              </a:spcAft>
              <a:buNone/>
            </a:pPr>
            <a:r>
              <a:rPr lang="en" sz="1600"/>
              <a:t>Bred fish will contain an average of data between mother and father, but in certain aspects, they will follow a </a:t>
            </a:r>
            <a:r>
              <a:rPr lang="en" sz="1600"/>
              <a:t>punnett</a:t>
            </a:r>
            <a:r>
              <a:rPr lang="en" sz="1600"/>
              <a:t> square to determine traits (color, feeding time, etc.)</a:t>
            </a:r>
            <a:endParaRPr sz="1600"/>
          </a:p>
          <a:p>
            <a:pPr indent="0" lvl="0" marL="0" rtl="0" algn="l">
              <a:spcBef>
                <a:spcPts val="1600"/>
              </a:spcBef>
              <a:spcAft>
                <a:spcPts val="0"/>
              </a:spcAft>
              <a:buNone/>
            </a:pPr>
            <a:r>
              <a:rPr lang="en" sz="1600"/>
              <a:t>Fish images (sprites) will be generated through cellular automata. This makes the breeding more interesting as every single fish (as long as they dont have the same species of parent) will look different.</a:t>
            </a:r>
            <a:endParaRPr sz="1600"/>
          </a:p>
          <a:p>
            <a:pPr indent="0" lvl="0" marL="0" rtl="0" algn="l">
              <a:spcBef>
                <a:spcPts val="1600"/>
              </a:spcBef>
              <a:spcAft>
                <a:spcPts val="0"/>
              </a:spcAft>
              <a:buNone/>
            </a:pPr>
            <a:r>
              <a:rPr lang="en" sz="1600"/>
              <a:t>The idea is that you are to breed a </a:t>
            </a:r>
            <a:r>
              <a:rPr b="1" lang="en" sz="1600"/>
              <a:t>super fish</a:t>
            </a:r>
            <a:r>
              <a:rPr lang="en" sz="1600"/>
              <a:t> that can be sold at a </a:t>
            </a:r>
            <a:r>
              <a:rPr b="1" lang="en" sz="1600"/>
              <a:t>super price</a:t>
            </a:r>
            <a:r>
              <a:rPr lang="en" sz="1600"/>
              <a:t>.</a:t>
            </a:r>
            <a:endParaRPr sz="1600"/>
          </a:p>
          <a:p>
            <a:pPr indent="0" lvl="0" marL="0" rtl="0" algn="l">
              <a:spcBef>
                <a:spcPts val="1600"/>
              </a:spcBef>
              <a:spcAft>
                <a:spcPts val="1600"/>
              </a:spcAft>
              <a:buNone/>
            </a:pPr>
            <a:r>
              <a:t/>
            </a:r>
            <a:endParaRPr/>
          </a:p>
        </p:txBody>
      </p:sp>
      <p:pic>
        <p:nvPicPr>
          <p:cNvPr id="200" name="Google Shape;200;p25"/>
          <p:cNvPicPr preferRelativeResize="0"/>
          <p:nvPr/>
        </p:nvPicPr>
        <p:blipFill rotWithShape="1">
          <a:blip r:embed="rId3">
            <a:alphaModFix/>
          </a:blip>
          <a:srcRect b="4961" l="74389" r="0" t="0"/>
          <a:stretch/>
        </p:blipFill>
        <p:spPr>
          <a:xfrm>
            <a:off x="7441750" y="1310888"/>
            <a:ext cx="1444700" cy="321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Island Life - ART WIP</a:t>
            </a:r>
            <a:endParaRPr/>
          </a:p>
        </p:txBody>
      </p:sp>
      <p:sp>
        <p:nvSpPr>
          <p:cNvPr id="206" name="Google Shape;206;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 up the dock to visit the island where you reside!</a:t>
            </a:r>
            <a:endParaRPr/>
          </a:p>
          <a:p>
            <a:pPr indent="0" lvl="0" marL="0" rtl="0" algn="l">
              <a:spcBef>
                <a:spcPts val="1600"/>
              </a:spcBef>
              <a:spcAft>
                <a:spcPts val="0"/>
              </a:spcAft>
              <a:buNone/>
            </a:pPr>
            <a:r>
              <a:rPr lang="en"/>
              <a:t>Contains shop and possibly questing cat/animal</a:t>
            </a:r>
            <a:endParaRPr/>
          </a:p>
          <a:p>
            <a:pPr indent="0" lvl="0" marL="0" rtl="0" algn="l">
              <a:spcBef>
                <a:spcPts val="1600"/>
              </a:spcBef>
              <a:spcAft>
                <a:spcPts val="0"/>
              </a:spcAft>
              <a:buNone/>
            </a:pPr>
            <a:r>
              <a:rPr lang="en"/>
              <a:t>Possibly contains a house for which you can purchase decorations</a:t>
            </a:r>
            <a:endParaRPr/>
          </a:p>
          <a:p>
            <a:pPr indent="0" lvl="0" marL="0" rtl="0" algn="l">
              <a:spcBef>
                <a:spcPts val="1600"/>
              </a:spcBef>
              <a:spcAft>
                <a:spcPts val="1600"/>
              </a:spcAft>
              <a:buNone/>
            </a:pPr>
            <a:r>
              <a:rPr lang="en"/>
              <a:t>Contains boat store</a:t>
            </a:r>
            <a:endParaRPr/>
          </a:p>
        </p:txBody>
      </p:sp>
      <p:pic>
        <p:nvPicPr>
          <p:cNvPr id="207" name="Google Shape;207;p26"/>
          <p:cNvPicPr preferRelativeResize="0"/>
          <p:nvPr/>
        </p:nvPicPr>
        <p:blipFill>
          <a:blip r:embed="rId3">
            <a:alphaModFix/>
          </a:blip>
          <a:stretch>
            <a:fillRect/>
          </a:stretch>
        </p:blipFill>
        <p:spPr>
          <a:xfrm>
            <a:off x="4338600" y="2915475"/>
            <a:ext cx="3709255" cy="257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Questing (Optional)</a:t>
            </a:r>
            <a:endParaRPr/>
          </a:p>
        </p:txBody>
      </p:sp>
      <p:sp>
        <p:nvSpPr>
          <p:cNvPr id="213" name="Google Shape;21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Certain creatures can appear once an in-game day to request a fish for a higher than normal price.</a:t>
            </a:r>
            <a:endParaRPr/>
          </a:p>
          <a:p>
            <a:pPr indent="0" lvl="0" marL="0" rtl="0" algn="l">
              <a:spcBef>
                <a:spcPts val="1600"/>
              </a:spcBef>
              <a:spcAft>
                <a:spcPts val="0"/>
              </a:spcAft>
              <a:buNone/>
            </a:pPr>
            <a:r>
              <a:rPr lang="en"/>
              <a:t>The request can be for a fish of a certain size or a fish from a different ocean or a fish of a certain colour or a fish of a certain age, or any combination of the aforementioned traits.</a:t>
            </a:r>
            <a:endParaRPr/>
          </a:p>
          <a:p>
            <a:pPr indent="0" lvl="0" marL="0" rtl="0" algn="l">
              <a:spcBef>
                <a:spcPts val="1600"/>
              </a:spcBef>
              <a:spcAft>
                <a:spcPts val="1600"/>
              </a:spcAft>
              <a:buNone/>
            </a:pPr>
            <a:r>
              <a:rPr lang="en"/>
              <a:t>The questing animals will reside on the island and a notification will appear to the user when they have arrived and departed.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Fish are in the Ocean?</a:t>
            </a:r>
            <a:endParaRPr/>
          </a:p>
        </p:txBody>
      </p:sp>
      <p:sp>
        <p:nvSpPr>
          <p:cNvPr id="219" name="Google Shape;21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ocean has a table of fish. (Stored in a hash table)</a:t>
            </a:r>
            <a:endParaRPr/>
          </a:p>
          <a:p>
            <a:pPr indent="0" lvl="0" marL="0" rtl="0" algn="l">
              <a:spcBef>
                <a:spcPts val="1600"/>
              </a:spcBef>
              <a:spcAft>
                <a:spcPts val="0"/>
              </a:spcAft>
              <a:buNone/>
            </a:pPr>
            <a:r>
              <a:rPr lang="en"/>
              <a:t>Each chunk of the ocean (chunk is the part of the ocean that is currently loaded) has a sub table of fish that are to be visible by the PC.</a:t>
            </a:r>
            <a:endParaRPr/>
          </a:p>
          <a:p>
            <a:pPr indent="0" lvl="0" marL="0" rtl="0" algn="l">
              <a:spcBef>
                <a:spcPts val="1600"/>
              </a:spcBef>
              <a:spcAft>
                <a:spcPts val="0"/>
              </a:spcAft>
              <a:buNone/>
            </a:pPr>
            <a:r>
              <a:rPr lang="en"/>
              <a:t>Fish can breed in the ocean! Breeding uses the table of fish for the entire ocean.</a:t>
            </a:r>
            <a:endParaRPr/>
          </a:p>
          <a:p>
            <a:pPr indent="0" lvl="0" marL="0" rtl="0" algn="l">
              <a:spcBef>
                <a:spcPts val="1600"/>
              </a:spcBef>
              <a:spcAft>
                <a:spcPts val="0"/>
              </a:spcAft>
              <a:buNone/>
            </a:pPr>
            <a:r>
              <a:rPr lang="en"/>
              <a:t>Bred fish are added to the table.</a:t>
            </a:r>
            <a:endParaRPr/>
          </a:p>
          <a:p>
            <a:pPr indent="0" lvl="0" marL="0" rtl="0" algn="l">
              <a:spcBef>
                <a:spcPts val="1600"/>
              </a:spcBef>
              <a:spcAft>
                <a:spcPts val="1600"/>
              </a:spcAft>
              <a:buNone/>
            </a:pPr>
            <a:r>
              <a:rPr lang="en"/>
              <a:t>Sub tables are randomized upon leaving and entering an ocean.</a:t>
            </a:r>
            <a:endParaRPr/>
          </a:p>
        </p:txBody>
      </p:sp>
      <p:pic>
        <p:nvPicPr>
          <p:cNvPr id="220" name="Google Shape;220;p28"/>
          <p:cNvPicPr preferRelativeResize="0"/>
          <p:nvPr/>
        </p:nvPicPr>
        <p:blipFill>
          <a:blip r:embed="rId3">
            <a:alphaModFix/>
          </a:blip>
          <a:stretch>
            <a:fillRect/>
          </a:stretch>
        </p:blipFill>
        <p:spPr>
          <a:xfrm>
            <a:off x="6702600" y="695075"/>
            <a:ext cx="942850" cy="840925"/>
          </a:xfrm>
          <a:prstGeom prst="rect">
            <a:avLst/>
          </a:prstGeom>
          <a:noFill/>
          <a:ln>
            <a:noFill/>
          </a:ln>
        </p:spPr>
      </p:pic>
      <p:pic>
        <p:nvPicPr>
          <p:cNvPr id="221" name="Google Shape;221;p28"/>
          <p:cNvPicPr preferRelativeResize="0"/>
          <p:nvPr/>
        </p:nvPicPr>
        <p:blipFill>
          <a:blip r:embed="rId4">
            <a:alphaModFix/>
          </a:blip>
          <a:stretch>
            <a:fillRect/>
          </a:stretch>
        </p:blipFill>
        <p:spPr>
          <a:xfrm>
            <a:off x="7386525" y="3193575"/>
            <a:ext cx="840925" cy="84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Fishing poles</a:t>
            </a:r>
            <a:endParaRPr/>
          </a:p>
        </p:txBody>
      </p:sp>
      <p:sp>
        <p:nvSpPr>
          <p:cNvPr id="227" name="Google Shape;227;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fishing poles yield deeper fish! As you upgrade fishing poles it is possible to catch rare fish in deeper waters.</a:t>
            </a:r>
            <a:endParaRPr/>
          </a:p>
          <a:p>
            <a:pPr indent="0" lvl="0" marL="0" rtl="0" algn="l">
              <a:spcBef>
                <a:spcPts val="1600"/>
              </a:spcBef>
              <a:spcAft>
                <a:spcPts val="0"/>
              </a:spcAft>
              <a:buNone/>
            </a:pPr>
            <a:r>
              <a:rPr lang="en"/>
              <a:t>Controlled with mouse.</a:t>
            </a:r>
            <a:endParaRPr/>
          </a:p>
          <a:p>
            <a:pPr indent="0" lvl="0" marL="0" rtl="0" algn="l">
              <a:spcBef>
                <a:spcPts val="1600"/>
              </a:spcBef>
              <a:spcAft>
                <a:spcPts val="1600"/>
              </a:spcAft>
              <a:buNone/>
            </a:pPr>
            <a:r>
              <a:rPr lang="en"/>
              <a:t>Fishing poles cost a currency that can be bought at a shop</a:t>
            </a:r>
            <a:endParaRPr/>
          </a:p>
        </p:txBody>
      </p:sp>
      <p:pic>
        <p:nvPicPr>
          <p:cNvPr id="228" name="Google Shape;228;p29"/>
          <p:cNvPicPr preferRelativeResize="0"/>
          <p:nvPr/>
        </p:nvPicPr>
        <p:blipFill>
          <a:blip r:embed="rId3">
            <a:alphaModFix/>
          </a:blip>
          <a:stretch>
            <a:fillRect/>
          </a:stretch>
        </p:blipFill>
        <p:spPr>
          <a:xfrm>
            <a:off x="1206050" y="3569700"/>
            <a:ext cx="831950" cy="540775"/>
          </a:xfrm>
          <a:prstGeom prst="rect">
            <a:avLst/>
          </a:prstGeom>
          <a:noFill/>
          <a:ln>
            <a:noFill/>
          </a:ln>
        </p:spPr>
      </p:pic>
      <p:pic>
        <p:nvPicPr>
          <p:cNvPr id="229" name="Google Shape;229;p29"/>
          <p:cNvPicPr preferRelativeResize="0"/>
          <p:nvPr/>
        </p:nvPicPr>
        <p:blipFill>
          <a:blip r:embed="rId4">
            <a:alphaModFix/>
          </a:blip>
          <a:stretch>
            <a:fillRect/>
          </a:stretch>
        </p:blipFill>
        <p:spPr>
          <a:xfrm>
            <a:off x="6363425" y="4247475"/>
            <a:ext cx="651700" cy="312825"/>
          </a:xfrm>
          <a:prstGeom prst="rect">
            <a:avLst/>
          </a:prstGeom>
          <a:noFill/>
          <a:ln>
            <a:noFill/>
          </a:ln>
        </p:spPr>
      </p:pic>
      <p:pic>
        <p:nvPicPr>
          <p:cNvPr id="230" name="Google Shape;230;p29"/>
          <p:cNvPicPr preferRelativeResize="0"/>
          <p:nvPr/>
        </p:nvPicPr>
        <p:blipFill>
          <a:blip r:embed="rId4">
            <a:alphaModFix/>
          </a:blip>
          <a:stretch>
            <a:fillRect/>
          </a:stretch>
        </p:blipFill>
        <p:spPr>
          <a:xfrm>
            <a:off x="5573075" y="3561675"/>
            <a:ext cx="651700" cy="312825"/>
          </a:xfrm>
          <a:prstGeom prst="rect">
            <a:avLst/>
          </a:prstGeom>
          <a:noFill/>
          <a:ln>
            <a:noFill/>
          </a:ln>
        </p:spPr>
      </p:pic>
      <p:pic>
        <p:nvPicPr>
          <p:cNvPr id="231" name="Google Shape;231;p29"/>
          <p:cNvPicPr preferRelativeResize="0"/>
          <p:nvPr/>
        </p:nvPicPr>
        <p:blipFill>
          <a:blip r:embed="rId4">
            <a:alphaModFix/>
          </a:blip>
          <a:stretch>
            <a:fillRect/>
          </a:stretch>
        </p:blipFill>
        <p:spPr>
          <a:xfrm>
            <a:off x="6903600" y="3957150"/>
            <a:ext cx="651700" cy="312825"/>
          </a:xfrm>
          <a:prstGeom prst="rect">
            <a:avLst/>
          </a:prstGeom>
          <a:noFill/>
          <a:ln>
            <a:noFill/>
          </a:ln>
        </p:spPr>
      </p:pic>
      <p:pic>
        <p:nvPicPr>
          <p:cNvPr id="232" name="Google Shape;232;p29"/>
          <p:cNvPicPr preferRelativeResize="0"/>
          <p:nvPr/>
        </p:nvPicPr>
        <p:blipFill>
          <a:blip r:embed="rId4">
            <a:alphaModFix/>
          </a:blip>
          <a:stretch>
            <a:fillRect/>
          </a:stretch>
        </p:blipFill>
        <p:spPr>
          <a:xfrm>
            <a:off x="6030275" y="3866475"/>
            <a:ext cx="651700" cy="312825"/>
          </a:xfrm>
          <a:prstGeom prst="rect">
            <a:avLst/>
          </a:prstGeom>
          <a:noFill/>
          <a:ln>
            <a:noFill/>
          </a:ln>
        </p:spPr>
      </p:pic>
      <p:pic>
        <p:nvPicPr>
          <p:cNvPr id="233" name="Google Shape;233;p29"/>
          <p:cNvPicPr preferRelativeResize="0"/>
          <p:nvPr/>
        </p:nvPicPr>
        <p:blipFill>
          <a:blip r:embed="rId4">
            <a:alphaModFix/>
          </a:blip>
          <a:stretch>
            <a:fillRect/>
          </a:stretch>
        </p:blipFill>
        <p:spPr>
          <a:xfrm>
            <a:off x="6487475" y="3485475"/>
            <a:ext cx="651700" cy="312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Boats</a:t>
            </a:r>
            <a:endParaRPr/>
          </a:p>
        </p:txBody>
      </p:sp>
      <p:sp>
        <p:nvSpPr>
          <p:cNvPr id="239" name="Google Shape;239;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only way to travel to different oceans is by boat</a:t>
            </a:r>
            <a:endParaRPr/>
          </a:p>
          <a:p>
            <a:pPr indent="0" lvl="0" marL="0" rtl="0" algn="l">
              <a:spcBef>
                <a:spcPts val="1600"/>
              </a:spcBef>
              <a:spcAft>
                <a:spcPts val="0"/>
              </a:spcAft>
              <a:buNone/>
            </a:pPr>
            <a:r>
              <a:rPr lang="en"/>
              <a:t>You must upgrade your boat to increase the distance it can travel.</a:t>
            </a:r>
            <a:endParaRPr/>
          </a:p>
          <a:p>
            <a:pPr indent="0" lvl="0" marL="0" rtl="0" algn="l">
              <a:spcBef>
                <a:spcPts val="1600"/>
              </a:spcBef>
              <a:spcAft>
                <a:spcPts val="0"/>
              </a:spcAft>
              <a:buNone/>
            </a:pPr>
            <a:r>
              <a:rPr lang="en"/>
              <a:t>Boat upgrades cost currency to upgrade</a:t>
            </a:r>
            <a:endParaRPr/>
          </a:p>
          <a:p>
            <a:pPr indent="0" lvl="0" marL="0" rtl="0" algn="l">
              <a:spcBef>
                <a:spcPts val="1600"/>
              </a:spcBef>
              <a:spcAft>
                <a:spcPts val="1600"/>
              </a:spcAft>
              <a:buNone/>
            </a:pPr>
            <a:r>
              <a:rPr lang="en"/>
              <a:t>Once an ocean is discovered, the PC and the boat can fast travel to a selected ocean if desired.</a:t>
            </a:r>
            <a:endParaRPr/>
          </a:p>
        </p:txBody>
      </p:sp>
      <p:pic>
        <p:nvPicPr>
          <p:cNvPr id="240" name="Google Shape;240;p30"/>
          <p:cNvPicPr preferRelativeResize="0"/>
          <p:nvPr/>
        </p:nvPicPr>
        <p:blipFill>
          <a:blip r:embed="rId3">
            <a:alphaModFix/>
          </a:blip>
          <a:stretch>
            <a:fillRect/>
          </a:stretch>
        </p:blipFill>
        <p:spPr>
          <a:xfrm>
            <a:off x="152400" y="4394850"/>
            <a:ext cx="2595300" cy="45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46" name="Google Shape;246;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art was created by Christiana ramey. The following art was pixelated and edited by Christiana Ramey:</a:t>
            </a:r>
            <a:endParaRPr/>
          </a:p>
          <a:p>
            <a:pPr indent="0" lvl="0" marL="0" rtl="0" algn="l">
              <a:lnSpc>
                <a:spcPct val="100000"/>
              </a:lnSpc>
              <a:spcBef>
                <a:spcPts val="1600"/>
              </a:spcBef>
              <a:spcAft>
                <a:spcPts val="0"/>
              </a:spcAft>
              <a:buNone/>
            </a:pPr>
            <a:r>
              <a:rPr lang="en" sz="1200">
                <a:solidFill>
                  <a:srgbClr val="000000"/>
                </a:solidFill>
                <a:uFill>
                  <a:noFill/>
                </a:uFill>
                <a:latin typeface="Arial"/>
                <a:ea typeface="Arial"/>
                <a:cs typeface="Arial"/>
                <a:sym typeface="Arial"/>
                <a:hlinkClick r:id="rId3">
                  <a:extLst>
                    <a:ext uri="{A12FA001-AC4F-418D-AE19-62706E023703}">
                      <ahyp:hlinkClr val="tx"/>
                    </a:ext>
                  </a:extLst>
                </a:hlinkClick>
              </a:rPr>
              <a:t>https://www.vecteezy.com/vector-art/614312-different-types-of-seashells-on-white-background</a:t>
            </a:r>
            <a:endParaRPr>
              <a:solidFill>
                <a:srgbClr val="000000"/>
              </a:solidFill>
            </a:endParaRPr>
          </a:p>
          <a:p>
            <a:pPr indent="0" lvl="0" marL="0" rtl="0" algn="l">
              <a:lnSpc>
                <a:spcPct val="100000"/>
              </a:lnSpc>
              <a:spcBef>
                <a:spcPts val="1600"/>
              </a:spcBef>
              <a:spcAft>
                <a:spcPts val="0"/>
              </a:spcAft>
              <a:buNone/>
            </a:pPr>
            <a:r>
              <a:rPr lang="en" sz="1200">
                <a:solidFill>
                  <a:srgbClr val="000000"/>
                </a:solidFill>
                <a:uFill>
                  <a:noFill/>
                </a:uFill>
                <a:latin typeface="Arial"/>
                <a:ea typeface="Arial"/>
                <a:cs typeface="Arial"/>
                <a:sym typeface="Arial"/>
                <a:hlinkClick r:id="rId4">
                  <a:extLst>
                    <a:ext uri="{A12FA001-AC4F-418D-AE19-62706E023703}">
                      <ahyp:hlinkClr val="tx"/>
                    </a:ext>
                  </a:extLst>
                </a:hlinkClick>
              </a:rPr>
              <a:t>https://www.vecteezy.com/vector-art/86049-tropical-fish-vectors</a:t>
            </a:r>
            <a:endParaRPr>
              <a:solidFill>
                <a:srgbClr val="000000"/>
              </a:solidFill>
            </a:endParaRPr>
          </a:p>
          <a:p>
            <a:pPr indent="0" lvl="0" marL="0" rtl="0" algn="l">
              <a:lnSpc>
                <a:spcPct val="100000"/>
              </a:lnSpc>
              <a:spcBef>
                <a:spcPts val="1600"/>
              </a:spcBef>
              <a:spcAft>
                <a:spcPts val="0"/>
              </a:spcAft>
              <a:buNone/>
            </a:pPr>
            <a:r>
              <a:rPr lang="en" sz="1200">
                <a:solidFill>
                  <a:srgbClr val="000000"/>
                </a:solidFill>
                <a:uFill>
                  <a:noFill/>
                </a:uFill>
                <a:latin typeface="Arial"/>
                <a:ea typeface="Arial"/>
                <a:cs typeface="Arial"/>
                <a:sym typeface="Arial"/>
                <a:hlinkClick r:id="rId5">
                  <a:extLst>
                    <a:ext uri="{A12FA001-AC4F-418D-AE19-62706E023703}">
                      <ahyp:hlinkClr val="tx"/>
                    </a:ext>
                  </a:extLst>
                </a:hlinkClick>
              </a:rPr>
              <a:t>https://www.vecteezy.com/vector-art/301812-different-types-of-coral-reef</a:t>
            </a:r>
            <a:endParaRPr>
              <a:solidFill>
                <a:srgbClr val="000000"/>
              </a:solidFill>
            </a:endParaRPr>
          </a:p>
          <a:p>
            <a:pPr indent="0" lvl="0" marL="0" rtl="0" algn="l">
              <a:lnSpc>
                <a:spcPct val="100000"/>
              </a:lnSpc>
              <a:spcBef>
                <a:spcPts val="1600"/>
              </a:spcBef>
              <a:spcAft>
                <a:spcPts val="0"/>
              </a:spcAft>
              <a:buNone/>
            </a:pPr>
            <a:r>
              <a:rPr lang="en" sz="1200">
                <a:solidFill>
                  <a:srgbClr val="000000"/>
                </a:solidFill>
                <a:uFill>
                  <a:noFill/>
                </a:uFill>
                <a:latin typeface="Arial"/>
                <a:ea typeface="Arial"/>
                <a:cs typeface="Arial"/>
                <a:sym typeface="Arial"/>
                <a:hlinkClick r:id="rId6">
                  <a:extLst>
                    <a:ext uri="{A12FA001-AC4F-418D-AE19-62706E023703}">
                      <ahyp:hlinkClr val="tx"/>
                    </a:ext>
                  </a:extLst>
                </a:hlinkClick>
              </a:rPr>
              <a:t>https://www.vecteezy.com/vector-art/160348-sea-weed-vector-icon</a:t>
            </a:r>
            <a:endParaRPr>
              <a:solidFill>
                <a:srgbClr val="000000"/>
              </a:solidFill>
            </a:endParaRPr>
          </a:p>
          <a:p>
            <a:pPr indent="0" lvl="0" marL="0" rtl="0" algn="l">
              <a:lnSpc>
                <a:spcPct val="100000"/>
              </a:lnSpc>
              <a:spcBef>
                <a:spcPts val="1600"/>
              </a:spcBef>
              <a:spcAft>
                <a:spcPts val="0"/>
              </a:spcAft>
              <a:buNone/>
            </a:pPr>
            <a:r>
              <a:rPr lang="en" sz="1200">
                <a:solidFill>
                  <a:srgbClr val="000000"/>
                </a:solidFill>
                <a:uFill>
                  <a:noFill/>
                </a:uFill>
                <a:latin typeface="Arial"/>
                <a:ea typeface="Arial"/>
                <a:cs typeface="Arial"/>
                <a:sym typeface="Arial"/>
                <a:hlinkClick r:id="rId7">
                  <a:extLst>
                    <a:ext uri="{A12FA001-AC4F-418D-AE19-62706E023703}">
                      <ahyp:hlinkClr val="tx"/>
                    </a:ext>
                  </a:extLst>
                </a:hlinkClick>
              </a:rPr>
              <a:t>https://www.vecteezy.com/vector-art/126452-mountain-shack-vector-illustration</a:t>
            </a:r>
            <a:endParaRPr>
              <a:solidFill>
                <a:srgbClr val="000000"/>
              </a:solidFill>
            </a:endParaRPr>
          </a:p>
          <a:p>
            <a:pPr indent="0" lvl="0" marL="0" rtl="0" algn="l">
              <a:lnSpc>
                <a:spcPct val="100000"/>
              </a:lnSpc>
              <a:spcBef>
                <a:spcPts val="1600"/>
              </a:spcBef>
              <a:spcAft>
                <a:spcPts val="0"/>
              </a:spcAft>
              <a:buNone/>
            </a:pPr>
            <a:r>
              <a:rPr lang="en" sz="1100">
                <a:solidFill>
                  <a:srgbClr val="000000"/>
                </a:solidFill>
                <a:latin typeface="Arial"/>
                <a:ea typeface="Arial"/>
                <a:cs typeface="Arial"/>
                <a:sym typeface="Arial"/>
              </a:rPr>
              <a:t>https://www.vecteezy.com/vector-art/229821-vector-beautiful-landscape-illustration</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https://www.vecteezy.com/vector-art/229836-vector-beautiful-summer-illustration</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https://www.vecteezy.com/vector-art/225482-vector-beautiful-seascape-illustration/editor</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https://www.vecteezy.com/vector-art/217221-vector-nature-landscape-illustration</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Us</a:t>
            </a:r>
            <a:endParaRPr/>
          </a:p>
        </p:txBody>
      </p:sp>
      <p:sp>
        <p:nvSpPr>
          <p:cNvPr id="76" name="Google Shape;76;p14"/>
          <p:cNvSpPr txBox="1"/>
          <p:nvPr>
            <p:ph idx="1" type="body"/>
          </p:nvPr>
        </p:nvSpPr>
        <p:spPr>
          <a:xfrm>
            <a:off x="188375" y="1266325"/>
            <a:ext cx="2795700" cy="33027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Christiana Ramey - </a:t>
            </a:r>
            <a:endParaRPr/>
          </a:p>
          <a:p>
            <a:pPr indent="0" lvl="0" marL="0" rtl="0" algn="l">
              <a:spcBef>
                <a:spcPts val="0"/>
              </a:spcBef>
              <a:spcAft>
                <a:spcPts val="0"/>
              </a:spcAft>
              <a:buNone/>
            </a:pPr>
            <a:r>
              <a:rPr lang="en"/>
              <a:t>C/C++, C#</a:t>
            </a:r>
            <a:endParaRPr/>
          </a:p>
          <a:p>
            <a:pPr indent="-342900" lvl="0" marL="457200" rtl="0" algn="l">
              <a:spcBef>
                <a:spcPts val="1600"/>
              </a:spcBef>
              <a:spcAft>
                <a:spcPts val="0"/>
              </a:spcAft>
              <a:buSzPts val="1800"/>
              <a:buChar char="●"/>
            </a:pPr>
            <a:r>
              <a:rPr lang="en"/>
              <a:t>RNG for Breeding</a:t>
            </a:r>
            <a:endParaRPr/>
          </a:p>
          <a:p>
            <a:pPr indent="-342900" lvl="0" marL="457200" rtl="0" algn="l">
              <a:spcBef>
                <a:spcPts val="0"/>
              </a:spcBef>
              <a:spcAft>
                <a:spcPts val="0"/>
              </a:spcAft>
              <a:buSzPts val="1800"/>
              <a:buChar char="●"/>
            </a:pPr>
            <a:r>
              <a:rPr lang="en"/>
              <a:t>RNG for Fish images</a:t>
            </a:r>
            <a:endParaRPr/>
          </a:p>
          <a:p>
            <a:pPr indent="-342900" lvl="0" marL="457200" rtl="0" algn="l">
              <a:spcBef>
                <a:spcPts val="0"/>
              </a:spcBef>
              <a:spcAft>
                <a:spcPts val="0"/>
              </a:spcAft>
              <a:buSzPts val="1800"/>
              <a:buChar char="●"/>
            </a:pPr>
            <a:r>
              <a:rPr lang="en"/>
              <a:t>NPC Generator</a:t>
            </a:r>
            <a:endParaRPr/>
          </a:p>
          <a:p>
            <a:pPr indent="-342900" lvl="0" marL="457200" rtl="0" algn="l">
              <a:spcBef>
                <a:spcPts val="0"/>
              </a:spcBef>
              <a:spcAft>
                <a:spcPts val="0"/>
              </a:spcAft>
              <a:buSzPts val="1800"/>
              <a:buChar char="●"/>
            </a:pPr>
            <a:r>
              <a:rPr lang="en"/>
              <a:t>Music</a:t>
            </a:r>
            <a:endParaRPr/>
          </a:p>
          <a:p>
            <a:pPr indent="0" lvl="0" marL="0" rtl="0" algn="l">
              <a:spcBef>
                <a:spcPts val="1600"/>
              </a:spcBef>
              <a:spcAft>
                <a:spcPts val="1600"/>
              </a:spcAft>
              <a:buNone/>
            </a:pPr>
            <a:r>
              <a:t/>
            </a:r>
            <a:endParaRPr/>
          </a:p>
        </p:txBody>
      </p:sp>
      <p:sp>
        <p:nvSpPr>
          <p:cNvPr id="77" name="Google Shape;77;p14"/>
          <p:cNvSpPr txBox="1"/>
          <p:nvPr/>
        </p:nvSpPr>
        <p:spPr>
          <a:xfrm>
            <a:off x="3174150" y="1266325"/>
            <a:ext cx="2795700" cy="33027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Open Sans"/>
                <a:ea typeface="Open Sans"/>
                <a:cs typeface="Open Sans"/>
                <a:sym typeface="Open Sans"/>
              </a:rPr>
              <a:t>Gloria Kim - </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800">
                <a:solidFill>
                  <a:schemeClr val="dk2"/>
                </a:solidFill>
                <a:latin typeface="Open Sans"/>
                <a:ea typeface="Open Sans"/>
                <a:cs typeface="Open Sans"/>
                <a:sym typeface="Open Sans"/>
              </a:rPr>
              <a:t>C/C++, C#</a:t>
            </a:r>
            <a:endParaRPr sz="1800">
              <a:solidFill>
                <a:schemeClr val="dk2"/>
              </a:solidFill>
              <a:latin typeface="Open Sans"/>
              <a:ea typeface="Open Sans"/>
              <a:cs typeface="Open Sans"/>
              <a:sym typeface="Open Sans"/>
            </a:endParaRPr>
          </a:p>
          <a:p>
            <a:pPr indent="-342900" lvl="0" marL="457200" rtl="0" algn="l">
              <a:lnSpc>
                <a:spcPct val="115000"/>
              </a:lnSpc>
              <a:spcBef>
                <a:spcPts val="100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General UI Design</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PC design</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Environment design</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World Generation</a:t>
            </a:r>
            <a:endParaRPr sz="1800">
              <a:solidFill>
                <a:schemeClr val="dk2"/>
              </a:solidFill>
              <a:latin typeface="Open Sans"/>
              <a:ea typeface="Open Sans"/>
              <a:cs typeface="Open Sans"/>
              <a:sym typeface="Open Sans"/>
            </a:endParaRPr>
          </a:p>
        </p:txBody>
      </p:sp>
      <p:sp>
        <p:nvSpPr>
          <p:cNvPr id="78" name="Google Shape;78;p14"/>
          <p:cNvSpPr txBox="1"/>
          <p:nvPr/>
        </p:nvSpPr>
        <p:spPr>
          <a:xfrm>
            <a:off x="6159925" y="1266325"/>
            <a:ext cx="2795700" cy="33027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Open Sans"/>
                <a:ea typeface="Open Sans"/>
                <a:cs typeface="Open Sans"/>
                <a:sym typeface="Open Sans"/>
              </a:rPr>
              <a:t>Jasmine Wicker - </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800">
                <a:solidFill>
                  <a:schemeClr val="dk2"/>
                </a:solidFill>
                <a:latin typeface="Open Sans"/>
                <a:ea typeface="Open Sans"/>
                <a:cs typeface="Open Sans"/>
                <a:sym typeface="Open Sans"/>
              </a:rPr>
              <a:t>C/C++, C#</a:t>
            </a:r>
            <a:endParaRPr sz="1800">
              <a:solidFill>
                <a:schemeClr val="dk2"/>
              </a:solidFill>
              <a:latin typeface="Open Sans"/>
              <a:ea typeface="Open Sans"/>
              <a:cs typeface="Open Sans"/>
              <a:sym typeface="Open Sans"/>
            </a:endParaRPr>
          </a:p>
          <a:p>
            <a:pPr indent="-342900" lvl="0" marL="457200" rtl="0" algn="l">
              <a:lnSpc>
                <a:spcPct val="115000"/>
              </a:lnSpc>
              <a:spcBef>
                <a:spcPts val="160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Boat design</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Fishing Mechanics</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Currency system</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Upgrade system</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p:txBody>
      </p:sp>
      <p:sp>
        <p:nvSpPr>
          <p:cNvPr id="252" name="Google Shape;252;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 was created using the following programs (Pixelmash is paid for)</a:t>
            </a:r>
            <a:endParaRPr/>
          </a:p>
          <a:p>
            <a:pPr indent="0" lvl="0" marL="0" rtl="0" algn="l">
              <a:spcBef>
                <a:spcPts val="1600"/>
              </a:spcBef>
              <a:spcAft>
                <a:spcPts val="0"/>
              </a:spcAft>
              <a:buNone/>
            </a:pPr>
            <a:r>
              <a:rPr lang="en"/>
              <a:t>PixelMash- </a:t>
            </a:r>
            <a:r>
              <a:rPr lang="en" u="sng">
                <a:solidFill>
                  <a:schemeClr val="hlink"/>
                </a:solidFill>
                <a:hlinkClick r:id="rId3"/>
              </a:rPr>
              <a:t>https://nevercenter.com/pixelmash/</a:t>
            </a:r>
            <a:endParaRPr/>
          </a:p>
          <a:p>
            <a:pPr indent="0" lvl="0" marL="0" rtl="0" algn="l">
              <a:spcBef>
                <a:spcPts val="1600"/>
              </a:spcBef>
              <a:spcAft>
                <a:spcPts val="1600"/>
              </a:spcAft>
              <a:buNone/>
            </a:pPr>
            <a:r>
              <a:rPr lang="en"/>
              <a:t>Gimp - https://www.gimp.org/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59650" y="7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Goals</a:t>
            </a:r>
            <a:endParaRPr/>
          </a:p>
        </p:txBody>
      </p:sp>
      <p:sp>
        <p:nvSpPr>
          <p:cNvPr id="84" name="Google Shape;84;p15"/>
          <p:cNvSpPr txBox="1"/>
          <p:nvPr>
            <p:ph idx="1" type="body"/>
          </p:nvPr>
        </p:nvSpPr>
        <p:spPr>
          <a:xfrm>
            <a:off x="363750" y="642900"/>
            <a:ext cx="8520600" cy="39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Aim 1: Catch fish using a fishing pole.</a:t>
            </a:r>
            <a:endParaRPr sz="1500"/>
          </a:p>
          <a:p>
            <a:pPr indent="0" lvl="0" marL="0" rtl="0" algn="l">
              <a:spcBef>
                <a:spcPts val="1600"/>
              </a:spcBef>
              <a:spcAft>
                <a:spcPts val="0"/>
              </a:spcAft>
              <a:buNone/>
            </a:pPr>
            <a:r>
              <a:rPr lang="en" sz="1500"/>
              <a:t>Aim 2: Breed fish for different, never before seen fish. Bred fish are generally better fish.</a:t>
            </a:r>
            <a:endParaRPr sz="1500"/>
          </a:p>
          <a:p>
            <a:pPr indent="0" lvl="0" marL="0" rtl="0" algn="l">
              <a:spcBef>
                <a:spcPts val="1600"/>
              </a:spcBef>
              <a:spcAft>
                <a:spcPts val="0"/>
              </a:spcAft>
              <a:buNone/>
            </a:pPr>
            <a:r>
              <a:rPr lang="en" sz="1500"/>
              <a:t>Aim 3: Explore different oceans with different unique fish. Areas are explored by travelling a certain distance in the x direction.</a:t>
            </a:r>
            <a:endParaRPr sz="1500"/>
          </a:p>
          <a:p>
            <a:pPr indent="0" lvl="0" marL="0" rtl="0" algn="l">
              <a:spcBef>
                <a:spcPts val="1600"/>
              </a:spcBef>
              <a:spcAft>
                <a:spcPts val="0"/>
              </a:spcAft>
              <a:buNone/>
            </a:pPr>
            <a:r>
              <a:rPr lang="en" sz="1500"/>
              <a:t>Aim 4: Have a family tree that tells you what ancestors a fish has.</a:t>
            </a:r>
            <a:endParaRPr sz="1500"/>
          </a:p>
          <a:p>
            <a:pPr indent="0" lvl="0" marL="0" rtl="0" algn="l">
              <a:spcBef>
                <a:spcPts val="1600"/>
              </a:spcBef>
              <a:spcAft>
                <a:spcPts val="0"/>
              </a:spcAft>
              <a:buNone/>
            </a:pPr>
            <a:r>
              <a:rPr lang="en" sz="1500"/>
              <a:t>Aim 5: have a log of all fish currently discovered</a:t>
            </a:r>
            <a:endParaRPr sz="1500"/>
          </a:p>
          <a:p>
            <a:pPr indent="0" lvl="0" marL="0" rtl="0" algn="l">
              <a:spcBef>
                <a:spcPts val="1600"/>
              </a:spcBef>
              <a:spcAft>
                <a:spcPts val="0"/>
              </a:spcAft>
              <a:buNone/>
            </a:pPr>
            <a:r>
              <a:rPr lang="en" sz="1500"/>
              <a:t>Aim 6: have different baits that can attract fish</a:t>
            </a:r>
            <a:endParaRPr sz="1500"/>
          </a:p>
          <a:p>
            <a:pPr indent="0" lvl="0" marL="0" rtl="0" algn="l">
              <a:spcBef>
                <a:spcPts val="1600"/>
              </a:spcBef>
              <a:spcAft>
                <a:spcPts val="0"/>
              </a:spcAft>
              <a:buNone/>
            </a:pPr>
            <a:r>
              <a:rPr lang="en" sz="1500"/>
              <a:t>Aim 7: upgrade boat to travel further</a:t>
            </a:r>
            <a:endParaRPr sz="1500"/>
          </a:p>
          <a:p>
            <a:pPr indent="0" lvl="0" marL="0" rtl="0" algn="l">
              <a:spcBef>
                <a:spcPts val="1600"/>
              </a:spcBef>
              <a:spcAft>
                <a:spcPts val="1600"/>
              </a:spcAft>
              <a:buNone/>
            </a:pPr>
            <a:r>
              <a:rPr lang="en" sz="1500"/>
              <a:t>Aim 8: upgrade fishing pole to fish deeper</a:t>
            </a:r>
            <a:endParaRPr sz="1500"/>
          </a:p>
        </p:txBody>
      </p:sp>
      <p:pic>
        <p:nvPicPr>
          <p:cNvPr id="85" name="Google Shape;85;p15"/>
          <p:cNvPicPr preferRelativeResize="0"/>
          <p:nvPr/>
        </p:nvPicPr>
        <p:blipFill>
          <a:blip r:embed="rId3">
            <a:alphaModFix/>
          </a:blip>
          <a:stretch>
            <a:fillRect/>
          </a:stretch>
        </p:blipFill>
        <p:spPr>
          <a:xfrm>
            <a:off x="6155450" y="3237650"/>
            <a:ext cx="1691500" cy="918225"/>
          </a:xfrm>
          <a:prstGeom prst="rect">
            <a:avLst/>
          </a:prstGeom>
          <a:noFill/>
          <a:ln>
            <a:noFill/>
          </a:ln>
        </p:spPr>
      </p:pic>
      <p:pic>
        <p:nvPicPr>
          <p:cNvPr id="86" name="Google Shape;86;p15"/>
          <p:cNvPicPr preferRelativeResize="0"/>
          <p:nvPr/>
        </p:nvPicPr>
        <p:blipFill>
          <a:blip r:embed="rId4">
            <a:alphaModFix/>
          </a:blip>
          <a:stretch>
            <a:fillRect/>
          </a:stretch>
        </p:blipFill>
        <p:spPr>
          <a:xfrm>
            <a:off x="5905900" y="355550"/>
            <a:ext cx="1002225"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Assigned Functions</a:t>
            </a:r>
            <a:endParaRPr/>
          </a:p>
        </p:txBody>
      </p:sp>
      <p:sp>
        <p:nvSpPr>
          <p:cNvPr id="92" name="Google Shape;92;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rPr b="1" lang="en" sz="1500">
                <a:solidFill>
                  <a:srgbClr val="466269"/>
                </a:solidFill>
                <a:latin typeface="Abel"/>
                <a:ea typeface="Abel"/>
                <a:cs typeface="Abel"/>
                <a:sym typeface="Abel"/>
              </a:rPr>
              <a:t>Each member has at least three functionalities, including one “</a:t>
            </a:r>
            <a:r>
              <a:rPr b="1" lang="en" sz="1500">
                <a:solidFill>
                  <a:srgbClr val="FF0000"/>
                </a:solidFill>
                <a:latin typeface="Abel"/>
                <a:ea typeface="Abel"/>
                <a:cs typeface="Abel"/>
                <a:sym typeface="Abel"/>
              </a:rPr>
              <a:t>HARD (REQUIRED)</a:t>
            </a:r>
            <a:r>
              <a:rPr b="1" lang="en" sz="1500">
                <a:solidFill>
                  <a:srgbClr val="466269"/>
                </a:solidFill>
                <a:latin typeface="Abel"/>
                <a:ea typeface="Abel"/>
                <a:cs typeface="Abel"/>
                <a:sym typeface="Abel"/>
              </a:rPr>
              <a:t>” and ONE “</a:t>
            </a:r>
            <a:r>
              <a:rPr b="1" lang="en" sz="1500">
                <a:solidFill>
                  <a:srgbClr val="FF0000"/>
                </a:solidFill>
                <a:latin typeface="Abel"/>
                <a:ea typeface="Abel"/>
                <a:cs typeface="Abel"/>
                <a:sym typeface="Abel"/>
              </a:rPr>
              <a:t>REQUIRED</a:t>
            </a:r>
            <a:r>
              <a:rPr b="1" lang="en" sz="1500">
                <a:solidFill>
                  <a:srgbClr val="466269"/>
                </a:solidFill>
                <a:latin typeface="Abel"/>
                <a:ea typeface="Abel"/>
                <a:cs typeface="Abel"/>
                <a:sym typeface="Abel"/>
              </a:rPr>
              <a:t>”.</a:t>
            </a:r>
            <a:br>
              <a:rPr b="1" lang="en" sz="1500">
                <a:solidFill>
                  <a:srgbClr val="466269"/>
                </a:solidFill>
                <a:latin typeface="Abel"/>
                <a:ea typeface="Abel"/>
                <a:cs typeface="Abel"/>
                <a:sym typeface="Abel"/>
              </a:rPr>
            </a:br>
            <a:r>
              <a:rPr b="1" lang="en" sz="1500">
                <a:solidFill>
                  <a:srgbClr val="466269"/>
                </a:solidFill>
                <a:latin typeface="Abel"/>
                <a:ea typeface="Abel"/>
                <a:cs typeface="Abel"/>
                <a:sym typeface="Abel"/>
              </a:rPr>
              <a:t>                                     </a:t>
            </a:r>
            <a:r>
              <a:rPr b="1" lang="en" sz="1500">
                <a:solidFill>
                  <a:srgbClr val="FF9900"/>
                </a:solidFill>
                <a:latin typeface="Abel"/>
                <a:ea typeface="Abel"/>
                <a:cs typeface="Abel"/>
                <a:sym typeface="Abel"/>
              </a:rPr>
              <a:t>CHRISTIANA 			</a:t>
            </a:r>
            <a:r>
              <a:rPr b="1" lang="en" sz="1500">
                <a:solidFill>
                  <a:srgbClr val="FF00FF"/>
                </a:solidFill>
                <a:latin typeface="Abel"/>
                <a:ea typeface="Abel"/>
                <a:cs typeface="Abel"/>
                <a:sym typeface="Abel"/>
              </a:rPr>
              <a:t>GLORIA </a:t>
            </a:r>
            <a:r>
              <a:rPr b="1" lang="en" sz="1500">
                <a:solidFill>
                  <a:srgbClr val="FF9900"/>
                </a:solidFill>
                <a:latin typeface="Abel"/>
                <a:ea typeface="Abel"/>
                <a:cs typeface="Abel"/>
                <a:sym typeface="Abel"/>
              </a:rPr>
              <a:t>		     </a:t>
            </a:r>
            <a:r>
              <a:rPr b="1" lang="en" sz="1500">
                <a:solidFill>
                  <a:srgbClr val="9900FF"/>
                </a:solidFill>
                <a:latin typeface="Abel"/>
                <a:ea typeface="Abel"/>
                <a:cs typeface="Abel"/>
                <a:sym typeface="Abel"/>
              </a:rPr>
              <a:t>JASMINE</a:t>
            </a:r>
            <a:r>
              <a:rPr b="1" lang="en" sz="1500">
                <a:solidFill>
                  <a:srgbClr val="FF9900"/>
                </a:solidFill>
                <a:latin typeface="Abel"/>
                <a:ea typeface="Abel"/>
                <a:cs typeface="Abel"/>
                <a:sym typeface="Abel"/>
              </a:rPr>
              <a:t>	</a:t>
            </a:r>
            <a:br>
              <a:rPr b="1" lang="en" sz="1500">
                <a:solidFill>
                  <a:srgbClr val="466269"/>
                </a:solidFill>
                <a:latin typeface="Abel"/>
                <a:ea typeface="Abel"/>
                <a:cs typeface="Abel"/>
                <a:sym typeface="Abel"/>
              </a:rPr>
            </a:br>
            <a:r>
              <a:rPr b="1" lang="en" sz="1500">
                <a:solidFill>
                  <a:srgbClr val="FF9900"/>
                </a:solidFill>
                <a:latin typeface="Abel"/>
                <a:ea typeface="Abel"/>
                <a:cs typeface="Abel"/>
                <a:sym typeface="Abel"/>
              </a:rPr>
              <a:t>1.</a:t>
            </a:r>
            <a:r>
              <a:rPr b="1" lang="en" sz="1500">
                <a:solidFill>
                  <a:srgbClr val="466269"/>
                </a:solidFill>
                <a:latin typeface="Abel"/>
                <a:ea typeface="Abel"/>
                <a:cs typeface="Abel"/>
                <a:sym typeface="Abel"/>
              </a:rPr>
              <a:t> </a:t>
            </a:r>
            <a:r>
              <a:rPr b="1" lang="en" sz="1500">
                <a:solidFill>
                  <a:srgbClr val="FF0000"/>
                </a:solidFill>
                <a:latin typeface="Abel"/>
                <a:ea typeface="Abel"/>
                <a:cs typeface="Abel"/>
                <a:sym typeface="Abel"/>
              </a:rPr>
              <a:t>HARD (REQUIRED) </a:t>
            </a:r>
            <a:r>
              <a:rPr b="1" lang="en" sz="1500">
                <a:solidFill>
                  <a:srgbClr val="466269"/>
                </a:solidFill>
                <a:latin typeface="Abel"/>
                <a:ea typeface="Abel"/>
                <a:cs typeface="Abel"/>
                <a:sym typeface="Abel"/>
              </a:rPr>
              <a:t>Fish Breeding </a:t>
            </a:r>
            <a:br>
              <a:rPr b="1" lang="en" sz="1500">
                <a:solidFill>
                  <a:srgbClr val="466269"/>
                </a:solidFill>
                <a:latin typeface="Abel"/>
                <a:ea typeface="Abel"/>
                <a:cs typeface="Abel"/>
                <a:sym typeface="Abel"/>
              </a:rPr>
            </a:br>
            <a:r>
              <a:rPr b="1" lang="en" sz="1500">
                <a:solidFill>
                  <a:srgbClr val="FF9900"/>
                </a:solidFill>
                <a:latin typeface="Abel"/>
                <a:ea typeface="Abel"/>
                <a:cs typeface="Abel"/>
                <a:sym typeface="Abel"/>
              </a:rPr>
              <a:t>2.</a:t>
            </a:r>
            <a:r>
              <a:rPr b="1" lang="en" sz="1500">
                <a:solidFill>
                  <a:srgbClr val="466269"/>
                </a:solidFill>
                <a:latin typeface="Abel"/>
                <a:ea typeface="Abel"/>
                <a:cs typeface="Abel"/>
                <a:sym typeface="Abel"/>
              </a:rPr>
              <a:t> </a:t>
            </a:r>
            <a:r>
              <a:rPr b="1" lang="en" sz="1500">
                <a:solidFill>
                  <a:srgbClr val="FF0000"/>
                </a:solidFill>
                <a:latin typeface="Abel"/>
                <a:ea typeface="Abel"/>
                <a:cs typeface="Abel"/>
                <a:sym typeface="Abel"/>
              </a:rPr>
              <a:t>HARD (REQUIRED)</a:t>
            </a:r>
            <a:r>
              <a:rPr b="1" lang="en" sz="1500">
                <a:solidFill>
                  <a:srgbClr val="466269"/>
                </a:solidFill>
                <a:latin typeface="Abel"/>
                <a:ea typeface="Abel"/>
                <a:cs typeface="Abel"/>
                <a:sym typeface="Abel"/>
              </a:rPr>
              <a:t> NPC Generator (spawn fishes in backgrounds, possibly depends on time)</a:t>
            </a:r>
            <a:br>
              <a:rPr b="1" lang="en" sz="1500">
                <a:solidFill>
                  <a:srgbClr val="466269"/>
                </a:solidFill>
                <a:latin typeface="Abel"/>
                <a:ea typeface="Abel"/>
                <a:cs typeface="Abel"/>
                <a:sym typeface="Abel"/>
              </a:rPr>
            </a:br>
            <a:r>
              <a:rPr b="1" lang="en" sz="1500">
                <a:solidFill>
                  <a:srgbClr val="FF9900"/>
                </a:solidFill>
                <a:latin typeface="Abel"/>
                <a:ea typeface="Abel"/>
                <a:cs typeface="Abel"/>
                <a:sym typeface="Abel"/>
              </a:rPr>
              <a:t>3.</a:t>
            </a:r>
            <a:r>
              <a:rPr b="1" lang="en" sz="1500">
                <a:solidFill>
                  <a:srgbClr val="466269"/>
                </a:solidFill>
                <a:latin typeface="Abel"/>
                <a:ea typeface="Abel"/>
                <a:cs typeface="Abel"/>
                <a:sym typeface="Abel"/>
              </a:rPr>
              <a:t> </a:t>
            </a:r>
            <a:r>
              <a:rPr b="1" lang="en" sz="1500">
                <a:solidFill>
                  <a:srgbClr val="FF0000"/>
                </a:solidFill>
                <a:latin typeface="Abel"/>
                <a:ea typeface="Abel"/>
                <a:cs typeface="Abel"/>
                <a:sym typeface="Abel"/>
              </a:rPr>
              <a:t>(REQUIRED)</a:t>
            </a:r>
            <a:r>
              <a:rPr b="1" lang="en" sz="1500">
                <a:solidFill>
                  <a:srgbClr val="466269"/>
                </a:solidFill>
                <a:latin typeface="Abel"/>
                <a:ea typeface="Abel"/>
                <a:cs typeface="Abel"/>
                <a:sym typeface="Abel"/>
              </a:rPr>
              <a:t> NPC Design (fish are designed through cellular automata)</a:t>
            </a:r>
            <a:br>
              <a:rPr b="1" lang="en" sz="1500">
                <a:solidFill>
                  <a:srgbClr val="466269"/>
                </a:solidFill>
                <a:latin typeface="Abel"/>
                <a:ea typeface="Abel"/>
                <a:cs typeface="Abel"/>
                <a:sym typeface="Abel"/>
              </a:rPr>
            </a:br>
            <a:r>
              <a:rPr b="1" lang="en" sz="1500">
                <a:solidFill>
                  <a:srgbClr val="9900FF"/>
                </a:solidFill>
                <a:latin typeface="Abel"/>
                <a:ea typeface="Abel"/>
                <a:cs typeface="Abel"/>
                <a:sym typeface="Abel"/>
              </a:rPr>
              <a:t>4.</a:t>
            </a:r>
            <a:r>
              <a:rPr b="1" lang="en" sz="1500">
                <a:solidFill>
                  <a:srgbClr val="466269"/>
                </a:solidFill>
                <a:latin typeface="Abel"/>
                <a:ea typeface="Abel"/>
                <a:cs typeface="Abel"/>
                <a:sym typeface="Abel"/>
              </a:rPr>
              <a:t> </a:t>
            </a:r>
            <a:r>
              <a:rPr b="1" lang="en" sz="1500">
                <a:solidFill>
                  <a:srgbClr val="FF0000"/>
                </a:solidFill>
                <a:latin typeface="Abel"/>
                <a:ea typeface="Abel"/>
                <a:cs typeface="Abel"/>
                <a:sym typeface="Abel"/>
              </a:rPr>
              <a:t>HARD (REQUIRED) </a:t>
            </a:r>
            <a:r>
              <a:rPr b="1" lang="en" sz="1500">
                <a:solidFill>
                  <a:srgbClr val="466269"/>
                </a:solidFill>
                <a:latin typeface="Abel"/>
                <a:ea typeface="Abel"/>
                <a:cs typeface="Abel"/>
                <a:sym typeface="Abel"/>
              </a:rPr>
              <a:t>PC - Fishing Pole (move downward in general direction towards mouse, never upward. Fishing animation. Upgrades to pull fish in faster. (needed for deeper fish))</a:t>
            </a:r>
            <a:br>
              <a:rPr b="1" lang="en" sz="1500">
                <a:solidFill>
                  <a:srgbClr val="466269"/>
                </a:solidFill>
                <a:latin typeface="Abel"/>
                <a:ea typeface="Abel"/>
                <a:cs typeface="Abel"/>
                <a:sym typeface="Abel"/>
              </a:rPr>
            </a:br>
            <a:r>
              <a:rPr b="1" lang="en" sz="1500">
                <a:solidFill>
                  <a:srgbClr val="FF00FF"/>
                </a:solidFill>
                <a:latin typeface="Abel"/>
                <a:ea typeface="Abel"/>
                <a:cs typeface="Abel"/>
                <a:sym typeface="Abel"/>
              </a:rPr>
              <a:t>5. </a:t>
            </a:r>
            <a:r>
              <a:rPr b="1" lang="en" sz="1500">
                <a:solidFill>
                  <a:srgbClr val="FF0000"/>
                </a:solidFill>
                <a:latin typeface="Abel"/>
                <a:ea typeface="Abel"/>
                <a:cs typeface="Abel"/>
                <a:sym typeface="Abel"/>
              </a:rPr>
              <a:t>HARD (REQUIRED)</a:t>
            </a:r>
            <a:r>
              <a:rPr b="1" lang="en" sz="1500">
                <a:solidFill>
                  <a:srgbClr val="466269"/>
                </a:solidFill>
                <a:latin typeface="Abel"/>
                <a:ea typeface="Abel"/>
                <a:cs typeface="Abel"/>
                <a:sym typeface="Abel"/>
              </a:rPr>
              <a:t> Environment (design 5 different oceans + set 5 different backgrounds/world + possibly change the color of sky based on time)</a:t>
            </a:r>
            <a:br>
              <a:rPr b="1" lang="en" sz="1500">
                <a:solidFill>
                  <a:srgbClr val="466269"/>
                </a:solidFill>
                <a:latin typeface="Abel"/>
                <a:ea typeface="Abel"/>
                <a:cs typeface="Abel"/>
                <a:sym typeface="Abel"/>
              </a:rPr>
            </a:br>
            <a:r>
              <a:rPr b="1" lang="en" sz="1500">
                <a:solidFill>
                  <a:srgbClr val="9900FF"/>
                </a:solidFill>
                <a:latin typeface="Abel"/>
                <a:ea typeface="Abel"/>
                <a:cs typeface="Abel"/>
                <a:sym typeface="Abel"/>
              </a:rPr>
              <a:t>6. </a:t>
            </a:r>
            <a:r>
              <a:rPr b="1" lang="en" sz="1500">
                <a:solidFill>
                  <a:srgbClr val="FF0000"/>
                </a:solidFill>
                <a:latin typeface="Abel"/>
                <a:ea typeface="Abel"/>
                <a:cs typeface="Abel"/>
                <a:sym typeface="Abel"/>
              </a:rPr>
              <a:t>(REQUIRED)</a:t>
            </a:r>
            <a:r>
              <a:rPr b="1" lang="en" sz="1500">
                <a:solidFill>
                  <a:srgbClr val="466269"/>
                </a:solidFill>
                <a:latin typeface="Abel"/>
                <a:ea typeface="Abel"/>
                <a:cs typeface="Abel"/>
                <a:sym typeface="Abel"/>
              </a:rPr>
              <a:t> Log and family tree (track discovered fish)</a:t>
            </a:r>
            <a:br>
              <a:rPr b="1" lang="en" sz="1500">
                <a:solidFill>
                  <a:srgbClr val="466269"/>
                </a:solidFill>
                <a:latin typeface="Abel"/>
                <a:ea typeface="Abel"/>
                <a:cs typeface="Abel"/>
                <a:sym typeface="Abel"/>
              </a:rPr>
            </a:br>
            <a:r>
              <a:rPr b="1" lang="en" sz="1500">
                <a:solidFill>
                  <a:srgbClr val="9900FF"/>
                </a:solidFill>
                <a:latin typeface="Abel"/>
                <a:ea typeface="Abel"/>
                <a:cs typeface="Abel"/>
                <a:sym typeface="Abel"/>
              </a:rPr>
              <a:t>7.</a:t>
            </a:r>
            <a:r>
              <a:rPr b="1" lang="en" sz="1500">
                <a:solidFill>
                  <a:srgbClr val="466269"/>
                </a:solidFill>
                <a:latin typeface="Abel"/>
                <a:ea typeface="Abel"/>
                <a:cs typeface="Abel"/>
                <a:sym typeface="Abel"/>
              </a:rPr>
              <a:t> </a:t>
            </a:r>
            <a:r>
              <a:rPr b="1" lang="en" sz="1500">
                <a:solidFill>
                  <a:srgbClr val="FF0000"/>
                </a:solidFill>
                <a:latin typeface="Abel"/>
                <a:ea typeface="Abel"/>
                <a:cs typeface="Abel"/>
                <a:sym typeface="Abel"/>
              </a:rPr>
              <a:t>(REQUIRED)</a:t>
            </a:r>
            <a:r>
              <a:rPr b="1" lang="en" sz="1500">
                <a:solidFill>
                  <a:srgbClr val="466269"/>
                </a:solidFill>
                <a:latin typeface="Abel"/>
                <a:ea typeface="Abel"/>
                <a:cs typeface="Abel"/>
                <a:sym typeface="Abel"/>
              </a:rPr>
              <a:t> Currency and store (in exchange of caught fish, used to upgrade boat and fishing pole)</a:t>
            </a:r>
            <a:br>
              <a:rPr b="1" lang="en" sz="1500">
                <a:solidFill>
                  <a:srgbClr val="466269"/>
                </a:solidFill>
                <a:latin typeface="Abel"/>
                <a:ea typeface="Abel"/>
                <a:cs typeface="Abel"/>
                <a:sym typeface="Abel"/>
              </a:rPr>
            </a:br>
            <a:r>
              <a:rPr b="1" lang="en" sz="1500">
                <a:solidFill>
                  <a:srgbClr val="FF00FF"/>
                </a:solidFill>
                <a:latin typeface="Abel"/>
                <a:ea typeface="Abel"/>
                <a:cs typeface="Abel"/>
                <a:sym typeface="Abel"/>
              </a:rPr>
              <a:t>9.</a:t>
            </a:r>
            <a:r>
              <a:rPr b="1" lang="en" sz="1500">
                <a:solidFill>
                  <a:srgbClr val="466269"/>
                </a:solidFill>
                <a:latin typeface="Abel"/>
                <a:ea typeface="Abel"/>
                <a:cs typeface="Abel"/>
                <a:sym typeface="Abel"/>
              </a:rPr>
              <a:t> </a:t>
            </a:r>
            <a:r>
              <a:rPr b="1" lang="en" sz="1500">
                <a:solidFill>
                  <a:srgbClr val="FF0000"/>
                </a:solidFill>
                <a:latin typeface="Abel"/>
                <a:ea typeface="Abel"/>
                <a:cs typeface="Abel"/>
                <a:sym typeface="Abel"/>
              </a:rPr>
              <a:t>(REQUIRED) </a:t>
            </a:r>
            <a:r>
              <a:rPr b="1" lang="en" sz="1500">
                <a:solidFill>
                  <a:srgbClr val="466269"/>
                </a:solidFill>
                <a:latin typeface="Abel"/>
                <a:ea typeface="Abel"/>
                <a:cs typeface="Abel"/>
                <a:sym typeface="Abel"/>
              </a:rPr>
              <a:t>PC - penguin (move side to side and animation, travels with boat, travels up dock)</a:t>
            </a:r>
            <a:br>
              <a:rPr b="1" lang="en" sz="1500">
                <a:solidFill>
                  <a:srgbClr val="466269"/>
                </a:solidFill>
                <a:latin typeface="Abel"/>
                <a:ea typeface="Abel"/>
                <a:cs typeface="Abel"/>
                <a:sym typeface="Abel"/>
              </a:rPr>
            </a:br>
            <a:r>
              <a:rPr b="1" lang="en" sz="1500">
                <a:solidFill>
                  <a:srgbClr val="FF00FF"/>
                </a:solidFill>
                <a:latin typeface="Abel"/>
                <a:ea typeface="Abel"/>
                <a:cs typeface="Abel"/>
                <a:sym typeface="Abel"/>
              </a:rPr>
              <a:t>10.</a:t>
            </a:r>
            <a:r>
              <a:rPr b="1" lang="en" sz="1500">
                <a:solidFill>
                  <a:srgbClr val="FF0000"/>
                </a:solidFill>
                <a:latin typeface="Abel"/>
                <a:ea typeface="Abel"/>
                <a:cs typeface="Abel"/>
                <a:sym typeface="Abel"/>
              </a:rPr>
              <a:t> (REQUIRED)</a:t>
            </a:r>
            <a:r>
              <a:rPr b="1" lang="en" sz="1500">
                <a:solidFill>
                  <a:srgbClr val="466269"/>
                </a:solidFill>
                <a:latin typeface="Abel"/>
                <a:ea typeface="Abel"/>
                <a:cs typeface="Abel"/>
                <a:sym typeface="Abel"/>
              </a:rPr>
              <a:t> Boat (move leftward/rightward with PC on it. Animation)</a:t>
            </a:r>
            <a:br>
              <a:rPr b="1" lang="en" sz="1500">
                <a:solidFill>
                  <a:srgbClr val="466269"/>
                </a:solidFill>
                <a:latin typeface="Abel"/>
                <a:ea typeface="Abel"/>
                <a:cs typeface="Abel"/>
                <a:sym typeface="Abel"/>
              </a:rPr>
            </a:br>
            <a:r>
              <a:rPr b="1" lang="en" sz="1500">
                <a:solidFill>
                  <a:srgbClr val="9900FF"/>
                </a:solidFill>
                <a:latin typeface="Abel"/>
                <a:ea typeface="Abel"/>
                <a:cs typeface="Abel"/>
                <a:sym typeface="Abel"/>
              </a:rPr>
              <a:t>11.</a:t>
            </a:r>
            <a:r>
              <a:rPr b="1" lang="en" sz="1500">
                <a:solidFill>
                  <a:srgbClr val="466269"/>
                </a:solidFill>
                <a:latin typeface="Abel"/>
                <a:ea typeface="Abel"/>
                <a:cs typeface="Abel"/>
                <a:sym typeface="Abel"/>
              </a:rPr>
              <a:t> </a:t>
            </a:r>
            <a:r>
              <a:rPr b="1" lang="en" sz="1500">
                <a:solidFill>
                  <a:srgbClr val="FF0000"/>
                </a:solidFill>
                <a:latin typeface="Abel"/>
                <a:ea typeface="Abel"/>
                <a:cs typeface="Abel"/>
                <a:sym typeface="Abel"/>
              </a:rPr>
              <a:t>(OPTIONAL) </a:t>
            </a:r>
            <a:r>
              <a:rPr b="1" lang="en" sz="1500">
                <a:solidFill>
                  <a:srgbClr val="466269"/>
                </a:solidFill>
                <a:latin typeface="Abel"/>
                <a:ea typeface="Abel"/>
                <a:cs typeface="Abel"/>
                <a:sym typeface="Abel"/>
              </a:rPr>
              <a:t>Baits (attract specific NPC, i.e., fishes)</a:t>
            </a:r>
            <a:br>
              <a:rPr b="1" lang="en" sz="1500">
                <a:solidFill>
                  <a:srgbClr val="466269"/>
                </a:solidFill>
                <a:latin typeface="Abel"/>
                <a:ea typeface="Abel"/>
                <a:cs typeface="Abel"/>
                <a:sym typeface="Abel"/>
              </a:rPr>
            </a:br>
            <a:r>
              <a:rPr b="1" lang="en" sz="1500">
                <a:solidFill>
                  <a:srgbClr val="FF00FF"/>
                </a:solidFill>
                <a:latin typeface="Abel"/>
                <a:ea typeface="Abel"/>
                <a:cs typeface="Abel"/>
                <a:sym typeface="Abel"/>
              </a:rPr>
              <a:t>13.</a:t>
            </a:r>
            <a:r>
              <a:rPr b="1" lang="en" sz="1500">
                <a:solidFill>
                  <a:srgbClr val="466269"/>
                </a:solidFill>
                <a:latin typeface="Abel"/>
                <a:ea typeface="Abel"/>
                <a:cs typeface="Abel"/>
                <a:sym typeface="Abel"/>
              </a:rPr>
              <a:t> </a:t>
            </a:r>
            <a:r>
              <a:rPr b="1" lang="en" sz="1500">
                <a:solidFill>
                  <a:srgbClr val="FF0000"/>
                </a:solidFill>
                <a:latin typeface="Abel"/>
                <a:ea typeface="Abel"/>
                <a:cs typeface="Abel"/>
                <a:sym typeface="Abel"/>
              </a:rPr>
              <a:t>(OPTIONAL) </a:t>
            </a:r>
            <a:r>
              <a:rPr b="1" lang="en" sz="1500">
                <a:solidFill>
                  <a:srgbClr val="466269"/>
                </a:solidFill>
                <a:latin typeface="Abel"/>
                <a:ea typeface="Abel"/>
                <a:cs typeface="Abel"/>
                <a:sym typeface="Abel"/>
              </a:rPr>
              <a:t>Weather</a:t>
            </a:r>
            <a:endParaRPr b="1" sz="1500">
              <a:solidFill>
                <a:srgbClr val="466269"/>
              </a:solidFill>
              <a:latin typeface="Abel"/>
              <a:ea typeface="Abel"/>
              <a:cs typeface="Abel"/>
              <a:sym typeface="Abel"/>
            </a:endParaRPr>
          </a:p>
          <a:p>
            <a:pPr indent="0" lvl="0" marL="0" rtl="0" algn="l">
              <a:spcBef>
                <a:spcPts val="1600"/>
              </a:spcBef>
              <a:spcAft>
                <a:spcPts val="1600"/>
              </a:spcAft>
              <a:buNone/>
            </a:pPr>
            <a:r>
              <a:t/>
            </a:r>
            <a:endParaRPr/>
          </a:p>
        </p:txBody>
      </p:sp>
      <p:pic>
        <p:nvPicPr>
          <p:cNvPr id="93" name="Google Shape;93;p16"/>
          <p:cNvPicPr preferRelativeResize="0"/>
          <p:nvPr/>
        </p:nvPicPr>
        <p:blipFill>
          <a:blip r:embed="rId3">
            <a:alphaModFix/>
          </a:blip>
          <a:stretch>
            <a:fillRect/>
          </a:stretch>
        </p:blipFill>
        <p:spPr>
          <a:xfrm>
            <a:off x="7541850" y="3978925"/>
            <a:ext cx="890050" cy="608975"/>
          </a:xfrm>
          <a:prstGeom prst="rect">
            <a:avLst/>
          </a:prstGeom>
          <a:noFill/>
          <a:ln>
            <a:noFill/>
          </a:ln>
        </p:spPr>
      </p:pic>
      <p:pic>
        <p:nvPicPr>
          <p:cNvPr id="94" name="Google Shape;94;p16"/>
          <p:cNvPicPr preferRelativeResize="0"/>
          <p:nvPr/>
        </p:nvPicPr>
        <p:blipFill>
          <a:blip r:embed="rId4">
            <a:alphaModFix/>
          </a:blip>
          <a:stretch>
            <a:fillRect/>
          </a:stretch>
        </p:blipFill>
        <p:spPr>
          <a:xfrm>
            <a:off x="7361625" y="456413"/>
            <a:ext cx="890050" cy="684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100" name="Google Shape;100;p17"/>
          <p:cNvSpPr txBox="1"/>
          <p:nvPr>
            <p:ph idx="1" type="body"/>
          </p:nvPr>
        </p:nvSpPr>
        <p:spPr>
          <a:xfrm>
            <a:off x="311700" y="1217450"/>
            <a:ext cx="8139300" cy="3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Aim 1: </a:t>
            </a:r>
            <a:r>
              <a:rPr lang="en" sz="1500"/>
              <a:t>Consists of a background and floor with several layers</a:t>
            </a:r>
            <a:endParaRPr sz="1500"/>
          </a:p>
          <a:p>
            <a:pPr indent="0" lvl="0" marL="0" rtl="0" algn="l">
              <a:spcBef>
                <a:spcPts val="1600"/>
              </a:spcBef>
              <a:spcAft>
                <a:spcPts val="0"/>
              </a:spcAft>
              <a:buNone/>
            </a:pPr>
            <a:r>
              <a:rPr b="1" lang="en" sz="1500"/>
              <a:t>Aim 2: </a:t>
            </a:r>
            <a:r>
              <a:rPr lang="en" sz="1500"/>
              <a:t>All actions take place on an xy plane</a:t>
            </a:r>
            <a:endParaRPr sz="1500"/>
          </a:p>
          <a:p>
            <a:pPr indent="0" lvl="0" marL="0" rtl="0" algn="l">
              <a:spcBef>
                <a:spcPts val="1600"/>
              </a:spcBef>
              <a:spcAft>
                <a:spcPts val="0"/>
              </a:spcAft>
              <a:buNone/>
            </a:pPr>
            <a:r>
              <a:rPr b="1" lang="en" sz="1500"/>
              <a:t>Aim 3:</a:t>
            </a:r>
            <a:r>
              <a:rPr lang="en" sz="1500"/>
              <a:t> PC is slightly affected by gravity in that the bobber must sink when thrown</a:t>
            </a:r>
            <a:endParaRPr sz="1500"/>
          </a:p>
          <a:p>
            <a:pPr indent="0" lvl="0" marL="0" rtl="0" algn="l">
              <a:spcBef>
                <a:spcPts val="1600"/>
              </a:spcBef>
              <a:spcAft>
                <a:spcPts val="0"/>
              </a:spcAft>
              <a:buNone/>
            </a:pPr>
            <a:r>
              <a:rPr b="1" lang="en" sz="1500"/>
              <a:t>Aim 4:</a:t>
            </a:r>
            <a:r>
              <a:rPr lang="en" sz="1500"/>
              <a:t> The world is procedurally generated unto n length. This is done for all 5 oceans. Crossing oceans should be seamless</a:t>
            </a:r>
            <a:endParaRPr sz="1500"/>
          </a:p>
          <a:p>
            <a:pPr indent="0" lvl="0" marL="0" rtl="0" algn="l">
              <a:spcBef>
                <a:spcPts val="1600"/>
              </a:spcBef>
              <a:spcAft>
                <a:spcPts val="0"/>
              </a:spcAft>
              <a:buNone/>
            </a:pPr>
            <a:r>
              <a:rPr b="1" lang="en" sz="1500"/>
              <a:t>Aim 5:</a:t>
            </a:r>
            <a:r>
              <a:rPr lang="en" sz="1500"/>
              <a:t> The camera is fixed on the bobber (PC)</a:t>
            </a:r>
            <a:endParaRPr sz="1500"/>
          </a:p>
          <a:p>
            <a:pPr indent="0" lvl="0" marL="0" rtl="0" algn="l">
              <a:spcBef>
                <a:spcPts val="1600"/>
              </a:spcBef>
              <a:spcAft>
                <a:spcPts val="1600"/>
              </a:spcAft>
              <a:buNone/>
            </a:pPr>
            <a:r>
              <a:rPr b="1" lang="en" sz="1500"/>
              <a:t>Aim 6:</a:t>
            </a:r>
            <a:r>
              <a:rPr lang="en" sz="1500"/>
              <a:t> The world is traversed on the x plane, left(2 extra oceans) or right(2 extra oceans). past a certain distance, the PC will arrive at a new ocean. The user will know this by change of environment and music along with notification in game.</a:t>
            </a:r>
            <a:endParaRPr sz="1500"/>
          </a:p>
        </p:txBody>
      </p:sp>
      <p:pic>
        <p:nvPicPr>
          <p:cNvPr id="101" name="Google Shape;101;p17"/>
          <p:cNvPicPr preferRelativeResize="0"/>
          <p:nvPr/>
        </p:nvPicPr>
        <p:blipFill>
          <a:blip r:embed="rId3">
            <a:alphaModFix/>
          </a:blip>
          <a:stretch>
            <a:fillRect/>
          </a:stretch>
        </p:blipFill>
        <p:spPr>
          <a:xfrm>
            <a:off x="7098200" y="729500"/>
            <a:ext cx="928975" cy="903875"/>
          </a:xfrm>
          <a:prstGeom prst="rect">
            <a:avLst/>
          </a:prstGeom>
          <a:noFill/>
          <a:ln>
            <a:noFill/>
          </a:ln>
        </p:spPr>
      </p:pic>
      <p:pic>
        <p:nvPicPr>
          <p:cNvPr id="102" name="Google Shape;102;p17"/>
          <p:cNvPicPr preferRelativeResize="0"/>
          <p:nvPr/>
        </p:nvPicPr>
        <p:blipFill>
          <a:blip r:embed="rId4">
            <a:alphaModFix/>
          </a:blip>
          <a:stretch>
            <a:fillRect/>
          </a:stretch>
        </p:blipFill>
        <p:spPr>
          <a:xfrm>
            <a:off x="8027175" y="4499725"/>
            <a:ext cx="708660" cy="29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of Day</a:t>
            </a:r>
            <a:endParaRPr/>
          </a:p>
        </p:txBody>
      </p:sp>
      <p:sp>
        <p:nvSpPr>
          <p:cNvPr id="108" name="Google Shape;10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of day is important for fish as they can only be caught at certain points of the day (morning, noon, twilight, midnight).</a:t>
            </a:r>
            <a:endParaRPr/>
          </a:p>
          <a:p>
            <a:pPr indent="0" lvl="0" marL="0" rtl="0" algn="l">
              <a:spcBef>
                <a:spcPts val="1600"/>
              </a:spcBef>
              <a:spcAft>
                <a:spcPts val="0"/>
              </a:spcAft>
              <a:buNone/>
            </a:pPr>
            <a:r>
              <a:rPr lang="en"/>
              <a:t>Time changes through ingame mechanic, TIME IS NOT BASED ON REAL TIME.</a:t>
            </a:r>
            <a:endParaRPr/>
          </a:p>
          <a:p>
            <a:pPr indent="0" lvl="0" marL="0" rtl="0" algn="l">
              <a:spcBef>
                <a:spcPts val="1600"/>
              </a:spcBef>
              <a:spcAft>
                <a:spcPts val="1600"/>
              </a:spcAft>
              <a:buNone/>
            </a:pPr>
            <a:r>
              <a:rPr lang="en"/>
              <a:t>Sky can change according to time. Possibly animate the sun and moon.</a:t>
            </a:r>
            <a:endParaRPr/>
          </a:p>
        </p:txBody>
      </p:sp>
      <p:pic>
        <p:nvPicPr>
          <p:cNvPr id="109" name="Google Shape;109;p18"/>
          <p:cNvPicPr preferRelativeResize="0"/>
          <p:nvPr/>
        </p:nvPicPr>
        <p:blipFill>
          <a:blip r:embed="rId3">
            <a:alphaModFix/>
          </a:blip>
          <a:stretch>
            <a:fillRect/>
          </a:stretch>
        </p:blipFill>
        <p:spPr>
          <a:xfrm>
            <a:off x="2080050" y="3156200"/>
            <a:ext cx="2419800" cy="876976"/>
          </a:xfrm>
          <a:prstGeom prst="rect">
            <a:avLst/>
          </a:prstGeom>
          <a:noFill/>
          <a:ln>
            <a:noFill/>
          </a:ln>
        </p:spPr>
      </p:pic>
      <p:pic>
        <p:nvPicPr>
          <p:cNvPr id="110" name="Google Shape;110;p18"/>
          <p:cNvPicPr preferRelativeResize="0"/>
          <p:nvPr/>
        </p:nvPicPr>
        <p:blipFill>
          <a:blip r:embed="rId4">
            <a:alphaModFix/>
          </a:blip>
          <a:stretch>
            <a:fillRect/>
          </a:stretch>
        </p:blipFill>
        <p:spPr>
          <a:xfrm>
            <a:off x="2080050" y="4026800"/>
            <a:ext cx="2419792" cy="864200"/>
          </a:xfrm>
          <a:prstGeom prst="rect">
            <a:avLst/>
          </a:prstGeom>
          <a:noFill/>
          <a:ln>
            <a:noFill/>
          </a:ln>
        </p:spPr>
      </p:pic>
      <p:pic>
        <p:nvPicPr>
          <p:cNvPr id="111" name="Google Shape;111;p18"/>
          <p:cNvPicPr preferRelativeResize="0"/>
          <p:nvPr/>
        </p:nvPicPr>
        <p:blipFill>
          <a:blip r:embed="rId5">
            <a:alphaModFix/>
          </a:blip>
          <a:stretch>
            <a:fillRect/>
          </a:stretch>
        </p:blipFill>
        <p:spPr>
          <a:xfrm>
            <a:off x="4652275" y="4020400"/>
            <a:ext cx="2411656" cy="876975"/>
          </a:xfrm>
          <a:prstGeom prst="rect">
            <a:avLst/>
          </a:prstGeom>
          <a:noFill/>
          <a:ln>
            <a:noFill/>
          </a:ln>
        </p:spPr>
      </p:pic>
      <p:pic>
        <p:nvPicPr>
          <p:cNvPr id="112" name="Google Shape;112;p18"/>
          <p:cNvPicPr preferRelativeResize="0"/>
          <p:nvPr/>
        </p:nvPicPr>
        <p:blipFill>
          <a:blip r:embed="rId6">
            <a:alphaModFix/>
          </a:blip>
          <a:stretch>
            <a:fillRect/>
          </a:stretch>
        </p:blipFill>
        <p:spPr>
          <a:xfrm>
            <a:off x="4652283" y="3156200"/>
            <a:ext cx="2411661" cy="8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Character - Penguin</a:t>
            </a:r>
            <a:endParaRPr/>
          </a:p>
        </p:txBody>
      </p:sp>
      <p:pic>
        <p:nvPicPr>
          <p:cNvPr id="118" name="Google Shape;118;p19"/>
          <p:cNvPicPr preferRelativeResize="0"/>
          <p:nvPr/>
        </p:nvPicPr>
        <p:blipFill>
          <a:blip r:embed="rId3">
            <a:alphaModFix/>
          </a:blip>
          <a:stretch>
            <a:fillRect/>
          </a:stretch>
        </p:blipFill>
        <p:spPr>
          <a:xfrm>
            <a:off x="914950" y="1539462"/>
            <a:ext cx="643050" cy="820000"/>
          </a:xfrm>
          <a:prstGeom prst="rect">
            <a:avLst/>
          </a:prstGeom>
          <a:noFill/>
          <a:ln>
            <a:noFill/>
          </a:ln>
        </p:spPr>
      </p:pic>
      <p:sp>
        <p:nvSpPr>
          <p:cNvPr id="119" name="Google Shape;119;p19"/>
          <p:cNvSpPr txBox="1"/>
          <p:nvPr/>
        </p:nvSpPr>
        <p:spPr>
          <a:xfrm>
            <a:off x="1081200" y="4180450"/>
            <a:ext cx="6981600" cy="6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Open Sans"/>
                <a:ea typeface="Open Sans"/>
                <a:cs typeface="Open Sans"/>
                <a:sym typeface="Open Sans"/>
              </a:rPr>
              <a:t>Moves left, right, and possibly up using the WASD format.</a:t>
            </a:r>
            <a:endParaRPr sz="2000">
              <a:solidFill>
                <a:schemeClr val="dk2"/>
              </a:solidFill>
              <a:latin typeface="Open Sans"/>
              <a:ea typeface="Open Sans"/>
              <a:cs typeface="Open Sans"/>
              <a:sym typeface="Open Sans"/>
            </a:endParaRPr>
          </a:p>
        </p:txBody>
      </p:sp>
      <p:pic>
        <p:nvPicPr>
          <p:cNvPr id="120" name="Google Shape;120;p19"/>
          <p:cNvPicPr preferRelativeResize="0"/>
          <p:nvPr/>
        </p:nvPicPr>
        <p:blipFill rotWithShape="1">
          <a:blip r:embed="rId4">
            <a:alphaModFix/>
          </a:blip>
          <a:srcRect b="65438" l="8613" r="70488" t="10296"/>
          <a:stretch/>
        </p:blipFill>
        <p:spPr>
          <a:xfrm>
            <a:off x="2513000" y="1592725"/>
            <a:ext cx="739176" cy="858326"/>
          </a:xfrm>
          <a:prstGeom prst="rect">
            <a:avLst/>
          </a:prstGeom>
          <a:noFill/>
          <a:ln>
            <a:noFill/>
          </a:ln>
        </p:spPr>
      </p:pic>
      <p:pic>
        <p:nvPicPr>
          <p:cNvPr id="121" name="Google Shape;121;p19"/>
          <p:cNvPicPr preferRelativeResize="0"/>
          <p:nvPr/>
        </p:nvPicPr>
        <p:blipFill rotWithShape="1">
          <a:blip r:embed="rId4">
            <a:alphaModFix/>
          </a:blip>
          <a:srcRect b="65617" l="36681" r="39411" t="10116"/>
          <a:stretch/>
        </p:blipFill>
        <p:spPr>
          <a:xfrm>
            <a:off x="4149200" y="1592725"/>
            <a:ext cx="845602" cy="858326"/>
          </a:xfrm>
          <a:prstGeom prst="rect">
            <a:avLst/>
          </a:prstGeom>
          <a:noFill/>
          <a:ln>
            <a:noFill/>
          </a:ln>
        </p:spPr>
      </p:pic>
      <p:pic>
        <p:nvPicPr>
          <p:cNvPr id="122" name="Google Shape;122;p19"/>
          <p:cNvPicPr preferRelativeResize="0"/>
          <p:nvPr/>
        </p:nvPicPr>
        <p:blipFill rotWithShape="1">
          <a:blip r:embed="rId4">
            <a:alphaModFix/>
          </a:blip>
          <a:srcRect b="36250" l="8793" r="70309" t="39483"/>
          <a:stretch/>
        </p:blipFill>
        <p:spPr>
          <a:xfrm>
            <a:off x="2513000" y="2746500"/>
            <a:ext cx="739176" cy="858326"/>
          </a:xfrm>
          <a:prstGeom prst="rect">
            <a:avLst/>
          </a:prstGeom>
          <a:noFill/>
          <a:ln>
            <a:noFill/>
          </a:ln>
        </p:spPr>
      </p:pic>
      <p:pic>
        <p:nvPicPr>
          <p:cNvPr id="123" name="Google Shape;123;p19"/>
          <p:cNvPicPr preferRelativeResize="0"/>
          <p:nvPr/>
        </p:nvPicPr>
        <p:blipFill rotWithShape="1">
          <a:blip r:embed="rId4">
            <a:alphaModFix/>
          </a:blip>
          <a:srcRect b="8818" l="8793" r="70309" t="66915"/>
          <a:stretch/>
        </p:blipFill>
        <p:spPr>
          <a:xfrm>
            <a:off x="914950" y="2746500"/>
            <a:ext cx="739176" cy="858326"/>
          </a:xfrm>
          <a:prstGeom prst="rect">
            <a:avLst/>
          </a:prstGeom>
          <a:noFill/>
          <a:ln>
            <a:noFill/>
          </a:ln>
        </p:spPr>
      </p:pic>
      <p:pic>
        <p:nvPicPr>
          <p:cNvPr id="124" name="Google Shape;124;p19"/>
          <p:cNvPicPr preferRelativeResize="0"/>
          <p:nvPr/>
        </p:nvPicPr>
        <p:blipFill rotWithShape="1">
          <a:blip r:embed="rId4">
            <a:alphaModFix/>
          </a:blip>
          <a:srcRect b="37866" l="36502" r="39591" t="35536"/>
          <a:stretch/>
        </p:blipFill>
        <p:spPr>
          <a:xfrm>
            <a:off x="4149200" y="2705275"/>
            <a:ext cx="845602" cy="940776"/>
          </a:xfrm>
          <a:prstGeom prst="rect">
            <a:avLst/>
          </a:prstGeom>
          <a:noFill/>
          <a:ln>
            <a:noFill/>
          </a:ln>
        </p:spPr>
      </p:pic>
      <p:pic>
        <p:nvPicPr>
          <p:cNvPr id="125" name="Google Shape;125;p19"/>
          <p:cNvPicPr preferRelativeResize="0"/>
          <p:nvPr/>
        </p:nvPicPr>
        <p:blipFill rotWithShape="1">
          <a:blip r:embed="rId4">
            <a:alphaModFix/>
          </a:blip>
          <a:srcRect b="9898" l="36607" r="39486" t="65835"/>
          <a:stretch/>
        </p:blipFill>
        <p:spPr>
          <a:xfrm>
            <a:off x="5942675" y="2746500"/>
            <a:ext cx="845602" cy="858326"/>
          </a:xfrm>
          <a:prstGeom prst="rect">
            <a:avLst/>
          </a:prstGeom>
          <a:noFill/>
          <a:ln>
            <a:noFill/>
          </a:ln>
        </p:spPr>
      </p:pic>
      <p:pic>
        <p:nvPicPr>
          <p:cNvPr id="126" name="Google Shape;126;p19"/>
          <p:cNvPicPr preferRelativeResize="0"/>
          <p:nvPr/>
        </p:nvPicPr>
        <p:blipFill rotWithShape="1">
          <a:blip r:embed="rId4">
            <a:alphaModFix/>
          </a:blip>
          <a:srcRect b="67056" l="67599" r="8493" t="0"/>
          <a:stretch/>
        </p:blipFill>
        <p:spPr>
          <a:xfrm>
            <a:off x="5942675" y="1366824"/>
            <a:ext cx="845602" cy="1165277"/>
          </a:xfrm>
          <a:prstGeom prst="rect">
            <a:avLst/>
          </a:prstGeom>
          <a:noFill/>
          <a:ln>
            <a:noFill/>
          </a:ln>
        </p:spPr>
      </p:pic>
      <p:pic>
        <p:nvPicPr>
          <p:cNvPr id="127" name="Google Shape;127;p19"/>
          <p:cNvPicPr preferRelativeResize="0"/>
          <p:nvPr/>
        </p:nvPicPr>
        <p:blipFill rotWithShape="1">
          <a:blip r:embed="rId4">
            <a:alphaModFix/>
          </a:blip>
          <a:srcRect b="33526" l="66882" r="9211" t="33529"/>
          <a:stretch/>
        </p:blipFill>
        <p:spPr>
          <a:xfrm>
            <a:off x="7399125" y="1391687"/>
            <a:ext cx="845602" cy="1165277"/>
          </a:xfrm>
          <a:prstGeom prst="rect">
            <a:avLst/>
          </a:prstGeom>
          <a:noFill/>
          <a:ln>
            <a:noFill/>
          </a:ln>
        </p:spPr>
      </p:pic>
      <p:pic>
        <p:nvPicPr>
          <p:cNvPr id="128" name="Google Shape;128;p19"/>
          <p:cNvPicPr preferRelativeResize="0"/>
          <p:nvPr/>
        </p:nvPicPr>
        <p:blipFill rotWithShape="1">
          <a:blip r:embed="rId4">
            <a:alphaModFix/>
          </a:blip>
          <a:srcRect b="3057" l="65981" r="10112" t="66212"/>
          <a:stretch/>
        </p:blipFill>
        <p:spPr>
          <a:xfrm>
            <a:off x="7399125" y="2517850"/>
            <a:ext cx="845602" cy="1086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Mockup</a:t>
            </a:r>
            <a:endParaRPr/>
          </a:p>
        </p:txBody>
      </p:sp>
      <p:sp>
        <p:nvSpPr>
          <p:cNvPr id="134" name="Google Shape;134;p20"/>
          <p:cNvSpPr txBox="1"/>
          <p:nvPr/>
        </p:nvSpPr>
        <p:spPr>
          <a:xfrm>
            <a:off x="903300" y="3355025"/>
            <a:ext cx="73374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Christiana Ramey</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b="19" l="0" r="0" t="9"/>
          <a:stretch/>
        </p:blipFill>
        <p:spPr>
          <a:xfrm>
            <a:off x="2857268" y="1720790"/>
            <a:ext cx="5119420" cy="3068726"/>
          </a:xfrm>
          <a:prstGeom prst="rect">
            <a:avLst/>
          </a:prstGeom>
          <a:noFill/>
          <a:ln>
            <a:noFill/>
          </a:ln>
        </p:spPr>
      </p:pic>
      <p:sp>
        <p:nvSpPr>
          <p:cNvPr id="140" name="Google Shape;140;p21"/>
          <p:cNvSpPr txBox="1"/>
          <p:nvPr>
            <p:ph type="title"/>
          </p:nvPr>
        </p:nvSpPr>
        <p:spPr>
          <a:xfrm>
            <a:off x="415825" y="11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point and UI</a:t>
            </a:r>
            <a:endParaRPr/>
          </a:p>
        </p:txBody>
      </p:sp>
      <p:sp>
        <p:nvSpPr>
          <p:cNvPr id="141" name="Google Shape;141;p21"/>
          <p:cNvSpPr txBox="1"/>
          <p:nvPr>
            <p:ph idx="1" type="body"/>
          </p:nvPr>
        </p:nvSpPr>
        <p:spPr>
          <a:xfrm>
            <a:off x="-48975" y="3530800"/>
            <a:ext cx="2478600" cy="104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Fish by clicking and holding the left mouse button</a:t>
            </a:r>
            <a:endParaRPr/>
          </a:p>
        </p:txBody>
      </p:sp>
      <p:cxnSp>
        <p:nvCxnSpPr>
          <p:cNvPr id="142" name="Google Shape;142;p21"/>
          <p:cNvCxnSpPr/>
          <p:nvPr/>
        </p:nvCxnSpPr>
        <p:spPr>
          <a:xfrm rot="10800000">
            <a:off x="6258375" y="427150"/>
            <a:ext cx="1562400" cy="1446600"/>
          </a:xfrm>
          <a:prstGeom prst="bentConnector3">
            <a:avLst>
              <a:gd fmla="val 8231" name="adj1"/>
            </a:avLst>
          </a:prstGeom>
          <a:noFill/>
          <a:ln cap="flat" cmpd="sng" w="9525">
            <a:solidFill>
              <a:srgbClr val="000000"/>
            </a:solidFill>
            <a:prstDash val="solid"/>
            <a:round/>
            <a:headEnd len="med" w="med" type="oval"/>
            <a:tailEnd len="med" w="med" type="oval"/>
          </a:ln>
          <a:effectLst>
            <a:outerShdw blurRad="57150" rotWithShape="0" algn="bl" dir="5400000" dist="19050">
              <a:srgbClr val="000000">
                <a:alpha val="75000"/>
              </a:srgbClr>
            </a:outerShdw>
          </a:effectLst>
        </p:spPr>
      </p:cxnSp>
      <p:sp>
        <p:nvSpPr>
          <p:cNvPr id="143" name="Google Shape;143;p21"/>
          <p:cNvSpPr txBox="1"/>
          <p:nvPr/>
        </p:nvSpPr>
        <p:spPr>
          <a:xfrm>
            <a:off x="4954463" y="221350"/>
            <a:ext cx="1575300" cy="6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Fish Inventory:</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displays each fish you have kept.</a:t>
            </a:r>
            <a:endParaRPr sz="1000">
              <a:solidFill>
                <a:schemeClr val="dk2"/>
              </a:solidFill>
              <a:latin typeface="Open Sans"/>
              <a:ea typeface="Open Sans"/>
              <a:cs typeface="Open Sans"/>
              <a:sym typeface="Open Sans"/>
            </a:endParaRPr>
          </a:p>
        </p:txBody>
      </p:sp>
      <p:sp>
        <p:nvSpPr>
          <p:cNvPr id="144" name="Google Shape;144;p21"/>
          <p:cNvSpPr txBox="1"/>
          <p:nvPr/>
        </p:nvSpPr>
        <p:spPr>
          <a:xfrm>
            <a:off x="8158950" y="510725"/>
            <a:ext cx="1097400" cy="14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Open Sans"/>
                <a:ea typeface="Open Sans"/>
                <a:cs typeface="Open Sans"/>
                <a:sym typeface="Open Sans"/>
              </a:rPr>
              <a:t>Breeding:</a:t>
            </a: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 sz="1100">
                <a:solidFill>
                  <a:schemeClr val="dk2"/>
                </a:solidFill>
                <a:latin typeface="Open Sans"/>
                <a:ea typeface="Open Sans"/>
                <a:cs typeface="Open Sans"/>
                <a:sym typeface="Open Sans"/>
              </a:rPr>
              <a:t>displays breeding fish and time left of breeding</a:t>
            </a:r>
            <a:r>
              <a:rPr lang="en" sz="1000">
                <a:solidFill>
                  <a:schemeClr val="dk2"/>
                </a:solidFill>
                <a:latin typeface="Open Sans"/>
                <a:ea typeface="Open Sans"/>
                <a:cs typeface="Open Sans"/>
                <a:sym typeface="Open Sans"/>
              </a:rPr>
              <a:t>.</a:t>
            </a:r>
            <a:endParaRPr sz="1000">
              <a:solidFill>
                <a:schemeClr val="dk2"/>
              </a:solidFill>
              <a:latin typeface="Open Sans"/>
              <a:ea typeface="Open Sans"/>
              <a:cs typeface="Open Sans"/>
              <a:sym typeface="Open Sans"/>
            </a:endParaRPr>
          </a:p>
        </p:txBody>
      </p:sp>
      <p:sp>
        <p:nvSpPr>
          <p:cNvPr id="145" name="Google Shape;145;p21"/>
          <p:cNvSpPr txBox="1"/>
          <p:nvPr/>
        </p:nvSpPr>
        <p:spPr>
          <a:xfrm>
            <a:off x="4782850" y="957700"/>
            <a:ext cx="22035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Fishing Log:</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displays every fish the player has caught, including those released back into the ocean. </a:t>
            </a:r>
            <a:endParaRPr sz="1000">
              <a:solidFill>
                <a:schemeClr val="dk2"/>
              </a:solidFill>
              <a:latin typeface="Open Sans"/>
              <a:ea typeface="Open Sans"/>
              <a:cs typeface="Open Sans"/>
              <a:sym typeface="Open Sans"/>
            </a:endParaRPr>
          </a:p>
        </p:txBody>
      </p:sp>
      <p:sp>
        <p:nvSpPr>
          <p:cNvPr id="146" name="Google Shape;146;p21"/>
          <p:cNvSpPr txBox="1"/>
          <p:nvPr/>
        </p:nvSpPr>
        <p:spPr>
          <a:xfrm>
            <a:off x="7931650" y="2802250"/>
            <a:ext cx="1281600" cy="20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Settings: displays credits, music volume, etc..</a:t>
            </a:r>
            <a:endParaRPr sz="1200">
              <a:solidFill>
                <a:schemeClr val="dk2"/>
              </a:solidFill>
              <a:latin typeface="Open Sans"/>
              <a:ea typeface="Open Sans"/>
              <a:cs typeface="Open Sans"/>
              <a:sym typeface="Open Sans"/>
            </a:endParaRPr>
          </a:p>
        </p:txBody>
      </p:sp>
      <p:cxnSp>
        <p:nvCxnSpPr>
          <p:cNvPr id="147" name="Google Shape;147;p21"/>
          <p:cNvCxnSpPr/>
          <p:nvPr/>
        </p:nvCxnSpPr>
        <p:spPr>
          <a:xfrm flipH="1" rot="-5400000">
            <a:off x="7877225" y="2469850"/>
            <a:ext cx="334200" cy="292800"/>
          </a:xfrm>
          <a:prstGeom prst="bentConnector3">
            <a:avLst>
              <a:gd fmla="val 50000" name="adj1"/>
            </a:avLst>
          </a:prstGeom>
          <a:noFill/>
          <a:ln cap="flat" cmpd="sng" w="9525">
            <a:solidFill>
              <a:srgbClr val="000000"/>
            </a:solidFill>
            <a:prstDash val="solid"/>
            <a:round/>
            <a:headEnd len="med" w="med" type="oval"/>
            <a:tailEnd len="med" w="med" type="oval"/>
          </a:ln>
          <a:effectLst>
            <a:outerShdw blurRad="57150" rotWithShape="0" algn="bl" dir="5400000" dist="19050">
              <a:srgbClr val="000000">
                <a:alpha val="78000"/>
              </a:srgbClr>
            </a:outerShdw>
          </a:effectLst>
        </p:spPr>
      </p:cxnSp>
      <p:cxnSp>
        <p:nvCxnSpPr>
          <p:cNvPr id="148" name="Google Shape;148;p21"/>
          <p:cNvCxnSpPr/>
          <p:nvPr/>
        </p:nvCxnSpPr>
        <p:spPr>
          <a:xfrm rot="10800000">
            <a:off x="6849850" y="1410850"/>
            <a:ext cx="964500" cy="835800"/>
          </a:xfrm>
          <a:prstGeom prst="bentConnector3">
            <a:avLst>
              <a:gd fmla="val 50000" name="adj1"/>
            </a:avLst>
          </a:prstGeom>
          <a:noFill/>
          <a:ln cap="flat" cmpd="sng" w="9525">
            <a:solidFill>
              <a:srgbClr val="000000"/>
            </a:solidFill>
            <a:prstDash val="solid"/>
            <a:round/>
            <a:headEnd len="med" w="med" type="oval"/>
            <a:tailEnd len="med" w="med" type="oval"/>
          </a:ln>
          <a:effectLst>
            <a:outerShdw blurRad="57150" rotWithShape="0" algn="bl" dir="5400000" dist="19050">
              <a:srgbClr val="000000">
                <a:alpha val="84000"/>
              </a:srgbClr>
            </a:outerShdw>
          </a:effectLst>
        </p:spPr>
      </p:cxnSp>
      <p:sp>
        <p:nvSpPr>
          <p:cNvPr id="149" name="Google Shape;149;p21"/>
          <p:cNvSpPr txBox="1"/>
          <p:nvPr/>
        </p:nvSpPr>
        <p:spPr>
          <a:xfrm>
            <a:off x="-14525" y="2449150"/>
            <a:ext cx="2126100" cy="6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Open Sans"/>
                <a:ea typeface="Open Sans"/>
                <a:cs typeface="Open Sans"/>
                <a:sym typeface="Open Sans"/>
              </a:rPr>
              <a:t>(optional) Sky changes through time of day</a:t>
            </a:r>
            <a:endParaRPr sz="1600">
              <a:solidFill>
                <a:schemeClr val="dk2"/>
              </a:solidFill>
              <a:latin typeface="Open Sans"/>
              <a:ea typeface="Open Sans"/>
              <a:cs typeface="Open Sans"/>
              <a:sym typeface="Open Sans"/>
            </a:endParaRPr>
          </a:p>
        </p:txBody>
      </p:sp>
      <p:cxnSp>
        <p:nvCxnSpPr>
          <p:cNvPr id="150" name="Google Shape;150;p21"/>
          <p:cNvCxnSpPr/>
          <p:nvPr/>
        </p:nvCxnSpPr>
        <p:spPr>
          <a:xfrm flipH="1" rot="10800000">
            <a:off x="2036475" y="3320450"/>
            <a:ext cx="3150300" cy="765000"/>
          </a:xfrm>
          <a:prstGeom prst="bentConnector3">
            <a:avLst>
              <a:gd fmla="val 19389" name="adj1"/>
            </a:avLst>
          </a:prstGeom>
          <a:noFill/>
          <a:ln cap="flat" cmpd="sng" w="9525">
            <a:solidFill>
              <a:srgbClr val="000000"/>
            </a:solidFill>
            <a:prstDash val="solid"/>
            <a:round/>
            <a:headEnd len="med" w="med" type="oval"/>
            <a:tailEnd len="med" w="med" type="oval"/>
          </a:ln>
          <a:effectLst>
            <a:outerShdw blurRad="57150" rotWithShape="0" algn="bl" dir="5400000" dist="19050">
              <a:srgbClr val="000000"/>
            </a:outerShdw>
          </a:effectLst>
        </p:spPr>
      </p:cxnSp>
      <p:cxnSp>
        <p:nvCxnSpPr>
          <p:cNvPr id="151" name="Google Shape;151;p21"/>
          <p:cNvCxnSpPr/>
          <p:nvPr/>
        </p:nvCxnSpPr>
        <p:spPr>
          <a:xfrm flipH="1" rot="10800000">
            <a:off x="2139375" y="2021575"/>
            <a:ext cx="732900" cy="713700"/>
          </a:xfrm>
          <a:prstGeom prst="bentConnector3">
            <a:avLst>
              <a:gd fmla="val 50000" name="adj1"/>
            </a:avLst>
          </a:prstGeom>
          <a:noFill/>
          <a:ln cap="flat" cmpd="sng" w="9525">
            <a:solidFill>
              <a:srgbClr val="000000"/>
            </a:solidFill>
            <a:prstDash val="solid"/>
            <a:round/>
            <a:headEnd len="med" w="med" type="oval"/>
            <a:tailEnd len="med" w="med" type="oval"/>
          </a:ln>
          <a:effectLst>
            <a:outerShdw blurRad="57150" rotWithShape="0" algn="bl" dir="5400000" dist="19050">
              <a:srgbClr val="000000">
                <a:alpha val="80000"/>
              </a:srgbClr>
            </a:outerShdw>
          </a:effectLst>
        </p:spPr>
      </p:cxnSp>
      <p:cxnSp>
        <p:nvCxnSpPr>
          <p:cNvPr id="152" name="Google Shape;152;p21"/>
          <p:cNvCxnSpPr/>
          <p:nvPr/>
        </p:nvCxnSpPr>
        <p:spPr>
          <a:xfrm rot="10800000">
            <a:off x="2420075" y="1430050"/>
            <a:ext cx="475800" cy="443700"/>
          </a:xfrm>
          <a:prstGeom prst="bentConnector3">
            <a:avLst>
              <a:gd fmla="val 50000" name="adj1"/>
            </a:avLst>
          </a:prstGeom>
          <a:noFill/>
          <a:ln cap="flat" cmpd="sng" w="9525">
            <a:solidFill>
              <a:srgbClr val="000000"/>
            </a:solidFill>
            <a:prstDash val="solid"/>
            <a:round/>
            <a:headEnd len="med" w="med" type="oval"/>
            <a:tailEnd len="med" w="med" type="oval"/>
          </a:ln>
          <a:effectLst>
            <a:outerShdw blurRad="57150" rotWithShape="0" algn="bl" dir="5400000" dist="19050">
              <a:srgbClr val="000000">
                <a:alpha val="74000"/>
              </a:srgbClr>
            </a:outerShdw>
          </a:effectLst>
        </p:spPr>
      </p:cxnSp>
      <p:sp>
        <p:nvSpPr>
          <p:cNvPr id="153" name="Google Shape;153;p21"/>
          <p:cNvSpPr txBox="1"/>
          <p:nvPr/>
        </p:nvSpPr>
        <p:spPr>
          <a:xfrm>
            <a:off x="259825" y="1121525"/>
            <a:ext cx="20637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Sand dollars are earned through selling fish</a:t>
            </a:r>
            <a:endParaRPr>
              <a:solidFill>
                <a:schemeClr val="dk2"/>
              </a:solidFill>
              <a:latin typeface="Open Sans"/>
              <a:ea typeface="Open Sans"/>
              <a:cs typeface="Open Sans"/>
              <a:sym typeface="Open Sans"/>
            </a:endParaRPr>
          </a:p>
        </p:txBody>
      </p:sp>
      <p:cxnSp>
        <p:nvCxnSpPr>
          <p:cNvPr id="154" name="Google Shape;154;p21"/>
          <p:cNvCxnSpPr/>
          <p:nvPr/>
        </p:nvCxnSpPr>
        <p:spPr>
          <a:xfrm flipH="1" rot="10800000">
            <a:off x="7907975" y="2017075"/>
            <a:ext cx="106200" cy="4500"/>
          </a:xfrm>
          <a:prstGeom prst="straightConnector1">
            <a:avLst/>
          </a:prstGeom>
          <a:noFill/>
          <a:ln cap="flat" cmpd="sng" w="9525">
            <a:solidFill>
              <a:srgbClr val="000000"/>
            </a:solidFill>
            <a:prstDash val="solid"/>
            <a:round/>
            <a:headEnd len="med" w="med" type="oval"/>
            <a:tailEnd len="med" w="med" type="none"/>
          </a:ln>
        </p:spPr>
      </p:cxnSp>
      <p:cxnSp>
        <p:nvCxnSpPr>
          <p:cNvPr id="155" name="Google Shape;155;p21"/>
          <p:cNvCxnSpPr/>
          <p:nvPr/>
        </p:nvCxnSpPr>
        <p:spPr>
          <a:xfrm rot="10800000">
            <a:off x="8012975" y="805100"/>
            <a:ext cx="0" cy="1216500"/>
          </a:xfrm>
          <a:prstGeom prst="straightConnector1">
            <a:avLst/>
          </a:prstGeom>
          <a:noFill/>
          <a:ln cap="flat" cmpd="sng" w="9525">
            <a:solidFill>
              <a:srgbClr val="000000"/>
            </a:solidFill>
            <a:prstDash val="solid"/>
            <a:round/>
            <a:headEnd len="med" w="med" type="none"/>
            <a:tailEnd len="med" w="med" type="none"/>
          </a:ln>
          <a:effectLst>
            <a:outerShdw blurRad="57150" rotWithShape="0" algn="bl" dir="5400000" dist="19050">
              <a:srgbClr val="000000">
                <a:alpha val="80000"/>
              </a:srgbClr>
            </a:outerShdw>
          </a:effectLst>
        </p:spPr>
      </p:cxnSp>
      <p:cxnSp>
        <p:nvCxnSpPr>
          <p:cNvPr id="156" name="Google Shape;156;p21"/>
          <p:cNvCxnSpPr/>
          <p:nvPr/>
        </p:nvCxnSpPr>
        <p:spPr>
          <a:xfrm>
            <a:off x="8012975" y="805100"/>
            <a:ext cx="181200" cy="0"/>
          </a:xfrm>
          <a:prstGeom prst="straightConnector1">
            <a:avLst/>
          </a:prstGeom>
          <a:noFill/>
          <a:ln cap="flat" cmpd="sng" w="9525">
            <a:solidFill>
              <a:srgbClr val="000000"/>
            </a:solidFill>
            <a:prstDash val="solid"/>
            <a:round/>
            <a:headEnd len="med" w="med" type="none"/>
            <a:tailEnd len="med" w="med" type="oval"/>
          </a:ln>
          <a:effectLst>
            <a:outerShdw blurRad="57150" rotWithShape="0" algn="bl" dir="5400000" dist="19050">
              <a:srgbClr val="000000">
                <a:alpha val="80000"/>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