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10"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1/10/2025</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22460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1/10/2025</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5379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1/10/2025</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2797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1/10/2025</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500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1/10/2025</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984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1/10/2025</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3422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1/10/2025</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969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1/10/2025</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7357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1/10/2025</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49753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1/10/2025</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9673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1/10/2025</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92878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1/10/2025</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765569053"/>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4CC06-5B5C-C2DF-8372-8B5A205728A8}"/>
              </a:ext>
            </a:extLst>
          </p:cNvPr>
          <p:cNvSpPr>
            <a:spLocks noGrp="1"/>
          </p:cNvSpPr>
          <p:nvPr>
            <p:ph type="ctrTitle"/>
          </p:nvPr>
        </p:nvSpPr>
        <p:spPr>
          <a:xfrm>
            <a:off x="49306" y="963428"/>
            <a:ext cx="4684059" cy="2817438"/>
          </a:xfrm>
        </p:spPr>
        <p:txBody>
          <a:bodyPr>
            <a:normAutofit/>
          </a:bodyPr>
          <a:lstStyle/>
          <a:p>
            <a:pPr algn="l"/>
            <a:r>
              <a:rPr lang="en-US" sz="4600" dirty="0"/>
              <a:t>Data Analysis of Overhangs and Slabs in Bouldering</a:t>
            </a:r>
          </a:p>
        </p:txBody>
      </p:sp>
      <p:sp>
        <p:nvSpPr>
          <p:cNvPr id="3" name="Subtitle 2">
            <a:extLst>
              <a:ext uri="{FF2B5EF4-FFF2-40B4-BE49-F238E27FC236}">
                <a16:creationId xmlns:a16="http://schemas.microsoft.com/office/drawing/2014/main" id="{1A74D84E-4F1D-0024-FA4F-240F267DEBC3}"/>
              </a:ext>
            </a:extLst>
          </p:cNvPr>
          <p:cNvSpPr>
            <a:spLocks noGrp="1"/>
          </p:cNvSpPr>
          <p:nvPr>
            <p:ph type="subTitle" idx="1"/>
          </p:nvPr>
        </p:nvSpPr>
        <p:spPr>
          <a:xfrm>
            <a:off x="485661" y="4630271"/>
            <a:ext cx="2952749" cy="1775291"/>
          </a:xfrm>
        </p:spPr>
        <p:txBody>
          <a:bodyPr>
            <a:normAutofit/>
          </a:bodyPr>
          <a:lstStyle/>
          <a:p>
            <a:pPr algn="l"/>
            <a:r>
              <a:rPr lang="en-US" sz="2000" dirty="0" err="1"/>
              <a:t>Ege</a:t>
            </a:r>
            <a:r>
              <a:rPr lang="en-US" sz="2000" dirty="0"/>
              <a:t> Aral Aksoy 28589</a:t>
            </a:r>
          </a:p>
        </p:txBody>
      </p:sp>
      <p:pic>
        <p:nvPicPr>
          <p:cNvPr id="2052" name="Picture 4" descr="Bouldering in London: 7 of the Best Bouldering Spots in the Capital">
            <a:extLst>
              <a:ext uri="{FF2B5EF4-FFF2-40B4-BE49-F238E27FC236}">
                <a16:creationId xmlns:a16="http://schemas.microsoft.com/office/drawing/2014/main" id="{269213E0-F00E-0312-1806-8EAB0225F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615" r="10912" b="-1"/>
          <a:stretch/>
        </p:blipFill>
        <p:spPr bwMode="auto">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noFill/>
          <a:extLst>
            <a:ext uri="{909E8E84-426E-40DD-AFC4-6F175D3DCCD1}">
              <a14:hiddenFill xmlns:a14="http://schemas.microsoft.com/office/drawing/2010/main">
                <a:solidFill>
                  <a:srgbClr val="FFFFFF"/>
                </a:solidFill>
              </a14:hiddenFill>
            </a:ext>
          </a:extLst>
        </p:spPr>
      </p:pic>
      <p:grpSp>
        <p:nvGrpSpPr>
          <p:cNvPr id="2059" name="Group 2058">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2060" name="Freeform: Shape 2059">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5" name="Freeform: Shape 2064">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573256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FC3238-8244-F8C8-7419-A0B0C6049DA2}"/>
              </a:ext>
            </a:extLst>
          </p:cNvPr>
          <p:cNvSpPr>
            <a:spLocks noGrp="1"/>
          </p:cNvSpPr>
          <p:nvPr>
            <p:ph type="title"/>
          </p:nvPr>
        </p:nvSpPr>
        <p:spPr>
          <a:xfrm>
            <a:off x="762000" y="762000"/>
            <a:ext cx="3810001" cy="2025649"/>
          </a:xfrm>
        </p:spPr>
        <p:txBody>
          <a:bodyPr anchor="b">
            <a:normAutofit/>
          </a:bodyPr>
          <a:lstStyle/>
          <a:p>
            <a:r>
              <a:rPr lang="en-US"/>
              <a:t>Gym Comparison </a:t>
            </a:r>
            <a:br>
              <a:rPr lang="en-US"/>
            </a:br>
            <a:endParaRPr lang="en-US" dirty="0"/>
          </a:p>
        </p:txBody>
      </p:sp>
      <p:pic>
        <p:nvPicPr>
          <p:cNvPr id="5" name="Content Placeholder 4">
            <a:extLst>
              <a:ext uri="{FF2B5EF4-FFF2-40B4-BE49-F238E27FC236}">
                <a16:creationId xmlns:a16="http://schemas.microsoft.com/office/drawing/2014/main" id="{A31DE691-16B8-5E0D-67C7-BF0DA93912B1}"/>
              </a:ext>
            </a:extLst>
          </p:cNvPr>
          <p:cNvPicPr>
            <a:picLocks noChangeAspect="1"/>
          </p:cNvPicPr>
          <p:nvPr/>
        </p:nvPicPr>
        <p:blipFill>
          <a:blip r:embed="rId2"/>
          <a:stretch>
            <a:fillRect/>
          </a:stretch>
        </p:blipFill>
        <p:spPr>
          <a:xfrm>
            <a:off x="5334000" y="2225040"/>
            <a:ext cx="6096000" cy="2407919"/>
          </a:xfrm>
          <a:prstGeom prst="rect">
            <a:avLst/>
          </a:prstGeom>
        </p:spPr>
      </p:pic>
      <p:sp>
        <p:nvSpPr>
          <p:cNvPr id="9" name="Content Placeholder 8">
            <a:extLst>
              <a:ext uri="{FF2B5EF4-FFF2-40B4-BE49-F238E27FC236}">
                <a16:creationId xmlns:a16="http://schemas.microsoft.com/office/drawing/2014/main" id="{3405F876-2BCC-3F2C-A7A8-231CD77348F7}"/>
              </a:ext>
            </a:extLst>
          </p:cNvPr>
          <p:cNvSpPr>
            <a:spLocks noGrp="1"/>
          </p:cNvSpPr>
          <p:nvPr>
            <p:ph idx="1"/>
          </p:nvPr>
        </p:nvSpPr>
        <p:spPr>
          <a:xfrm>
            <a:off x="762001" y="3047999"/>
            <a:ext cx="3810000" cy="3048001"/>
          </a:xfrm>
        </p:spPr>
        <p:txBody>
          <a:bodyPr>
            <a:normAutofit fontScale="92500" lnSpcReduction="20000"/>
          </a:bodyPr>
          <a:lstStyle/>
          <a:p>
            <a:pPr marL="0" indent="0">
              <a:buNone/>
            </a:pPr>
            <a:r>
              <a:rPr lang="en-US" dirty="0"/>
              <a:t>Gym B has higher completion rates relative to gym A which indicates that gym B is an easier gym compared to A. This also points out that the “said difficulty” in each gym is not on the same standard hence skewing the hypothesis. </a:t>
            </a:r>
          </a:p>
        </p:txBody>
      </p:sp>
    </p:spTree>
    <p:extLst>
      <p:ext uri="{BB962C8B-B14F-4D97-AF65-F5344CB8AC3E}">
        <p14:creationId xmlns:p14="http://schemas.microsoft.com/office/powerpoint/2010/main" val="2806017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93D9-0DFE-51D8-6583-01CCAB6A8BA7}"/>
              </a:ext>
            </a:extLst>
          </p:cNvPr>
          <p:cNvSpPr>
            <a:spLocks noGrp="1"/>
          </p:cNvSpPr>
          <p:nvPr>
            <p:ph type="title"/>
          </p:nvPr>
        </p:nvSpPr>
        <p:spPr/>
        <p:txBody>
          <a:bodyPr/>
          <a:lstStyle/>
          <a:p>
            <a:r>
              <a:rPr lang="en-US" dirty="0"/>
              <a:t>In Conclusion</a:t>
            </a:r>
          </a:p>
        </p:txBody>
      </p:sp>
      <p:sp>
        <p:nvSpPr>
          <p:cNvPr id="3" name="Content Placeholder 2">
            <a:extLst>
              <a:ext uri="{FF2B5EF4-FFF2-40B4-BE49-F238E27FC236}">
                <a16:creationId xmlns:a16="http://schemas.microsoft.com/office/drawing/2014/main" id="{729A2E83-CB9B-10FB-D60C-262EA9BDD551}"/>
              </a:ext>
            </a:extLst>
          </p:cNvPr>
          <p:cNvSpPr>
            <a:spLocks noGrp="1"/>
          </p:cNvSpPr>
          <p:nvPr>
            <p:ph idx="1"/>
          </p:nvPr>
        </p:nvSpPr>
        <p:spPr/>
        <p:txBody>
          <a:bodyPr/>
          <a:lstStyle/>
          <a:p>
            <a:pPr marL="0" indent="0">
              <a:buNone/>
            </a:pPr>
            <a:r>
              <a:rPr lang="en-US" dirty="0"/>
              <a:t>The hypothesis still stands however it is not as reliable as it first seemed due to uncontrollable environments such as the subjective difficulty of the climb, that more slabs were practiced relative to overhangs thus making the analysis seem more in favor with the hypothesis than it might have been and the two gyms having different success rates.</a:t>
            </a:r>
          </a:p>
        </p:txBody>
      </p:sp>
    </p:spTree>
    <p:extLst>
      <p:ext uri="{BB962C8B-B14F-4D97-AF65-F5344CB8AC3E}">
        <p14:creationId xmlns:p14="http://schemas.microsoft.com/office/powerpoint/2010/main" val="382656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Climbing 101 — Escalade Rock Climbing">
            <a:extLst>
              <a:ext uri="{FF2B5EF4-FFF2-40B4-BE49-F238E27FC236}">
                <a16:creationId xmlns:a16="http://schemas.microsoft.com/office/drawing/2014/main" id="{4767F1C4-D4BE-324A-4C87-72D338BF0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 b="15728"/>
          <a:stretch/>
        </p:blipFill>
        <p:spPr bwMode="auto">
          <a:xfrm>
            <a:off x="20" y="10"/>
            <a:ext cx="12191435" cy="6857989"/>
          </a:xfrm>
          <a:prstGeom prst="rect">
            <a:avLst/>
          </a:prstGeom>
          <a:noFill/>
          <a:extLst>
            <a:ext uri="{909E8E84-426E-40DD-AFC4-6F175D3DCCD1}">
              <a14:hiddenFill xmlns:a14="http://schemas.microsoft.com/office/drawing/2010/main">
                <a:solidFill>
                  <a:srgbClr val="FFFFFF"/>
                </a:solidFill>
              </a14:hiddenFill>
            </a:ext>
          </a:extLst>
        </p:spPr>
      </p:pic>
      <p:sp>
        <p:nvSpPr>
          <p:cNvPr id="9225" name="Rectangle 9224">
            <a:extLst>
              <a:ext uri="{FF2B5EF4-FFF2-40B4-BE49-F238E27FC236}">
                <a16:creationId xmlns:a16="http://schemas.microsoft.com/office/drawing/2014/main" id="{0A3D475D-F146-44DA-80FB-3306B95B8D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23925" y="-923925"/>
            <a:ext cx="6858000" cy="8705850"/>
          </a:xfrm>
          <a:prstGeom prst="rect">
            <a:avLst/>
          </a:prstGeom>
          <a:gradFill>
            <a:gsLst>
              <a:gs pos="100000">
                <a:srgbClr val="000000">
                  <a:alpha val="0"/>
                </a:srgbClr>
              </a:gs>
              <a:gs pos="31000">
                <a:srgbClr val="000000">
                  <a:alpha val="70000"/>
                </a:srgb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DE356-7B52-C9CB-EDA2-6E32358C31E9}"/>
              </a:ext>
            </a:extLst>
          </p:cNvPr>
          <p:cNvSpPr>
            <a:spLocks noGrp="1"/>
          </p:cNvSpPr>
          <p:nvPr>
            <p:ph type="title"/>
          </p:nvPr>
        </p:nvSpPr>
        <p:spPr>
          <a:xfrm>
            <a:off x="762000" y="1523999"/>
            <a:ext cx="5334000" cy="3535018"/>
          </a:xfrm>
        </p:spPr>
        <p:txBody>
          <a:bodyPr vert="horz" lIns="91440" tIns="45720" rIns="91440" bIns="45720" rtlCol="0" anchor="ctr" anchorCtr="0">
            <a:normAutofit/>
          </a:bodyPr>
          <a:lstStyle/>
          <a:p>
            <a:r>
              <a:rPr lang="en-US" sz="8000">
                <a:solidFill>
                  <a:srgbClr val="FFFFFF"/>
                </a:solidFill>
              </a:rPr>
              <a:t>Thank you for your time.</a:t>
            </a:r>
          </a:p>
        </p:txBody>
      </p:sp>
      <p:sp>
        <p:nvSpPr>
          <p:cNvPr id="3" name="Content Placeholder 2">
            <a:extLst>
              <a:ext uri="{FF2B5EF4-FFF2-40B4-BE49-F238E27FC236}">
                <a16:creationId xmlns:a16="http://schemas.microsoft.com/office/drawing/2014/main" id="{3F0F2DCA-8134-B1A1-9961-6F6BB02FAE8F}"/>
              </a:ext>
            </a:extLst>
          </p:cNvPr>
          <p:cNvSpPr>
            <a:spLocks noGrp="1"/>
          </p:cNvSpPr>
          <p:nvPr>
            <p:ph idx="1"/>
          </p:nvPr>
        </p:nvSpPr>
        <p:spPr>
          <a:xfrm>
            <a:off x="762000" y="5333998"/>
            <a:ext cx="5334000" cy="762000"/>
          </a:xfrm>
        </p:spPr>
        <p:txBody>
          <a:bodyPr vert="horz" lIns="91440" tIns="45720" rIns="91440" bIns="45720" rtlCol="0" anchor="t">
            <a:normAutofit/>
          </a:bodyPr>
          <a:lstStyle/>
          <a:p>
            <a:pPr marL="0" indent="0">
              <a:buNone/>
            </a:pPr>
            <a:r>
              <a:rPr lang="en-US" sz="2400">
                <a:solidFill>
                  <a:srgbClr val="FFFFFF"/>
                </a:solidFill>
              </a:rPr>
              <a:t>Ege Aral Aksoy</a:t>
            </a:r>
          </a:p>
        </p:txBody>
      </p:sp>
    </p:spTree>
    <p:extLst>
      <p:ext uri="{BB962C8B-B14F-4D97-AF65-F5344CB8AC3E}">
        <p14:creationId xmlns:p14="http://schemas.microsoft.com/office/powerpoint/2010/main" val="2067656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24904C-226E-77B2-82E2-65C51EA5E9EA}"/>
              </a:ext>
            </a:extLst>
          </p:cNvPr>
          <p:cNvSpPr>
            <a:spLocks noGrp="1"/>
          </p:cNvSpPr>
          <p:nvPr>
            <p:ph type="title"/>
          </p:nvPr>
        </p:nvSpPr>
        <p:spPr>
          <a:xfrm>
            <a:off x="762000" y="914400"/>
            <a:ext cx="4210594" cy="1873249"/>
          </a:xfrm>
        </p:spPr>
        <p:txBody>
          <a:bodyPr>
            <a:normAutofit/>
          </a:bodyPr>
          <a:lstStyle/>
          <a:p>
            <a:r>
              <a:rPr lang="en-US" dirty="0"/>
              <a:t>Gathering of Data</a:t>
            </a:r>
            <a:endParaRPr lang="en-US"/>
          </a:p>
        </p:txBody>
      </p:sp>
      <p:sp>
        <p:nvSpPr>
          <p:cNvPr id="3" name="Content Placeholder 2">
            <a:extLst>
              <a:ext uri="{FF2B5EF4-FFF2-40B4-BE49-F238E27FC236}">
                <a16:creationId xmlns:a16="http://schemas.microsoft.com/office/drawing/2014/main" id="{2B6DF024-3D9B-61C8-1446-4C1DC9BCCA2E}"/>
              </a:ext>
            </a:extLst>
          </p:cNvPr>
          <p:cNvSpPr>
            <a:spLocks noGrp="1"/>
          </p:cNvSpPr>
          <p:nvPr>
            <p:ph idx="1"/>
          </p:nvPr>
        </p:nvSpPr>
        <p:spPr>
          <a:xfrm>
            <a:off x="5334000" y="914400"/>
            <a:ext cx="6096000" cy="1873248"/>
          </a:xfrm>
        </p:spPr>
        <p:txBody>
          <a:bodyPr>
            <a:normAutofit fontScale="70000" lnSpcReduction="20000"/>
          </a:bodyPr>
          <a:lstStyle/>
          <a:p>
            <a:r>
              <a:rPr lang="en-US" dirty="0"/>
              <a:t>The data was gathered for a period of 11 months via Top Logger: which takes a record of all the boulders attempted, whilst keeping their grades, how many attempts it took you to finish and what type of boulder it is along with the gym where it was logged.</a:t>
            </a:r>
            <a:br>
              <a:rPr lang="en-US" dirty="0"/>
            </a:br>
            <a:br>
              <a:rPr lang="en-US" dirty="0"/>
            </a:br>
            <a:r>
              <a:rPr lang="en-US" dirty="0"/>
              <a:t>This data is kept in csv format however was transformed into an excel file for ease of understanding.</a:t>
            </a:r>
          </a:p>
        </p:txBody>
      </p:sp>
      <p:sp>
        <p:nvSpPr>
          <p:cNvPr id="1047" name="Freeform: Shape 1046">
            <a:extLst>
              <a:ext uri="{FF2B5EF4-FFF2-40B4-BE49-F238E27FC236}">
                <a16:creationId xmlns:a16="http://schemas.microsoft.com/office/drawing/2014/main" id="{A2D09E29-DA9C-48B4-8529-45E27815C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014035"/>
            <a:ext cx="12192000" cy="1203824"/>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8" name="Freeform: Shape 1047">
            <a:extLst>
              <a:ext uri="{FF2B5EF4-FFF2-40B4-BE49-F238E27FC236}">
                <a16:creationId xmlns:a16="http://schemas.microsoft.com/office/drawing/2014/main" id="{6D777C00-D019-4D9B-B6A9-48984C81AA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014035"/>
            <a:ext cx="12192000" cy="1203824"/>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Die neue Boulderhalle in Essen - Element Boulders Essen">
            <a:extLst>
              <a:ext uri="{FF2B5EF4-FFF2-40B4-BE49-F238E27FC236}">
                <a16:creationId xmlns:a16="http://schemas.microsoft.com/office/drawing/2014/main" id="{D86FE6B7-4685-7BD6-E5AB-83EACE547BD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32759" y="3864334"/>
            <a:ext cx="2231667" cy="22316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8A93D7D-5595-0EEE-A51A-3D1D2436A8D5}"/>
              </a:ext>
            </a:extLst>
          </p:cNvPr>
          <p:cNvPicPr>
            <a:picLocks noChangeAspect="1"/>
          </p:cNvPicPr>
          <p:nvPr/>
        </p:nvPicPr>
        <p:blipFill>
          <a:blip r:embed="rId4"/>
          <a:stretch>
            <a:fillRect/>
          </a:stretch>
        </p:blipFill>
        <p:spPr>
          <a:xfrm>
            <a:off x="6730949" y="3864334"/>
            <a:ext cx="2664677" cy="2231667"/>
          </a:xfrm>
          <a:prstGeom prst="rect">
            <a:avLst/>
          </a:prstGeom>
        </p:spPr>
      </p:pic>
    </p:spTree>
    <p:extLst>
      <p:ext uri="{BB962C8B-B14F-4D97-AF65-F5344CB8AC3E}">
        <p14:creationId xmlns:p14="http://schemas.microsoft.com/office/powerpoint/2010/main" val="291767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4" name="Group 13">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8" name="Freeform: Shape 17">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5" name="Group 14">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6" name="Freeform: Shape 15">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2" descr="Slab vs Overhang: The battle of the wall angles - YouTube">
            <a:extLst>
              <a:ext uri="{FF2B5EF4-FFF2-40B4-BE49-F238E27FC236}">
                <a16:creationId xmlns:a16="http://schemas.microsoft.com/office/drawing/2014/main" id="{6594FB70-F448-397D-BE38-884F4E07888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99149" y="1354311"/>
            <a:ext cx="4854675" cy="273075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B5474244-5E57-F60F-4852-0FAE60482C67}"/>
              </a:ext>
            </a:extLst>
          </p:cNvPr>
          <p:cNvSpPr txBox="1">
            <a:spLocks/>
          </p:cNvSpPr>
          <p:nvPr/>
        </p:nvSpPr>
        <p:spPr>
          <a:xfrm>
            <a:off x="164464" y="939114"/>
            <a:ext cx="3143250" cy="830393"/>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Hypothesis</a:t>
            </a:r>
          </a:p>
        </p:txBody>
      </p:sp>
      <p:sp>
        <p:nvSpPr>
          <p:cNvPr id="7" name="Content Placeholder 2">
            <a:extLst>
              <a:ext uri="{FF2B5EF4-FFF2-40B4-BE49-F238E27FC236}">
                <a16:creationId xmlns:a16="http://schemas.microsoft.com/office/drawing/2014/main" id="{A7DF2966-1505-81B3-8A4E-6BE44FE6C6A2}"/>
              </a:ext>
            </a:extLst>
          </p:cNvPr>
          <p:cNvSpPr txBox="1">
            <a:spLocks/>
          </p:cNvSpPr>
          <p:nvPr/>
        </p:nvSpPr>
        <p:spPr>
          <a:xfrm>
            <a:off x="-101574" y="1924337"/>
            <a:ext cx="6299149" cy="498527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5900" dirty="0"/>
              <a:t>As time goes on, the data will show slabs becoming easier compared to overhangs. </a:t>
            </a:r>
          </a:p>
          <a:p>
            <a:endParaRPr lang="en-US" sz="5900" dirty="0"/>
          </a:p>
          <a:p>
            <a:r>
              <a:rPr lang="en-US" sz="5900" dirty="0">
                <a:solidFill>
                  <a:srgbClr val="FFFFFF"/>
                </a:solidFill>
                <a:latin typeface="Arial Nova Cond" panose="020B0506020202020204" pitchFamily="34" charset="0"/>
              </a:rPr>
              <a:t>This is due to my already  muscular built from previous sports experience. Since overhangs require more strength relative to technique overhangs should be easier compared to slabs early on. However, as I understand bouldering and technique more later slabs will become easier since it doesn’t require muscles to be good at which I additionally already have.</a:t>
            </a:r>
            <a:endParaRPr lang="en-US" sz="5900" dirty="0"/>
          </a:p>
          <a:p>
            <a:endParaRPr lang="en-US" dirty="0"/>
          </a:p>
        </p:txBody>
      </p:sp>
    </p:spTree>
    <p:extLst>
      <p:ext uri="{BB962C8B-B14F-4D97-AF65-F5344CB8AC3E}">
        <p14:creationId xmlns:p14="http://schemas.microsoft.com/office/powerpoint/2010/main" val="984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D636A-2B7E-EB1A-99E2-798ED1073653}"/>
              </a:ext>
            </a:extLst>
          </p:cNvPr>
          <p:cNvSpPr>
            <a:spLocks noGrp="1"/>
          </p:cNvSpPr>
          <p:nvPr>
            <p:ph type="title"/>
          </p:nvPr>
        </p:nvSpPr>
        <p:spPr>
          <a:xfrm>
            <a:off x="125506" y="1000685"/>
            <a:ext cx="5970494" cy="1857375"/>
          </a:xfrm>
        </p:spPr>
        <p:txBody>
          <a:bodyPr anchor="b">
            <a:normAutofit/>
          </a:bodyPr>
          <a:lstStyle/>
          <a:p>
            <a:r>
              <a:rPr lang="en-US" sz="3100"/>
              <a:t>What Will the Conclusive Data Analysis of Overhangs and Slabs Consist of?</a:t>
            </a:r>
          </a:p>
        </p:txBody>
      </p:sp>
      <p:pic>
        <p:nvPicPr>
          <p:cNvPr id="6146" name="Picture 2" descr="Dynos are the coolest moves in climbing : see why">
            <a:extLst>
              <a:ext uri="{FF2B5EF4-FFF2-40B4-BE49-F238E27FC236}">
                <a16:creationId xmlns:a16="http://schemas.microsoft.com/office/drawing/2014/main" id="{8E9A6B6D-AA1B-9919-DB2F-2F5EADA54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536" r="50330" b="1"/>
          <a:stretch/>
        </p:blipFill>
        <p:spPr bwMode="auto">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noFill/>
          <a:effectLst>
            <a:outerShdw blurRad="381000" dist="152400" dir="10800000" algn="tr"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nvGrpSpPr>
          <p:cNvPr id="6153" name="Group 6152">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6154" name="Freeform: Shape 6153">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55" name="Freeform: Shape 6154">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D5452E73-9E66-E3AA-7F9E-A24ECACA0DE0}"/>
              </a:ext>
            </a:extLst>
          </p:cNvPr>
          <p:cNvSpPr>
            <a:spLocks noGrp="1"/>
          </p:cNvSpPr>
          <p:nvPr>
            <p:ph idx="1"/>
          </p:nvPr>
        </p:nvSpPr>
        <p:spPr>
          <a:xfrm>
            <a:off x="233082" y="3120602"/>
            <a:ext cx="5399271" cy="3167019"/>
          </a:xfrm>
        </p:spPr>
        <p:txBody>
          <a:bodyPr anchor="t">
            <a:noAutofit/>
          </a:bodyPr>
          <a:lstStyle/>
          <a:p>
            <a:r>
              <a:rPr lang="en-US" sz="2400" dirty="0"/>
              <a:t>Progression of Monthly Average Grades</a:t>
            </a:r>
          </a:p>
          <a:p>
            <a:r>
              <a:rPr lang="en-US" sz="2400" dirty="0"/>
              <a:t>Completion by Grade</a:t>
            </a:r>
          </a:p>
          <a:p>
            <a:r>
              <a:rPr lang="en-US" sz="2400" dirty="0"/>
              <a:t>Attempts Correlation</a:t>
            </a:r>
          </a:p>
          <a:p>
            <a:r>
              <a:rPr lang="en-US" sz="2400" dirty="0"/>
              <a:t>Heatmap</a:t>
            </a:r>
          </a:p>
          <a:p>
            <a:r>
              <a:rPr lang="en-US" sz="2400" dirty="0"/>
              <a:t>Highest Grade Each Month &amp; Fewest Attempts</a:t>
            </a:r>
          </a:p>
          <a:p>
            <a:r>
              <a:rPr lang="en-US" sz="2400" dirty="0"/>
              <a:t>Gym Comparison </a:t>
            </a:r>
          </a:p>
        </p:txBody>
      </p:sp>
    </p:spTree>
    <p:extLst>
      <p:ext uri="{BB962C8B-B14F-4D97-AF65-F5344CB8AC3E}">
        <p14:creationId xmlns:p14="http://schemas.microsoft.com/office/powerpoint/2010/main" val="208226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8182B-8ACC-190D-CE09-7CC2FF8D8950}"/>
              </a:ext>
            </a:extLst>
          </p:cNvPr>
          <p:cNvSpPr>
            <a:spLocks noGrp="1"/>
          </p:cNvSpPr>
          <p:nvPr>
            <p:ph type="title"/>
          </p:nvPr>
        </p:nvSpPr>
        <p:spPr>
          <a:xfrm>
            <a:off x="762000" y="762000"/>
            <a:ext cx="3810001" cy="2025649"/>
          </a:xfrm>
        </p:spPr>
        <p:txBody>
          <a:bodyPr anchor="b">
            <a:normAutofit/>
          </a:bodyPr>
          <a:lstStyle/>
          <a:p>
            <a:r>
              <a:rPr lang="en-US" sz="3400"/>
              <a:t>Progression of Monthly Average Grades</a:t>
            </a:r>
            <a:br>
              <a:rPr lang="en-US" sz="3400"/>
            </a:br>
            <a:endParaRPr lang="en-US" sz="3400"/>
          </a:p>
        </p:txBody>
      </p:sp>
      <p:pic>
        <p:nvPicPr>
          <p:cNvPr id="5" name="Content Placeholder 4">
            <a:extLst>
              <a:ext uri="{FF2B5EF4-FFF2-40B4-BE49-F238E27FC236}">
                <a16:creationId xmlns:a16="http://schemas.microsoft.com/office/drawing/2014/main" id="{7A1D3956-66A2-5783-5EE5-9C1B48511290}"/>
              </a:ext>
            </a:extLst>
          </p:cNvPr>
          <p:cNvPicPr>
            <a:picLocks noChangeAspect="1"/>
          </p:cNvPicPr>
          <p:nvPr/>
        </p:nvPicPr>
        <p:blipFill>
          <a:blip r:embed="rId2"/>
          <a:stretch>
            <a:fillRect/>
          </a:stretch>
        </p:blipFill>
        <p:spPr>
          <a:xfrm>
            <a:off x="4699467" y="1492534"/>
            <a:ext cx="7365066" cy="3645707"/>
          </a:xfrm>
          <a:prstGeom prst="rect">
            <a:avLst/>
          </a:prstGeom>
        </p:spPr>
      </p:pic>
      <p:sp>
        <p:nvSpPr>
          <p:cNvPr id="9" name="Content Placeholder 8">
            <a:extLst>
              <a:ext uri="{FF2B5EF4-FFF2-40B4-BE49-F238E27FC236}">
                <a16:creationId xmlns:a16="http://schemas.microsoft.com/office/drawing/2014/main" id="{9F32AC74-412F-912F-9C08-DF713313AA10}"/>
              </a:ext>
            </a:extLst>
          </p:cNvPr>
          <p:cNvSpPr>
            <a:spLocks noGrp="1"/>
          </p:cNvSpPr>
          <p:nvPr>
            <p:ph idx="1"/>
          </p:nvPr>
        </p:nvSpPr>
        <p:spPr>
          <a:xfrm>
            <a:off x="206466" y="2478276"/>
            <a:ext cx="4493001" cy="3967348"/>
          </a:xfrm>
        </p:spPr>
        <p:txBody>
          <a:bodyPr>
            <a:normAutofit fontScale="62500" lnSpcReduction="20000"/>
          </a:bodyPr>
          <a:lstStyle/>
          <a:p>
            <a:pPr marL="0" indent="0">
              <a:buNone/>
            </a:pPr>
            <a:r>
              <a:rPr lang="en-US" dirty="0"/>
              <a:t>During the February - March Overhangs had a higher average grade compared to slabs which shows It was easier to complete overhangs initially. </a:t>
            </a:r>
          </a:p>
          <a:p>
            <a:pPr marL="0" indent="0">
              <a:buNone/>
            </a:pPr>
            <a:endParaRPr lang="en-US" dirty="0"/>
          </a:p>
          <a:p>
            <a:pPr marL="0" indent="0">
              <a:buNone/>
            </a:pPr>
            <a:r>
              <a:rPr lang="en-US" dirty="0"/>
              <a:t>April – September however has different results. The average grades equal out hence it shows that there is a faster rate of improving at slabs compared to overhangs. </a:t>
            </a:r>
          </a:p>
          <a:p>
            <a:pPr marL="0" indent="0">
              <a:buNone/>
            </a:pPr>
            <a:endParaRPr lang="en-US" dirty="0"/>
          </a:p>
          <a:p>
            <a:pPr marL="0" indent="0">
              <a:buNone/>
            </a:pPr>
            <a:r>
              <a:rPr lang="en-US" dirty="0"/>
              <a:t>Finally for months 8 – 11 slabs have overtaken overhangs in avg Difficulty. </a:t>
            </a:r>
          </a:p>
          <a:p>
            <a:pPr marL="0" indent="0">
              <a:buNone/>
            </a:pPr>
            <a:endParaRPr lang="en-US" dirty="0"/>
          </a:p>
          <a:p>
            <a:pPr marL="0" indent="0">
              <a:buNone/>
            </a:pPr>
            <a:r>
              <a:rPr lang="en-US" dirty="0"/>
              <a:t>This shows that the hypothesis is aligned with the data.</a:t>
            </a:r>
          </a:p>
        </p:txBody>
      </p:sp>
    </p:spTree>
    <p:extLst>
      <p:ext uri="{BB962C8B-B14F-4D97-AF65-F5344CB8AC3E}">
        <p14:creationId xmlns:p14="http://schemas.microsoft.com/office/powerpoint/2010/main" val="154446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08250-B0C1-AD64-F371-97BCA5645736}"/>
              </a:ext>
            </a:extLst>
          </p:cNvPr>
          <p:cNvSpPr>
            <a:spLocks noGrp="1"/>
          </p:cNvSpPr>
          <p:nvPr>
            <p:ph type="title"/>
          </p:nvPr>
        </p:nvSpPr>
        <p:spPr>
          <a:xfrm>
            <a:off x="330526" y="314326"/>
            <a:ext cx="4571999" cy="1905054"/>
          </a:xfrm>
        </p:spPr>
        <p:txBody>
          <a:bodyPr anchor="b">
            <a:normAutofit/>
          </a:bodyPr>
          <a:lstStyle/>
          <a:p>
            <a:r>
              <a:rPr lang="en-US" dirty="0"/>
              <a:t>Completion by Grade</a:t>
            </a:r>
            <a:br>
              <a:rPr lang="en-US" dirty="0"/>
            </a:br>
            <a:endParaRPr lang="en-US" dirty="0"/>
          </a:p>
        </p:txBody>
      </p:sp>
      <p:sp>
        <p:nvSpPr>
          <p:cNvPr id="11" name="Content Placeholder 10">
            <a:extLst>
              <a:ext uri="{FF2B5EF4-FFF2-40B4-BE49-F238E27FC236}">
                <a16:creationId xmlns:a16="http://schemas.microsoft.com/office/drawing/2014/main" id="{D8936D42-C463-8859-1E00-767FE7EFED62}"/>
              </a:ext>
            </a:extLst>
          </p:cNvPr>
          <p:cNvSpPr>
            <a:spLocks noGrp="1"/>
          </p:cNvSpPr>
          <p:nvPr>
            <p:ph idx="1"/>
          </p:nvPr>
        </p:nvSpPr>
        <p:spPr>
          <a:xfrm>
            <a:off x="325514" y="2047874"/>
            <a:ext cx="4896641" cy="4495800"/>
          </a:xfrm>
        </p:spPr>
        <p:txBody>
          <a:bodyPr>
            <a:normAutofit fontScale="92500" lnSpcReduction="10000"/>
          </a:bodyPr>
          <a:lstStyle/>
          <a:p>
            <a:pPr marL="0" indent="0">
              <a:buNone/>
            </a:pPr>
            <a:r>
              <a:rPr lang="en-US" dirty="0"/>
              <a:t>The climbs for Overhang initially look simpler and easier for me as seen by the data having less attempts for it to finish relative to slabs for v1 and v2 even being able to skip v0. </a:t>
            </a:r>
          </a:p>
          <a:p>
            <a:pPr marL="0" indent="0">
              <a:buNone/>
            </a:pPr>
            <a:endParaRPr lang="en-US" dirty="0"/>
          </a:p>
          <a:p>
            <a:pPr marL="0" indent="0">
              <a:buNone/>
            </a:pPr>
            <a:r>
              <a:rPr lang="en-US" dirty="0"/>
              <a:t>However, as months progress the data shows that there is an increased success with slab routes since it takes overhang more attempts to not even be able to successfully complete the boulder.</a:t>
            </a:r>
          </a:p>
        </p:txBody>
      </p:sp>
      <p:sp>
        <p:nvSpPr>
          <p:cNvPr id="16" name="Freeform: Shape 15">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942DD3EC-19C2-79F3-ED56-A79F27E246A1}"/>
              </a:ext>
            </a:extLst>
          </p:cNvPr>
          <p:cNvPicPr>
            <a:picLocks noChangeAspect="1"/>
          </p:cNvPicPr>
          <p:nvPr/>
        </p:nvPicPr>
        <p:blipFill>
          <a:blip r:embed="rId3"/>
          <a:stretch>
            <a:fillRect/>
          </a:stretch>
        </p:blipFill>
        <p:spPr>
          <a:xfrm>
            <a:off x="7406330" y="762000"/>
            <a:ext cx="3475336" cy="2571749"/>
          </a:xfrm>
          <a:prstGeom prst="rect">
            <a:avLst/>
          </a:prstGeom>
        </p:spPr>
      </p:pic>
      <p:pic>
        <p:nvPicPr>
          <p:cNvPr id="7" name="Picture 6">
            <a:extLst>
              <a:ext uri="{FF2B5EF4-FFF2-40B4-BE49-F238E27FC236}">
                <a16:creationId xmlns:a16="http://schemas.microsoft.com/office/drawing/2014/main" id="{CA7A68A9-AEB3-D604-D500-30133A67C9FB}"/>
              </a:ext>
            </a:extLst>
          </p:cNvPr>
          <p:cNvPicPr>
            <a:picLocks noChangeAspect="1"/>
          </p:cNvPicPr>
          <p:nvPr/>
        </p:nvPicPr>
        <p:blipFill>
          <a:blip r:embed="rId4"/>
          <a:stretch>
            <a:fillRect/>
          </a:stretch>
        </p:blipFill>
        <p:spPr>
          <a:xfrm>
            <a:off x="7406330" y="3524251"/>
            <a:ext cx="3475336" cy="2571749"/>
          </a:xfrm>
          <a:prstGeom prst="rect">
            <a:avLst/>
          </a:prstGeom>
        </p:spPr>
      </p:pic>
    </p:spTree>
    <p:extLst>
      <p:ext uri="{BB962C8B-B14F-4D97-AF65-F5344CB8AC3E}">
        <p14:creationId xmlns:p14="http://schemas.microsoft.com/office/powerpoint/2010/main" val="254655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DBC41-4655-50E4-5F09-6C48628F51DF}"/>
              </a:ext>
            </a:extLst>
          </p:cNvPr>
          <p:cNvSpPr>
            <a:spLocks noGrp="1"/>
          </p:cNvSpPr>
          <p:nvPr>
            <p:ph type="title"/>
          </p:nvPr>
        </p:nvSpPr>
        <p:spPr>
          <a:xfrm>
            <a:off x="762000" y="762000"/>
            <a:ext cx="3810001" cy="2025649"/>
          </a:xfrm>
        </p:spPr>
        <p:txBody>
          <a:bodyPr anchor="b">
            <a:normAutofit/>
          </a:bodyPr>
          <a:lstStyle/>
          <a:p>
            <a:r>
              <a:rPr lang="en-US"/>
              <a:t>Attempts Correlation</a:t>
            </a:r>
            <a:br>
              <a:rPr lang="en-US"/>
            </a:br>
            <a:endParaRPr lang="en-US" dirty="0"/>
          </a:p>
        </p:txBody>
      </p:sp>
      <p:pic>
        <p:nvPicPr>
          <p:cNvPr id="5" name="Content Placeholder 4" descr="A graph of blue squares&#10;&#10;Description automatically generated">
            <a:extLst>
              <a:ext uri="{FF2B5EF4-FFF2-40B4-BE49-F238E27FC236}">
                <a16:creationId xmlns:a16="http://schemas.microsoft.com/office/drawing/2014/main" id="{F6BBD9D4-700D-9CA7-32BD-B0A505EB9772}"/>
              </a:ext>
            </a:extLst>
          </p:cNvPr>
          <p:cNvPicPr>
            <a:picLocks noChangeAspect="1"/>
          </p:cNvPicPr>
          <p:nvPr/>
        </p:nvPicPr>
        <p:blipFill>
          <a:blip r:embed="rId2"/>
          <a:stretch>
            <a:fillRect/>
          </a:stretch>
        </p:blipFill>
        <p:spPr>
          <a:xfrm>
            <a:off x="5334000" y="1920240"/>
            <a:ext cx="6096000" cy="3017519"/>
          </a:xfrm>
          <a:prstGeom prst="rect">
            <a:avLst/>
          </a:prstGeom>
        </p:spPr>
      </p:pic>
      <p:sp>
        <p:nvSpPr>
          <p:cNvPr id="9" name="Content Placeholder 8">
            <a:extLst>
              <a:ext uri="{FF2B5EF4-FFF2-40B4-BE49-F238E27FC236}">
                <a16:creationId xmlns:a16="http://schemas.microsoft.com/office/drawing/2014/main" id="{5B1CBF8A-0F3F-E5E3-5AAF-7D9CFB5CB8A9}"/>
              </a:ext>
            </a:extLst>
          </p:cNvPr>
          <p:cNvSpPr>
            <a:spLocks noGrp="1"/>
          </p:cNvSpPr>
          <p:nvPr>
            <p:ph idx="1"/>
          </p:nvPr>
        </p:nvSpPr>
        <p:spPr>
          <a:xfrm>
            <a:off x="762001" y="3047999"/>
            <a:ext cx="3810000" cy="3048001"/>
          </a:xfrm>
        </p:spPr>
        <p:txBody>
          <a:bodyPr>
            <a:normAutofit fontScale="62500" lnSpcReduction="20000"/>
          </a:bodyPr>
          <a:lstStyle/>
          <a:p>
            <a:pPr marL="0" indent="0">
              <a:buNone/>
            </a:pPr>
            <a:r>
              <a:rPr lang="en-US" dirty="0"/>
              <a:t>In the graph when overhang attempts go up, slab attempts also go up hence there being a positive or negative correlation. </a:t>
            </a:r>
          </a:p>
          <a:p>
            <a:pPr marL="0" indent="0">
              <a:buNone/>
            </a:pPr>
            <a:r>
              <a:rPr lang="en-US" dirty="0"/>
              <a:t>When it is positive it suggests that in the same month I focus both overhangs and slabs the same, and it being the opposite for negative.</a:t>
            </a:r>
          </a:p>
          <a:p>
            <a:pPr marL="0" indent="0">
              <a:buNone/>
            </a:pPr>
            <a:r>
              <a:rPr lang="en-US" dirty="0"/>
              <a:t>This finding shows that the hypothesis is partially true because the reason why I improved at slabs is not only because I already had a muscular build but also because I attempted more slabs compared to overhangs.</a:t>
            </a:r>
          </a:p>
        </p:txBody>
      </p:sp>
    </p:spTree>
    <p:extLst>
      <p:ext uri="{BB962C8B-B14F-4D97-AF65-F5344CB8AC3E}">
        <p14:creationId xmlns:p14="http://schemas.microsoft.com/office/powerpoint/2010/main" val="326567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85470-5114-0C56-719E-04A1A044CBB4}"/>
              </a:ext>
            </a:extLst>
          </p:cNvPr>
          <p:cNvSpPr>
            <a:spLocks noGrp="1"/>
          </p:cNvSpPr>
          <p:nvPr>
            <p:ph type="title"/>
          </p:nvPr>
        </p:nvSpPr>
        <p:spPr>
          <a:xfrm>
            <a:off x="381000" y="-1077913"/>
            <a:ext cx="4450080" cy="2689225"/>
          </a:xfrm>
        </p:spPr>
        <p:txBody>
          <a:bodyPr anchor="b">
            <a:normAutofit/>
          </a:bodyPr>
          <a:lstStyle/>
          <a:p>
            <a:r>
              <a:rPr lang="en-US" sz="4800" dirty="0"/>
              <a:t>Heatmap</a:t>
            </a:r>
          </a:p>
        </p:txBody>
      </p:sp>
      <p:pic>
        <p:nvPicPr>
          <p:cNvPr id="5" name="Content Placeholder 4" descr="A screenshot of a graph&#10;&#10;Description automatically generated">
            <a:extLst>
              <a:ext uri="{FF2B5EF4-FFF2-40B4-BE49-F238E27FC236}">
                <a16:creationId xmlns:a16="http://schemas.microsoft.com/office/drawing/2014/main" id="{9686A88C-6E5C-B2DD-666A-A9493916939A}"/>
              </a:ext>
            </a:extLst>
          </p:cNvPr>
          <p:cNvPicPr>
            <a:picLocks noChangeAspect="1"/>
          </p:cNvPicPr>
          <p:nvPr/>
        </p:nvPicPr>
        <p:blipFill>
          <a:blip r:embed="rId2"/>
          <a:stretch>
            <a:fillRect/>
          </a:stretch>
        </p:blipFill>
        <p:spPr>
          <a:xfrm>
            <a:off x="5212080" y="1328928"/>
            <a:ext cx="6217920" cy="4119371"/>
          </a:xfrm>
          <a:prstGeom prst="rect">
            <a:avLst/>
          </a:prstGeom>
        </p:spPr>
      </p:pic>
      <p:sp>
        <p:nvSpPr>
          <p:cNvPr id="9" name="Content Placeholder 8">
            <a:extLst>
              <a:ext uri="{FF2B5EF4-FFF2-40B4-BE49-F238E27FC236}">
                <a16:creationId xmlns:a16="http://schemas.microsoft.com/office/drawing/2014/main" id="{AD41BDA6-C1C2-B659-0FC1-C1D72048041D}"/>
              </a:ext>
            </a:extLst>
          </p:cNvPr>
          <p:cNvSpPr>
            <a:spLocks noGrp="1"/>
          </p:cNvSpPr>
          <p:nvPr>
            <p:ph idx="1"/>
          </p:nvPr>
        </p:nvSpPr>
        <p:spPr>
          <a:xfrm>
            <a:off x="121920" y="1905000"/>
            <a:ext cx="5288280" cy="4686300"/>
          </a:xfrm>
        </p:spPr>
        <p:txBody>
          <a:bodyPr>
            <a:normAutofit lnSpcReduction="10000"/>
          </a:bodyPr>
          <a:lstStyle/>
          <a:p>
            <a:r>
              <a:rPr lang="en-US" dirty="0"/>
              <a:t>Heatmap Conclusions:</a:t>
            </a:r>
          </a:p>
          <a:p>
            <a:r>
              <a:rPr lang="en-US" dirty="0"/>
              <a:t>More difficult climbs require more attempts however they still have less completion rates relatively to easier climbs.</a:t>
            </a:r>
          </a:p>
          <a:p>
            <a:r>
              <a:rPr lang="en-US" dirty="0"/>
              <a:t>The heatmap aligns with the idea that a muscular foundation does help early on with overhangs but technique and attempts management for a slab especially become important as the grades increase.</a:t>
            </a:r>
          </a:p>
          <a:p>
            <a:endParaRPr lang="en-US" dirty="0"/>
          </a:p>
        </p:txBody>
      </p:sp>
    </p:spTree>
    <p:extLst>
      <p:ext uri="{BB962C8B-B14F-4D97-AF65-F5344CB8AC3E}">
        <p14:creationId xmlns:p14="http://schemas.microsoft.com/office/powerpoint/2010/main" val="320777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C2D9CA-0CFD-3E0D-38F0-9E1F286858CF}"/>
              </a:ext>
            </a:extLst>
          </p:cNvPr>
          <p:cNvSpPr>
            <a:spLocks noGrp="1"/>
          </p:cNvSpPr>
          <p:nvPr>
            <p:ph type="title"/>
          </p:nvPr>
        </p:nvSpPr>
        <p:spPr>
          <a:xfrm>
            <a:off x="762000" y="762000"/>
            <a:ext cx="3810001" cy="2025649"/>
          </a:xfrm>
        </p:spPr>
        <p:txBody>
          <a:bodyPr anchor="b">
            <a:normAutofit/>
          </a:bodyPr>
          <a:lstStyle/>
          <a:p>
            <a:r>
              <a:rPr lang="en-US" sz="3400"/>
              <a:t>Highest Grade Each Month &amp; Fewest Attempts</a:t>
            </a:r>
            <a:br>
              <a:rPr lang="en-US" sz="3400"/>
            </a:br>
            <a:endParaRPr lang="en-US" sz="3400"/>
          </a:p>
        </p:txBody>
      </p:sp>
      <p:pic>
        <p:nvPicPr>
          <p:cNvPr id="8194" name="Picture 2" descr="Uploaded image">
            <a:extLst>
              <a:ext uri="{FF2B5EF4-FFF2-40B4-BE49-F238E27FC236}">
                <a16:creationId xmlns:a16="http://schemas.microsoft.com/office/drawing/2014/main" id="{59BD6546-8B4F-28E6-64B4-8ECB8801E5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1539239"/>
            <a:ext cx="6096000" cy="377952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72DB4F3-B07C-EA65-F608-CAFA7CD58CD4}"/>
              </a:ext>
            </a:extLst>
          </p:cNvPr>
          <p:cNvSpPr>
            <a:spLocks noGrp="1"/>
          </p:cNvSpPr>
          <p:nvPr>
            <p:ph idx="1"/>
          </p:nvPr>
        </p:nvSpPr>
        <p:spPr>
          <a:xfrm>
            <a:off x="762000" y="2787649"/>
            <a:ext cx="4099559" cy="3308351"/>
          </a:xfrm>
        </p:spPr>
        <p:txBody>
          <a:bodyPr>
            <a:normAutofit fontScale="77500" lnSpcReduction="20000"/>
          </a:bodyPr>
          <a:lstStyle/>
          <a:p>
            <a:r>
              <a:rPr lang="en-US" dirty="0"/>
              <a:t>This chart shows that there are fluctuations within how some months slabs might finish easier, but some months overhangs might.</a:t>
            </a:r>
          </a:p>
          <a:p>
            <a:r>
              <a:rPr lang="en-US" dirty="0"/>
              <a:t>This reflects that sometimes a specific route deemed to be a certain difficulty might actually not be that difficult which does also create another variable which can't be controlled within this analysis.</a:t>
            </a:r>
          </a:p>
        </p:txBody>
      </p:sp>
    </p:spTree>
    <p:extLst>
      <p:ext uri="{BB962C8B-B14F-4D97-AF65-F5344CB8AC3E}">
        <p14:creationId xmlns:p14="http://schemas.microsoft.com/office/powerpoint/2010/main" val="926045541"/>
      </p:ext>
    </p:extLst>
  </p:cSld>
  <p:clrMapOvr>
    <a:masterClrMapping/>
  </p:clrMapOvr>
</p:sld>
</file>

<file path=ppt/theme/theme1.xml><?xml version="1.0" encoding="utf-8"?>
<a:theme xmlns:a="http://schemas.openxmlformats.org/drawingml/2006/main" name="TornVTI">
  <a:themeElements>
    <a:clrScheme name="AnalogousFromLightSeedRightStep">
      <a:dk1>
        <a:srgbClr val="000000"/>
      </a:dk1>
      <a:lt1>
        <a:srgbClr val="FFFFFF"/>
      </a:lt1>
      <a:dk2>
        <a:srgbClr val="413424"/>
      </a:dk2>
      <a:lt2>
        <a:srgbClr val="E2E8E4"/>
      </a:lt2>
      <a:accent1>
        <a:srgbClr val="EC70C6"/>
      </a:accent1>
      <a:accent2>
        <a:srgbClr val="E8517A"/>
      </a:accent2>
      <a:accent3>
        <a:srgbClr val="EC8270"/>
      </a:accent3>
      <a:accent4>
        <a:srgbClr val="E2912A"/>
      </a:accent4>
      <a:accent5>
        <a:srgbClr val="A8A650"/>
      </a:accent5>
      <a:accent6>
        <a:srgbClr val="83AF3D"/>
      </a:accent6>
      <a:hlink>
        <a:srgbClr val="568E67"/>
      </a:hlink>
      <a:folHlink>
        <a:srgbClr val="7F7F7F"/>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79</TotalTime>
  <Words>689</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Nova Cond</vt:lpstr>
      <vt:lpstr>Impact</vt:lpstr>
      <vt:lpstr>TornVTI</vt:lpstr>
      <vt:lpstr>Data Analysis of Overhangs and Slabs in Bouldering</vt:lpstr>
      <vt:lpstr>Gathering of Data</vt:lpstr>
      <vt:lpstr>PowerPoint Presentation</vt:lpstr>
      <vt:lpstr>What Will the Conclusive Data Analysis of Overhangs and Slabs Consist of?</vt:lpstr>
      <vt:lpstr>Progression of Monthly Average Grades </vt:lpstr>
      <vt:lpstr>Completion by Grade </vt:lpstr>
      <vt:lpstr>Attempts Correlation </vt:lpstr>
      <vt:lpstr>Heatmap</vt:lpstr>
      <vt:lpstr>Highest Grade Each Month &amp; Fewest Attempts </vt:lpstr>
      <vt:lpstr>Gym Comparison  </vt:lpstr>
      <vt:lpstr>In Conclusion</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Overhangs and Slabs in Bouldering</dc:title>
  <dc:creator>Ege Aral Aksoy</dc:creator>
  <cp:lastModifiedBy>Aksoy, E.K. (Kerem)</cp:lastModifiedBy>
  <cp:revision>1</cp:revision>
  <dcterms:created xsi:type="dcterms:W3CDTF">2025-01-10T19:02:13Z</dcterms:created>
  <dcterms:modified xsi:type="dcterms:W3CDTF">2025-01-10T20:21:32Z</dcterms:modified>
</cp:coreProperties>
</file>