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ABF3598-4771-4097-A718-AC2BA3143156}">
  <a:tblStyle styleId="{5ABF3598-4771-4097-A718-AC2BA3143156}" styleName="Table_0">
    <a:wholeTbl>
      <a:tcTxStyle>
        <a:font>
          <a:latin typeface="Arial"/>
          <a:ea typeface="Arial"/>
          <a:cs typeface="Arial"/>
        </a:font>
        <a:srgbClr val="000000"/>
      </a:tcTxStyle>
      <a:tcStyle>
        <a:tcBdr>
          <a:left>
            <a:ln cap="flat" cmpd="sng">
              <a:solidFill>
                <a:srgbClr val="47494D"/>
              </a:solidFill>
              <a:prstDash val="solid"/>
              <a:round/>
              <a:headEnd len="sm" w="sm" type="none"/>
              <a:tailEnd len="sm" w="sm" type="none"/>
            </a:ln>
          </a:left>
          <a:right>
            <a:ln cap="flat" cmpd="sng">
              <a:solidFill>
                <a:srgbClr val="47494D"/>
              </a:solidFill>
              <a:prstDash val="solid"/>
              <a:round/>
              <a:headEnd len="sm" w="sm" type="none"/>
              <a:tailEnd len="sm" w="sm" type="none"/>
            </a:ln>
          </a:right>
          <a:top>
            <a:ln cap="flat" cmpd="sng">
              <a:solidFill>
                <a:srgbClr val="47494D"/>
              </a:solidFill>
              <a:prstDash val="solid"/>
              <a:round/>
              <a:headEnd len="sm" w="sm" type="none"/>
              <a:tailEnd len="sm" w="sm" type="none"/>
            </a:ln>
          </a:top>
          <a:bottom>
            <a:ln cap="flat" cmpd="sng">
              <a:solidFill>
                <a:srgbClr val="47494D"/>
              </a:solidFill>
              <a:prstDash val="solid"/>
              <a:round/>
              <a:headEnd len="sm" w="sm" type="none"/>
              <a:tailEnd len="sm" w="sm" type="none"/>
            </a:ln>
          </a:bottom>
          <a:insideH>
            <a:ln cap="flat" cmpd="sng">
              <a:solidFill>
                <a:srgbClr val="47494D"/>
              </a:solidFill>
              <a:prstDash val="solid"/>
              <a:round/>
              <a:headEnd len="sm" w="sm" type="none"/>
              <a:tailEnd len="sm" w="sm" type="none"/>
            </a:ln>
          </a:insideH>
          <a:insideV>
            <a:ln cap="flat" cmpd="sng">
              <a:solidFill>
                <a:srgbClr val="47494D"/>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4387C39-554B-4115-934E-28994A5687BC}"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CA71277-5BED-4A67-B061-27F9DB444077}" styleName="Table_2">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CBF7D47-A90C-48DF-976E-8746B92D8D0E}" styleName="Table_3">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4d93faa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4d93faa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bc92607a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bc92607a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bc92607a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bc92607a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Obtained using all features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bc92607a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bc92607a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 search CV was used for parameter selection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bc92607a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bc92607a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bc92607a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bc92607a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bc92607a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bc92607a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houg it gave information that best 3 features provide sufficient accuracy.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bc92607a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bc92607a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Neural networks were not expected to be main focus of the project since other methods were expected to provide sufficient accuracy according to initial tests.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Results from the neural network experiments were used to support the limitations of dataset on the accuracy.</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bc92607a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bc92607a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bc92607a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bc92607a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Blue line is the accuracy on the train set</a:t>
            </a:r>
            <a:endParaRPr/>
          </a:p>
          <a:p>
            <a:pPr indent="0" lvl="0" marL="0" rtl="0" algn="l">
              <a:spcBef>
                <a:spcPts val="0"/>
              </a:spcBef>
              <a:spcAft>
                <a:spcPts val="0"/>
              </a:spcAft>
              <a:buNone/>
            </a:pPr>
            <a:r>
              <a:rPr lang="en"/>
              <a:t>Red line is the final accuracy on the test set.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4d38382a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4d38382a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bc92607a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bc92607a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Blue line is the accuracy on the train set</a:t>
            </a:r>
            <a:endParaRPr/>
          </a:p>
          <a:p>
            <a:pPr indent="0" lvl="0" marL="0" rtl="0" algn="l">
              <a:spcBef>
                <a:spcPts val="0"/>
              </a:spcBef>
              <a:spcAft>
                <a:spcPts val="0"/>
              </a:spcAft>
              <a:buNone/>
            </a:pPr>
            <a:r>
              <a:rPr lang="en"/>
              <a:t>Red line is the final accuracy on the test set.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bc92607a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bc92607a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NN is overkill</a:t>
            </a:r>
            <a:endParaRPr/>
          </a:p>
          <a:p>
            <a:pPr indent="0" lvl="0" marL="0" rtl="0" algn="l">
              <a:spcBef>
                <a:spcPts val="0"/>
              </a:spcBef>
              <a:spcAft>
                <a:spcPts val="0"/>
              </a:spcAft>
              <a:buNone/>
            </a:pPr>
            <a:r>
              <a:rPr lang="en"/>
              <a:t>Helps finding the bound of the dataset since even complex models cannot pass the 80% reliably</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bc92607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bc92607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bc92607a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bc92607a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bc92607a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bc92607a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bc92607ab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bc92607ab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bc92607a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bc92607a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bc92607a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bc92607a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bc92607a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bc92607a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b421984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b421984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4d38382a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4d38382a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b421984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b421984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penalty specifies the penalty norm</a:t>
            </a:r>
            <a:endParaRPr>
              <a:solidFill>
                <a:schemeClr val="dk1"/>
              </a:solidFill>
            </a:endParaRPr>
          </a:p>
          <a:p>
            <a:pPr indent="0" lvl="0" marL="0" rtl="0" algn="l">
              <a:lnSpc>
                <a:spcPct val="115000"/>
              </a:lnSpc>
              <a:spcBef>
                <a:spcPts val="0"/>
              </a:spcBef>
              <a:spcAft>
                <a:spcPts val="0"/>
              </a:spcAft>
              <a:buNone/>
            </a:pPr>
            <a:r>
              <a:rPr lang="en">
                <a:solidFill>
                  <a:schemeClr val="dk1"/>
                </a:solidFill>
              </a:rPr>
              <a:t>Tol tolerance for stopping criteria,</a:t>
            </a:r>
            <a:endParaRPr>
              <a:solidFill>
                <a:schemeClr val="dk1"/>
              </a:solidFill>
            </a:endParaRPr>
          </a:p>
          <a:p>
            <a:pPr indent="0" lvl="0" marL="0" rtl="0" algn="l">
              <a:lnSpc>
                <a:spcPct val="115000"/>
              </a:lnSpc>
              <a:spcBef>
                <a:spcPts val="0"/>
              </a:spcBef>
              <a:spcAft>
                <a:spcPts val="0"/>
              </a:spcAft>
              <a:buNone/>
            </a:pPr>
            <a:r>
              <a:rPr lang="en">
                <a:solidFill>
                  <a:schemeClr val="dk1"/>
                </a:solidFill>
              </a:rPr>
              <a:t> Fit_intercept specifies if a constant should be added to the decision function.</a:t>
            </a:r>
            <a:endParaRPr>
              <a:solidFill>
                <a:schemeClr val="dk1"/>
              </a:solidFill>
            </a:endParaRPr>
          </a:p>
          <a:p>
            <a:pPr indent="0" lvl="0" marL="0" rtl="0" algn="l">
              <a:lnSpc>
                <a:spcPct val="115000"/>
              </a:lnSpc>
              <a:spcBef>
                <a:spcPts val="0"/>
              </a:spcBef>
              <a:spcAft>
                <a:spcPts val="0"/>
              </a:spcAft>
              <a:buNone/>
            </a:pPr>
            <a:r>
              <a:rPr lang="en">
                <a:solidFill>
                  <a:schemeClr val="dk1"/>
                </a:solidFill>
              </a:rPr>
              <a:t>Solver identifies the algorithm to be used in optimization</a:t>
            </a:r>
            <a:endParaRPr>
              <a:solidFill>
                <a:schemeClr val="dk1"/>
              </a:solidFill>
            </a:endParaRPr>
          </a:p>
          <a:p>
            <a:pPr indent="0" lvl="0" marL="0" rtl="0" algn="l">
              <a:lnSpc>
                <a:spcPct val="115000"/>
              </a:lnSpc>
              <a:spcBef>
                <a:spcPts val="0"/>
              </a:spcBef>
              <a:spcAft>
                <a:spcPts val="0"/>
              </a:spcAft>
              <a:buNone/>
            </a:pPr>
            <a:r>
              <a:rPr lang="en">
                <a:solidFill>
                  <a:schemeClr val="dk1"/>
                </a:solidFill>
              </a:rPr>
              <a:t>multi_class should  be set to ovr in order to be applicable for the binary classification problem.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b421984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b421984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b421984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b421984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b421984b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b421984b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400">
                <a:solidFill>
                  <a:schemeClr val="dk2"/>
                </a:solidFill>
              </a:rPr>
              <a:t>Very small accuracy difference from when 19 features were used.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b421984b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b421984b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b421986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b421986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b46d044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b46d044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b46d044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b46d044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b46d044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b46d044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b46d044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b46d044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4d93faaf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4d93faaf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customerID</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Customer ID</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gender</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Customer gender (female, male)</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SeniorCitizen</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Whether the customer is a senior citizen or not (1, 0)</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Partner</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Whether the customer has a partner or not (Yes, No)</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Dependents</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Whether the customer has dependents or not (Yes, No)</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tenure</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Number of months the customer has stayed with the company</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PhoneService</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Whether the customer has a phone service or not (Yes, No)</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MultipleLines</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Whether the customer has multiple lines or not (Yes, No, No phone service)</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InternetService</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Customer’s internet service provider (DSL, Fiber optic, No)</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OnlineSecurity</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Whether the customer has online security or not (Yes, No, No internet service)</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OnlineBackup</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Whether the customer has online backup or not (Yes, No, No internet service)</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DeviceProtection</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Whether the customer has device protection or not (Yes, No, No internet service)</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TechSupport</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Whether the customer has tech support or not (Yes, No, No internet service)</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StreamingTV</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Whether the customer has streaming TV or not (Yes, No, No internet service)</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StreamingMovies</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Whether the customer has streaming movies or not (Yes, No, No internet service)</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Contract</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The contract term of the customer (Month-to-month, One year, Two year)</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PaperlessBilling</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Whether the customer has paperless billing or not (Yes, No)</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PaymentMethod</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The customer’s payment method (Electronic check, Mailed check, Bank transfer (automatic), Credit card (automatic))</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MonthlyCharges</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The amount charged to the customer monthly</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TotalCharges</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The total amount charged to the customer</a:t>
            </a:r>
            <a:endParaRPr sz="1050">
              <a:solidFill>
                <a:srgbClr val="47494D"/>
              </a:solidFill>
            </a:endParaRPr>
          </a:p>
          <a:p>
            <a:pPr indent="0" lvl="0" marL="76200" rtl="0" algn="l">
              <a:lnSpc>
                <a:spcPct val="137500"/>
              </a:lnSpc>
              <a:spcBef>
                <a:spcPts val="0"/>
              </a:spcBef>
              <a:spcAft>
                <a:spcPts val="0"/>
              </a:spcAft>
              <a:buClr>
                <a:schemeClr val="dk1"/>
              </a:buClr>
              <a:buSzPts val="1100"/>
              <a:buFont typeface="Arial"/>
              <a:buNone/>
            </a:pPr>
            <a:r>
              <a:rPr lang="en" sz="1050">
                <a:solidFill>
                  <a:srgbClr val="47494D"/>
                </a:solidFill>
              </a:rPr>
              <a:t>Churn</a:t>
            </a:r>
            <a:endParaRPr sz="1050">
              <a:solidFill>
                <a:srgbClr val="47494D"/>
              </a:solidFill>
            </a:endParaRPr>
          </a:p>
          <a:p>
            <a:pPr indent="0" lvl="0" marL="76200" rtl="0" algn="l">
              <a:lnSpc>
                <a:spcPct val="157142"/>
              </a:lnSpc>
              <a:spcBef>
                <a:spcPts val="0"/>
              </a:spcBef>
              <a:spcAft>
                <a:spcPts val="0"/>
              </a:spcAft>
              <a:buClr>
                <a:schemeClr val="dk1"/>
              </a:buClr>
              <a:buSzPts val="1100"/>
              <a:buFont typeface="Arial"/>
              <a:buNone/>
            </a:pPr>
            <a:r>
              <a:rPr lang="en" sz="1050">
                <a:solidFill>
                  <a:srgbClr val="47494D"/>
                </a:solidFill>
              </a:rPr>
              <a:t>Whether the customer churned or not (Yes or No)</a:t>
            </a:r>
            <a:endParaRPr sz="1050">
              <a:solidFill>
                <a:srgbClr val="47494D"/>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b46d0447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b46d044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b46d0447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b46d0447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b421987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b421987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b421987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b421987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4b421987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4b421987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b421987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b421987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4b421987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4b421987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b4219877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b4219877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b4219877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b4219877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bc92607a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4bc92607a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of most of the algorithms capped around 80%. Thus, this might be the limit which can be reached using this dataset. A better dataset might provide better accuracy.</a:t>
            </a:r>
            <a:endParaRPr/>
          </a:p>
          <a:p>
            <a:pPr indent="0" lvl="0" marL="0" rtl="0" algn="l">
              <a:spcBef>
                <a:spcPts val="0"/>
              </a:spcBef>
              <a:spcAft>
                <a:spcPts val="0"/>
              </a:spcAft>
              <a:buNone/>
            </a:pPr>
            <a:r>
              <a:rPr lang="en"/>
              <a:t>Answer to the prediction problem is one of the classifiers, preferably the easiest the compute ones. (So neural network is not optimal)</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4bc92607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4bc92607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4d38382ae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4d38382ae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44d93faafa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4d93faafa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4d38382a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4d38382a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bc92607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bc92607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bc92607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bc92607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bc92607a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bc92607a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www.google.com.tr/search?q=knn&amp;source=lnms&amp;tbm=isch&amp;sa=X&amp;ved=0ahUKEwi2xc-fgf_dAhXF_CoKHcdcAfoQ_AUIDygC&amp;biw=1366&amp;bih=613#imgrc=zWukqNn05iZXE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www.analyticsvidhya.com/wp-content/uploads/2015/10/SVM_1.png" TargetMode="External"/><Relationship Id="rId4" Type="http://schemas.openxmlformats.org/officeDocument/2006/relationships/hyperlink" Target="https://www.google.com.tr/url?sa=i&amp;rct=j&amp;q=&amp;esrc=s&amp;source=images&amp;cd=&amp;cad=rja&amp;uact=8&amp;ved=2ahUKEwim3Kjlgv_dAhUFzaQKHd0XCJ0QjRx6BAgBEAU&amp;url=http%3A%2F%2Fcagriemreakin.com%2Fveri-bilimi%2Frandom-forest-classification-10.html&amp;psig=AOvVaw3CyZGO5GS--DYwxZ2S1bZL&amp;ust=153936904281889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9.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8458" y="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 464 Project</a:t>
            </a:r>
            <a:endParaRPr/>
          </a:p>
          <a:p>
            <a:pPr indent="0" lvl="0" marL="0" rtl="0" algn="ctr">
              <a:spcBef>
                <a:spcPts val="0"/>
              </a:spcBef>
              <a:spcAft>
                <a:spcPts val="0"/>
              </a:spcAft>
              <a:buNone/>
            </a:pPr>
            <a:r>
              <a:rPr lang="en" sz="3000"/>
              <a:t>Telecom Customer Churn Rate Prediction</a:t>
            </a:r>
            <a:endParaRPr sz="3000"/>
          </a:p>
        </p:txBody>
      </p:sp>
      <p:sp>
        <p:nvSpPr>
          <p:cNvPr id="55" name="Google Shape;55;p13"/>
          <p:cNvSpPr txBox="1"/>
          <p:nvPr>
            <p:ph idx="1" type="subTitle"/>
          </p:nvPr>
        </p:nvSpPr>
        <p:spPr>
          <a:xfrm>
            <a:off x="311700" y="19532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accent2"/>
                </a:solidFill>
              </a:rPr>
              <a:t>Group 5</a:t>
            </a:r>
            <a:br>
              <a:rPr lang="en" sz="2400">
                <a:solidFill>
                  <a:schemeClr val="accent2"/>
                </a:solidFill>
              </a:rPr>
            </a:br>
            <a:r>
              <a:rPr lang="en" sz="2400">
                <a:solidFill>
                  <a:schemeClr val="accent2"/>
                </a:solidFill>
              </a:rPr>
              <a:t>Alba Mustafaj 	21500009</a:t>
            </a:r>
            <a:endParaRPr sz="2400">
              <a:solidFill>
                <a:schemeClr val="accent2"/>
              </a:solidFill>
            </a:endParaRPr>
          </a:p>
          <a:p>
            <a:pPr indent="0" lvl="0" marL="0" rtl="0" algn="ctr">
              <a:spcBef>
                <a:spcPts val="0"/>
              </a:spcBef>
              <a:spcAft>
                <a:spcPts val="0"/>
              </a:spcAft>
              <a:buNone/>
            </a:pPr>
            <a:r>
              <a:rPr lang="en" sz="2400">
                <a:solidFill>
                  <a:schemeClr val="accent2"/>
                </a:solidFill>
              </a:rPr>
              <a:t>Alp Ege Baştürk 21501267</a:t>
            </a:r>
            <a:endParaRPr sz="2400">
              <a:solidFill>
                <a:schemeClr val="accent2"/>
              </a:solidFill>
            </a:endParaRPr>
          </a:p>
          <a:p>
            <a:pPr indent="0" lvl="0" marL="0" rtl="0" algn="ctr">
              <a:spcBef>
                <a:spcPts val="0"/>
              </a:spcBef>
              <a:spcAft>
                <a:spcPts val="0"/>
              </a:spcAft>
              <a:buNone/>
            </a:pPr>
            <a:r>
              <a:rPr lang="en" sz="2400">
                <a:solidFill>
                  <a:schemeClr val="accent2"/>
                </a:solidFill>
              </a:rPr>
              <a:t>Berat Biçer 		21503050</a:t>
            </a:r>
            <a:endParaRPr sz="2400">
              <a:solidFill>
                <a:schemeClr val="accent2"/>
              </a:solidFill>
            </a:endParaRPr>
          </a:p>
          <a:p>
            <a:pPr indent="0" lvl="0" marL="0" rtl="0" algn="ctr">
              <a:spcBef>
                <a:spcPts val="0"/>
              </a:spcBef>
              <a:spcAft>
                <a:spcPts val="0"/>
              </a:spcAft>
              <a:buNone/>
            </a:pPr>
            <a:r>
              <a:rPr lang="en" sz="2400">
                <a:solidFill>
                  <a:schemeClr val="accent2"/>
                </a:solidFill>
              </a:rPr>
              <a:t>Bora Ecer 		21501757</a:t>
            </a:r>
            <a:endParaRPr sz="2400">
              <a:solidFill>
                <a:schemeClr val="accent2"/>
              </a:solidFill>
            </a:endParaRPr>
          </a:p>
          <a:p>
            <a:pPr indent="0" lvl="0" marL="0" rtl="0" algn="ctr">
              <a:spcBef>
                <a:spcPts val="0"/>
              </a:spcBef>
              <a:spcAft>
                <a:spcPts val="0"/>
              </a:spcAft>
              <a:buNone/>
            </a:pPr>
            <a:r>
              <a:rPr lang="en" sz="2400">
                <a:solidFill>
                  <a:schemeClr val="accent2"/>
                </a:solidFill>
              </a:rPr>
              <a:t>H. Buğra Aydın 	21501555</a:t>
            </a:r>
            <a:endParaRPr sz="24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47494D"/>
              </a:buClr>
              <a:buSzPts val="1800"/>
              <a:buChar char="●"/>
            </a:pPr>
            <a:r>
              <a:rPr lang="en">
                <a:solidFill>
                  <a:srgbClr val="47494D"/>
                </a:solidFill>
              </a:rPr>
              <a:t>Parameters:</a:t>
            </a:r>
            <a:endParaRPr>
              <a:solidFill>
                <a:srgbClr val="47494D"/>
              </a:solidFill>
            </a:endParaRPr>
          </a:p>
          <a:p>
            <a:pPr indent="-317500" lvl="1" marL="914400" rtl="0" algn="just">
              <a:lnSpc>
                <a:spcPct val="100000"/>
              </a:lnSpc>
              <a:spcBef>
                <a:spcPts val="0"/>
              </a:spcBef>
              <a:spcAft>
                <a:spcPts val="0"/>
              </a:spcAft>
              <a:buClr>
                <a:srgbClr val="47494D"/>
              </a:buClr>
              <a:buSzPts val="1400"/>
              <a:buChar char="○"/>
            </a:pPr>
            <a:r>
              <a:rPr lang="en">
                <a:solidFill>
                  <a:srgbClr val="47494D"/>
                </a:solidFill>
              </a:rPr>
              <a:t>Kernel, C, gamma</a:t>
            </a:r>
            <a:endParaRPr>
              <a:solidFill>
                <a:srgbClr val="47494D"/>
              </a:solidFill>
            </a:endParaRPr>
          </a:p>
          <a:p>
            <a:pPr indent="-342900" lvl="0" marL="457200" rtl="0" algn="just">
              <a:lnSpc>
                <a:spcPct val="100000"/>
              </a:lnSpc>
              <a:spcBef>
                <a:spcPts val="0"/>
              </a:spcBef>
              <a:spcAft>
                <a:spcPts val="0"/>
              </a:spcAft>
              <a:buClr>
                <a:srgbClr val="47494D"/>
              </a:buClr>
              <a:buSzPts val="1800"/>
              <a:buChar char="●"/>
            </a:pPr>
            <a:r>
              <a:rPr lang="en">
                <a:solidFill>
                  <a:srgbClr val="47494D"/>
                </a:solidFill>
              </a:rPr>
              <a:t>C parameter gives regularization. For large C it acts like hard margin.</a:t>
            </a:r>
            <a:endParaRPr>
              <a:solidFill>
                <a:srgbClr val="47494D"/>
              </a:solidFill>
            </a:endParaRPr>
          </a:p>
          <a:p>
            <a:pPr indent="-342900" lvl="0" marL="457200" rtl="0" algn="just">
              <a:lnSpc>
                <a:spcPct val="100000"/>
              </a:lnSpc>
              <a:spcBef>
                <a:spcPts val="0"/>
              </a:spcBef>
              <a:spcAft>
                <a:spcPts val="0"/>
              </a:spcAft>
              <a:buClr>
                <a:srgbClr val="47494D"/>
              </a:buClr>
              <a:buSzPts val="1800"/>
              <a:buChar char="●"/>
            </a:pPr>
            <a:r>
              <a:rPr lang="en">
                <a:solidFill>
                  <a:srgbClr val="47494D"/>
                </a:solidFill>
              </a:rPr>
              <a:t>Gamma determines influence of further data points on the calculation.</a:t>
            </a:r>
            <a:endParaRPr>
              <a:solidFill>
                <a:srgbClr val="47494D"/>
              </a:solidFill>
            </a:endParaRPr>
          </a:p>
          <a:p>
            <a:pPr indent="-342900" lvl="0" marL="457200" rtl="0" algn="just">
              <a:lnSpc>
                <a:spcPct val="100000"/>
              </a:lnSpc>
              <a:spcBef>
                <a:spcPts val="0"/>
              </a:spcBef>
              <a:spcAft>
                <a:spcPts val="0"/>
              </a:spcAft>
              <a:buClr>
                <a:srgbClr val="47494D"/>
              </a:buClr>
              <a:buSzPts val="1800"/>
              <a:buChar char="●"/>
            </a:pPr>
            <a:r>
              <a:rPr lang="en">
                <a:solidFill>
                  <a:srgbClr val="47494D"/>
                </a:solidFill>
              </a:rPr>
              <a:t>Recursive feature elimination was used in order to get first i best features.</a:t>
            </a:r>
            <a:endParaRPr>
              <a:solidFill>
                <a:srgbClr val="47494D"/>
              </a:solidFill>
            </a:endParaRPr>
          </a:p>
          <a:p>
            <a:pPr indent="-342900" lvl="0" marL="457200" rtl="0" algn="just">
              <a:lnSpc>
                <a:spcPct val="100000"/>
              </a:lnSpc>
              <a:spcBef>
                <a:spcPts val="0"/>
              </a:spcBef>
              <a:spcAft>
                <a:spcPts val="0"/>
              </a:spcAft>
              <a:buClr>
                <a:srgbClr val="47494D"/>
              </a:buClr>
              <a:buSzPts val="1800"/>
              <a:buChar char="●"/>
            </a:pPr>
            <a:r>
              <a:rPr lang="en">
                <a:solidFill>
                  <a:srgbClr val="47494D"/>
                </a:solidFill>
              </a:rPr>
              <a:t>Hyperparameter selection was applied in order to choose kernel type, C and gamma parameters. </a:t>
            </a:r>
            <a:endParaRPr>
              <a:solidFill>
                <a:srgbClr val="47494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Results</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Test set ratio = 40%</a:t>
            </a:r>
            <a:endParaRPr/>
          </a:p>
          <a:p>
            <a:pPr indent="-342900" lvl="0" marL="457200" rtl="0" algn="l">
              <a:spcBef>
                <a:spcPts val="0"/>
              </a:spcBef>
              <a:spcAft>
                <a:spcPts val="0"/>
              </a:spcAft>
              <a:buSzPts val="1800"/>
              <a:buChar char="●"/>
            </a:pPr>
            <a:r>
              <a:rPr lang="en"/>
              <a:t>C</a:t>
            </a:r>
            <a:r>
              <a:rPr lang="en"/>
              <a:t>hoosing larger or smaller test sets didn’t have significant effects, thus no graphs were drawn since results were inseparable from noise.</a:t>
            </a:r>
            <a:endParaRPr/>
          </a:p>
          <a:p>
            <a:pPr indent="-342900" lvl="0" marL="457200" rtl="0" algn="l">
              <a:spcBef>
                <a:spcPts val="0"/>
              </a:spcBef>
              <a:spcAft>
                <a:spcPts val="0"/>
              </a:spcAft>
              <a:buSzPts val="1800"/>
              <a:buChar char="●"/>
            </a:pPr>
            <a:r>
              <a:rPr lang="en"/>
              <a:t>In the case where test set was chosen as 5%, accuracy fluctuated between 78-83%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SVM Results</a:t>
            </a:r>
            <a:endParaRPr/>
          </a:p>
          <a:p>
            <a:pPr indent="0" lvl="0" marL="0" rtl="0" algn="l">
              <a:spcBef>
                <a:spcPts val="0"/>
              </a:spcBef>
              <a:spcAft>
                <a:spcPts val="0"/>
              </a:spcAft>
              <a:buNone/>
            </a:pPr>
            <a:r>
              <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dk1"/>
                </a:solidFill>
              </a:rPr>
              <a:t>Accuracy: </a:t>
            </a:r>
            <a:r>
              <a:rPr lang="en" sz="1100">
                <a:solidFill>
                  <a:schemeClr val="dk1"/>
                </a:solidFill>
              </a:rPr>
              <a:t>80.207%</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Confusion Matrix:</a:t>
            </a:r>
            <a:endParaRPr b="1" sz="1100">
              <a:solidFill>
                <a:srgbClr val="000000"/>
              </a:solidFill>
            </a:endParaRPr>
          </a:p>
        </p:txBody>
      </p:sp>
      <p:graphicFrame>
        <p:nvGraphicFramePr>
          <p:cNvPr id="132" name="Google Shape;132;p24"/>
          <p:cNvGraphicFramePr/>
          <p:nvPr/>
        </p:nvGraphicFramePr>
        <p:xfrm>
          <a:off x="311700" y="1702150"/>
          <a:ext cx="3000000" cy="3000000"/>
        </p:xfrm>
        <a:graphic>
          <a:graphicData uri="http://schemas.openxmlformats.org/drawingml/2006/table">
            <a:tbl>
              <a:tblPr>
                <a:noFill/>
                <a:tableStyleId>{24387C39-554B-4115-934E-28994A5687BC}</a:tableStyleId>
              </a:tblPr>
              <a:tblGrid>
                <a:gridCol w="1981200"/>
                <a:gridCol w="1981200"/>
                <a:gridCol w="1981200"/>
              </a:tblGrid>
              <a:tr h="12700">
                <a:tc>
                  <a:txBody>
                    <a:bodyPr>
                      <a:noAutofit/>
                    </a:bodyPr>
                    <a:lstStyle/>
                    <a:p>
                      <a:pPr indent="0" lvl="0" marL="0" rtl="0" algn="l">
                        <a:spcBef>
                          <a:spcPts val="0"/>
                        </a:spcBef>
                        <a:spcAft>
                          <a:spcPts val="0"/>
                        </a:spcAft>
                        <a:buNone/>
                      </a:pPr>
                      <a:r>
                        <a:rPr lang="en" sz="1100"/>
                        <a:t>Actual \ Predicted</a:t>
                      </a:r>
                      <a:endParaRPr sz="1100"/>
                    </a:p>
                  </a:txBody>
                  <a:tcPr marT="63500" marB="63500" marR="63500" marL="63500"/>
                </a:tc>
                <a:tc>
                  <a:txBody>
                    <a:bodyPr>
                      <a:noAutofit/>
                    </a:bodyPr>
                    <a:lstStyle/>
                    <a:p>
                      <a:pPr indent="0" lvl="0" marL="0" rtl="0" algn="l">
                        <a:spcBef>
                          <a:spcPts val="0"/>
                        </a:spcBef>
                        <a:spcAft>
                          <a:spcPts val="0"/>
                        </a:spcAft>
                        <a:buNone/>
                      </a:pPr>
                      <a:r>
                        <a:rPr lang="en" sz="1100"/>
                        <a:t>0</a:t>
                      </a:r>
                      <a:endParaRPr sz="1100"/>
                    </a:p>
                  </a:txBody>
                  <a:tcPr marT="63500" marB="63500" marR="63500" marL="63500"/>
                </a:tc>
                <a:tc>
                  <a:txBody>
                    <a:bodyPr>
                      <a:noAutofit/>
                    </a:bodyPr>
                    <a:lstStyle/>
                    <a:p>
                      <a:pPr indent="0" lvl="0" marL="0" rtl="0" algn="l">
                        <a:spcBef>
                          <a:spcPts val="0"/>
                        </a:spcBef>
                        <a:spcAft>
                          <a:spcPts val="0"/>
                        </a:spcAft>
                        <a:buNone/>
                      </a:pPr>
                      <a:r>
                        <a:rPr lang="en" sz="1100"/>
                        <a:t>1</a:t>
                      </a:r>
                      <a:endParaRPr sz="1100"/>
                    </a:p>
                  </a:txBody>
                  <a:tcPr marT="63500" marB="63500" marR="63500" marL="63500"/>
                </a:tc>
              </a:tr>
              <a:tr h="12700">
                <a:tc>
                  <a:txBody>
                    <a:bodyPr>
                      <a:noAutofit/>
                    </a:bodyPr>
                    <a:lstStyle/>
                    <a:p>
                      <a:pPr indent="0" lvl="0" marL="0" rtl="0" algn="l">
                        <a:spcBef>
                          <a:spcPts val="0"/>
                        </a:spcBef>
                        <a:spcAft>
                          <a:spcPts val="0"/>
                        </a:spcAft>
                        <a:buNone/>
                      </a:pPr>
                      <a:r>
                        <a:rPr lang="en" sz="1100"/>
                        <a:t>0</a:t>
                      </a:r>
                      <a:endParaRPr sz="1100"/>
                    </a:p>
                  </a:txBody>
                  <a:tcPr marT="63500" marB="63500" marR="63500" marL="63500"/>
                </a:tc>
                <a:tc>
                  <a:txBody>
                    <a:bodyPr>
                      <a:noAutofit/>
                    </a:bodyPr>
                    <a:lstStyle/>
                    <a:p>
                      <a:pPr indent="0" lvl="0" marL="0" rtl="0" algn="l">
                        <a:lnSpc>
                          <a:spcPct val="115000"/>
                        </a:lnSpc>
                        <a:spcBef>
                          <a:spcPts val="0"/>
                        </a:spcBef>
                        <a:spcAft>
                          <a:spcPts val="0"/>
                        </a:spcAft>
                        <a:buNone/>
                      </a:pPr>
                      <a:r>
                        <a:rPr lang="en" sz="1100"/>
                        <a:t>1906</a:t>
                      </a:r>
                      <a:endParaRPr sz="1100"/>
                    </a:p>
                  </a:txBody>
                  <a:tcPr marT="63500" marB="63500" marR="63500" marL="63500"/>
                </a:tc>
                <a:tc>
                  <a:txBody>
                    <a:bodyPr>
                      <a:noAutofit/>
                    </a:bodyPr>
                    <a:lstStyle/>
                    <a:p>
                      <a:pPr indent="0" lvl="0" marL="0" rtl="0" algn="l">
                        <a:lnSpc>
                          <a:spcPct val="115000"/>
                        </a:lnSpc>
                        <a:spcBef>
                          <a:spcPts val="0"/>
                        </a:spcBef>
                        <a:spcAft>
                          <a:spcPts val="0"/>
                        </a:spcAft>
                        <a:buNone/>
                      </a:pPr>
                      <a:r>
                        <a:rPr lang="en" sz="1100"/>
                        <a:t>173</a:t>
                      </a:r>
                      <a:endParaRPr sz="1100"/>
                    </a:p>
                  </a:txBody>
                  <a:tcPr marT="63500" marB="63500" marR="63500" marL="63500"/>
                </a:tc>
              </a:tr>
              <a:tr h="12700">
                <a:tc>
                  <a:txBody>
                    <a:bodyPr>
                      <a:noAutofit/>
                    </a:bodyPr>
                    <a:lstStyle/>
                    <a:p>
                      <a:pPr indent="0" lvl="0" marL="0" rtl="0" algn="l">
                        <a:spcBef>
                          <a:spcPts val="0"/>
                        </a:spcBef>
                        <a:spcAft>
                          <a:spcPts val="0"/>
                        </a:spcAft>
                        <a:buNone/>
                      </a:pPr>
                      <a:r>
                        <a:rPr lang="en" sz="1100"/>
                        <a:t>1</a:t>
                      </a:r>
                      <a:endParaRPr sz="1100"/>
                    </a:p>
                  </a:txBody>
                  <a:tcPr marT="63500" marB="63500" marR="63500" marL="63500"/>
                </a:tc>
                <a:tc>
                  <a:txBody>
                    <a:bodyPr>
                      <a:noAutofit/>
                    </a:bodyPr>
                    <a:lstStyle/>
                    <a:p>
                      <a:pPr indent="0" lvl="0" marL="0" rtl="0" algn="l">
                        <a:lnSpc>
                          <a:spcPct val="115000"/>
                        </a:lnSpc>
                        <a:spcBef>
                          <a:spcPts val="0"/>
                        </a:spcBef>
                        <a:spcAft>
                          <a:spcPts val="0"/>
                        </a:spcAft>
                        <a:buNone/>
                      </a:pPr>
                      <a:r>
                        <a:rPr lang="en" sz="1100"/>
                        <a:t>386</a:t>
                      </a:r>
                      <a:endParaRPr sz="1100"/>
                    </a:p>
                  </a:txBody>
                  <a:tcPr marT="63500" marB="63500" marR="63500" marL="63500"/>
                </a:tc>
                <a:tc>
                  <a:txBody>
                    <a:bodyPr>
                      <a:noAutofit/>
                    </a:bodyPr>
                    <a:lstStyle/>
                    <a:p>
                      <a:pPr indent="0" lvl="0" marL="0" rtl="0" algn="l">
                        <a:lnSpc>
                          <a:spcPct val="115000"/>
                        </a:lnSpc>
                        <a:spcBef>
                          <a:spcPts val="0"/>
                        </a:spcBef>
                        <a:spcAft>
                          <a:spcPts val="0"/>
                        </a:spcAft>
                        <a:buNone/>
                      </a:pPr>
                      <a:r>
                        <a:rPr lang="en" sz="1100"/>
                        <a:t>353</a:t>
                      </a:r>
                      <a:endParaRPr sz="1100"/>
                    </a:p>
                  </a:txBody>
                  <a:tcPr marT="63500" marB="63500" marR="63500" marL="63500"/>
                </a:tc>
              </a:tr>
            </a:tbl>
          </a:graphicData>
        </a:graphic>
      </p:graphicFrame>
      <p:graphicFrame>
        <p:nvGraphicFramePr>
          <p:cNvPr id="133" name="Google Shape;133;p24"/>
          <p:cNvGraphicFramePr/>
          <p:nvPr/>
        </p:nvGraphicFramePr>
        <p:xfrm>
          <a:off x="311700" y="2890725"/>
          <a:ext cx="3000000" cy="3000000"/>
        </p:xfrm>
        <a:graphic>
          <a:graphicData uri="http://schemas.openxmlformats.org/drawingml/2006/table">
            <a:tbl>
              <a:tblPr>
                <a:noFill/>
                <a:tableStyleId>{9CA71277-5BED-4A67-B061-27F9DB444077}</a:tableStyleId>
              </a:tblPr>
              <a:tblGrid>
                <a:gridCol w="952500"/>
                <a:gridCol w="952500"/>
                <a:gridCol w="952500"/>
                <a:gridCol w="952500"/>
                <a:gridCol w="952500"/>
              </a:tblGrid>
              <a:tr h="200025">
                <a:tc>
                  <a:txBody>
                    <a:bodyPr>
                      <a:noAutofit/>
                    </a:bodyPr>
                    <a:lstStyle/>
                    <a:p>
                      <a:pPr indent="0" lvl="0" marL="0" rtl="0" algn="l">
                        <a:lnSpc>
                          <a:spcPct val="115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precision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recall</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f1-score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sz="1100"/>
                        <a:t>support</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en" sz="1100"/>
                        <a:t>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0.83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0.92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0.87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2079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noAutofit/>
                    </a:bodyPr>
                    <a:lstStyle/>
                    <a:p>
                      <a:pPr indent="0" lvl="0" marL="0" rtl="0" algn="r">
                        <a:lnSpc>
                          <a:spcPct val="115000"/>
                        </a:lnSpc>
                        <a:spcBef>
                          <a:spcPts val="0"/>
                        </a:spcBef>
                        <a:spcAft>
                          <a:spcPts val="0"/>
                        </a:spcAft>
                        <a:buNone/>
                      </a:pPr>
                      <a:r>
                        <a:rPr lang="en" sz="1100"/>
                        <a:t>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0.67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0.48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0.56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739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noAutofit/>
                    </a:bodyPr>
                    <a:lstStyle/>
                    <a:p>
                      <a:pPr indent="0" lvl="0" marL="0" rtl="0" algn="l">
                        <a:lnSpc>
                          <a:spcPct val="115000"/>
                        </a:lnSpc>
                        <a:spcBef>
                          <a:spcPts val="0"/>
                        </a:spcBef>
                        <a:spcAft>
                          <a:spcPts val="0"/>
                        </a:spcAft>
                        <a:buNone/>
                      </a:pPr>
                      <a:r>
                        <a:rPr lang="en" sz="1100"/>
                        <a:t>micro_avg</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2818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noAutofit/>
                    </a:bodyPr>
                    <a:lstStyle/>
                    <a:p>
                      <a:pPr indent="0" lvl="0" marL="0" rtl="0" algn="l">
                        <a:lnSpc>
                          <a:spcPct val="115000"/>
                        </a:lnSpc>
                        <a:spcBef>
                          <a:spcPts val="0"/>
                        </a:spcBef>
                        <a:spcAft>
                          <a:spcPts val="0"/>
                        </a:spcAft>
                        <a:buNone/>
                      </a:pPr>
                      <a:r>
                        <a:rPr lang="en" sz="1100"/>
                        <a:t>macro_avg</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0.75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0.72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2818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noAutofit/>
                    </a:bodyPr>
                    <a:lstStyle/>
                    <a:p>
                      <a:pPr indent="0" lvl="0" marL="0" rtl="0" algn="l">
                        <a:lnSpc>
                          <a:spcPct val="115000"/>
                        </a:lnSpc>
                        <a:spcBef>
                          <a:spcPts val="0"/>
                        </a:spcBef>
                        <a:spcAft>
                          <a:spcPts val="0"/>
                        </a:spcAft>
                        <a:buNone/>
                      </a:pPr>
                      <a:r>
                        <a:rPr lang="en" sz="1100"/>
                        <a:t>weighted_avg</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0.79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0.79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lang="en" sz="1100"/>
                        <a:t>2818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SVM Results</a:t>
            </a:r>
            <a:endParaRPr/>
          </a:p>
          <a:p>
            <a:pPr indent="0" lvl="0" marL="0" rtl="0" algn="l">
              <a:spcBef>
                <a:spcPts val="0"/>
              </a:spcBef>
              <a:spcAft>
                <a:spcPts val="0"/>
              </a:spcAft>
              <a:buNone/>
            </a:pPr>
            <a:r>
              <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Best Features:</a:t>
            </a:r>
            <a:endParaRPr/>
          </a:p>
          <a:p>
            <a:pPr indent="-317500" lvl="1" marL="914400" rtl="0" algn="l">
              <a:spcBef>
                <a:spcPts val="0"/>
              </a:spcBef>
              <a:spcAft>
                <a:spcPts val="0"/>
              </a:spcAft>
              <a:buSzPts val="1400"/>
              <a:buChar char="○"/>
            </a:pPr>
            <a:r>
              <a:rPr lang="en"/>
              <a:t>Best feature: tenure</a:t>
            </a:r>
            <a:endParaRPr/>
          </a:p>
          <a:p>
            <a:pPr indent="-317500" lvl="1" marL="914400" rtl="0" algn="l">
              <a:spcBef>
                <a:spcPts val="0"/>
              </a:spcBef>
              <a:spcAft>
                <a:spcPts val="0"/>
              </a:spcAft>
              <a:buSzPts val="1400"/>
              <a:buChar char="○"/>
            </a:pPr>
            <a:r>
              <a:rPr lang="en"/>
              <a:t>Best 3 features: tenure, InternetService, Contract</a:t>
            </a:r>
            <a:endParaRPr/>
          </a:p>
          <a:p>
            <a:pPr indent="-317500" lvl="1" marL="914400" rtl="0" algn="l">
              <a:spcBef>
                <a:spcPts val="0"/>
              </a:spcBef>
              <a:spcAft>
                <a:spcPts val="0"/>
              </a:spcAft>
              <a:buSzPts val="1400"/>
              <a:buChar char="○"/>
            </a:pPr>
            <a:r>
              <a:rPr lang="en"/>
              <a:t>Best 5 features: tenure, InternetService, OnlineSecurity, Contract, TotalCharges</a:t>
            </a:r>
            <a:endParaRPr/>
          </a:p>
          <a:p>
            <a:pPr indent="-317500" lvl="1" marL="914400" rtl="0" algn="l">
              <a:spcBef>
                <a:spcPts val="0"/>
              </a:spcBef>
              <a:spcAft>
                <a:spcPts val="0"/>
              </a:spcAft>
              <a:buSzPts val="1400"/>
              <a:buChar char="○"/>
            </a:pPr>
            <a:r>
              <a:rPr lang="en"/>
              <a:t>Best 7 features: tenure, InternetService, OnlineSecurity, TechSupport, StreamingMovies, Contract, TotalCharges</a:t>
            </a:r>
            <a:endParaRPr/>
          </a:p>
          <a:p>
            <a:pPr indent="-317500" lvl="1" marL="914400" rtl="0" algn="l">
              <a:spcBef>
                <a:spcPts val="0"/>
              </a:spcBef>
              <a:spcAft>
                <a:spcPts val="0"/>
              </a:spcAft>
              <a:buSzPts val="1400"/>
              <a:buChar char="○"/>
            </a:pPr>
            <a:r>
              <a:rPr lang="en"/>
              <a:t>Best 10 features: tenure, InternetService, OnlineSecurity, TechSupport, StreamingTV  StreamingMovies, Contract, PaperlessBilling, MonthlyCharges, TotalCharges</a:t>
            </a:r>
            <a:endParaRPr/>
          </a:p>
          <a:p>
            <a:pPr indent="-342900" lvl="0" marL="457200" rtl="0" algn="l">
              <a:spcBef>
                <a:spcPts val="0"/>
              </a:spcBef>
              <a:spcAft>
                <a:spcPts val="0"/>
              </a:spcAft>
              <a:buSzPts val="1800"/>
              <a:buChar char="●"/>
            </a:pPr>
            <a:r>
              <a:rPr lang="en"/>
              <a:t>Best Parameters:</a:t>
            </a:r>
            <a:endParaRPr/>
          </a:p>
          <a:p>
            <a:pPr indent="-317500" lvl="1" marL="914400" rtl="0" algn="l">
              <a:spcBef>
                <a:spcPts val="0"/>
              </a:spcBef>
              <a:spcAft>
                <a:spcPts val="0"/>
              </a:spcAft>
              <a:buSzPts val="1400"/>
              <a:buChar char="○"/>
            </a:pPr>
            <a:r>
              <a:rPr lang="en"/>
              <a:t>kernel: rbf</a:t>
            </a:r>
            <a:endParaRPr/>
          </a:p>
          <a:p>
            <a:pPr indent="-317500" lvl="1" marL="914400" rtl="0" algn="l">
              <a:spcBef>
                <a:spcPts val="0"/>
              </a:spcBef>
              <a:spcAft>
                <a:spcPts val="0"/>
              </a:spcAft>
              <a:buSzPts val="1400"/>
              <a:buChar char="○"/>
            </a:pPr>
            <a:r>
              <a:rPr lang="en"/>
              <a:t>C: 100</a:t>
            </a:r>
            <a:endParaRPr/>
          </a:p>
          <a:p>
            <a:pPr indent="-317500" lvl="1" marL="914400" rtl="0" algn="l">
              <a:spcBef>
                <a:spcPts val="0"/>
              </a:spcBef>
              <a:spcAft>
                <a:spcPts val="0"/>
              </a:spcAft>
              <a:buSzPts val="1400"/>
              <a:buChar char="○"/>
            </a:pPr>
            <a:r>
              <a:rPr lang="en"/>
              <a:t>gamma: 0.001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SVM Results</a:t>
            </a:r>
            <a:endParaRPr/>
          </a:p>
          <a:p>
            <a:pPr indent="0" lvl="0" marL="0" rtl="0" algn="l">
              <a:spcBef>
                <a:spcPts val="0"/>
              </a:spcBef>
              <a:spcAft>
                <a:spcPts val="0"/>
              </a:spcAft>
              <a:buNone/>
            </a:pPr>
            <a:r>
              <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6" name="Google Shape;146;p26"/>
          <p:cNvPicPr preferRelativeResize="0"/>
          <p:nvPr/>
        </p:nvPicPr>
        <p:blipFill>
          <a:blip r:embed="rId3">
            <a:alphaModFix/>
          </a:blip>
          <a:stretch>
            <a:fillRect/>
          </a:stretch>
        </p:blipFill>
        <p:spPr>
          <a:xfrm>
            <a:off x="2649392" y="1152475"/>
            <a:ext cx="5000334" cy="375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SVM Results</a:t>
            </a:r>
            <a:endParaRPr/>
          </a:p>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27"/>
          <p:cNvPicPr preferRelativeResize="0"/>
          <p:nvPr/>
        </p:nvPicPr>
        <p:blipFill>
          <a:blip r:embed="rId3">
            <a:alphaModFix/>
          </a:blip>
          <a:stretch>
            <a:fillRect/>
          </a:stretch>
        </p:blipFill>
        <p:spPr>
          <a:xfrm>
            <a:off x="194975" y="1155700"/>
            <a:ext cx="4562475" cy="3409950"/>
          </a:xfrm>
          <a:prstGeom prst="rect">
            <a:avLst/>
          </a:prstGeom>
          <a:noFill/>
          <a:ln>
            <a:noFill/>
          </a:ln>
        </p:spPr>
      </p:pic>
      <p:pic>
        <p:nvPicPr>
          <p:cNvPr id="154" name="Google Shape;154;p27"/>
          <p:cNvPicPr preferRelativeResize="0"/>
          <p:nvPr/>
        </p:nvPicPr>
        <p:blipFill rotWithShape="1">
          <a:blip r:embed="rId4">
            <a:alphaModFix/>
          </a:blip>
          <a:srcRect b="39" l="0" r="0" t="29"/>
          <a:stretch/>
        </p:blipFill>
        <p:spPr>
          <a:xfrm>
            <a:off x="4377025" y="1150938"/>
            <a:ext cx="4562475" cy="3419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Discussion</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Feature selection was not helpful for the accuracy</a:t>
            </a:r>
            <a:endParaRPr/>
          </a:p>
          <a:p>
            <a:pPr indent="-342900" lvl="0" marL="457200" rtl="0" algn="l">
              <a:spcBef>
                <a:spcPts val="0"/>
              </a:spcBef>
              <a:spcAft>
                <a:spcPts val="0"/>
              </a:spcAft>
              <a:buSzPts val="1800"/>
              <a:buChar char="●"/>
            </a:pPr>
            <a:r>
              <a:rPr lang="en"/>
              <a:t>All 19 features were used in order to calculate curves and accuracy since it was not expensive.</a:t>
            </a:r>
            <a:endParaRPr/>
          </a:p>
          <a:p>
            <a:pPr indent="-342900" lvl="0" marL="457200" rtl="0" algn="l">
              <a:spcBef>
                <a:spcPts val="0"/>
              </a:spcBef>
              <a:spcAft>
                <a:spcPts val="0"/>
              </a:spcAft>
              <a:buSzPts val="1800"/>
              <a:buChar char="●"/>
            </a:pPr>
            <a:r>
              <a:rPr lang="en"/>
              <a:t>Hyperparameter selection gave rbf kernel as the best choice, which was expected from our dataset.</a:t>
            </a:r>
            <a:endParaRPr/>
          </a:p>
          <a:p>
            <a:pPr indent="-342900" lvl="0" marL="457200" rtl="0" algn="l">
              <a:spcBef>
                <a:spcPts val="0"/>
              </a:spcBef>
              <a:spcAft>
                <a:spcPts val="0"/>
              </a:spcAft>
              <a:buSzPts val="1800"/>
              <a:buChar char="●"/>
            </a:pPr>
            <a:r>
              <a:rPr lang="en"/>
              <a:t>SVM is a good model considering it’s simple enough to train and predict and also it provides sufficient accuracy to solve the problem. If necessary, first three features might be used in order to improve performance while sacrificing negligible accuracy.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2 NNs were used, one simple and one complex one.</a:t>
            </a:r>
            <a:endParaRPr/>
          </a:p>
          <a:p>
            <a:pPr indent="-342900" lvl="0" marL="457200" rtl="0" algn="l">
              <a:spcBef>
                <a:spcPts val="0"/>
              </a:spcBef>
              <a:spcAft>
                <a:spcPts val="0"/>
              </a:spcAft>
              <a:buSzPts val="1800"/>
              <a:buChar char="●"/>
            </a:pPr>
            <a:r>
              <a:rPr lang="en"/>
              <a:t>Feature selection was applied</a:t>
            </a:r>
            <a:endParaRPr/>
          </a:p>
          <a:p>
            <a:pPr indent="-342900" lvl="0" marL="457200" rtl="0" algn="l">
              <a:spcBef>
                <a:spcPts val="0"/>
              </a:spcBef>
              <a:spcAft>
                <a:spcPts val="0"/>
              </a:spcAft>
              <a:buSzPts val="1800"/>
              <a:buChar char="●"/>
            </a:pPr>
            <a:r>
              <a:rPr lang="en"/>
              <a:t>No parameter selection was applied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Results</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Test set ratio = 40%</a:t>
            </a:r>
            <a:endParaRPr/>
          </a:p>
          <a:p>
            <a:pPr indent="-342900" lvl="0" marL="457200" rtl="0" algn="l">
              <a:spcBef>
                <a:spcPts val="0"/>
              </a:spcBef>
              <a:spcAft>
                <a:spcPts val="0"/>
              </a:spcAft>
              <a:buSzPts val="1800"/>
              <a:buChar char="●"/>
            </a:pPr>
            <a:r>
              <a:rPr lang="en"/>
              <a:t>S</a:t>
            </a:r>
            <a:r>
              <a:rPr lang="en"/>
              <a:t>imple one with three layers with 20, 5 and 1 nodes. </a:t>
            </a:r>
            <a:endParaRPr/>
          </a:p>
          <a:p>
            <a:pPr indent="-342900" lvl="0" marL="457200" rtl="0" algn="l">
              <a:spcBef>
                <a:spcPts val="0"/>
              </a:spcBef>
              <a:spcAft>
                <a:spcPts val="0"/>
              </a:spcAft>
              <a:buSzPts val="1800"/>
              <a:buChar char="●"/>
            </a:pPr>
            <a:r>
              <a:rPr lang="en"/>
              <a:t>More complex one with 6 layers of 200, 150, 100, 50, 25, 1 nodes.</a:t>
            </a:r>
            <a:endParaRPr/>
          </a:p>
          <a:p>
            <a:pPr indent="-342900" lvl="0" marL="457200" rtl="0" algn="l">
              <a:spcBef>
                <a:spcPts val="0"/>
              </a:spcBef>
              <a:spcAft>
                <a:spcPts val="0"/>
              </a:spcAft>
              <a:buSzPts val="1800"/>
              <a:buChar char="●"/>
            </a:pPr>
            <a:r>
              <a:rPr lang="en"/>
              <a:t>Purpose of this experiment is finding a network which is fast and does not overfit the 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a:t>
            </a:r>
            <a:r>
              <a:rPr lang="en"/>
              <a:t>Neural Network Results</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19 Features</a:t>
            </a:r>
            <a:endParaRPr/>
          </a:p>
        </p:txBody>
      </p:sp>
      <p:pic>
        <p:nvPicPr>
          <p:cNvPr id="179" name="Google Shape;179;p31"/>
          <p:cNvPicPr preferRelativeResize="0"/>
          <p:nvPr/>
        </p:nvPicPr>
        <p:blipFill>
          <a:blip r:embed="rId3">
            <a:alphaModFix/>
          </a:blip>
          <a:stretch>
            <a:fillRect/>
          </a:stretch>
        </p:blipFill>
        <p:spPr>
          <a:xfrm>
            <a:off x="2640738" y="1152475"/>
            <a:ext cx="5081725" cy="381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Introduction &amp; Project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objective of this project is predicting user’s churn rate, which occurs when a customer stops using the service.</a:t>
            </a:r>
            <a:endParaRPr/>
          </a:p>
          <a:p>
            <a:pPr indent="-342900" lvl="0" marL="457200" rtl="0" algn="l">
              <a:spcBef>
                <a:spcPts val="0"/>
              </a:spcBef>
              <a:spcAft>
                <a:spcPts val="0"/>
              </a:spcAft>
              <a:buSzPts val="1800"/>
              <a:buChar char="●"/>
            </a:pPr>
            <a:r>
              <a:rPr lang="en"/>
              <a:t>Predicting whether a customer is leaving or not at the end of the contract term is done by looking at the customer’s data according to the features determined at the time of training.</a:t>
            </a:r>
            <a:endParaRPr/>
          </a:p>
          <a:p>
            <a:pPr indent="-342900" lvl="0" marL="457200" rtl="0" algn="l">
              <a:spcBef>
                <a:spcPts val="0"/>
              </a:spcBef>
              <a:spcAft>
                <a:spcPts val="0"/>
              </a:spcAft>
              <a:buSzPts val="1800"/>
              <a:buChar char="●"/>
            </a:pPr>
            <a:r>
              <a:rPr lang="en"/>
              <a:t>Prediction accuracy is the main problem</a:t>
            </a:r>
            <a:endParaRPr/>
          </a:p>
        </p:txBody>
      </p:sp>
      <p:pic>
        <p:nvPicPr>
          <p:cNvPr id="62" name="Google Shape;62;p14"/>
          <p:cNvPicPr preferRelativeResize="0"/>
          <p:nvPr/>
        </p:nvPicPr>
        <p:blipFill>
          <a:blip r:embed="rId3">
            <a:alphaModFix/>
          </a:blip>
          <a:stretch>
            <a:fillRect/>
          </a:stretch>
        </p:blipFill>
        <p:spPr>
          <a:xfrm>
            <a:off x="5648463" y="2667938"/>
            <a:ext cx="2619375" cy="1743075"/>
          </a:xfrm>
          <a:prstGeom prst="rect">
            <a:avLst/>
          </a:prstGeom>
          <a:noFill/>
          <a:ln>
            <a:noFill/>
          </a:ln>
        </p:spPr>
      </p:pic>
      <p:sp>
        <p:nvSpPr>
          <p:cNvPr id="63" name="Google Shape;63;p14"/>
          <p:cNvSpPr txBox="1"/>
          <p:nvPr/>
        </p:nvSpPr>
        <p:spPr>
          <a:xfrm>
            <a:off x="5648475" y="4411025"/>
            <a:ext cx="12327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Person in doubt [1</a:t>
            </a:r>
            <a:r>
              <a:rPr lang="en" sz="800"/>
              <a:t>]</a:t>
            </a:r>
            <a:endParaRPr sz="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Neural Network Results</a:t>
            </a:r>
            <a:endParaRPr/>
          </a:p>
        </p:txBody>
      </p:sp>
      <p:sp>
        <p:nvSpPr>
          <p:cNvPr id="185" name="Google Shape;18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Best 10 Features</a:t>
            </a:r>
            <a:endParaRPr/>
          </a:p>
        </p:txBody>
      </p:sp>
      <p:pic>
        <p:nvPicPr>
          <p:cNvPr id="186" name="Google Shape;186;p32"/>
          <p:cNvPicPr preferRelativeResize="0"/>
          <p:nvPr/>
        </p:nvPicPr>
        <p:blipFill>
          <a:blip r:embed="rId3">
            <a:alphaModFix/>
          </a:blip>
          <a:stretch>
            <a:fillRect/>
          </a:stretch>
        </p:blipFill>
        <p:spPr>
          <a:xfrm>
            <a:off x="2662287" y="1152475"/>
            <a:ext cx="4886226" cy="3664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 Discussion</a:t>
            </a:r>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Both models overfit without feature selection</a:t>
            </a:r>
            <a:endParaRPr/>
          </a:p>
          <a:p>
            <a:pPr indent="-342900" lvl="0" marL="457200" rtl="0" algn="l">
              <a:spcBef>
                <a:spcPts val="0"/>
              </a:spcBef>
              <a:spcAft>
                <a:spcPts val="0"/>
              </a:spcAft>
              <a:buSzPts val="1800"/>
              <a:buChar char="●"/>
            </a:pPr>
            <a:r>
              <a:rPr lang="en"/>
              <a:t>Only complex network overfits when using best 10 features</a:t>
            </a:r>
            <a:endParaRPr/>
          </a:p>
          <a:p>
            <a:pPr indent="-342900" lvl="0" marL="457200" rtl="0" algn="l">
              <a:spcBef>
                <a:spcPts val="0"/>
              </a:spcBef>
              <a:spcAft>
                <a:spcPts val="0"/>
              </a:spcAft>
              <a:buSzPts val="1800"/>
              <a:buChar char="●"/>
            </a:pPr>
            <a:r>
              <a:rPr lang="en"/>
              <a:t>Test set accuracy is capped around 80%, which is also reached by other methods.</a:t>
            </a:r>
            <a:endParaRPr/>
          </a:p>
          <a:p>
            <a:pPr indent="-342900" lvl="0" marL="457200" rtl="0" algn="l">
              <a:spcBef>
                <a:spcPts val="0"/>
              </a:spcBef>
              <a:spcAft>
                <a:spcPts val="0"/>
              </a:spcAft>
              <a:buSzPts val="1800"/>
              <a:buChar char="●"/>
            </a:pPr>
            <a:r>
              <a:rPr lang="en"/>
              <a:t>Thus NN is not optimal because of training time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a:t>
            </a:r>
            <a:endParaRPr/>
          </a:p>
          <a:p>
            <a:pPr indent="-342900" lvl="0" marL="457200" rtl="0" algn="l">
              <a:spcBef>
                <a:spcPts val="1600"/>
              </a:spcBef>
              <a:spcAft>
                <a:spcPts val="0"/>
              </a:spcAft>
              <a:buClr>
                <a:schemeClr val="dk1"/>
              </a:buClr>
              <a:buSzPts val="1800"/>
              <a:buChar char="●"/>
            </a:pPr>
            <a:r>
              <a:rPr lang="en">
                <a:solidFill>
                  <a:schemeClr val="dk1"/>
                </a:solidFill>
              </a:rPr>
              <a:t>Impurity criterion: gini or information gain using entropy</a:t>
            </a:r>
            <a:endParaRPr>
              <a:solidFill>
                <a:schemeClr val="dk1"/>
              </a:solidFill>
            </a:endParaRPr>
          </a:p>
          <a:p>
            <a:pPr indent="-342900" lvl="0" marL="457200" rtl="0" algn="l">
              <a:spcBef>
                <a:spcPts val="0"/>
              </a:spcBef>
              <a:spcAft>
                <a:spcPts val="0"/>
              </a:spcAft>
              <a:buSzPts val="1800"/>
              <a:buChar char="●"/>
            </a:pPr>
            <a:r>
              <a:rPr lang="en">
                <a:solidFill>
                  <a:schemeClr val="dk1"/>
                </a:solidFill>
              </a:rPr>
              <a:t>Maximum depth of the decision tree</a:t>
            </a:r>
            <a:endParaRPr>
              <a:solidFill>
                <a:schemeClr val="dk1"/>
              </a:solidFill>
            </a:endParaRPr>
          </a:p>
          <a:p>
            <a:pPr indent="-342900" lvl="0" marL="457200" rtl="0" algn="l">
              <a:spcBef>
                <a:spcPts val="0"/>
              </a:spcBef>
              <a:spcAft>
                <a:spcPts val="0"/>
              </a:spcAft>
              <a:buSzPts val="1800"/>
              <a:buChar char="●"/>
            </a:pPr>
            <a:r>
              <a:rPr lang="en">
                <a:solidFill>
                  <a:schemeClr val="dk1"/>
                </a:solidFill>
              </a:rPr>
              <a:t>Minimum number of samples required to be at a leaf node </a:t>
            </a:r>
            <a:endParaRPr>
              <a:solidFill>
                <a:schemeClr val="dk1"/>
              </a:solidFill>
            </a:endParaRPr>
          </a:p>
          <a:p>
            <a:pPr indent="-342900" lvl="0" marL="457200" rtl="0" algn="l">
              <a:spcBef>
                <a:spcPts val="0"/>
              </a:spcBef>
              <a:spcAft>
                <a:spcPts val="0"/>
              </a:spcAft>
              <a:buSzPts val="1800"/>
              <a:buChar char="●"/>
            </a:pPr>
            <a:r>
              <a:rPr lang="en">
                <a:solidFill>
                  <a:schemeClr val="dk1"/>
                </a:solidFill>
              </a:rPr>
              <a:t>Minimum number of samples required to split an internal node </a:t>
            </a:r>
            <a:endParaRPr>
              <a:solidFill>
                <a:schemeClr val="dk1"/>
              </a:solidFill>
            </a:endParaRPr>
          </a:p>
          <a:p>
            <a:pPr indent="-342900" lvl="0" marL="457200" rtl="0" algn="l">
              <a:spcBef>
                <a:spcPts val="0"/>
              </a:spcBef>
              <a:spcAft>
                <a:spcPts val="0"/>
              </a:spcAft>
              <a:buSzPts val="1800"/>
              <a:buChar char="●"/>
            </a:pPr>
            <a:r>
              <a:rPr lang="en">
                <a:solidFill>
                  <a:schemeClr val="dk1"/>
                </a:solidFill>
              </a:rPr>
              <a:t>Splitter strategy: best or random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a:t>
            </a:r>
            <a:endParaRPr/>
          </a:p>
        </p:txBody>
      </p:sp>
      <p:sp>
        <p:nvSpPr>
          <p:cNvPr id="204" name="Google Shape;20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Hyper parameter selection with 5-fold cross validation applied to different combinations of the parameter values.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Then feature selection for different test/train ratios were conducted using the best hyper parameter values to find best accuracy.</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Results</a:t>
            </a:r>
            <a:endParaRPr/>
          </a:p>
        </p:txBody>
      </p:sp>
      <p:sp>
        <p:nvSpPr>
          <p:cNvPr id="210" name="Google Shape;21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Best Parameters</a:t>
            </a:r>
            <a:endParaRPr/>
          </a:p>
          <a:p>
            <a:pPr indent="-317500" lvl="1" marL="914400" rtl="0" algn="l">
              <a:spcBef>
                <a:spcPts val="0"/>
              </a:spcBef>
              <a:spcAft>
                <a:spcPts val="0"/>
              </a:spcAft>
              <a:buSzPts val="1400"/>
              <a:buChar char="○"/>
            </a:pPr>
            <a:r>
              <a:rPr lang="en"/>
              <a:t>Maximum Depth: None </a:t>
            </a:r>
            <a:endParaRPr/>
          </a:p>
          <a:p>
            <a:pPr indent="-317500" lvl="1" marL="914400" rtl="0" algn="l">
              <a:spcBef>
                <a:spcPts val="0"/>
              </a:spcBef>
              <a:spcAft>
                <a:spcPts val="0"/>
              </a:spcAft>
              <a:buSzPts val="1400"/>
              <a:buChar char="○"/>
            </a:pPr>
            <a:r>
              <a:rPr lang="en"/>
              <a:t>Min. number of samples required to be at a leaf node: 40</a:t>
            </a:r>
            <a:endParaRPr/>
          </a:p>
          <a:p>
            <a:pPr indent="-317500" lvl="1" marL="914400" rtl="0" algn="l">
              <a:spcBef>
                <a:spcPts val="0"/>
              </a:spcBef>
              <a:spcAft>
                <a:spcPts val="0"/>
              </a:spcAft>
              <a:buSzPts val="1400"/>
              <a:buChar char="○"/>
            </a:pPr>
            <a:r>
              <a:rPr lang="en"/>
              <a:t>Min. number of samples required to split an internal node: 68</a:t>
            </a:r>
            <a:endParaRPr/>
          </a:p>
          <a:p>
            <a:pPr indent="-317500" lvl="1" marL="914400" rtl="0" algn="l">
              <a:spcBef>
                <a:spcPts val="0"/>
              </a:spcBef>
              <a:spcAft>
                <a:spcPts val="0"/>
              </a:spcAft>
              <a:buSzPts val="1400"/>
              <a:buChar char="○"/>
            </a:pPr>
            <a:r>
              <a:rPr lang="en"/>
              <a:t>Splitter Strategy: Best </a:t>
            </a:r>
            <a:endParaRPr/>
          </a:p>
          <a:p>
            <a:pPr indent="-342900" lvl="0" marL="457200" rtl="0" algn="l">
              <a:spcBef>
                <a:spcPts val="0"/>
              </a:spcBef>
              <a:spcAft>
                <a:spcPts val="0"/>
              </a:spcAft>
              <a:buSzPts val="1800"/>
              <a:buChar char="●"/>
            </a:pPr>
            <a:r>
              <a:rPr lang="en"/>
              <a:t>Best feature set = </a:t>
            </a:r>
            <a:r>
              <a:rPr lang="en"/>
              <a:t>Contract, StreamingMovies, TechSupport, InternetService, MultipleLines, Dependents.</a:t>
            </a:r>
            <a:endParaRPr/>
          </a:p>
          <a:p>
            <a:pPr indent="-342900" lvl="0" marL="457200" rtl="0" algn="l">
              <a:spcBef>
                <a:spcPts val="0"/>
              </a:spcBef>
              <a:spcAft>
                <a:spcPts val="0"/>
              </a:spcAft>
              <a:buSzPts val="1800"/>
              <a:buChar char="●"/>
            </a:pPr>
            <a:r>
              <a:rPr lang="en"/>
              <a:t>Best train/test ratio: 6/4</a:t>
            </a:r>
            <a:endParaRPr/>
          </a:p>
          <a:p>
            <a:pPr indent="-342900" lvl="0" marL="457200" rtl="0" algn="l">
              <a:spcBef>
                <a:spcPts val="0"/>
              </a:spcBef>
              <a:spcAft>
                <a:spcPts val="0"/>
              </a:spcAft>
              <a:buSzPts val="1800"/>
              <a:buChar char="●"/>
            </a:pPr>
            <a:r>
              <a:rPr lang="en"/>
              <a:t>Best overall accuracy: % 79</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Results</a:t>
            </a:r>
            <a:endParaRPr/>
          </a:p>
        </p:txBody>
      </p:sp>
      <p:sp>
        <p:nvSpPr>
          <p:cNvPr id="216" name="Google Shape;216;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Confusion Matrix:</a:t>
            </a:r>
            <a:endParaRPr/>
          </a:p>
          <a:p>
            <a:pPr indent="0" lvl="0" marL="457200" rtl="0" algn="l">
              <a:spcBef>
                <a:spcPts val="1600"/>
              </a:spcBef>
              <a:spcAft>
                <a:spcPts val="1600"/>
              </a:spcAft>
              <a:buNone/>
            </a:pPr>
            <a:r>
              <a:t/>
            </a:r>
            <a:endParaRPr/>
          </a:p>
        </p:txBody>
      </p:sp>
      <p:graphicFrame>
        <p:nvGraphicFramePr>
          <p:cNvPr id="217" name="Google Shape;217;p37"/>
          <p:cNvGraphicFramePr/>
          <p:nvPr/>
        </p:nvGraphicFramePr>
        <p:xfrm>
          <a:off x="952500" y="2000250"/>
          <a:ext cx="3000000" cy="3000000"/>
        </p:xfrm>
        <a:graphic>
          <a:graphicData uri="http://schemas.openxmlformats.org/drawingml/2006/table">
            <a:tbl>
              <a:tblPr>
                <a:noFill/>
                <a:tableStyleId>{DCBF7D47-A90C-48DF-976E-8746B92D8D0E}</a:tableStyleId>
              </a:tblPr>
              <a:tblGrid>
                <a:gridCol w="2413000"/>
                <a:gridCol w="2413000"/>
                <a:gridCol w="2413000"/>
              </a:tblGrid>
              <a:tr h="381000">
                <a:tc>
                  <a:txBody>
                    <a:bodyPr>
                      <a:noAutofit/>
                    </a:bodyPr>
                    <a:lstStyle/>
                    <a:p>
                      <a:pPr indent="0" lvl="0" marL="0" rtl="0" algn="ctr">
                        <a:spcBef>
                          <a:spcPts val="0"/>
                        </a:spcBef>
                        <a:spcAft>
                          <a:spcPts val="0"/>
                        </a:spcAft>
                        <a:buNone/>
                      </a:pPr>
                      <a:r>
                        <a:rPr lang="en"/>
                        <a:t>Actual \ Predicted</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1</a:t>
                      </a:r>
                      <a:endParaRPr/>
                    </a:p>
                  </a:txBody>
                  <a:tcPr marT="91425" marB="91425" marR="91425" marL="91425"/>
                </a:tc>
              </a:tr>
              <a:tr h="381000">
                <a:tc>
                  <a:txBody>
                    <a:bodyPr>
                      <a:noAutofit/>
                    </a:bodyPr>
                    <a:lstStyle/>
                    <a:p>
                      <a:pPr indent="0" lvl="0" marL="0" rtl="0" algn="ctr">
                        <a:spcBef>
                          <a:spcPts val="0"/>
                        </a:spcBef>
                        <a:spcAft>
                          <a:spcPts val="0"/>
                        </a:spcAft>
                        <a:buNone/>
                      </a:pPr>
                      <a:r>
                        <a:rPr lang="en"/>
                        <a:t>0</a:t>
                      </a:r>
                      <a:endParaRPr/>
                    </a:p>
                  </a:txBody>
                  <a:tcPr marT="91425" marB="91425" marR="91425" marL="91425"/>
                </a:tc>
                <a:tc>
                  <a:txBody>
                    <a:bodyPr>
                      <a:noAutofit/>
                    </a:bodyPr>
                    <a:lstStyle/>
                    <a:p>
                      <a:pPr indent="0" lvl="0" marL="0" rtl="0" algn="ctr">
                        <a:spcBef>
                          <a:spcPts val="0"/>
                        </a:spcBef>
                        <a:spcAft>
                          <a:spcPts val="0"/>
                        </a:spcAft>
                        <a:buNone/>
                      </a:pPr>
                      <a:r>
                        <a:rPr lang="en"/>
                        <a:t>1903</a:t>
                      </a:r>
                      <a:endParaRPr/>
                    </a:p>
                  </a:txBody>
                  <a:tcPr marT="91425" marB="91425" marR="91425" marL="91425"/>
                </a:tc>
                <a:tc>
                  <a:txBody>
                    <a:bodyPr>
                      <a:noAutofit/>
                    </a:bodyPr>
                    <a:lstStyle/>
                    <a:p>
                      <a:pPr indent="0" lvl="0" marL="0" rtl="0" algn="ctr">
                        <a:spcBef>
                          <a:spcPts val="0"/>
                        </a:spcBef>
                        <a:spcAft>
                          <a:spcPts val="0"/>
                        </a:spcAft>
                        <a:buNone/>
                      </a:pPr>
                      <a:r>
                        <a:rPr lang="en"/>
                        <a:t>165</a:t>
                      </a:r>
                      <a:endParaRPr/>
                    </a:p>
                  </a:txBody>
                  <a:tcPr marT="91425" marB="91425" marR="91425" marL="91425"/>
                </a:tc>
              </a:tr>
              <a:tr h="381000">
                <a:tc>
                  <a:txBody>
                    <a:bodyPr>
                      <a:noAutofit/>
                    </a:bodyPr>
                    <a:lstStyle/>
                    <a:p>
                      <a:pPr indent="0" lvl="0" marL="0" rtl="0" algn="ctr">
                        <a:spcBef>
                          <a:spcPts val="0"/>
                        </a:spcBef>
                        <a:spcAft>
                          <a:spcPts val="0"/>
                        </a:spcAft>
                        <a:buNone/>
                      </a:pPr>
                      <a:r>
                        <a:rPr lang="en"/>
                        <a:t>1</a:t>
                      </a:r>
                      <a:endParaRPr/>
                    </a:p>
                  </a:txBody>
                  <a:tcPr marT="91425" marB="91425" marR="91425" marL="91425"/>
                </a:tc>
                <a:tc>
                  <a:txBody>
                    <a:bodyPr>
                      <a:noAutofit/>
                    </a:bodyPr>
                    <a:lstStyle/>
                    <a:p>
                      <a:pPr indent="0" lvl="0" marL="0" rtl="0" algn="ctr">
                        <a:spcBef>
                          <a:spcPts val="0"/>
                        </a:spcBef>
                        <a:spcAft>
                          <a:spcPts val="0"/>
                        </a:spcAft>
                        <a:buNone/>
                      </a:pPr>
                      <a:r>
                        <a:rPr lang="en"/>
                        <a:t>419</a:t>
                      </a:r>
                      <a:endParaRPr/>
                    </a:p>
                  </a:txBody>
                  <a:tcPr marT="91425" marB="91425" marR="91425" marL="91425"/>
                </a:tc>
                <a:tc>
                  <a:txBody>
                    <a:bodyPr>
                      <a:noAutofit/>
                    </a:bodyPr>
                    <a:lstStyle/>
                    <a:p>
                      <a:pPr indent="0" lvl="0" marL="0" rtl="0" algn="ctr">
                        <a:spcBef>
                          <a:spcPts val="0"/>
                        </a:spcBef>
                        <a:spcAft>
                          <a:spcPts val="0"/>
                        </a:spcAft>
                        <a:buNone/>
                      </a:pPr>
                      <a:r>
                        <a:rPr lang="en"/>
                        <a:t>331</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Results</a:t>
            </a:r>
            <a:endParaRPr/>
          </a:p>
        </p:txBody>
      </p:sp>
      <p:pic>
        <p:nvPicPr>
          <p:cNvPr id="223" name="Google Shape;223;p38"/>
          <p:cNvPicPr preferRelativeResize="0"/>
          <p:nvPr/>
        </p:nvPicPr>
        <p:blipFill>
          <a:blip r:embed="rId3">
            <a:alphaModFix/>
          </a:blip>
          <a:stretch>
            <a:fillRect/>
          </a:stretch>
        </p:blipFill>
        <p:spPr>
          <a:xfrm>
            <a:off x="4861624" y="1402975"/>
            <a:ext cx="3798927" cy="2861125"/>
          </a:xfrm>
          <a:prstGeom prst="rect">
            <a:avLst/>
          </a:prstGeom>
          <a:noFill/>
          <a:ln>
            <a:noFill/>
          </a:ln>
        </p:spPr>
      </p:pic>
      <p:pic>
        <p:nvPicPr>
          <p:cNvPr id="224" name="Google Shape;224;p38"/>
          <p:cNvPicPr preferRelativeResize="0"/>
          <p:nvPr/>
        </p:nvPicPr>
        <p:blipFill>
          <a:blip r:embed="rId4">
            <a:alphaModFix/>
          </a:blip>
          <a:stretch>
            <a:fillRect/>
          </a:stretch>
        </p:blipFill>
        <p:spPr>
          <a:xfrm>
            <a:off x="378848" y="1332800"/>
            <a:ext cx="3900500" cy="2931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Results</a:t>
            </a:r>
            <a:endParaRPr/>
          </a:p>
        </p:txBody>
      </p:sp>
      <p:pic>
        <p:nvPicPr>
          <p:cNvPr id="230" name="Google Shape;230;p39"/>
          <p:cNvPicPr preferRelativeResize="0"/>
          <p:nvPr/>
        </p:nvPicPr>
        <p:blipFill>
          <a:blip r:embed="rId3">
            <a:alphaModFix/>
          </a:blip>
          <a:stretch>
            <a:fillRect/>
          </a:stretch>
        </p:blipFill>
        <p:spPr>
          <a:xfrm>
            <a:off x="2219325" y="1152475"/>
            <a:ext cx="4627189" cy="3475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Discussion</a:t>
            </a:r>
            <a:endParaRPr/>
          </a:p>
        </p:txBody>
      </p:sp>
      <p:sp>
        <p:nvSpPr>
          <p:cNvPr id="236" name="Google Shape;23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Hyper parameter selection was helpful.</a:t>
            </a:r>
            <a:endParaRPr/>
          </a:p>
          <a:p>
            <a:pPr indent="-342900" lvl="0" marL="457200" rtl="0" algn="l">
              <a:spcBef>
                <a:spcPts val="0"/>
              </a:spcBef>
              <a:spcAft>
                <a:spcPts val="0"/>
              </a:spcAft>
              <a:buSzPts val="1800"/>
              <a:buChar char="●"/>
            </a:pPr>
            <a:r>
              <a:rPr lang="en"/>
              <a:t>However the accuracies with the best parameters and with the default values was close to each other. </a:t>
            </a:r>
            <a:endParaRPr/>
          </a:p>
          <a:p>
            <a:pPr indent="-342900" lvl="0" marL="457200" rtl="0" algn="l">
              <a:spcBef>
                <a:spcPts val="0"/>
              </a:spcBef>
              <a:spcAft>
                <a:spcPts val="0"/>
              </a:spcAft>
              <a:buSzPts val="1800"/>
              <a:buChar char="●"/>
            </a:pPr>
            <a:r>
              <a:rPr lang="en"/>
              <a:t>Feature Selection did slightly improved the accuracy.</a:t>
            </a:r>
            <a:endParaRPr/>
          </a:p>
          <a:p>
            <a:pPr indent="-342900" lvl="0" marL="457200" rtl="0" algn="l">
              <a:spcBef>
                <a:spcPts val="0"/>
              </a:spcBef>
              <a:spcAft>
                <a:spcPts val="0"/>
              </a:spcAft>
              <a:buSzPts val="1800"/>
              <a:buChar char="●"/>
            </a:pPr>
            <a:r>
              <a:rPr lang="en"/>
              <a:t>In terms of overall performance, Decision Tree model is stable. It performs similarly in most of the cases.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42" name="Google Shape;24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a:t>
            </a:r>
            <a:endParaRPr/>
          </a:p>
          <a:p>
            <a:pPr indent="-342900" lvl="0" marL="457200" rtl="0" algn="l">
              <a:spcBef>
                <a:spcPts val="1600"/>
              </a:spcBef>
              <a:spcAft>
                <a:spcPts val="0"/>
              </a:spcAft>
              <a:buClr>
                <a:schemeClr val="dk1"/>
              </a:buClr>
              <a:buSzPts val="1800"/>
              <a:buChar char="●"/>
            </a:pPr>
            <a:r>
              <a:rPr lang="en">
                <a:solidFill>
                  <a:schemeClr val="dk1"/>
                </a:solidFill>
              </a:rPr>
              <a:t>penalty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Tol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Dual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fit_intercept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solver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multi_class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dataset to be used is that of Telco’s Customer Data [2]</a:t>
            </a:r>
            <a:endParaRPr/>
          </a:p>
          <a:p>
            <a:pPr indent="-342900" lvl="0" marL="457200" rtl="0" algn="l">
              <a:spcBef>
                <a:spcPts val="0"/>
              </a:spcBef>
              <a:spcAft>
                <a:spcPts val="0"/>
              </a:spcAft>
              <a:buSzPts val="1800"/>
              <a:buChar char="●"/>
            </a:pPr>
            <a:r>
              <a:rPr lang="en"/>
              <a:t>The raw data contains 7043 rows (customers) and 21 columns (features).</a:t>
            </a:r>
            <a:endParaRPr/>
          </a:p>
          <a:p>
            <a:pPr indent="0" lvl="0" marL="457200" rtl="0" algn="l">
              <a:spcBef>
                <a:spcPts val="1600"/>
              </a:spcBef>
              <a:spcAft>
                <a:spcPts val="1600"/>
              </a:spcAft>
              <a:buNone/>
            </a:pPr>
            <a:r>
              <a:t/>
            </a:r>
            <a:endParaRPr/>
          </a:p>
        </p:txBody>
      </p:sp>
      <p:graphicFrame>
        <p:nvGraphicFramePr>
          <p:cNvPr id="70" name="Google Shape;70;p15"/>
          <p:cNvGraphicFramePr/>
          <p:nvPr/>
        </p:nvGraphicFramePr>
        <p:xfrm>
          <a:off x="581300" y="2464025"/>
          <a:ext cx="3000000" cy="3000000"/>
        </p:xfrm>
        <a:graphic>
          <a:graphicData uri="http://schemas.openxmlformats.org/drawingml/2006/table">
            <a:tbl>
              <a:tblPr>
                <a:noFill/>
                <a:tableStyleId>{5ABF3598-4771-4097-A718-AC2BA3143156}</a:tableStyleId>
              </a:tblPr>
              <a:tblGrid>
                <a:gridCol w="1269775"/>
                <a:gridCol w="1693975"/>
                <a:gridCol w="1481875"/>
                <a:gridCol w="1481875"/>
                <a:gridCol w="1481875"/>
              </a:tblGrid>
              <a:tr h="1965700">
                <a:tc>
                  <a:txBody>
                    <a:bodyPr>
                      <a:noAutofit/>
                    </a:bodyPr>
                    <a:lstStyle/>
                    <a:p>
                      <a:pPr indent="0" lvl="0" marL="0" rtl="0" algn="l">
                        <a:spcBef>
                          <a:spcPts val="0"/>
                        </a:spcBef>
                        <a:spcAft>
                          <a:spcPts val="0"/>
                        </a:spcAft>
                        <a:buNone/>
                      </a:pPr>
                      <a:r>
                        <a:rPr b="1" lang="en">
                          <a:solidFill>
                            <a:srgbClr val="47494D"/>
                          </a:solidFill>
                        </a:rPr>
                        <a:t>customerID</a:t>
                      </a:r>
                      <a:endParaRPr b="1">
                        <a:solidFill>
                          <a:srgbClr val="47494D"/>
                        </a:solidFill>
                      </a:endParaRPr>
                    </a:p>
                    <a:p>
                      <a:pPr indent="0" lvl="0" marL="76200" marR="76200" rtl="0" algn="l">
                        <a:spcBef>
                          <a:spcPts val="300"/>
                        </a:spcBef>
                        <a:spcAft>
                          <a:spcPts val="600"/>
                        </a:spcAft>
                        <a:buNone/>
                      </a:pPr>
                      <a:r>
                        <a:rPr lang="en">
                          <a:solidFill>
                            <a:srgbClr val="47494D"/>
                          </a:solidFill>
                        </a:rPr>
                        <a:t>Customer ID</a:t>
                      </a:r>
                      <a:endParaRPr>
                        <a:solidFill>
                          <a:srgbClr val="47494D"/>
                        </a:solidFill>
                      </a:endParaRPr>
                    </a:p>
                  </a:txBody>
                  <a:tcPr marT="0" marB="0" marR="0" marL="0">
                    <a:lnL cap="flat" cmpd="sng">
                      <a:solidFill>
                        <a:srgbClr val="47494D"/>
                      </a:solidFill>
                      <a:prstDash val="solid"/>
                      <a:round/>
                      <a:headEnd len="sm" w="sm" type="none"/>
                      <a:tailEnd len="sm" w="sm" type="none"/>
                    </a:lnL>
                    <a:lnR cap="flat" cmpd="sng">
                      <a:solidFill>
                        <a:srgbClr val="47494D"/>
                      </a:solidFill>
                      <a:prstDash val="solid"/>
                      <a:round/>
                      <a:headEnd len="sm" w="sm" type="none"/>
                      <a:tailEnd len="sm" w="sm" type="none"/>
                    </a:lnR>
                    <a:lnT cap="flat" cmpd="sng">
                      <a:solidFill>
                        <a:srgbClr val="47494D"/>
                      </a:solidFill>
                      <a:prstDash val="solid"/>
                      <a:round/>
                      <a:headEnd len="sm" w="sm" type="none"/>
                      <a:tailEnd len="sm" w="sm" type="none"/>
                    </a:lnT>
                    <a:lnB cap="flat" cmpd="sng" w="9525">
                      <a:solidFill>
                        <a:srgbClr val="DEDFE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47494D"/>
                          </a:solidFill>
                        </a:rPr>
                        <a:t>gender</a:t>
                      </a:r>
                      <a:endParaRPr b="1">
                        <a:solidFill>
                          <a:srgbClr val="47494D"/>
                        </a:solidFill>
                      </a:endParaRPr>
                    </a:p>
                    <a:p>
                      <a:pPr indent="0" lvl="0" marL="76200" marR="76200" rtl="0" algn="l">
                        <a:spcBef>
                          <a:spcPts val="300"/>
                        </a:spcBef>
                        <a:spcAft>
                          <a:spcPts val="600"/>
                        </a:spcAft>
                        <a:buNone/>
                      </a:pPr>
                      <a:r>
                        <a:rPr lang="en">
                          <a:solidFill>
                            <a:srgbClr val="47494D"/>
                          </a:solidFill>
                        </a:rPr>
                        <a:t>Customer gender (female, male)</a:t>
                      </a:r>
                      <a:endParaRPr>
                        <a:solidFill>
                          <a:srgbClr val="47494D"/>
                        </a:solidFill>
                      </a:endParaRPr>
                    </a:p>
                  </a:txBody>
                  <a:tcPr marT="0" marB="0" marR="0" marL="0">
                    <a:lnL cap="flat" cmpd="sng">
                      <a:solidFill>
                        <a:srgbClr val="47494D"/>
                      </a:solidFill>
                      <a:prstDash val="solid"/>
                      <a:round/>
                      <a:headEnd len="sm" w="sm" type="none"/>
                      <a:tailEnd len="sm" w="sm" type="none"/>
                    </a:lnL>
                    <a:lnR cap="flat" cmpd="sng">
                      <a:solidFill>
                        <a:srgbClr val="47494D"/>
                      </a:solidFill>
                      <a:prstDash val="solid"/>
                      <a:round/>
                      <a:headEnd len="sm" w="sm" type="none"/>
                      <a:tailEnd len="sm" w="sm" type="none"/>
                    </a:lnR>
                    <a:lnT cap="flat" cmpd="sng">
                      <a:solidFill>
                        <a:srgbClr val="47494D"/>
                      </a:solidFill>
                      <a:prstDash val="solid"/>
                      <a:round/>
                      <a:headEnd len="sm" w="sm" type="none"/>
                      <a:tailEnd len="sm" w="sm" type="none"/>
                    </a:lnT>
                    <a:lnB cap="flat" cmpd="sng" w="9525">
                      <a:solidFill>
                        <a:srgbClr val="DEDFE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47494D"/>
                          </a:solidFill>
                        </a:rPr>
                        <a:t>SeniorCitizen</a:t>
                      </a:r>
                      <a:endParaRPr b="1">
                        <a:solidFill>
                          <a:srgbClr val="47494D"/>
                        </a:solidFill>
                      </a:endParaRPr>
                    </a:p>
                    <a:p>
                      <a:pPr indent="0" lvl="0" marL="76200" marR="76200" rtl="0" algn="l">
                        <a:spcBef>
                          <a:spcPts val="300"/>
                        </a:spcBef>
                        <a:spcAft>
                          <a:spcPts val="600"/>
                        </a:spcAft>
                        <a:buNone/>
                      </a:pPr>
                      <a:r>
                        <a:rPr lang="en">
                          <a:solidFill>
                            <a:srgbClr val="47494D"/>
                          </a:solidFill>
                        </a:rPr>
                        <a:t>Whether the customer is a senior citizen or not (1, 0)</a:t>
                      </a:r>
                      <a:endParaRPr>
                        <a:solidFill>
                          <a:srgbClr val="47494D"/>
                        </a:solidFill>
                      </a:endParaRPr>
                    </a:p>
                  </a:txBody>
                  <a:tcPr marT="0" marB="0" marR="0" marL="0">
                    <a:lnL cap="flat" cmpd="sng">
                      <a:solidFill>
                        <a:srgbClr val="47494D"/>
                      </a:solidFill>
                      <a:prstDash val="solid"/>
                      <a:round/>
                      <a:headEnd len="sm" w="sm" type="none"/>
                      <a:tailEnd len="sm" w="sm" type="none"/>
                    </a:lnL>
                    <a:lnR cap="flat" cmpd="sng">
                      <a:solidFill>
                        <a:srgbClr val="47494D"/>
                      </a:solidFill>
                      <a:prstDash val="solid"/>
                      <a:round/>
                      <a:headEnd len="sm" w="sm" type="none"/>
                      <a:tailEnd len="sm" w="sm" type="none"/>
                    </a:lnR>
                    <a:lnT cap="flat" cmpd="sng">
                      <a:solidFill>
                        <a:srgbClr val="47494D"/>
                      </a:solidFill>
                      <a:prstDash val="solid"/>
                      <a:round/>
                      <a:headEnd len="sm" w="sm" type="none"/>
                      <a:tailEnd len="sm" w="sm" type="none"/>
                    </a:lnT>
                    <a:lnB cap="flat" cmpd="sng" w="9525">
                      <a:solidFill>
                        <a:srgbClr val="DEDFE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47494D"/>
                          </a:solidFill>
                        </a:rPr>
                        <a:t>Partner</a:t>
                      </a:r>
                      <a:endParaRPr b="1">
                        <a:solidFill>
                          <a:srgbClr val="47494D"/>
                        </a:solidFill>
                      </a:endParaRPr>
                    </a:p>
                    <a:p>
                      <a:pPr indent="0" lvl="0" marL="76200" marR="76200" rtl="0" algn="l">
                        <a:spcBef>
                          <a:spcPts val="300"/>
                        </a:spcBef>
                        <a:spcAft>
                          <a:spcPts val="600"/>
                        </a:spcAft>
                        <a:buNone/>
                      </a:pPr>
                      <a:r>
                        <a:rPr lang="en">
                          <a:solidFill>
                            <a:srgbClr val="47494D"/>
                          </a:solidFill>
                        </a:rPr>
                        <a:t>Whether the customer has a partner or not (Yes, No)</a:t>
                      </a:r>
                      <a:endParaRPr>
                        <a:solidFill>
                          <a:srgbClr val="47494D"/>
                        </a:solidFill>
                      </a:endParaRPr>
                    </a:p>
                  </a:txBody>
                  <a:tcPr marT="0" marB="0" marR="0" marL="0">
                    <a:lnL cap="flat" cmpd="sng">
                      <a:solidFill>
                        <a:srgbClr val="47494D"/>
                      </a:solidFill>
                      <a:prstDash val="solid"/>
                      <a:round/>
                      <a:headEnd len="sm" w="sm" type="none"/>
                      <a:tailEnd len="sm" w="sm" type="none"/>
                    </a:lnL>
                    <a:lnR cap="flat" cmpd="sng">
                      <a:solidFill>
                        <a:srgbClr val="47494D"/>
                      </a:solidFill>
                      <a:prstDash val="solid"/>
                      <a:round/>
                      <a:headEnd len="sm" w="sm" type="none"/>
                      <a:tailEnd len="sm" w="sm" type="none"/>
                    </a:lnR>
                    <a:lnT cap="flat" cmpd="sng">
                      <a:solidFill>
                        <a:srgbClr val="47494D"/>
                      </a:solidFill>
                      <a:prstDash val="solid"/>
                      <a:round/>
                      <a:headEnd len="sm" w="sm" type="none"/>
                      <a:tailEnd len="sm" w="sm" type="none"/>
                    </a:lnT>
                    <a:lnB cap="flat" cmpd="sng" w="9525">
                      <a:solidFill>
                        <a:srgbClr val="DEDFE0"/>
                      </a:solidFill>
                      <a:prstDash val="solid"/>
                      <a:round/>
                      <a:headEnd len="sm" w="sm" type="none"/>
                      <a:tailEnd len="sm" w="sm" type="none"/>
                    </a:lnB>
                  </a:tcPr>
                </a:tc>
                <a:tc>
                  <a:txBody>
                    <a:bodyPr>
                      <a:noAutofit/>
                    </a:bodyPr>
                    <a:lstStyle/>
                    <a:p>
                      <a:pPr indent="0" lvl="0" marL="0" rtl="0" algn="l">
                        <a:spcBef>
                          <a:spcPts val="0"/>
                        </a:spcBef>
                        <a:spcAft>
                          <a:spcPts val="0"/>
                        </a:spcAft>
                        <a:buNone/>
                      </a:pPr>
                      <a:r>
                        <a:rPr b="1" lang="en">
                          <a:solidFill>
                            <a:srgbClr val="47494D"/>
                          </a:solidFill>
                        </a:rPr>
                        <a:t>Dependents</a:t>
                      </a:r>
                      <a:endParaRPr b="1">
                        <a:solidFill>
                          <a:srgbClr val="47494D"/>
                        </a:solidFill>
                      </a:endParaRPr>
                    </a:p>
                    <a:p>
                      <a:pPr indent="0" lvl="0" marL="76200" marR="76200" rtl="0" algn="l">
                        <a:spcBef>
                          <a:spcPts val="300"/>
                        </a:spcBef>
                        <a:spcAft>
                          <a:spcPts val="600"/>
                        </a:spcAft>
                        <a:buNone/>
                      </a:pPr>
                      <a:r>
                        <a:rPr lang="en">
                          <a:solidFill>
                            <a:srgbClr val="47494D"/>
                          </a:solidFill>
                        </a:rPr>
                        <a:t>Whether the customer has dependents or not (Yes, No)</a:t>
                      </a:r>
                      <a:endParaRPr>
                        <a:solidFill>
                          <a:srgbClr val="47494D"/>
                        </a:solidFill>
                      </a:endParaRPr>
                    </a:p>
                  </a:txBody>
                  <a:tcPr marT="0" marB="0" marR="0" marL="0">
                    <a:lnL cap="flat" cmpd="sng">
                      <a:solidFill>
                        <a:srgbClr val="47494D"/>
                      </a:solidFill>
                      <a:prstDash val="solid"/>
                      <a:round/>
                      <a:headEnd len="sm" w="sm" type="none"/>
                      <a:tailEnd len="sm" w="sm" type="none"/>
                    </a:lnL>
                    <a:lnR cap="flat" cmpd="sng" w="9525">
                      <a:solidFill>
                        <a:srgbClr val="DEDFE0"/>
                      </a:solidFill>
                      <a:prstDash val="solid"/>
                      <a:round/>
                      <a:headEnd len="sm" w="sm" type="none"/>
                      <a:tailEnd len="sm" w="sm" type="none"/>
                    </a:lnR>
                    <a:lnT cap="flat" cmpd="sng">
                      <a:solidFill>
                        <a:srgbClr val="47494D"/>
                      </a:solidFill>
                      <a:prstDash val="solid"/>
                      <a:round/>
                      <a:headEnd len="sm" w="sm" type="none"/>
                      <a:tailEnd len="sm" w="sm" type="none"/>
                    </a:lnT>
                    <a:lnB cap="flat" cmpd="sng" w="9525">
                      <a:solidFill>
                        <a:srgbClr val="DEDFE0"/>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48" name="Google Shape;24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Parameters: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multi_class : ‘ovr’ for binary classification</a:t>
            </a:r>
            <a:endParaRPr>
              <a:solidFill>
                <a:schemeClr val="dk1"/>
              </a:solidFill>
            </a:endParaRPr>
          </a:p>
          <a:p>
            <a:pPr indent="0" lvl="0" marL="0" rtl="0" algn="l">
              <a:spcBef>
                <a:spcPts val="0"/>
              </a:spcBef>
              <a:spcAft>
                <a:spcPts val="0"/>
              </a:spcAft>
              <a:buNone/>
            </a:pPr>
            <a:r>
              <a:rPr lang="en">
                <a:solidFill>
                  <a:srgbClr val="1D1F22"/>
                </a:solidFill>
              </a:rPr>
              <a:t>Solver :  ‘Liblinear’ as it is more suitable for the size of our dataset</a:t>
            </a:r>
            <a:endParaRPr>
              <a:solidFill>
                <a:srgbClr val="1D1F22"/>
              </a:solidFill>
            </a:endParaRPr>
          </a:p>
          <a:p>
            <a:pPr indent="0" lvl="0" marL="0" rtl="0" algn="l">
              <a:spcBef>
                <a:spcPts val="0"/>
              </a:spcBef>
              <a:spcAft>
                <a:spcPts val="0"/>
              </a:spcAft>
              <a:buNone/>
            </a:pPr>
            <a:r>
              <a:rPr lang="en">
                <a:solidFill>
                  <a:srgbClr val="1D1F22"/>
                </a:solidFill>
              </a:rPr>
              <a:t>Dual :  False, as the number of samples &gt; number of features</a:t>
            </a:r>
            <a:endParaRPr>
              <a:solidFill>
                <a:srgbClr val="1D1F22"/>
              </a:solidFill>
            </a:endParaRPr>
          </a:p>
          <a:p>
            <a:pPr indent="0" lvl="0" marL="0" rtl="0" algn="l">
              <a:spcBef>
                <a:spcPts val="0"/>
              </a:spcBef>
              <a:spcAft>
                <a:spcPts val="0"/>
              </a:spcAft>
              <a:buNone/>
            </a:pPr>
            <a:r>
              <a:t/>
            </a:r>
            <a:endParaRPr>
              <a:solidFill>
                <a:srgbClr val="1D1F22"/>
              </a:solidFill>
            </a:endParaRPr>
          </a:p>
          <a:p>
            <a:pPr indent="0" lvl="0" marL="0" rtl="0" algn="l">
              <a:spcBef>
                <a:spcPts val="0"/>
              </a:spcBef>
              <a:spcAft>
                <a:spcPts val="0"/>
              </a:spcAft>
              <a:buClr>
                <a:schemeClr val="dk1"/>
              </a:buClr>
              <a:buSzPts val="1100"/>
              <a:buFont typeface="Arial"/>
              <a:buNone/>
            </a:pPr>
            <a:r>
              <a:rPr lang="en">
                <a:solidFill>
                  <a:srgbClr val="1D1F22"/>
                </a:solidFill>
              </a:rPr>
              <a:t>fit_intercept, tolerance and penalty tuned experimentally</a:t>
            </a:r>
            <a:endParaRPr>
              <a:solidFill>
                <a:srgbClr val="1D1F22"/>
              </a:solidFill>
            </a:endParaRPr>
          </a:p>
          <a:p>
            <a:pPr indent="0" lvl="0" marL="45720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54" name="Google Shape;25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lang="en" sz="1400">
                <a:solidFill>
                  <a:schemeClr val="dk1"/>
                </a:solidFill>
              </a:rPr>
              <a:t>Penalty ‘l1’ vs ‘l2’:</a:t>
            </a:r>
            <a:endParaRPr sz="14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rPr lang="en" sz="1400">
                <a:solidFill>
                  <a:schemeClr val="dk1"/>
                </a:solidFill>
              </a:rPr>
              <a:t>Slight accuracy improvement of 1% and tpr over fpr for  penalty to ‘l2’</a:t>
            </a:r>
            <a:endParaRPr sz="14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t/>
            </a:r>
            <a:endParaRPr sz="14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t/>
            </a:r>
            <a:endParaRPr sz="14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rPr lang="en" sz="1400">
                <a:solidFill>
                  <a:schemeClr val="dk1"/>
                </a:solidFill>
              </a:rPr>
              <a:t>Tolerance set to 1e-4 was better with:</a:t>
            </a:r>
            <a:endParaRPr sz="14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rPr lang="en" sz="1400">
                <a:solidFill>
                  <a:schemeClr val="dk1"/>
                </a:solidFill>
              </a:rPr>
              <a:t>Accuracy: 0.804</a:t>
            </a:r>
            <a:endParaRPr sz="14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rPr lang="en" sz="1400">
                <a:solidFill>
                  <a:schemeClr val="dk1"/>
                </a:solidFill>
              </a:rPr>
              <a:t>Precision: 0.79 	 </a:t>
            </a:r>
            <a:endParaRPr sz="1400">
              <a:solidFill>
                <a:schemeClr val="dk1"/>
              </a:solidFill>
            </a:endParaRPr>
          </a:p>
          <a:p>
            <a:pPr indent="0" lvl="0" marL="0" marR="0" rtl="0" algn="l">
              <a:lnSpc>
                <a:spcPct val="115000"/>
              </a:lnSpc>
              <a:spcBef>
                <a:spcPts val="0"/>
              </a:spcBef>
              <a:spcAft>
                <a:spcPts val="0"/>
              </a:spcAft>
              <a:buNone/>
            </a:pPr>
            <a:r>
              <a:rPr lang="en" sz="1400">
                <a:solidFill>
                  <a:schemeClr val="dk1"/>
                </a:solidFill>
              </a:rPr>
              <a:t>Recall:  0.80  </a:t>
            </a:r>
            <a:endParaRPr sz="14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t/>
            </a:r>
            <a:endParaRPr sz="14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t/>
            </a:r>
            <a:endParaRPr sz="14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rPr lang="en" sz="1400">
                <a:solidFill>
                  <a:schemeClr val="dk1"/>
                </a:solidFill>
              </a:rPr>
              <a:t>fit_intercept False vs “True”</a:t>
            </a:r>
            <a:endParaRPr sz="1400">
              <a:solidFill>
                <a:schemeClr val="dk1"/>
              </a:solidFill>
            </a:endParaRPr>
          </a:p>
          <a:p>
            <a:pPr indent="0" lvl="0" marL="0" marR="0" rtl="0" algn="l">
              <a:lnSpc>
                <a:spcPct val="115000"/>
              </a:lnSpc>
              <a:spcBef>
                <a:spcPts val="0"/>
              </a:spcBef>
              <a:spcAft>
                <a:spcPts val="0"/>
              </a:spcAft>
              <a:buClr>
                <a:srgbClr val="000000"/>
              </a:buClr>
              <a:buSzPts val="1100"/>
              <a:buFont typeface="Arial"/>
              <a:buNone/>
            </a:pPr>
            <a:r>
              <a:rPr lang="en" sz="1400">
                <a:solidFill>
                  <a:schemeClr val="dk1"/>
                </a:solidFill>
              </a:rPr>
              <a:t>Adding constant improved accuracy by 9.2% as well as tpr over fpr</a:t>
            </a:r>
            <a:endParaRPr sz="1400">
              <a:solidFill>
                <a:schemeClr val="dk1"/>
              </a:solidFill>
            </a:endParaRPr>
          </a:p>
        </p:txBody>
      </p:sp>
      <p:pic>
        <p:nvPicPr>
          <p:cNvPr id="255" name="Google Shape;255;p43"/>
          <p:cNvPicPr preferRelativeResize="0"/>
          <p:nvPr/>
        </p:nvPicPr>
        <p:blipFill>
          <a:blip r:embed="rId3">
            <a:alphaModFix/>
          </a:blip>
          <a:stretch>
            <a:fillRect/>
          </a:stretch>
        </p:blipFill>
        <p:spPr>
          <a:xfrm>
            <a:off x="5321500" y="2702725"/>
            <a:ext cx="2951200" cy="2078825"/>
          </a:xfrm>
          <a:prstGeom prst="rect">
            <a:avLst/>
          </a:prstGeom>
          <a:noFill/>
          <a:ln>
            <a:noFill/>
          </a:ln>
        </p:spPr>
      </p:pic>
      <p:pic>
        <p:nvPicPr>
          <p:cNvPr id="256" name="Google Shape;256;p43"/>
          <p:cNvPicPr preferRelativeResize="0"/>
          <p:nvPr/>
        </p:nvPicPr>
        <p:blipFill>
          <a:blip r:embed="rId4">
            <a:alphaModFix/>
          </a:blip>
          <a:stretch>
            <a:fillRect/>
          </a:stretch>
        </p:blipFill>
        <p:spPr>
          <a:xfrm>
            <a:off x="5340714" y="669800"/>
            <a:ext cx="2931986" cy="2078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62" name="Google Shape;262;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Train/Test split:</a:t>
            </a:r>
            <a:endParaRPr/>
          </a:p>
          <a:p>
            <a:pPr indent="0" lvl="0" marL="0" rtl="0" algn="l">
              <a:spcBef>
                <a:spcPts val="1600"/>
              </a:spcBef>
              <a:spcAft>
                <a:spcPts val="0"/>
              </a:spcAft>
              <a:buNone/>
            </a:pPr>
            <a:r>
              <a:rPr lang="en" sz="1400">
                <a:solidFill>
                  <a:srgbClr val="2C2C29"/>
                </a:solidFill>
                <a:latin typeface="Times New Roman"/>
                <a:ea typeface="Times New Roman"/>
                <a:cs typeface="Times New Roman"/>
                <a:sym typeface="Times New Roman"/>
              </a:rPr>
              <a:t>Accuracy range 79%-81%</a:t>
            </a:r>
            <a:endParaRPr sz="1400">
              <a:solidFill>
                <a:srgbClr val="2C2C29"/>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2C2C29"/>
                </a:solidFill>
                <a:latin typeface="Times New Roman"/>
                <a:ea typeface="Times New Roman"/>
                <a:cs typeface="Times New Roman"/>
                <a:sym typeface="Times New Roman"/>
              </a:rPr>
              <a:t>79% :traineset 20% of the whole dataset.</a:t>
            </a:r>
            <a:endParaRPr sz="1400">
              <a:solidFill>
                <a:srgbClr val="2C2C29"/>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2C2C29"/>
                </a:solidFill>
                <a:latin typeface="Times New Roman"/>
                <a:ea typeface="Times New Roman"/>
                <a:cs typeface="Times New Roman"/>
                <a:sym typeface="Times New Roman"/>
              </a:rPr>
              <a:t>81% </a:t>
            </a:r>
            <a:r>
              <a:rPr lang="en" sz="1400">
                <a:solidFill>
                  <a:srgbClr val="2C2C29"/>
                </a:solidFill>
                <a:latin typeface="Times New Roman"/>
                <a:ea typeface="Times New Roman"/>
                <a:cs typeface="Times New Roman"/>
                <a:sym typeface="Times New Roman"/>
              </a:rPr>
              <a:t>traineset 80% of the whole dataset.</a:t>
            </a:r>
            <a:endParaRPr sz="1400">
              <a:solidFill>
                <a:srgbClr val="2C2C29"/>
              </a:solidFill>
              <a:latin typeface="Times New Roman"/>
              <a:ea typeface="Times New Roman"/>
              <a:cs typeface="Times New Roman"/>
              <a:sym typeface="Times New Roman"/>
            </a:endParaRPr>
          </a:p>
          <a:p>
            <a:pPr indent="0" lvl="0" marL="0" rtl="0" algn="l">
              <a:spcBef>
                <a:spcPts val="1600"/>
              </a:spcBef>
              <a:spcAft>
                <a:spcPts val="1600"/>
              </a:spcAft>
              <a:buNone/>
            </a:pPr>
            <a:r>
              <a:rPr lang="en" sz="1400">
                <a:solidFill>
                  <a:srgbClr val="2C2C29"/>
                </a:solidFill>
                <a:latin typeface="Times New Roman"/>
                <a:ea typeface="Times New Roman"/>
                <a:cs typeface="Times New Roman"/>
                <a:sym typeface="Times New Roman"/>
              </a:rPr>
              <a:t>ROC curves for different cases do not differ substantially from each other (left 4/6, right 2/8)</a:t>
            </a:r>
            <a:endParaRPr sz="1400"/>
          </a:p>
        </p:txBody>
      </p:sp>
      <p:pic>
        <p:nvPicPr>
          <p:cNvPr id="263" name="Google Shape;263;p44"/>
          <p:cNvPicPr preferRelativeResize="0"/>
          <p:nvPr/>
        </p:nvPicPr>
        <p:blipFill>
          <a:blip r:embed="rId3">
            <a:alphaModFix/>
          </a:blip>
          <a:stretch>
            <a:fillRect/>
          </a:stretch>
        </p:blipFill>
        <p:spPr>
          <a:xfrm>
            <a:off x="3754425" y="1152475"/>
            <a:ext cx="5156200" cy="1933575"/>
          </a:xfrm>
          <a:prstGeom prst="rect">
            <a:avLst/>
          </a:prstGeom>
          <a:noFill/>
          <a:ln>
            <a:noFill/>
          </a:ln>
        </p:spPr>
      </p:pic>
      <p:pic>
        <p:nvPicPr>
          <p:cNvPr id="264" name="Google Shape;264;p44"/>
          <p:cNvPicPr preferRelativeResize="0"/>
          <p:nvPr/>
        </p:nvPicPr>
        <p:blipFill>
          <a:blip r:embed="rId4">
            <a:alphaModFix/>
          </a:blip>
          <a:stretch>
            <a:fillRect/>
          </a:stretch>
        </p:blipFill>
        <p:spPr>
          <a:xfrm>
            <a:off x="3674273" y="3387475"/>
            <a:ext cx="2317725" cy="1636950"/>
          </a:xfrm>
          <a:prstGeom prst="rect">
            <a:avLst/>
          </a:prstGeom>
          <a:noFill/>
          <a:ln>
            <a:noFill/>
          </a:ln>
        </p:spPr>
      </p:pic>
      <p:pic>
        <p:nvPicPr>
          <p:cNvPr id="265" name="Google Shape;265;p44"/>
          <p:cNvPicPr preferRelativeResize="0"/>
          <p:nvPr/>
        </p:nvPicPr>
        <p:blipFill>
          <a:blip r:embed="rId5">
            <a:alphaModFix/>
          </a:blip>
          <a:stretch>
            <a:fillRect/>
          </a:stretch>
        </p:blipFill>
        <p:spPr>
          <a:xfrm>
            <a:off x="6259325" y="3351750"/>
            <a:ext cx="2424850" cy="1708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71" name="Google Shape;27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a:t>
            </a:r>
            <a:endParaRPr/>
          </a:p>
          <a:p>
            <a:pPr indent="0" lvl="0" marL="0" marR="292100" rtl="0" algn="just">
              <a:lnSpc>
                <a:spcPct val="150000"/>
              </a:lnSpc>
              <a:spcBef>
                <a:spcPts val="1600"/>
              </a:spcBef>
              <a:spcAft>
                <a:spcPts val="0"/>
              </a:spcAft>
              <a:buNone/>
            </a:pPr>
            <a:r>
              <a:rPr lang="en" sz="1400">
                <a:solidFill>
                  <a:srgbClr val="2C2C29"/>
                </a:solidFill>
              </a:rPr>
              <a:t>SelectKBest with chi score function and 5 top features:</a:t>
            </a:r>
            <a:endParaRPr sz="1400">
              <a:solidFill>
                <a:srgbClr val="2C2C29"/>
              </a:solidFill>
            </a:endParaRPr>
          </a:p>
          <a:p>
            <a:pPr indent="0" lvl="0" marL="0" marR="292100" rtl="0" algn="just">
              <a:lnSpc>
                <a:spcPct val="150000"/>
              </a:lnSpc>
              <a:spcBef>
                <a:spcPts val="0"/>
              </a:spcBef>
              <a:spcAft>
                <a:spcPts val="0"/>
              </a:spcAft>
              <a:buClr>
                <a:schemeClr val="dk1"/>
              </a:buClr>
              <a:buSzPts val="1100"/>
              <a:buFont typeface="Arial"/>
              <a:buNone/>
            </a:pPr>
            <a:r>
              <a:t/>
            </a:r>
            <a:endParaRPr sz="1400">
              <a:solidFill>
                <a:srgbClr val="2C2C29"/>
              </a:solidFill>
            </a:endParaRPr>
          </a:p>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Top Features:</a:t>
            </a:r>
            <a:r>
              <a:rPr b="1" i="1" lang="en" sz="1400">
                <a:solidFill>
                  <a:srgbClr val="2C2C29"/>
                </a:solidFill>
              </a:rPr>
              <a:t>tenure, online security, contract, monthly charge, total charge.</a:t>
            </a:r>
            <a:endParaRPr b="1" i="1" sz="1400">
              <a:solidFill>
                <a:srgbClr val="2C2C29"/>
              </a:solidFill>
            </a:endParaRPr>
          </a:p>
          <a:p>
            <a:pPr indent="0" lvl="0" marL="0" rtl="0" algn="l">
              <a:spcBef>
                <a:spcPts val="1600"/>
              </a:spcBef>
              <a:spcAft>
                <a:spcPts val="1600"/>
              </a:spcAft>
              <a:buNone/>
            </a:pPr>
            <a:r>
              <a:rPr lang="en" sz="1400">
                <a:solidFill>
                  <a:srgbClr val="2C2C29"/>
                </a:solidFill>
              </a:rPr>
              <a:t>Reducing to 3 gave almost identical results and</a:t>
            </a:r>
            <a:r>
              <a:rPr b="1" i="1" lang="en" sz="1400">
                <a:solidFill>
                  <a:srgbClr val="2C2C29"/>
                </a:solidFill>
              </a:rPr>
              <a:t> tenure, </a:t>
            </a:r>
            <a:r>
              <a:rPr b="1" i="1" lang="en" sz="1400">
                <a:solidFill>
                  <a:srgbClr val="2C2C29"/>
                </a:solidFill>
              </a:rPr>
              <a:t>monthly charge, total charge </a:t>
            </a:r>
            <a:r>
              <a:rPr lang="en" sz="1400">
                <a:solidFill>
                  <a:srgbClr val="2C2C29"/>
                </a:solidFill>
              </a:rPr>
              <a:t>as top features.</a:t>
            </a:r>
            <a:endParaRPr sz="1400">
              <a:solidFill>
                <a:srgbClr val="2C2C29"/>
              </a:solidFill>
            </a:endParaRPr>
          </a:p>
        </p:txBody>
      </p:sp>
      <p:pic>
        <p:nvPicPr>
          <p:cNvPr id="272" name="Google Shape;272;p45"/>
          <p:cNvPicPr preferRelativeResize="0"/>
          <p:nvPr/>
        </p:nvPicPr>
        <p:blipFill>
          <a:blip r:embed="rId3">
            <a:alphaModFix/>
          </a:blip>
          <a:stretch>
            <a:fillRect/>
          </a:stretch>
        </p:blipFill>
        <p:spPr>
          <a:xfrm>
            <a:off x="809625" y="1935875"/>
            <a:ext cx="8334376" cy="1777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sp>
        <p:nvSpPr>
          <p:cNvPr id="278" name="Google Shape;27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lang="en">
                <a:solidFill>
                  <a:srgbClr val="000000"/>
                </a:solidFill>
              </a:rPr>
              <a:t>Cross validation:</a:t>
            </a:r>
            <a:endParaRPr>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en">
                <a:solidFill>
                  <a:srgbClr val="000000"/>
                </a:solidFill>
              </a:rPr>
              <a:t>Trials for seven train/test sizes and number of folds were conducted.</a:t>
            </a:r>
            <a:endParaRPr>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en">
                <a:solidFill>
                  <a:srgbClr val="000000"/>
                </a:solidFill>
              </a:rPr>
              <a:t>Having 4 number of folds yielded worse results than not using CV.</a:t>
            </a:r>
            <a:endParaRPr>
              <a:solidFill>
                <a:srgbClr val="000000"/>
              </a:solidFill>
            </a:endParaRPr>
          </a:p>
          <a:p>
            <a:pPr indent="0" lvl="0" marL="0" marR="0" rtl="0" algn="l">
              <a:lnSpc>
                <a:spcPct val="115000"/>
              </a:lnSpc>
              <a:spcBef>
                <a:spcPts val="1600"/>
              </a:spcBef>
              <a:spcAft>
                <a:spcPts val="0"/>
              </a:spcAft>
              <a:buClr>
                <a:srgbClr val="000000"/>
              </a:buClr>
              <a:buSzPts val="1100"/>
              <a:buFont typeface="Arial"/>
              <a:buNone/>
            </a:pPr>
            <a:r>
              <a:rPr lang="en">
                <a:solidFill>
                  <a:srgbClr val="000000"/>
                </a:solidFill>
              </a:rPr>
              <a:t>Best results if the trainset contains about 40% of the whole dataset and the nr of folds = 40.</a:t>
            </a:r>
            <a:endParaRPr>
              <a:solidFill>
                <a:srgbClr val="000000"/>
              </a:solidFill>
            </a:endParaRPr>
          </a:p>
          <a:p>
            <a:pPr indent="0" lvl="0" marL="0" marR="0" rtl="0" algn="l">
              <a:lnSpc>
                <a:spcPct val="115000"/>
              </a:lnSpc>
              <a:spcBef>
                <a:spcPts val="1600"/>
              </a:spcBef>
              <a:spcAft>
                <a:spcPts val="1600"/>
              </a:spcAft>
              <a:buClr>
                <a:srgbClr val="000000"/>
              </a:buClr>
              <a:buSzPts val="1100"/>
              <a:buFont typeface="Arial"/>
              <a:buNone/>
            </a:pPr>
            <a:r>
              <a:rPr lang="en">
                <a:solidFill>
                  <a:srgbClr val="000000"/>
                </a:solidFill>
              </a:rPr>
              <a:t>Icreasing  trainset beyond 40% does not yield better accuracy, as it did in the very first case with no cross validation. </a:t>
            </a: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a:t>
            </a:r>
            <a:endParaRPr/>
          </a:p>
        </p:txBody>
      </p:sp>
      <p:pic>
        <p:nvPicPr>
          <p:cNvPr id="284" name="Google Shape;284;p47"/>
          <p:cNvPicPr preferRelativeResize="0"/>
          <p:nvPr/>
        </p:nvPicPr>
        <p:blipFill>
          <a:blip r:embed="rId3">
            <a:alphaModFix/>
          </a:blip>
          <a:stretch>
            <a:fillRect/>
          </a:stretch>
        </p:blipFill>
        <p:spPr>
          <a:xfrm>
            <a:off x="0" y="1694250"/>
            <a:ext cx="4054525" cy="2851800"/>
          </a:xfrm>
          <a:prstGeom prst="rect">
            <a:avLst/>
          </a:prstGeom>
          <a:noFill/>
          <a:ln>
            <a:noFill/>
          </a:ln>
        </p:spPr>
      </p:pic>
      <p:pic>
        <p:nvPicPr>
          <p:cNvPr id="285" name="Google Shape;285;p47"/>
          <p:cNvPicPr preferRelativeResize="0"/>
          <p:nvPr/>
        </p:nvPicPr>
        <p:blipFill>
          <a:blip r:embed="rId4">
            <a:alphaModFix/>
          </a:blip>
          <a:stretch>
            <a:fillRect/>
          </a:stretch>
        </p:blipFill>
        <p:spPr>
          <a:xfrm>
            <a:off x="4103575" y="1694250"/>
            <a:ext cx="5040426" cy="2770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Classification</a:t>
            </a:r>
            <a:endParaRPr/>
          </a:p>
        </p:txBody>
      </p:sp>
      <p:sp>
        <p:nvSpPr>
          <p:cNvPr id="291" name="Google Shape;29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Parameters: </a:t>
            </a:r>
            <a:endParaRPr/>
          </a:p>
          <a:p>
            <a:pPr indent="-342900" lvl="0" marL="457200" rtl="0" algn="l">
              <a:spcBef>
                <a:spcPts val="1600"/>
              </a:spcBef>
              <a:spcAft>
                <a:spcPts val="0"/>
              </a:spcAft>
              <a:buClr>
                <a:schemeClr val="dk1"/>
              </a:buClr>
              <a:buSzPts val="1800"/>
              <a:buChar char="●"/>
            </a:pPr>
            <a:r>
              <a:rPr lang="en">
                <a:solidFill>
                  <a:schemeClr val="dk1"/>
                </a:solidFill>
              </a:rPr>
              <a:t>Decision Tree Amount</a:t>
            </a:r>
            <a:endParaRPr>
              <a:solidFill>
                <a:schemeClr val="dk1"/>
              </a:solidFill>
            </a:endParaRPr>
          </a:p>
          <a:p>
            <a:pPr indent="-342900" lvl="0" marL="457200" rtl="0" algn="l">
              <a:spcBef>
                <a:spcPts val="0"/>
              </a:spcBef>
              <a:spcAft>
                <a:spcPts val="0"/>
              </a:spcAft>
              <a:buSzPts val="1800"/>
              <a:buChar char="●"/>
            </a:pPr>
            <a:r>
              <a:rPr lang="en">
                <a:solidFill>
                  <a:schemeClr val="dk1"/>
                </a:solidFill>
              </a:rPr>
              <a:t>Maximum Depth</a:t>
            </a:r>
            <a:endParaRPr>
              <a:solidFill>
                <a:schemeClr val="dk1"/>
              </a:solidFill>
            </a:endParaRPr>
          </a:p>
          <a:p>
            <a:pPr indent="-342900" lvl="0" marL="457200" rtl="0" algn="l">
              <a:spcBef>
                <a:spcPts val="0"/>
              </a:spcBef>
              <a:spcAft>
                <a:spcPts val="0"/>
              </a:spcAft>
              <a:buSzPts val="1800"/>
              <a:buChar char="●"/>
            </a:pPr>
            <a:r>
              <a:rPr lang="en">
                <a:solidFill>
                  <a:schemeClr val="dk1"/>
                </a:solidFill>
              </a:rPr>
              <a:t>Minimum Samples to Form A Leaf</a:t>
            </a:r>
            <a:endParaRPr>
              <a:solidFill>
                <a:schemeClr val="dk1"/>
              </a:solidFill>
            </a:endParaRPr>
          </a:p>
          <a:p>
            <a:pPr indent="-342900" lvl="0" marL="457200" rtl="0" algn="l">
              <a:spcBef>
                <a:spcPts val="0"/>
              </a:spcBef>
              <a:spcAft>
                <a:spcPts val="0"/>
              </a:spcAft>
              <a:buSzPts val="1800"/>
              <a:buChar char="●"/>
            </a:pPr>
            <a:r>
              <a:rPr lang="en">
                <a:solidFill>
                  <a:schemeClr val="dk1"/>
                </a:solidFill>
              </a:rPr>
              <a:t>Maximum Leaf Nodes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Random Forest Classification</a:t>
            </a:r>
            <a:endParaRPr/>
          </a:p>
          <a:p>
            <a:pPr indent="0" lvl="0" marL="0" rtl="0" algn="l">
              <a:spcBef>
                <a:spcPts val="0"/>
              </a:spcBef>
              <a:spcAft>
                <a:spcPts val="0"/>
              </a:spcAft>
              <a:buNone/>
            </a:pPr>
            <a:r>
              <a:t/>
            </a:r>
            <a:endParaRPr/>
          </a:p>
        </p:txBody>
      </p:sp>
      <p:sp>
        <p:nvSpPr>
          <p:cNvPr id="297" name="Google Shape;297;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Hyper parameter selection with 5-fold cross validation applied to different combinations of the parameter values.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Then feature selection for different test/train ratios were conducted using the best hyper parameter values to find best accuracy.</a:t>
            </a:r>
            <a:endParaRPr>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Random Forest Results</a:t>
            </a:r>
            <a:endParaRPr/>
          </a:p>
          <a:p>
            <a:pPr indent="0" lvl="0" marL="0" rtl="0" algn="l">
              <a:spcBef>
                <a:spcPts val="0"/>
              </a:spcBef>
              <a:spcAft>
                <a:spcPts val="0"/>
              </a:spcAft>
              <a:buNone/>
            </a:pPr>
            <a:r>
              <a:t/>
            </a:r>
            <a:endParaRPr/>
          </a:p>
        </p:txBody>
      </p:sp>
      <p:sp>
        <p:nvSpPr>
          <p:cNvPr id="303" name="Google Shape;303;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Best Parameters</a:t>
            </a:r>
            <a:endParaRPr/>
          </a:p>
          <a:p>
            <a:pPr indent="-342900" lvl="1" marL="914400" rtl="0" algn="l">
              <a:spcBef>
                <a:spcPts val="0"/>
              </a:spcBef>
              <a:spcAft>
                <a:spcPts val="0"/>
              </a:spcAft>
              <a:buClr>
                <a:schemeClr val="dk1"/>
              </a:buClr>
              <a:buSzPts val="1800"/>
              <a:buChar char="○"/>
            </a:pPr>
            <a:r>
              <a:rPr b="1" lang="en" sz="1800">
                <a:solidFill>
                  <a:schemeClr val="dk1"/>
                </a:solidFill>
              </a:rPr>
              <a:t>Number of Decision Trees:</a:t>
            </a:r>
            <a:r>
              <a:rPr lang="en" sz="1800">
                <a:solidFill>
                  <a:schemeClr val="dk1"/>
                </a:solidFill>
              </a:rPr>
              <a:t> [1, 5, 10, 100]</a:t>
            </a:r>
            <a:endParaRPr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Maximum Leaf Nodes:</a:t>
            </a:r>
            <a:r>
              <a:rPr lang="en" sz="1800">
                <a:solidFill>
                  <a:schemeClr val="dk1"/>
                </a:solidFill>
              </a:rPr>
              <a:t> [10, 100, 1000, None]</a:t>
            </a:r>
            <a:endParaRPr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Max Depth:</a:t>
            </a:r>
            <a:r>
              <a:rPr lang="en" sz="1800">
                <a:solidFill>
                  <a:schemeClr val="dk1"/>
                </a:solidFill>
              </a:rPr>
              <a:t> [1, 10, 100, None]</a:t>
            </a:r>
            <a:endParaRPr sz="1800">
              <a:solidFill>
                <a:schemeClr val="dk1"/>
              </a:solidFill>
            </a:endParaRPr>
          </a:p>
          <a:p>
            <a:pPr indent="-342900" lvl="1" marL="914400" rtl="0" algn="l">
              <a:spcBef>
                <a:spcPts val="0"/>
              </a:spcBef>
              <a:spcAft>
                <a:spcPts val="0"/>
              </a:spcAft>
              <a:buClr>
                <a:schemeClr val="dk1"/>
              </a:buClr>
              <a:buSzPts val="1800"/>
              <a:buChar char="○"/>
            </a:pPr>
            <a:r>
              <a:rPr b="1" lang="en" sz="1800">
                <a:solidFill>
                  <a:schemeClr val="dk1"/>
                </a:solidFill>
              </a:rPr>
              <a:t>Min Samples Required In Leaf:</a:t>
            </a:r>
            <a:r>
              <a:rPr lang="en" sz="1800">
                <a:solidFill>
                  <a:schemeClr val="dk1"/>
                </a:solidFill>
              </a:rPr>
              <a:t> [1, 2, 5, 10]</a:t>
            </a:r>
            <a:endParaRPr sz="1800"/>
          </a:p>
          <a:p>
            <a:pPr indent="-342900" lvl="0" marL="457200" rtl="0" algn="l">
              <a:spcBef>
                <a:spcPts val="0"/>
              </a:spcBef>
              <a:spcAft>
                <a:spcPts val="0"/>
              </a:spcAft>
              <a:buSzPts val="1800"/>
              <a:buChar char="●"/>
            </a:pPr>
            <a:r>
              <a:rPr lang="en"/>
              <a:t>Best feature set = Tenure, Contract, </a:t>
            </a:r>
            <a:r>
              <a:rPr lang="en"/>
              <a:t>Monthly Charges</a:t>
            </a:r>
            <a:r>
              <a:rPr lang="en"/>
              <a:t>, Online Security, Internet Service</a:t>
            </a:r>
            <a:endParaRPr/>
          </a:p>
          <a:p>
            <a:pPr indent="-342900" lvl="0" marL="457200" rtl="0" algn="l">
              <a:spcBef>
                <a:spcPts val="0"/>
              </a:spcBef>
              <a:spcAft>
                <a:spcPts val="0"/>
              </a:spcAft>
              <a:buSzPts val="1800"/>
              <a:buChar char="●"/>
            </a:pPr>
            <a:r>
              <a:rPr lang="en"/>
              <a:t>Best test/train ratio: 0.3</a:t>
            </a:r>
            <a:endParaRPr/>
          </a:p>
          <a:p>
            <a:pPr indent="-342900" lvl="0" marL="457200" rtl="0" algn="l">
              <a:spcBef>
                <a:spcPts val="0"/>
              </a:spcBef>
              <a:spcAft>
                <a:spcPts val="0"/>
              </a:spcAft>
              <a:buSzPts val="1800"/>
              <a:buChar char="●"/>
            </a:pPr>
            <a:r>
              <a:rPr lang="en"/>
              <a:t>Best overall accuracy: </a:t>
            </a:r>
            <a:r>
              <a:rPr lang="en">
                <a:solidFill>
                  <a:schemeClr val="dk1"/>
                </a:solidFill>
              </a:rPr>
              <a:t>0.7955</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Random Forest Results</a:t>
            </a:r>
            <a:endParaRPr/>
          </a:p>
          <a:p>
            <a:pPr indent="0" lvl="0" marL="0" rtl="0" algn="l">
              <a:spcBef>
                <a:spcPts val="0"/>
              </a:spcBef>
              <a:spcAft>
                <a:spcPts val="0"/>
              </a:spcAft>
              <a:buNone/>
            </a:pPr>
            <a:r>
              <a:t/>
            </a:r>
            <a:endParaRPr/>
          </a:p>
        </p:txBody>
      </p:sp>
      <p:sp>
        <p:nvSpPr>
          <p:cNvPr id="309" name="Google Shape;309;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Confusion Matrix:</a:t>
            </a:r>
            <a:endParaRPr/>
          </a:p>
          <a:p>
            <a:pPr indent="0" lvl="0" marL="457200" rtl="0" algn="l">
              <a:spcBef>
                <a:spcPts val="1600"/>
              </a:spcBef>
              <a:spcAft>
                <a:spcPts val="1600"/>
              </a:spcAft>
              <a:buNone/>
            </a:pPr>
            <a:r>
              <a:t/>
            </a:r>
            <a:endParaRPr/>
          </a:p>
        </p:txBody>
      </p:sp>
      <p:pic>
        <p:nvPicPr>
          <p:cNvPr id="310" name="Google Shape;310;p51"/>
          <p:cNvPicPr preferRelativeResize="0"/>
          <p:nvPr/>
        </p:nvPicPr>
        <p:blipFill>
          <a:blip r:embed="rId3">
            <a:alphaModFix/>
          </a:blip>
          <a:stretch>
            <a:fillRect/>
          </a:stretch>
        </p:blipFill>
        <p:spPr>
          <a:xfrm>
            <a:off x="850500" y="1696100"/>
            <a:ext cx="2677325" cy="1055300"/>
          </a:xfrm>
          <a:prstGeom prst="rect">
            <a:avLst/>
          </a:prstGeom>
          <a:noFill/>
          <a:ln>
            <a:noFill/>
          </a:ln>
        </p:spPr>
      </p:pic>
      <p:pic>
        <p:nvPicPr>
          <p:cNvPr id="311" name="Google Shape;311;p51"/>
          <p:cNvPicPr preferRelativeResize="0"/>
          <p:nvPr/>
        </p:nvPicPr>
        <p:blipFill>
          <a:blip r:embed="rId4">
            <a:alphaModFix/>
          </a:blip>
          <a:stretch>
            <a:fillRect/>
          </a:stretch>
        </p:blipFill>
        <p:spPr>
          <a:xfrm>
            <a:off x="5542099" y="445024"/>
            <a:ext cx="3225675" cy="2980875"/>
          </a:xfrm>
          <a:prstGeom prst="rect">
            <a:avLst/>
          </a:prstGeom>
          <a:noFill/>
          <a:ln>
            <a:noFill/>
          </a:ln>
        </p:spPr>
      </p:pic>
      <p:pic>
        <p:nvPicPr>
          <p:cNvPr id="312" name="Google Shape;312;p51"/>
          <p:cNvPicPr preferRelativeResize="0"/>
          <p:nvPr/>
        </p:nvPicPr>
        <p:blipFill>
          <a:blip r:embed="rId5">
            <a:alphaModFix/>
          </a:blip>
          <a:stretch>
            <a:fillRect/>
          </a:stretch>
        </p:blipFill>
        <p:spPr>
          <a:xfrm>
            <a:off x="2098850" y="2571750"/>
            <a:ext cx="3514724" cy="243327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5238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76" name="Google Shape;76;p1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customerID        </a:t>
            </a:r>
            <a:endParaRPr sz="1800"/>
          </a:p>
          <a:p>
            <a:pPr indent="-342900" lvl="0" marL="457200" rtl="0" algn="l">
              <a:spcBef>
                <a:spcPts val="0"/>
              </a:spcBef>
              <a:spcAft>
                <a:spcPts val="0"/>
              </a:spcAft>
              <a:buSzPts val="1800"/>
              <a:buChar char="●"/>
            </a:pPr>
            <a:r>
              <a:rPr lang="en" sz="1800"/>
              <a:t>Gender,</a:t>
            </a:r>
            <a:endParaRPr sz="1800"/>
          </a:p>
          <a:p>
            <a:pPr indent="-342900" lvl="0" marL="457200" rtl="0" algn="l">
              <a:spcBef>
                <a:spcPts val="0"/>
              </a:spcBef>
              <a:spcAft>
                <a:spcPts val="0"/>
              </a:spcAft>
              <a:buSzPts val="1800"/>
              <a:buChar char="●"/>
            </a:pPr>
            <a:r>
              <a:rPr lang="en" sz="1800"/>
              <a:t>SeniorCitizen</a:t>
            </a:r>
            <a:endParaRPr sz="1800"/>
          </a:p>
          <a:p>
            <a:pPr indent="-342900" lvl="0" marL="457200" rtl="0" algn="l">
              <a:spcBef>
                <a:spcPts val="0"/>
              </a:spcBef>
              <a:spcAft>
                <a:spcPts val="0"/>
              </a:spcAft>
              <a:buSzPts val="1800"/>
              <a:buChar char="●"/>
            </a:pPr>
            <a:r>
              <a:rPr lang="en" sz="1800"/>
              <a:t>Partner,</a:t>
            </a:r>
            <a:endParaRPr sz="1800"/>
          </a:p>
          <a:p>
            <a:pPr indent="-342900" lvl="0" marL="457200" rtl="0" algn="l">
              <a:spcBef>
                <a:spcPts val="0"/>
              </a:spcBef>
              <a:spcAft>
                <a:spcPts val="0"/>
              </a:spcAft>
              <a:buSzPts val="1800"/>
              <a:buChar char="●"/>
            </a:pPr>
            <a:r>
              <a:rPr lang="en" sz="1800"/>
              <a:t>Dependents </a:t>
            </a:r>
            <a:endParaRPr sz="1800"/>
          </a:p>
          <a:p>
            <a:pPr indent="-342900" lvl="0" marL="457200" rtl="0" algn="l">
              <a:spcBef>
                <a:spcPts val="0"/>
              </a:spcBef>
              <a:spcAft>
                <a:spcPts val="0"/>
              </a:spcAft>
              <a:buSzPts val="1800"/>
              <a:buChar char="●"/>
            </a:pPr>
            <a:r>
              <a:rPr lang="en" sz="1800"/>
              <a:t>Tenure</a:t>
            </a:r>
            <a:endParaRPr sz="1800"/>
          </a:p>
          <a:p>
            <a:pPr indent="-342900" lvl="0" marL="457200" rtl="0" algn="l">
              <a:spcBef>
                <a:spcPts val="0"/>
              </a:spcBef>
              <a:spcAft>
                <a:spcPts val="0"/>
              </a:spcAft>
              <a:buSzPts val="1800"/>
              <a:buChar char="●"/>
            </a:pPr>
            <a:r>
              <a:rPr lang="en" sz="1800"/>
              <a:t>PhoneService</a:t>
            </a:r>
            <a:endParaRPr sz="1800"/>
          </a:p>
          <a:p>
            <a:pPr indent="-342900" lvl="0" marL="457200" rtl="0" algn="l">
              <a:spcBef>
                <a:spcPts val="0"/>
              </a:spcBef>
              <a:spcAft>
                <a:spcPts val="0"/>
              </a:spcAft>
              <a:buSzPts val="1800"/>
              <a:buChar char="●"/>
            </a:pPr>
            <a:r>
              <a:rPr lang="en" sz="1800"/>
              <a:t>MultipleLines</a:t>
            </a:r>
            <a:endParaRPr sz="1800"/>
          </a:p>
          <a:p>
            <a:pPr indent="-342900" lvl="0" marL="457200" rtl="0" algn="l">
              <a:spcBef>
                <a:spcPts val="0"/>
              </a:spcBef>
              <a:spcAft>
                <a:spcPts val="0"/>
              </a:spcAft>
              <a:buSzPts val="1800"/>
              <a:buChar char="●"/>
            </a:pPr>
            <a:r>
              <a:rPr lang="en" sz="1800"/>
              <a:t>InternetService</a:t>
            </a:r>
            <a:endParaRPr sz="1800"/>
          </a:p>
          <a:p>
            <a:pPr indent="-342900" lvl="0" marL="457200" rtl="0" algn="l">
              <a:spcBef>
                <a:spcPts val="0"/>
              </a:spcBef>
              <a:spcAft>
                <a:spcPts val="0"/>
              </a:spcAft>
              <a:buSzPts val="1800"/>
              <a:buChar char="●"/>
            </a:pPr>
            <a:r>
              <a:rPr lang="en" sz="1800"/>
              <a:t>OnlineSecurity</a:t>
            </a:r>
            <a:endParaRPr sz="1800"/>
          </a:p>
          <a:p>
            <a:pPr indent="-342900" lvl="0" marL="457200" rtl="0" algn="l">
              <a:spcBef>
                <a:spcPts val="0"/>
              </a:spcBef>
              <a:spcAft>
                <a:spcPts val="0"/>
              </a:spcAft>
              <a:buSzPts val="1800"/>
              <a:buChar char="●"/>
            </a:pPr>
            <a:r>
              <a:rPr lang="en" sz="1800"/>
              <a:t>OnlineBackup, </a:t>
            </a:r>
            <a:endParaRPr/>
          </a:p>
        </p:txBody>
      </p:sp>
      <p:sp>
        <p:nvSpPr>
          <p:cNvPr id="77" name="Google Shape;77;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DeviceProtection</a:t>
            </a:r>
            <a:endParaRPr sz="1800"/>
          </a:p>
          <a:p>
            <a:pPr indent="-342900" lvl="0" marL="457200" rtl="0" algn="l">
              <a:spcBef>
                <a:spcPts val="0"/>
              </a:spcBef>
              <a:spcAft>
                <a:spcPts val="0"/>
              </a:spcAft>
              <a:buSzPts val="1800"/>
              <a:buChar char="●"/>
            </a:pPr>
            <a:r>
              <a:rPr lang="en" sz="1800"/>
              <a:t>TechSupport</a:t>
            </a:r>
            <a:endParaRPr sz="1800"/>
          </a:p>
          <a:p>
            <a:pPr indent="-342900" lvl="0" marL="457200" rtl="0" algn="l">
              <a:spcBef>
                <a:spcPts val="0"/>
              </a:spcBef>
              <a:spcAft>
                <a:spcPts val="0"/>
              </a:spcAft>
              <a:buSzPts val="1800"/>
              <a:buChar char="●"/>
            </a:pPr>
            <a:r>
              <a:rPr lang="en" sz="1800"/>
              <a:t>StreamingTV</a:t>
            </a:r>
            <a:endParaRPr sz="1800"/>
          </a:p>
          <a:p>
            <a:pPr indent="-342900" lvl="0" marL="457200" rtl="0" algn="l">
              <a:spcBef>
                <a:spcPts val="0"/>
              </a:spcBef>
              <a:spcAft>
                <a:spcPts val="0"/>
              </a:spcAft>
              <a:buSzPts val="1800"/>
              <a:buChar char="●"/>
            </a:pPr>
            <a:r>
              <a:rPr lang="en" sz="1800"/>
              <a:t>StreamingMovies</a:t>
            </a:r>
            <a:endParaRPr sz="1800"/>
          </a:p>
          <a:p>
            <a:pPr indent="-342900" lvl="0" marL="457200" rtl="0" algn="l">
              <a:spcBef>
                <a:spcPts val="0"/>
              </a:spcBef>
              <a:spcAft>
                <a:spcPts val="0"/>
              </a:spcAft>
              <a:buSzPts val="1800"/>
              <a:buChar char="●"/>
            </a:pPr>
            <a:r>
              <a:rPr lang="en" sz="1800"/>
              <a:t>Contract</a:t>
            </a:r>
            <a:endParaRPr sz="1800"/>
          </a:p>
          <a:p>
            <a:pPr indent="-342900" lvl="0" marL="457200" rtl="0" algn="l">
              <a:spcBef>
                <a:spcPts val="0"/>
              </a:spcBef>
              <a:spcAft>
                <a:spcPts val="0"/>
              </a:spcAft>
              <a:buSzPts val="1800"/>
              <a:buChar char="●"/>
            </a:pPr>
            <a:r>
              <a:rPr lang="en" sz="1800"/>
              <a:t>PaperlessBilling</a:t>
            </a:r>
            <a:endParaRPr sz="1800"/>
          </a:p>
          <a:p>
            <a:pPr indent="-342900" lvl="0" marL="457200" rtl="0" algn="l">
              <a:spcBef>
                <a:spcPts val="0"/>
              </a:spcBef>
              <a:spcAft>
                <a:spcPts val="0"/>
              </a:spcAft>
              <a:buSzPts val="1800"/>
              <a:buChar char="●"/>
            </a:pPr>
            <a:r>
              <a:rPr lang="en" sz="1800"/>
              <a:t>PaymentMethod</a:t>
            </a:r>
            <a:endParaRPr sz="1800"/>
          </a:p>
          <a:p>
            <a:pPr indent="-342900" lvl="0" marL="457200" rtl="0" algn="l">
              <a:spcBef>
                <a:spcPts val="0"/>
              </a:spcBef>
              <a:spcAft>
                <a:spcPts val="0"/>
              </a:spcAft>
              <a:buSzPts val="1800"/>
              <a:buChar char="●"/>
            </a:pPr>
            <a:r>
              <a:rPr lang="en" sz="1800"/>
              <a:t>MonthlyCharges</a:t>
            </a:r>
            <a:endParaRPr sz="1800"/>
          </a:p>
          <a:p>
            <a:pPr indent="-342900" lvl="0" marL="457200" rtl="0" algn="l">
              <a:spcBef>
                <a:spcPts val="0"/>
              </a:spcBef>
              <a:spcAft>
                <a:spcPts val="0"/>
              </a:spcAft>
              <a:buSzPts val="1800"/>
              <a:buChar char="●"/>
            </a:pPr>
            <a:r>
              <a:rPr lang="en" sz="1800"/>
              <a:t>TotalCharges</a:t>
            </a:r>
            <a:endParaRPr sz="1800"/>
          </a:p>
          <a:p>
            <a:pPr indent="-342900" lvl="0" marL="457200" rtl="0" algn="l">
              <a:spcBef>
                <a:spcPts val="0"/>
              </a:spcBef>
              <a:spcAft>
                <a:spcPts val="0"/>
              </a:spcAft>
              <a:buSzPts val="1800"/>
              <a:buChar char="●"/>
            </a:pPr>
            <a:r>
              <a:rPr b="1" lang="en" sz="1800"/>
              <a:t>Churn</a:t>
            </a:r>
            <a:endParaRPr b="1"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Random Forest Results</a:t>
            </a:r>
            <a:endParaRPr/>
          </a:p>
          <a:p>
            <a:pPr indent="0" lvl="0" marL="0" rtl="0" algn="l">
              <a:spcBef>
                <a:spcPts val="0"/>
              </a:spcBef>
              <a:spcAft>
                <a:spcPts val="0"/>
              </a:spcAft>
              <a:buNone/>
            </a:pPr>
            <a:r>
              <a:t/>
            </a:r>
            <a:endParaRPr/>
          </a:p>
        </p:txBody>
      </p:sp>
      <p:pic>
        <p:nvPicPr>
          <p:cNvPr id="318" name="Google Shape;318;p52"/>
          <p:cNvPicPr preferRelativeResize="0"/>
          <p:nvPr/>
        </p:nvPicPr>
        <p:blipFill>
          <a:blip r:embed="rId3">
            <a:alphaModFix/>
          </a:blip>
          <a:stretch>
            <a:fillRect/>
          </a:stretch>
        </p:blipFill>
        <p:spPr>
          <a:xfrm>
            <a:off x="5469337" y="713525"/>
            <a:ext cx="3105063" cy="2164750"/>
          </a:xfrm>
          <a:prstGeom prst="rect">
            <a:avLst/>
          </a:prstGeom>
          <a:noFill/>
          <a:ln>
            <a:noFill/>
          </a:ln>
        </p:spPr>
      </p:pic>
      <p:pic>
        <p:nvPicPr>
          <p:cNvPr id="319" name="Google Shape;319;p52"/>
          <p:cNvPicPr preferRelativeResize="0"/>
          <p:nvPr/>
        </p:nvPicPr>
        <p:blipFill>
          <a:blip r:embed="rId4">
            <a:alphaModFix/>
          </a:blip>
          <a:stretch>
            <a:fillRect/>
          </a:stretch>
        </p:blipFill>
        <p:spPr>
          <a:xfrm>
            <a:off x="369575" y="1250425"/>
            <a:ext cx="2870350" cy="2164750"/>
          </a:xfrm>
          <a:prstGeom prst="rect">
            <a:avLst/>
          </a:prstGeom>
          <a:noFill/>
          <a:ln>
            <a:noFill/>
          </a:ln>
        </p:spPr>
      </p:pic>
      <p:pic>
        <p:nvPicPr>
          <p:cNvPr id="320" name="Google Shape;320;p52"/>
          <p:cNvPicPr preferRelativeResize="0"/>
          <p:nvPr/>
        </p:nvPicPr>
        <p:blipFill>
          <a:blip r:embed="rId5">
            <a:alphaModFix/>
          </a:blip>
          <a:stretch>
            <a:fillRect/>
          </a:stretch>
        </p:blipFill>
        <p:spPr>
          <a:xfrm>
            <a:off x="3438700" y="2878275"/>
            <a:ext cx="2978874" cy="1994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Discussion</a:t>
            </a:r>
            <a:endParaRPr/>
          </a:p>
          <a:p>
            <a:pPr indent="0" lvl="0" marL="0" rtl="0" algn="l">
              <a:spcBef>
                <a:spcPts val="0"/>
              </a:spcBef>
              <a:spcAft>
                <a:spcPts val="0"/>
              </a:spcAft>
              <a:buNone/>
            </a:pPr>
            <a:r>
              <a:t/>
            </a:r>
            <a:endParaRPr/>
          </a:p>
        </p:txBody>
      </p:sp>
      <p:sp>
        <p:nvSpPr>
          <p:cNvPr id="326" name="Google Shape;326;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Tenure is the most important feature</a:t>
            </a:r>
            <a:endParaRPr/>
          </a:p>
          <a:p>
            <a:pPr indent="-342900" lvl="0" marL="457200" rtl="0" algn="l">
              <a:spcBef>
                <a:spcPts val="0"/>
              </a:spcBef>
              <a:spcAft>
                <a:spcPts val="0"/>
              </a:spcAft>
              <a:buSzPts val="1800"/>
              <a:buChar char="●"/>
            </a:pPr>
            <a:r>
              <a:rPr lang="en"/>
              <a:t>Feature</a:t>
            </a:r>
            <a:r>
              <a:rPr lang="en"/>
              <a:t> selection reduced complexity</a:t>
            </a:r>
            <a:endParaRPr/>
          </a:p>
          <a:p>
            <a:pPr indent="-342900" lvl="0" marL="457200" rtl="0" algn="l">
              <a:spcBef>
                <a:spcPts val="0"/>
              </a:spcBef>
              <a:spcAft>
                <a:spcPts val="0"/>
              </a:spcAft>
              <a:buSzPts val="1800"/>
              <a:buChar char="●"/>
            </a:pPr>
            <a:r>
              <a:rPr lang="en"/>
              <a:t>It is hard to make comments on the hyper parameters since different decision trees generated in each iteration</a:t>
            </a:r>
            <a:endParaRPr/>
          </a:p>
          <a:p>
            <a:pPr indent="-342900" lvl="0" marL="457200" rtl="0" algn="l">
              <a:spcBef>
                <a:spcPts val="0"/>
              </a:spcBef>
              <a:spcAft>
                <a:spcPts val="0"/>
              </a:spcAft>
              <a:buSzPts val="1800"/>
              <a:buChar char="●"/>
            </a:pPr>
            <a:r>
              <a:rPr lang="en"/>
              <a:t>Unstable approach with good results</a:t>
            </a:r>
            <a:endParaRPr/>
          </a:p>
          <a:p>
            <a:pPr indent="-342900" lvl="0" marL="457200" rtl="0" algn="l">
              <a:spcBef>
                <a:spcPts val="0"/>
              </a:spcBef>
              <a:spcAft>
                <a:spcPts val="0"/>
              </a:spcAft>
              <a:buSzPts val="1800"/>
              <a:buChar char="●"/>
            </a:pPr>
            <a:r>
              <a:rPr lang="en"/>
              <a:t>If we don’t limit the maximum number of leaf nodes, the model overfits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332" name="Google Shape;332;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None/>
            </a:pPr>
            <a:r>
              <a:rPr lang="en" sz="2400">
                <a:solidFill>
                  <a:schemeClr val="dk1"/>
                </a:solidFill>
              </a:rPr>
              <a:t>Parameters</a:t>
            </a:r>
            <a:endParaRPr sz="2400">
              <a:solidFill>
                <a:schemeClr val="dk1"/>
              </a:solidFill>
            </a:endParaRPr>
          </a:p>
          <a:p>
            <a:pPr indent="-381000" lvl="0" marL="457200" rtl="0" algn="just">
              <a:spcBef>
                <a:spcPts val="0"/>
              </a:spcBef>
              <a:spcAft>
                <a:spcPts val="0"/>
              </a:spcAft>
              <a:buClr>
                <a:schemeClr val="dk1"/>
              </a:buClr>
              <a:buSzPts val="2400"/>
              <a:buChar char="●"/>
            </a:pPr>
            <a:r>
              <a:rPr lang="en" sz="2400">
                <a:solidFill>
                  <a:schemeClr val="dk1"/>
                </a:solidFill>
              </a:rPr>
              <a:t>Number of closest neighbors</a:t>
            </a:r>
            <a:endParaRPr sz="2400">
              <a:solidFill>
                <a:schemeClr val="dk1"/>
              </a:solidFill>
            </a:endParaRPr>
          </a:p>
          <a:p>
            <a:pPr indent="-381000" lvl="0" marL="457200" rtl="0" algn="just">
              <a:spcBef>
                <a:spcPts val="0"/>
              </a:spcBef>
              <a:spcAft>
                <a:spcPts val="0"/>
              </a:spcAft>
              <a:buClr>
                <a:schemeClr val="dk1"/>
              </a:buClr>
              <a:buSzPts val="2400"/>
              <a:buChar char="●"/>
            </a:pPr>
            <a:r>
              <a:rPr lang="en" sz="2400">
                <a:solidFill>
                  <a:schemeClr val="dk1"/>
                </a:solidFill>
              </a:rPr>
              <a:t>Weights assigned to samples</a:t>
            </a:r>
            <a:endParaRPr sz="2400">
              <a:solidFill>
                <a:schemeClr val="dk1"/>
              </a:solidFill>
            </a:endParaRPr>
          </a:p>
          <a:p>
            <a:pPr indent="-381000" lvl="0" marL="457200" rtl="0" algn="just">
              <a:spcBef>
                <a:spcPts val="0"/>
              </a:spcBef>
              <a:spcAft>
                <a:spcPts val="0"/>
              </a:spcAft>
              <a:buClr>
                <a:schemeClr val="dk1"/>
              </a:buClr>
              <a:buSzPts val="2400"/>
              <a:buChar char="●"/>
            </a:pPr>
            <a:r>
              <a:rPr lang="en" sz="2400">
                <a:solidFill>
                  <a:schemeClr val="dk1"/>
                </a:solidFill>
              </a:rPr>
              <a:t>Selection of algorithm for computing nearest neighbors</a:t>
            </a:r>
            <a:endParaRPr sz="2400">
              <a:solidFill>
                <a:schemeClr val="dk1"/>
              </a:solidFill>
            </a:endParaRPr>
          </a:p>
          <a:p>
            <a:pPr indent="-381000" lvl="0" marL="457200" rtl="0" algn="just">
              <a:spcBef>
                <a:spcPts val="0"/>
              </a:spcBef>
              <a:spcAft>
                <a:spcPts val="0"/>
              </a:spcAft>
              <a:buClr>
                <a:schemeClr val="dk1"/>
              </a:buClr>
              <a:buSzPts val="2400"/>
              <a:buChar char="●"/>
            </a:pPr>
            <a:r>
              <a:rPr lang="en" sz="2400">
                <a:solidFill>
                  <a:schemeClr val="dk1"/>
                </a:solidFill>
              </a:rPr>
              <a:t>Distance metric for any 2 points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a:t>
            </a:r>
            <a:endParaRPr/>
          </a:p>
        </p:txBody>
      </p:sp>
      <p:sp>
        <p:nvSpPr>
          <p:cNvPr id="338" name="Google Shape;338;p55"/>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lang="en"/>
              <a:t>Hyperparameter selection with experiments for K = [1, 25]</a:t>
            </a:r>
            <a:endParaRPr/>
          </a:p>
          <a:p>
            <a:pPr indent="0" lvl="0" marL="0" marR="0" rtl="0" algn="l">
              <a:lnSpc>
                <a:spcPct val="115000"/>
              </a:lnSpc>
              <a:spcBef>
                <a:spcPts val="1600"/>
              </a:spcBef>
              <a:spcAft>
                <a:spcPts val="1600"/>
              </a:spcAft>
              <a:buClr>
                <a:srgbClr val="000000"/>
              </a:buClr>
              <a:buSzPts val="1100"/>
              <a:buFont typeface="Arial"/>
              <a:buNone/>
            </a:pPr>
            <a:r>
              <a:rPr lang="en"/>
              <a:t>Feature Count selection with experiments for feature count = [1, 19]</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Results</a:t>
            </a:r>
            <a:endParaRPr/>
          </a:p>
        </p:txBody>
      </p:sp>
      <p:sp>
        <p:nvSpPr>
          <p:cNvPr id="344" name="Google Shape;34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Parameters</a:t>
            </a:r>
            <a:endParaRPr/>
          </a:p>
          <a:p>
            <a:pPr indent="-342900" lvl="0" marL="457200" rtl="0" algn="just">
              <a:spcBef>
                <a:spcPts val="1600"/>
              </a:spcBef>
              <a:spcAft>
                <a:spcPts val="0"/>
              </a:spcAft>
              <a:buClr>
                <a:schemeClr val="dk1"/>
              </a:buClr>
              <a:buSzPts val="1800"/>
              <a:buChar char="●"/>
            </a:pPr>
            <a:r>
              <a:rPr lang="en">
                <a:solidFill>
                  <a:schemeClr val="dk1"/>
                </a:solidFill>
              </a:rPr>
              <a:t>Number of closest neighbors K = 4</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Uniform weights assigned to samples (default case)</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Automatic selection of algorithm for computing nearest neighbors (default case)</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Distance metric Minkowski with p = 2, equivalent to Euclidean L2 distance (distance)</a:t>
            </a:r>
            <a:endParaRPr/>
          </a:p>
          <a:p>
            <a:pPr indent="0" lvl="0" marL="0" rtl="0" algn="l">
              <a:spcBef>
                <a:spcPts val="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Results</a:t>
            </a:r>
            <a:endParaRPr/>
          </a:p>
        </p:txBody>
      </p:sp>
      <p:sp>
        <p:nvSpPr>
          <p:cNvPr id="350" name="Google Shape;35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Best Feature Set: </a:t>
            </a:r>
            <a:r>
              <a:rPr b="1" lang="en" sz="2400">
                <a:solidFill>
                  <a:schemeClr val="dk1"/>
                </a:solidFill>
              </a:rPr>
              <a:t>['tenure', 'OnlineSecurity', 'TechSupport', 'Contract', 'MonthlyCharges', 'TotalCharges'].</a:t>
            </a:r>
            <a:endParaRPr sz="2400"/>
          </a:p>
          <a:p>
            <a:pPr indent="0" lvl="0" marL="0" rtl="0" algn="l">
              <a:spcBef>
                <a:spcPts val="1600"/>
              </a:spcBef>
              <a:spcAft>
                <a:spcPts val="0"/>
              </a:spcAft>
              <a:buNone/>
            </a:pPr>
            <a:r>
              <a:rPr lang="en" sz="2400"/>
              <a:t>Best Test/Dataset Ratio: </a:t>
            </a:r>
            <a:r>
              <a:rPr b="1" lang="en" sz="2400">
                <a:solidFill>
                  <a:schemeClr val="dk1"/>
                </a:solidFill>
              </a:rPr>
              <a:t>0.25</a:t>
            </a:r>
            <a:endParaRPr b="1" sz="2400"/>
          </a:p>
          <a:p>
            <a:pPr indent="0" lvl="0" marL="0" rtl="0" algn="l">
              <a:spcBef>
                <a:spcPts val="1600"/>
              </a:spcBef>
              <a:spcAft>
                <a:spcPts val="1600"/>
              </a:spcAft>
              <a:buNone/>
            </a:pPr>
            <a:r>
              <a:rPr lang="en" sz="2400"/>
              <a:t>Best Accuracy:</a:t>
            </a:r>
            <a:r>
              <a:rPr b="1" lang="en" sz="2400"/>
              <a:t> </a:t>
            </a:r>
            <a:r>
              <a:rPr b="1" lang="en" sz="2400">
                <a:solidFill>
                  <a:schemeClr val="dk1"/>
                </a:solidFill>
              </a:rPr>
              <a:t>0.792</a:t>
            </a:r>
            <a:endParaRPr b="1"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Results</a:t>
            </a:r>
            <a:endParaRPr/>
          </a:p>
        </p:txBody>
      </p:sp>
      <p:pic>
        <p:nvPicPr>
          <p:cNvPr id="356" name="Google Shape;356;p58"/>
          <p:cNvPicPr preferRelativeResize="0"/>
          <p:nvPr/>
        </p:nvPicPr>
        <p:blipFill>
          <a:blip r:embed="rId3">
            <a:alphaModFix/>
          </a:blip>
          <a:stretch>
            <a:fillRect/>
          </a:stretch>
        </p:blipFill>
        <p:spPr>
          <a:xfrm>
            <a:off x="100686" y="1237950"/>
            <a:ext cx="4471314" cy="3339525"/>
          </a:xfrm>
          <a:prstGeom prst="rect">
            <a:avLst/>
          </a:prstGeom>
          <a:noFill/>
          <a:ln>
            <a:noFill/>
          </a:ln>
        </p:spPr>
      </p:pic>
      <p:pic>
        <p:nvPicPr>
          <p:cNvPr id="357" name="Google Shape;357;p58"/>
          <p:cNvPicPr preferRelativeResize="0"/>
          <p:nvPr/>
        </p:nvPicPr>
        <p:blipFill>
          <a:blip r:embed="rId4">
            <a:alphaModFix/>
          </a:blip>
          <a:stretch>
            <a:fillRect/>
          </a:stretch>
        </p:blipFill>
        <p:spPr>
          <a:xfrm>
            <a:off x="4430900" y="1161752"/>
            <a:ext cx="4549400" cy="3397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Resu</a:t>
            </a:r>
            <a:r>
              <a:rPr lang="en"/>
              <a:t>lt</a:t>
            </a:r>
            <a:r>
              <a:rPr lang="en"/>
              <a:t>s</a:t>
            </a:r>
            <a:endParaRPr/>
          </a:p>
        </p:txBody>
      </p:sp>
      <p:pic>
        <p:nvPicPr>
          <p:cNvPr id="363" name="Google Shape;363;p59"/>
          <p:cNvPicPr preferRelativeResize="0"/>
          <p:nvPr/>
        </p:nvPicPr>
        <p:blipFill>
          <a:blip r:embed="rId3">
            <a:alphaModFix/>
          </a:blip>
          <a:stretch>
            <a:fillRect/>
          </a:stretch>
        </p:blipFill>
        <p:spPr>
          <a:xfrm>
            <a:off x="2060225" y="1017725"/>
            <a:ext cx="5263426" cy="39311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Discussion</a:t>
            </a:r>
            <a:endParaRPr/>
          </a:p>
        </p:txBody>
      </p:sp>
      <p:sp>
        <p:nvSpPr>
          <p:cNvPr id="369" name="Google Shape;369;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Feature selection reduced overfitting &amp; model complexity</a:t>
            </a:r>
            <a:endParaRPr/>
          </a:p>
          <a:p>
            <a:pPr indent="-342900" lvl="0" marL="457200" rtl="0" algn="l">
              <a:spcBef>
                <a:spcPts val="0"/>
              </a:spcBef>
              <a:spcAft>
                <a:spcPts val="0"/>
              </a:spcAft>
              <a:buSzPts val="1800"/>
              <a:buChar char="●"/>
            </a:pPr>
            <a:r>
              <a:rPr lang="en"/>
              <a:t>At large nearest neighbor count, K, noise increases &amp; accuracy goes down</a:t>
            </a:r>
            <a:endParaRPr/>
          </a:p>
          <a:p>
            <a:pPr indent="-342900" lvl="0" marL="457200" rtl="0" algn="l">
              <a:spcBef>
                <a:spcPts val="0"/>
              </a:spcBef>
              <a:spcAft>
                <a:spcPts val="0"/>
              </a:spcAft>
              <a:buSzPts val="1800"/>
              <a:buChar char="●"/>
            </a:pPr>
            <a:r>
              <a:rPr lang="en"/>
              <a:t>Fast to compute, relatively high accuracy</a:t>
            </a:r>
            <a:endParaRPr/>
          </a:p>
          <a:p>
            <a:pPr indent="-342900" lvl="0" marL="457200" rtl="0" algn="l">
              <a:spcBef>
                <a:spcPts val="0"/>
              </a:spcBef>
              <a:spcAft>
                <a:spcPts val="0"/>
              </a:spcAft>
              <a:buSzPts val="1800"/>
              <a:buChar char="●"/>
            </a:pPr>
            <a:r>
              <a:rPr lang="en"/>
              <a:t>Alternative metrics of distance that are context sensitive might improve accuracy</a:t>
            </a:r>
            <a:endParaRPr/>
          </a:p>
          <a:p>
            <a:pPr indent="-342900" lvl="0" marL="457200" rtl="0" algn="l">
              <a:spcBef>
                <a:spcPts val="0"/>
              </a:spcBef>
              <a:spcAft>
                <a:spcPts val="0"/>
              </a:spcAft>
              <a:buSzPts val="1800"/>
              <a:buChar char="●"/>
            </a:pPr>
            <a:r>
              <a:rPr lang="en"/>
              <a:t>Most frequent class dominates classification if data is skewed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Conclusion</a:t>
            </a:r>
            <a:endParaRPr/>
          </a:p>
        </p:txBody>
      </p:sp>
      <p:sp>
        <p:nvSpPr>
          <p:cNvPr id="375" name="Google Shape;375;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Accuracy of most of the algorithms capped around 80%</a:t>
            </a:r>
            <a:endParaRPr/>
          </a:p>
          <a:p>
            <a:pPr indent="-342900" lvl="0" marL="457200" rtl="0" algn="l">
              <a:spcBef>
                <a:spcPts val="0"/>
              </a:spcBef>
              <a:spcAft>
                <a:spcPts val="0"/>
              </a:spcAft>
              <a:buSzPts val="1800"/>
              <a:buChar char="●"/>
            </a:pPr>
            <a:r>
              <a:rPr lang="en"/>
              <a:t>Answer to the prediction problem is one of the classifiers, preferably the easiest the compute ones</a:t>
            </a:r>
            <a:endParaRPr/>
          </a:p>
          <a:p>
            <a:pPr indent="-342900" lvl="0" marL="457200" rtl="0" algn="l">
              <a:spcBef>
                <a:spcPts val="0"/>
              </a:spcBef>
              <a:spcAft>
                <a:spcPts val="0"/>
              </a:spcAft>
              <a:buSzPts val="1800"/>
              <a:buChar char="●"/>
            </a:pPr>
            <a:r>
              <a:rPr lang="en"/>
              <a:t>In the future, better datasets can be used in order to increase prediction accuracy</a:t>
            </a:r>
            <a:endParaRPr/>
          </a:p>
          <a:p>
            <a:pPr indent="-342900" lvl="0" marL="457200" rtl="0" algn="l">
              <a:spcBef>
                <a:spcPts val="0"/>
              </a:spcBef>
              <a:spcAft>
                <a:spcPts val="0"/>
              </a:spcAft>
              <a:buSzPts val="1800"/>
              <a:buChar char="●"/>
            </a:pPr>
            <a:r>
              <a:rPr lang="en"/>
              <a:t>Also our code for a</a:t>
            </a:r>
            <a:r>
              <a:rPr lang="en"/>
              <a:t>n experimental</a:t>
            </a:r>
            <a:r>
              <a:rPr lang="en"/>
              <a:t> commercial use is extremely primitive. This code can be improved so that a user can </a:t>
            </a:r>
            <a:r>
              <a:rPr lang="en"/>
              <a:t>interact with</a:t>
            </a:r>
            <a:r>
              <a:rPr lang="en"/>
              <a:t> a GUI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Initial dataset included non numeric fields like gender and true/false fields, missing data and hashed user ID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81" name="Google Shape;381;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7494D"/>
                </a:solidFill>
              </a:rPr>
              <a:t>[1] Person in doubt, </a:t>
            </a:r>
            <a:r>
              <a:rPr lang="en" sz="1200">
                <a:solidFill>
                  <a:srgbClr val="47494D"/>
                </a:solidFill>
              </a:rPr>
              <a:t>[Online]. Available: </a:t>
            </a:r>
            <a:r>
              <a:rPr lang="en" sz="1100">
                <a:solidFill>
                  <a:srgbClr val="47494D"/>
                </a:solidFill>
              </a:rPr>
              <a:t>https://www.psychologytoday.com/au/blog/children-the-table/201806/when-child-tells</a:t>
            </a:r>
            <a:r>
              <a:rPr lang="en" sz="1200">
                <a:solidFill>
                  <a:srgbClr val="47494D"/>
                </a:solidFill>
              </a:rPr>
              <a:t>. </a:t>
            </a:r>
            <a:r>
              <a:rPr lang="en" sz="1200">
                <a:solidFill>
                  <a:srgbClr val="47494D"/>
                </a:solidFill>
              </a:rPr>
              <a:t>[Accessed: Oct. 11, 2018]</a:t>
            </a:r>
            <a:endParaRPr sz="1200">
              <a:solidFill>
                <a:srgbClr val="47494D"/>
              </a:solidFill>
            </a:endParaRPr>
          </a:p>
          <a:p>
            <a:pPr indent="0" lvl="0" marL="0" rtl="0" algn="l">
              <a:spcBef>
                <a:spcPts val="1600"/>
              </a:spcBef>
              <a:spcAft>
                <a:spcPts val="0"/>
              </a:spcAft>
              <a:buNone/>
            </a:pPr>
            <a:r>
              <a:rPr lang="en" sz="1200">
                <a:solidFill>
                  <a:srgbClr val="47494D"/>
                </a:solidFill>
              </a:rPr>
              <a:t>[2] Blast Char ”Telco Customer Churn”. Kaggle. [Online]. Available: https://www.kaggle.com/blastchar/telco-customer-churn. [Accessed: Oct. 2, 2018]</a:t>
            </a:r>
            <a:endParaRPr sz="1200">
              <a:solidFill>
                <a:srgbClr val="47494D"/>
              </a:solidFill>
            </a:endParaRPr>
          </a:p>
          <a:p>
            <a:pPr indent="0" lvl="0" marL="0" rtl="0" algn="l">
              <a:spcBef>
                <a:spcPts val="1600"/>
              </a:spcBef>
              <a:spcAft>
                <a:spcPts val="0"/>
              </a:spcAft>
              <a:buNone/>
            </a:pPr>
            <a:r>
              <a:rPr lang="en" sz="1200">
                <a:solidFill>
                  <a:srgbClr val="47494D"/>
                </a:solidFill>
              </a:rPr>
              <a:t>[3] knn Graph, [Online]. Available: </a:t>
            </a:r>
            <a:r>
              <a:rPr lang="en" sz="1200" u="sng">
                <a:solidFill>
                  <a:srgbClr val="47494D"/>
                </a:solidFill>
                <a:hlinkClick r:id="rId3"/>
              </a:rPr>
              <a:t>https://www.google.com.tr/search?q=knn&amp;source=lnms&amp;tbm=isch&amp;sa=X&amp;ved=0ahUKEwi2xc-fgf_dAhXF_CoKHcdcAfoQ_AUIDygC&amp;biw=1366&amp;bih=613#imgrc=zWukqNn05iZXEM</a:t>
            </a:r>
            <a:r>
              <a:rPr lang="en" sz="1200">
                <a:solidFill>
                  <a:srgbClr val="47494D"/>
                </a:solidFill>
              </a:rPr>
              <a:t>: </a:t>
            </a:r>
            <a:r>
              <a:rPr lang="en" sz="1200">
                <a:solidFill>
                  <a:srgbClr val="47494D"/>
                </a:solidFill>
              </a:rPr>
              <a:t>[Accessed: Oct. 11, 2018]</a:t>
            </a:r>
            <a:br>
              <a:rPr lang="en" sz="1200">
                <a:solidFill>
                  <a:srgbClr val="47494D"/>
                </a:solidFill>
              </a:rPr>
            </a:br>
            <a:br>
              <a:rPr lang="en" sz="1200">
                <a:solidFill>
                  <a:srgbClr val="47494D"/>
                </a:solidFill>
              </a:rPr>
            </a:br>
            <a:endParaRPr sz="1200">
              <a:solidFill>
                <a:srgbClr val="47494D"/>
              </a:solidFill>
            </a:endParaRPr>
          </a:p>
          <a:p>
            <a:pPr indent="0" lvl="0" marL="0" rtl="0" algn="l">
              <a:spcBef>
                <a:spcPts val="1600"/>
              </a:spcBef>
              <a:spcAft>
                <a:spcPts val="1600"/>
              </a:spcAft>
              <a:buNone/>
            </a:pPr>
            <a:r>
              <a:t/>
            </a:r>
            <a:endParaRPr sz="1100">
              <a:solidFill>
                <a:srgbClr val="47494D"/>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87" name="Google Shape;387;p63"/>
          <p:cNvSpPr txBox="1"/>
          <p:nvPr>
            <p:ph idx="1" type="body"/>
          </p:nvPr>
        </p:nvSpPr>
        <p:spPr>
          <a:xfrm>
            <a:off x="2355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47494D"/>
                </a:solidFill>
              </a:rPr>
              <a:t>[</a:t>
            </a:r>
            <a:r>
              <a:rPr lang="en" sz="1200">
                <a:solidFill>
                  <a:srgbClr val="47494D"/>
                </a:solidFill>
              </a:rPr>
              <a:t>4] SVM Graph, [Online]. Available: </a:t>
            </a:r>
            <a:r>
              <a:rPr lang="en" sz="1200" u="sng">
                <a:solidFill>
                  <a:srgbClr val="47494D"/>
                </a:solidFill>
                <a:hlinkClick r:id="rId3"/>
              </a:rPr>
              <a:t>https://www.analyticsvidhya.com/wp-content/uploads/2015/10/SVM_1.png</a:t>
            </a:r>
            <a:r>
              <a:rPr lang="en" sz="1200">
                <a:solidFill>
                  <a:srgbClr val="47494D"/>
                </a:solidFill>
              </a:rPr>
              <a:t>. [Accessed: Oct. 11, 2018]</a:t>
            </a:r>
            <a:endParaRPr sz="1200">
              <a:solidFill>
                <a:srgbClr val="47494D"/>
              </a:solidFill>
            </a:endParaRPr>
          </a:p>
          <a:p>
            <a:pPr indent="0" lvl="0" marL="0" rtl="0" algn="l">
              <a:spcBef>
                <a:spcPts val="1600"/>
              </a:spcBef>
              <a:spcAft>
                <a:spcPts val="0"/>
              </a:spcAft>
              <a:buClr>
                <a:schemeClr val="dk1"/>
              </a:buClr>
              <a:buSzPts val="1100"/>
              <a:buFont typeface="Arial"/>
              <a:buNone/>
            </a:pPr>
            <a:r>
              <a:rPr lang="en" sz="1200">
                <a:solidFill>
                  <a:srgbClr val="47494D"/>
                </a:solidFill>
              </a:rPr>
              <a:t>[5]  Random forest animation, [Online]. Available: </a:t>
            </a:r>
            <a:r>
              <a:rPr lang="en" sz="1200" u="sng">
                <a:solidFill>
                  <a:srgbClr val="47494D"/>
                </a:solidFill>
                <a:hlinkClick r:id="rId4"/>
              </a:rPr>
              <a:t>https://www.google.com.tr/url?sa=i&amp;rct=j&amp;q=&amp;esrc=s&amp;source=images&amp;cd=&amp;cad=rja&amp;uact=8&amp;ved=2ahUKEwim3Kjlgv_dAhUFzaQKHd0XCJ0QjRx6BAgBEAU&amp;url=http%3A%2F%2Fcagriemreakin.com%2Fveri-bilimi%2Frandom-forest-classification-10.html&amp;psig=AOvVaw3CyZGO5GS--DYwxZ2S1bZL&amp;ust=1539369042818892</a:t>
            </a:r>
            <a:r>
              <a:rPr lang="en" sz="1200">
                <a:solidFill>
                  <a:srgbClr val="47494D"/>
                </a:solidFill>
              </a:rPr>
              <a:t>. [Accessed: Oct. 11, 2018]</a:t>
            </a:r>
            <a:endParaRPr sz="1200">
              <a:solidFill>
                <a:srgbClr val="47494D"/>
              </a:solidFill>
            </a:endParaRPr>
          </a:p>
          <a:p>
            <a:pPr indent="0" lvl="0" marL="0" rtl="0" algn="l">
              <a:spcBef>
                <a:spcPts val="1600"/>
              </a:spcBef>
              <a:spcAft>
                <a:spcPts val="1600"/>
              </a:spcAft>
              <a:buNone/>
            </a:pPr>
            <a:r>
              <a:t/>
            </a:r>
            <a:endParaRPr>
              <a:solidFill>
                <a:srgbClr val="47494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7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methods were used:</a:t>
            </a:r>
            <a:r>
              <a:rPr lang="en"/>
              <a:t> </a:t>
            </a:r>
            <a:endParaRPr/>
          </a:p>
          <a:p>
            <a:pPr indent="-342900" lvl="0" marL="457200" rtl="0" algn="l">
              <a:spcBef>
                <a:spcPts val="1600"/>
              </a:spcBef>
              <a:spcAft>
                <a:spcPts val="0"/>
              </a:spcAft>
              <a:buSzPts val="1800"/>
              <a:buChar char="●"/>
            </a:pPr>
            <a:r>
              <a:rPr lang="en"/>
              <a:t>SVM</a:t>
            </a:r>
            <a:endParaRPr/>
          </a:p>
          <a:p>
            <a:pPr indent="-342900" lvl="0" marL="457200" rtl="0" algn="l">
              <a:spcBef>
                <a:spcPts val="0"/>
              </a:spcBef>
              <a:spcAft>
                <a:spcPts val="0"/>
              </a:spcAft>
              <a:buSzPts val="1800"/>
              <a:buChar char="●"/>
            </a:pPr>
            <a:r>
              <a:rPr lang="en"/>
              <a:t>kNN</a:t>
            </a:r>
            <a:endParaRPr/>
          </a:p>
          <a:p>
            <a:pPr indent="-342900" lvl="0" marL="457200" rtl="0" algn="l">
              <a:spcBef>
                <a:spcPts val="0"/>
              </a:spcBef>
              <a:spcAft>
                <a:spcPts val="0"/>
              </a:spcAft>
              <a:buSzPts val="1800"/>
              <a:buChar char="●"/>
            </a:pPr>
            <a:r>
              <a:rPr lang="en"/>
              <a:t>logistic regression</a:t>
            </a:r>
            <a:endParaRPr/>
          </a:p>
          <a:p>
            <a:pPr indent="-342900" lvl="0" marL="457200" rtl="0" algn="l">
              <a:spcBef>
                <a:spcPts val="0"/>
              </a:spcBef>
              <a:spcAft>
                <a:spcPts val="0"/>
              </a:spcAft>
              <a:buSzPts val="1800"/>
              <a:buChar char="●"/>
            </a:pPr>
            <a:r>
              <a:rPr lang="en"/>
              <a:t>decision tree</a:t>
            </a:r>
            <a:endParaRPr/>
          </a:p>
          <a:p>
            <a:pPr indent="-342900" lvl="0" marL="457200" rtl="0" algn="l">
              <a:spcBef>
                <a:spcPts val="0"/>
              </a:spcBef>
              <a:spcAft>
                <a:spcPts val="0"/>
              </a:spcAft>
              <a:buSzPts val="1800"/>
              <a:buChar char="●"/>
            </a:pPr>
            <a:r>
              <a:rPr lang="en"/>
              <a:t>random forest</a:t>
            </a:r>
            <a:endParaRPr/>
          </a:p>
          <a:p>
            <a:pPr indent="-342900" lvl="0" marL="457200" rtl="0" algn="l">
              <a:spcBef>
                <a:spcPts val="0"/>
              </a:spcBef>
              <a:spcAft>
                <a:spcPts val="0"/>
              </a:spcAft>
              <a:buSzPts val="1800"/>
              <a:buChar char="●"/>
            </a:pPr>
            <a:r>
              <a:rPr lang="en"/>
              <a:t>Neural Networks</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en"/>
              <a:t>Success of different methods will be compared to find optimal one(s).</a:t>
            </a:r>
            <a:endParaRPr/>
          </a:p>
        </p:txBody>
      </p:sp>
      <p:pic>
        <p:nvPicPr>
          <p:cNvPr id="90" name="Google Shape;90;p18"/>
          <p:cNvPicPr preferRelativeResize="0"/>
          <p:nvPr/>
        </p:nvPicPr>
        <p:blipFill rotWithShape="1">
          <a:blip r:embed="rId3">
            <a:alphaModFix/>
          </a:blip>
          <a:srcRect b="2999" l="-1780" r="1779" t="-3000"/>
          <a:stretch/>
        </p:blipFill>
        <p:spPr>
          <a:xfrm>
            <a:off x="6182063" y="618422"/>
            <a:ext cx="1997400" cy="1419200"/>
          </a:xfrm>
          <a:prstGeom prst="rect">
            <a:avLst/>
          </a:prstGeom>
          <a:noFill/>
          <a:ln>
            <a:noFill/>
          </a:ln>
        </p:spPr>
      </p:pic>
      <p:pic>
        <p:nvPicPr>
          <p:cNvPr id="91" name="Google Shape;91;p18"/>
          <p:cNvPicPr preferRelativeResize="0"/>
          <p:nvPr/>
        </p:nvPicPr>
        <p:blipFill>
          <a:blip r:embed="rId4">
            <a:alphaModFix/>
          </a:blip>
          <a:stretch>
            <a:fillRect/>
          </a:stretch>
        </p:blipFill>
        <p:spPr>
          <a:xfrm>
            <a:off x="4312674" y="1700850"/>
            <a:ext cx="1634801" cy="1520449"/>
          </a:xfrm>
          <a:prstGeom prst="rect">
            <a:avLst/>
          </a:prstGeom>
          <a:noFill/>
          <a:ln>
            <a:noFill/>
          </a:ln>
        </p:spPr>
      </p:pic>
      <p:pic>
        <p:nvPicPr>
          <p:cNvPr id="92" name="Google Shape;92;p18"/>
          <p:cNvPicPr preferRelativeResize="0"/>
          <p:nvPr/>
        </p:nvPicPr>
        <p:blipFill>
          <a:blip r:embed="rId5">
            <a:alphaModFix/>
          </a:blip>
          <a:stretch>
            <a:fillRect/>
          </a:stretch>
        </p:blipFill>
        <p:spPr>
          <a:xfrm>
            <a:off x="6498597" y="2323450"/>
            <a:ext cx="2130929" cy="1419200"/>
          </a:xfrm>
          <a:prstGeom prst="rect">
            <a:avLst/>
          </a:prstGeom>
          <a:noFill/>
          <a:ln>
            <a:noFill/>
          </a:ln>
        </p:spPr>
      </p:pic>
      <p:sp>
        <p:nvSpPr>
          <p:cNvPr id="93" name="Google Shape;93;p18"/>
          <p:cNvSpPr txBox="1"/>
          <p:nvPr/>
        </p:nvSpPr>
        <p:spPr>
          <a:xfrm>
            <a:off x="4714775" y="3062225"/>
            <a:ext cx="12327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Knn [3]</a:t>
            </a:r>
            <a:endParaRPr sz="800"/>
          </a:p>
        </p:txBody>
      </p:sp>
      <p:sp>
        <p:nvSpPr>
          <p:cNvPr id="94" name="Google Shape;94;p18"/>
          <p:cNvSpPr txBox="1"/>
          <p:nvPr/>
        </p:nvSpPr>
        <p:spPr>
          <a:xfrm>
            <a:off x="6667825" y="2037625"/>
            <a:ext cx="1232700" cy="2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SVM</a:t>
            </a:r>
            <a:r>
              <a:rPr lang="en" sz="800"/>
              <a:t> [4]</a:t>
            </a:r>
            <a:endParaRPr sz="800"/>
          </a:p>
        </p:txBody>
      </p:sp>
      <p:sp>
        <p:nvSpPr>
          <p:cNvPr id="95" name="Google Shape;95;p18"/>
          <p:cNvSpPr txBox="1"/>
          <p:nvPr/>
        </p:nvSpPr>
        <p:spPr>
          <a:xfrm>
            <a:off x="6972900" y="3824800"/>
            <a:ext cx="1391700" cy="3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Random forest [5]</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Train/Test Split &amp; Cross Validation</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Train/Test split for generalizable models</a:t>
            </a:r>
            <a:endParaRPr/>
          </a:p>
          <a:p>
            <a:pPr indent="-342900" lvl="0" marL="457200" rtl="0" algn="l">
              <a:spcBef>
                <a:spcPts val="0"/>
              </a:spcBef>
              <a:spcAft>
                <a:spcPts val="0"/>
              </a:spcAft>
              <a:buSzPts val="1800"/>
              <a:buChar char="●"/>
            </a:pPr>
            <a:r>
              <a:rPr lang="en"/>
              <a:t>Applied cross validation for:</a:t>
            </a:r>
            <a:endParaRPr/>
          </a:p>
          <a:p>
            <a:pPr indent="-317500" lvl="1" marL="914400" rtl="0" algn="l">
              <a:spcBef>
                <a:spcPts val="0"/>
              </a:spcBef>
              <a:spcAft>
                <a:spcPts val="0"/>
              </a:spcAft>
              <a:buSzPts val="1400"/>
              <a:buChar char="○"/>
            </a:pPr>
            <a:r>
              <a:rPr lang="en"/>
              <a:t>SVM</a:t>
            </a:r>
            <a:endParaRPr/>
          </a:p>
          <a:p>
            <a:pPr indent="-317500" lvl="1" marL="914400" rtl="0" algn="l">
              <a:spcBef>
                <a:spcPts val="0"/>
              </a:spcBef>
              <a:spcAft>
                <a:spcPts val="0"/>
              </a:spcAft>
              <a:buSzPts val="1400"/>
              <a:buChar char="○"/>
            </a:pPr>
            <a:r>
              <a:rPr lang="en"/>
              <a:t>Logistic Regression</a:t>
            </a:r>
            <a:endParaRPr/>
          </a:p>
          <a:p>
            <a:pPr indent="-317500" lvl="1" marL="914400" rtl="0" algn="l">
              <a:spcBef>
                <a:spcPts val="0"/>
              </a:spcBef>
              <a:spcAft>
                <a:spcPts val="0"/>
              </a:spcAft>
              <a:buSzPts val="1400"/>
              <a:buChar char="○"/>
            </a:pPr>
            <a:r>
              <a:rPr lang="en"/>
              <a:t>kNN</a:t>
            </a:r>
            <a:endParaRPr/>
          </a:p>
          <a:p>
            <a:pPr indent="-317500" lvl="1" marL="914400" rtl="0" algn="l">
              <a:spcBef>
                <a:spcPts val="0"/>
              </a:spcBef>
              <a:spcAft>
                <a:spcPts val="0"/>
              </a:spcAft>
              <a:buSzPts val="1400"/>
              <a:buChar char="○"/>
            </a:pPr>
            <a:r>
              <a:rPr lang="en"/>
              <a:t>Decision Tree</a:t>
            </a:r>
            <a:endParaRPr/>
          </a:p>
          <a:p>
            <a:pPr indent="-317500" lvl="1" marL="914400" rtl="0" algn="l">
              <a:spcBef>
                <a:spcPts val="0"/>
              </a:spcBef>
              <a:spcAft>
                <a:spcPts val="0"/>
              </a:spcAft>
              <a:buSzPts val="1400"/>
              <a:buChar char="○"/>
            </a:pPr>
            <a:r>
              <a:rPr lang="en"/>
              <a:t>Random Forest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&amp; Parameter Selection</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Used to find optimal parameters and features</a:t>
            </a:r>
            <a:endParaRPr/>
          </a:p>
          <a:p>
            <a:pPr indent="-342900" lvl="0" marL="457200" rtl="0" algn="l">
              <a:spcBef>
                <a:spcPts val="0"/>
              </a:spcBef>
              <a:spcAft>
                <a:spcPts val="0"/>
              </a:spcAft>
              <a:buSzPts val="1800"/>
              <a:buChar char="●"/>
            </a:pPr>
            <a:r>
              <a:rPr lang="en"/>
              <a:t>Feature selection was used to improve time</a:t>
            </a:r>
            <a:endParaRPr/>
          </a:p>
          <a:p>
            <a:pPr indent="-342900" lvl="0" marL="457200" rtl="0" algn="l">
              <a:spcBef>
                <a:spcPts val="0"/>
              </a:spcBef>
              <a:spcAft>
                <a:spcPts val="0"/>
              </a:spcAft>
              <a:buSzPts val="1800"/>
              <a:buChar char="●"/>
            </a:pPr>
            <a:r>
              <a:rPr lang="en"/>
              <a:t>Parameter selection was used to improve accuracy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All experiments aimed to find optimal accuracy using that model.</a:t>
            </a:r>
            <a:endParaRPr/>
          </a:p>
          <a:p>
            <a:pPr indent="-342900" lvl="0" marL="457200" rtl="0" algn="l">
              <a:spcBef>
                <a:spcPts val="0"/>
              </a:spcBef>
              <a:spcAft>
                <a:spcPts val="0"/>
              </a:spcAft>
              <a:buSzPts val="1800"/>
              <a:buChar char="●"/>
            </a:pPr>
            <a:r>
              <a:rPr lang="en"/>
              <a:t>The experiments we have followed were to answer the following questions:</a:t>
            </a:r>
            <a:endParaRPr/>
          </a:p>
          <a:p>
            <a:pPr indent="-317500" lvl="1" marL="914400" rtl="0" algn="l">
              <a:spcBef>
                <a:spcPts val="0"/>
              </a:spcBef>
              <a:spcAft>
                <a:spcPts val="0"/>
              </a:spcAft>
              <a:buSzPts val="1400"/>
              <a:buChar char="○"/>
            </a:pPr>
            <a:r>
              <a:rPr lang="en"/>
              <a:t>Which are the best hyper parameter values that results with the highest accuracy?</a:t>
            </a:r>
            <a:endParaRPr/>
          </a:p>
          <a:p>
            <a:pPr indent="-317500" lvl="1" marL="914400" rtl="0" algn="l">
              <a:spcBef>
                <a:spcPts val="0"/>
              </a:spcBef>
              <a:spcAft>
                <a:spcPts val="0"/>
              </a:spcAft>
              <a:buSzPts val="1400"/>
              <a:buChar char="○"/>
            </a:pPr>
            <a:r>
              <a:rPr lang="en"/>
              <a:t>Which are the best features that results with the highest accuracy once used with the best hyper parameters?</a:t>
            </a:r>
            <a:endParaRPr/>
          </a:p>
          <a:p>
            <a:pPr indent="-317500" lvl="1" marL="914400" rtl="0" algn="l">
              <a:spcBef>
                <a:spcPts val="0"/>
              </a:spcBef>
              <a:spcAft>
                <a:spcPts val="0"/>
              </a:spcAft>
              <a:buSzPts val="1400"/>
              <a:buChar char="○"/>
            </a:pPr>
            <a:r>
              <a:rPr lang="en"/>
              <a:t>Which train/test split is better in terms of accuracy?</a:t>
            </a:r>
            <a:endParaRPr/>
          </a:p>
          <a:p>
            <a:pPr indent="-317500" lvl="1" marL="914400" rtl="0" algn="l">
              <a:spcBef>
                <a:spcPts val="0"/>
              </a:spcBef>
              <a:spcAft>
                <a:spcPts val="0"/>
              </a:spcAft>
              <a:buSzPts val="1400"/>
              <a:buChar char="○"/>
            </a:pPr>
            <a:r>
              <a:rPr lang="en"/>
              <a:t>What is the relationship between the selected feature amount and the accuracy?</a:t>
            </a:r>
            <a:endParaRPr/>
          </a:p>
          <a:p>
            <a:pPr indent="-317500" lvl="1" marL="914400" rtl="0" algn="l">
              <a:spcBef>
                <a:spcPts val="0"/>
              </a:spcBef>
              <a:spcAft>
                <a:spcPts val="0"/>
              </a:spcAft>
              <a:buSzPts val="1400"/>
              <a:buChar char="○"/>
            </a:pPr>
            <a:r>
              <a:rPr lang="en"/>
              <a:t>What are the ROC, Precision-Recall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