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889CB73-2679-477E-8E22-1248CC9114CD}">
  <a:tblStyle styleId="{1889CB73-2679-477E-8E22-1248CC9114C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47494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47494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47494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47494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47494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47494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/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4d38382a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4d38382a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Churn rate (sometimes called attrition rate), is a measure of the number of individuals or items moving out of a collective group over a specific period. It is one of two primary factors that determine the steady-state level of customers a business will support.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4d38382a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4d38382a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4d93faaf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4d93faaf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47494D"/>
                </a:solidFill>
              </a:rPr>
              <a:t>customerID</a:t>
            </a:r>
            <a:endParaRPr sz="1050">
              <a:solidFill>
                <a:srgbClr val="47494D"/>
              </a:solidFill>
            </a:endParaRPr>
          </a:p>
          <a:p>
            <a:pPr indent="0" lvl="0" marL="7620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47494D"/>
                </a:solidFill>
              </a:rPr>
              <a:t>Customer ID</a:t>
            </a:r>
            <a:endParaRPr sz="1050">
              <a:solidFill>
                <a:srgbClr val="47494D"/>
              </a:solidFill>
            </a:endParaRPr>
          </a:p>
          <a:p>
            <a:pPr indent="0" lvl="0" marL="76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47494D"/>
                </a:solidFill>
              </a:rPr>
              <a:t>gender</a:t>
            </a:r>
            <a:endParaRPr sz="1050">
              <a:solidFill>
                <a:srgbClr val="47494D"/>
              </a:solidFill>
            </a:endParaRPr>
          </a:p>
          <a:p>
            <a:pPr indent="0" lvl="0" marL="7620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47494D"/>
                </a:solidFill>
              </a:rPr>
              <a:t>Customer gender (female, male)</a:t>
            </a:r>
            <a:endParaRPr sz="1050">
              <a:solidFill>
                <a:srgbClr val="47494D"/>
              </a:solidFill>
            </a:endParaRPr>
          </a:p>
          <a:p>
            <a:pPr indent="0" lvl="0" marL="76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47494D"/>
                </a:solidFill>
              </a:rPr>
              <a:t>SeniorCitizen</a:t>
            </a:r>
            <a:endParaRPr sz="1050">
              <a:solidFill>
                <a:srgbClr val="47494D"/>
              </a:solidFill>
            </a:endParaRPr>
          </a:p>
          <a:p>
            <a:pPr indent="0" lvl="0" marL="7620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47494D"/>
                </a:solidFill>
              </a:rPr>
              <a:t>Whether the customer is a senior citizen or not (1, 0)</a:t>
            </a:r>
            <a:endParaRPr sz="1050">
              <a:solidFill>
                <a:srgbClr val="47494D"/>
              </a:solidFill>
            </a:endParaRPr>
          </a:p>
          <a:p>
            <a:pPr indent="0" lvl="0" marL="76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47494D"/>
                </a:solidFill>
              </a:rPr>
              <a:t>Partner</a:t>
            </a:r>
            <a:endParaRPr sz="1050">
              <a:solidFill>
                <a:srgbClr val="47494D"/>
              </a:solidFill>
            </a:endParaRPr>
          </a:p>
          <a:p>
            <a:pPr indent="0" lvl="0" marL="7620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47494D"/>
                </a:solidFill>
              </a:rPr>
              <a:t>Whether the customer has a partner or not (Yes, No)</a:t>
            </a:r>
            <a:endParaRPr sz="1050">
              <a:solidFill>
                <a:srgbClr val="47494D"/>
              </a:solidFill>
            </a:endParaRPr>
          </a:p>
          <a:p>
            <a:pPr indent="0" lvl="0" marL="76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47494D"/>
                </a:solidFill>
              </a:rPr>
              <a:t>Dependents</a:t>
            </a:r>
            <a:endParaRPr sz="1050">
              <a:solidFill>
                <a:srgbClr val="47494D"/>
              </a:solidFill>
            </a:endParaRPr>
          </a:p>
          <a:p>
            <a:pPr indent="0" lvl="0" marL="7620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47494D"/>
                </a:solidFill>
              </a:rPr>
              <a:t>Whether the customer has dependents or not (Yes, No)</a:t>
            </a:r>
            <a:endParaRPr sz="1050">
              <a:solidFill>
                <a:srgbClr val="47494D"/>
              </a:solidFill>
            </a:endParaRPr>
          </a:p>
          <a:p>
            <a:pPr indent="0" lvl="0" marL="76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47494D"/>
                </a:solidFill>
              </a:rPr>
              <a:t>tenure</a:t>
            </a:r>
            <a:endParaRPr sz="1050">
              <a:solidFill>
                <a:srgbClr val="47494D"/>
              </a:solidFill>
            </a:endParaRPr>
          </a:p>
          <a:p>
            <a:pPr indent="0" lvl="0" marL="7620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47494D"/>
                </a:solidFill>
              </a:rPr>
              <a:t>Number of months the customer has stayed with the company</a:t>
            </a:r>
            <a:endParaRPr sz="1050">
              <a:solidFill>
                <a:srgbClr val="47494D"/>
              </a:solidFill>
            </a:endParaRPr>
          </a:p>
          <a:p>
            <a:pPr indent="0" lvl="0" marL="76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47494D"/>
                </a:solidFill>
              </a:rPr>
              <a:t>PhoneService</a:t>
            </a:r>
            <a:endParaRPr sz="1050">
              <a:solidFill>
                <a:srgbClr val="47494D"/>
              </a:solidFill>
            </a:endParaRPr>
          </a:p>
          <a:p>
            <a:pPr indent="0" lvl="0" marL="7620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47494D"/>
                </a:solidFill>
              </a:rPr>
              <a:t>Whether the customer has a phone service or not (Yes, No)</a:t>
            </a:r>
            <a:endParaRPr sz="1050">
              <a:solidFill>
                <a:srgbClr val="47494D"/>
              </a:solidFill>
            </a:endParaRPr>
          </a:p>
          <a:p>
            <a:pPr indent="0" lvl="0" marL="76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47494D"/>
                </a:solidFill>
              </a:rPr>
              <a:t>MultipleLines</a:t>
            </a:r>
            <a:endParaRPr sz="1050">
              <a:solidFill>
                <a:srgbClr val="47494D"/>
              </a:solidFill>
            </a:endParaRPr>
          </a:p>
          <a:p>
            <a:pPr indent="0" lvl="0" marL="7620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47494D"/>
                </a:solidFill>
              </a:rPr>
              <a:t>Whether the customer has multiple lines or not (Yes, No, No phone service)</a:t>
            </a:r>
            <a:endParaRPr sz="1050">
              <a:solidFill>
                <a:srgbClr val="47494D"/>
              </a:solidFill>
            </a:endParaRPr>
          </a:p>
          <a:p>
            <a:pPr indent="0" lvl="0" marL="76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47494D"/>
                </a:solidFill>
              </a:rPr>
              <a:t>InternetService</a:t>
            </a:r>
            <a:endParaRPr sz="1050">
              <a:solidFill>
                <a:srgbClr val="47494D"/>
              </a:solidFill>
            </a:endParaRPr>
          </a:p>
          <a:p>
            <a:pPr indent="0" lvl="0" marL="7620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47494D"/>
                </a:solidFill>
              </a:rPr>
              <a:t>Customer’s internet service provider (DSL, Fiber optic, No)</a:t>
            </a:r>
            <a:endParaRPr sz="1050">
              <a:solidFill>
                <a:srgbClr val="47494D"/>
              </a:solidFill>
            </a:endParaRPr>
          </a:p>
          <a:p>
            <a:pPr indent="0" lvl="0" marL="76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47494D"/>
                </a:solidFill>
              </a:rPr>
              <a:t>OnlineSecurity</a:t>
            </a:r>
            <a:endParaRPr sz="1050">
              <a:solidFill>
                <a:srgbClr val="47494D"/>
              </a:solidFill>
            </a:endParaRPr>
          </a:p>
          <a:p>
            <a:pPr indent="0" lvl="0" marL="7620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47494D"/>
                </a:solidFill>
              </a:rPr>
              <a:t>Whether the customer has online security or not (Yes, No, No internet service)</a:t>
            </a:r>
            <a:endParaRPr sz="1050">
              <a:solidFill>
                <a:srgbClr val="47494D"/>
              </a:solidFill>
            </a:endParaRPr>
          </a:p>
          <a:p>
            <a:pPr indent="0" lvl="0" marL="76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47494D"/>
                </a:solidFill>
              </a:rPr>
              <a:t>OnlineBackup</a:t>
            </a:r>
            <a:endParaRPr sz="1050">
              <a:solidFill>
                <a:srgbClr val="47494D"/>
              </a:solidFill>
            </a:endParaRPr>
          </a:p>
          <a:p>
            <a:pPr indent="0" lvl="0" marL="7620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47494D"/>
                </a:solidFill>
              </a:rPr>
              <a:t>Whether the customer has online backup or not (Yes, No, No internet service)</a:t>
            </a:r>
            <a:endParaRPr sz="1050">
              <a:solidFill>
                <a:srgbClr val="47494D"/>
              </a:solidFill>
            </a:endParaRPr>
          </a:p>
          <a:p>
            <a:pPr indent="0" lvl="0" marL="76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47494D"/>
                </a:solidFill>
              </a:rPr>
              <a:t>DeviceProtection</a:t>
            </a:r>
            <a:endParaRPr sz="1050">
              <a:solidFill>
                <a:srgbClr val="47494D"/>
              </a:solidFill>
            </a:endParaRPr>
          </a:p>
          <a:p>
            <a:pPr indent="0" lvl="0" marL="7620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47494D"/>
                </a:solidFill>
              </a:rPr>
              <a:t>Whether the customer has device protection or not (Yes, No, No internet service)</a:t>
            </a:r>
            <a:endParaRPr sz="1050">
              <a:solidFill>
                <a:srgbClr val="47494D"/>
              </a:solidFill>
            </a:endParaRPr>
          </a:p>
          <a:p>
            <a:pPr indent="0" lvl="0" marL="76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47494D"/>
                </a:solidFill>
              </a:rPr>
              <a:t>TechSupport</a:t>
            </a:r>
            <a:endParaRPr sz="1050">
              <a:solidFill>
                <a:srgbClr val="47494D"/>
              </a:solidFill>
            </a:endParaRPr>
          </a:p>
          <a:p>
            <a:pPr indent="0" lvl="0" marL="7620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47494D"/>
                </a:solidFill>
              </a:rPr>
              <a:t>Whether the customer has tech support or not (Yes, No, No internet service)</a:t>
            </a:r>
            <a:endParaRPr sz="1050">
              <a:solidFill>
                <a:srgbClr val="47494D"/>
              </a:solidFill>
            </a:endParaRPr>
          </a:p>
          <a:p>
            <a:pPr indent="0" lvl="0" marL="76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47494D"/>
                </a:solidFill>
              </a:rPr>
              <a:t>StreamingTV</a:t>
            </a:r>
            <a:endParaRPr sz="1050">
              <a:solidFill>
                <a:srgbClr val="47494D"/>
              </a:solidFill>
            </a:endParaRPr>
          </a:p>
          <a:p>
            <a:pPr indent="0" lvl="0" marL="7620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47494D"/>
                </a:solidFill>
              </a:rPr>
              <a:t>Whether the customer has streaming TV or not (Yes, No, No internet service)</a:t>
            </a:r>
            <a:endParaRPr sz="1050">
              <a:solidFill>
                <a:srgbClr val="47494D"/>
              </a:solidFill>
            </a:endParaRPr>
          </a:p>
          <a:p>
            <a:pPr indent="0" lvl="0" marL="76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47494D"/>
                </a:solidFill>
              </a:rPr>
              <a:t>StreamingMovies</a:t>
            </a:r>
            <a:endParaRPr sz="1050">
              <a:solidFill>
                <a:srgbClr val="47494D"/>
              </a:solidFill>
            </a:endParaRPr>
          </a:p>
          <a:p>
            <a:pPr indent="0" lvl="0" marL="7620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47494D"/>
                </a:solidFill>
              </a:rPr>
              <a:t>Whether the customer has streaming movies or not (Yes, No, No internet service)</a:t>
            </a:r>
            <a:endParaRPr sz="1050">
              <a:solidFill>
                <a:srgbClr val="47494D"/>
              </a:solidFill>
            </a:endParaRPr>
          </a:p>
          <a:p>
            <a:pPr indent="0" lvl="0" marL="76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47494D"/>
                </a:solidFill>
              </a:rPr>
              <a:t>Contract</a:t>
            </a:r>
            <a:endParaRPr sz="1050">
              <a:solidFill>
                <a:srgbClr val="47494D"/>
              </a:solidFill>
            </a:endParaRPr>
          </a:p>
          <a:p>
            <a:pPr indent="0" lvl="0" marL="7620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47494D"/>
                </a:solidFill>
              </a:rPr>
              <a:t>The contract term of the customer (Month-to-month, One year, Two year)</a:t>
            </a:r>
            <a:endParaRPr sz="1050">
              <a:solidFill>
                <a:srgbClr val="47494D"/>
              </a:solidFill>
            </a:endParaRPr>
          </a:p>
          <a:p>
            <a:pPr indent="0" lvl="0" marL="76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47494D"/>
                </a:solidFill>
              </a:rPr>
              <a:t>PaperlessBilling</a:t>
            </a:r>
            <a:endParaRPr sz="1050">
              <a:solidFill>
                <a:srgbClr val="47494D"/>
              </a:solidFill>
            </a:endParaRPr>
          </a:p>
          <a:p>
            <a:pPr indent="0" lvl="0" marL="7620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47494D"/>
                </a:solidFill>
              </a:rPr>
              <a:t>Whether the customer has paperless billing or not (Yes, No)</a:t>
            </a:r>
            <a:endParaRPr sz="1050">
              <a:solidFill>
                <a:srgbClr val="47494D"/>
              </a:solidFill>
            </a:endParaRPr>
          </a:p>
          <a:p>
            <a:pPr indent="0" lvl="0" marL="76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47494D"/>
                </a:solidFill>
              </a:rPr>
              <a:t>PaymentMethod</a:t>
            </a:r>
            <a:endParaRPr sz="1050">
              <a:solidFill>
                <a:srgbClr val="47494D"/>
              </a:solidFill>
            </a:endParaRPr>
          </a:p>
          <a:p>
            <a:pPr indent="0" lvl="0" marL="7620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47494D"/>
                </a:solidFill>
              </a:rPr>
              <a:t>The customer’s payment method (Electronic check, Mailed check, Bank transfer (automatic), Credit card (automatic))</a:t>
            </a:r>
            <a:endParaRPr sz="1050">
              <a:solidFill>
                <a:srgbClr val="47494D"/>
              </a:solidFill>
            </a:endParaRPr>
          </a:p>
          <a:p>
            <a:pPr indent="0" lvl="0" marL="76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47494D"/>
                </a:solidFill>
              </a:rPr>
              <a:t>MonthlyCharges</a:t>
            </a:r>
            <a:endParaRPr sz="1050">
              <a:solidFill>
                <a:srgbClr val="47494D"/>
              </a:solidFill>
            </a:endParaRPr>
          </a:p>
          <a:p>
            <a:pPr indent="0" lvl="0" marL="7620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47494D"/>
                </a:solidFill>
              </a:rPr>
              <a:t>The amount charged to the customer monthly</a:t>
            </a:r>
            <a:endParaRPr sz="1050">
              <a:solidFill>
                <a:srgbClr val="47494D"/>
              </a:solidFill>
            </a:endParaRPr>
          </a:p>
          <a:p>
            <a:pPr indent="0" lvl="0" marL="76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47494D"/>
                </a:solidFill>
              </a:rPr>
              <a:t>TotalCharges</a:t>
            </a:r>
            <a:endParaRPr sz="1050">
              <a:solidFill>
                <a:srgbClr val="47494D"/>
              </a:solidFill>
            </a:endParaRPr>
          </a:p>
          <a:p>
            <a:pPr indent="0" lvl="0" marL="7620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47494D"/>
                </a:solidFill>
              </a:rPr>
              <a:t>The total amount charged to the customer</a:t>
            </a:r>
            <a:endParaRPr sz="1050">
              <a:solidFill>
                <a:srgbClr val="47494D"/>
              </a:solidFill>
            </a:endParaRPr>
          </a:p>
          <a:p>
            <a:pPr indent="0" lvl="0" marL="76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47494D"/>
                </a:solidFill>
              </a:rPr>
              <a:t>Churn</a:t>
            </a:r>
            <a:endParaRPr sz="1050">
              <a:solidFill>
                <a:srgbClr val="47494D"/>
              </a:solidFill>
            </a:endParaRPr>
          </a:p>
          <a:p>
            <a:pPr indent="0" lvl="0" marL="7620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47494D"/>
                </a:solidFill>
              </a:rPr>
              <a:t>Whether the customer churned or not (Yes or No)</a:t>
            </a:r>
            <a:endParaRPr sz="1050">
              <a:solidFill>
                <a:srgbClr val="4749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4d38382ae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4d38382ae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4d93faa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4d93faa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4d38382ae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4d38382ae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4d93faafa_5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4d93faafa_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google.com.tr/search?q=knn&amp;source=lnms&amp;tbm=isch&amp;sa=X&amp;ved=0ahUKEwi2xc-fgf_dAhXF_CoKHcdcAfoQ_AUIDygC&amp;biw=1366&amp;bih=613#imgrc=zWukqNn05iZXE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analyticsvidhya.com/wp-content/uploads/2015/10/SVM_1.png" TargetMode="External"/><Relationship Id="rId4" Type="http://schemas.openxmlformats.org/officeDocument/2006/relationships/hyperlink" Target="https://www.google.com.tr/url?sa=i&amp;rct=j&amp;q=&amp;esrc=s&amp;source=images&amp;cd=&amp;cad=rja&amp;uact=8&amp;ved=2ahUKEwim3Kjlgv_dAhUFzaQKHd0XCJ0QjRx6BAgBEAU&amp;url=http%3A%2F%2Fcagriemreakin.com%2Fveri-bilimi%2Frandom-forest-classification-10.html&amp;psig=AOvVaw3CyZGO5GS--DYwxZ2S1bZL&amp;ust=1539369042818892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68458" y="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464 Project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Telecom Customer Churn Rate Prediction</a:t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9532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2"/>
                </a:solidFill>
              </a:rPr>
              <a:t>Group 5</a:t>
            </a:r>
            <a:br>
              <a:rPr lang="en" sz="2400">
                <a:solidFill>
                  <a:schemeClr val="accent2"/>
                </a:solidFill>
              </a:rPr>
            </a:br>
            <a:r>
              <a:rPr lang="en" sz="2400">
                <a:solidFill>
                  <a:schemeClr val="accent2"/>
                </a:solidFill>
              </a:rPr>
              <a:t>Alba Mustafaj 	21500009</a:t>
            </a:r>
            <a:endParaRPr sz="24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</a:rPr>
              <a:t>Alp Ege Baştürk 21501267</a:t>
            </a:r>
            <a:endParaRPr sz="24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</a:rPr>
              <a:t>Berat Biçer 		21503050</a:t>
            </a:r>
            <a:endParaRPr sz="24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</a:rPr>
              <a:t>Bora Ecer 		21501757</a:t>
            </a:r>
            <a:endParaRPr sz="24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</a:rPr>
              <a:t>H. Buğra Aydın 	21501555</a:t>
            </a:r>
            <a:endParaRPr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objective of this project is predicting user’s churn rate, which occurs when a customer stops using the service.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Predicting whether a customer is leaving or not at the end of the contract term is done by looking at the customer’s data according to the features determined at the time of training.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8463" y="2667938"/>
            <a:ext cx="2619375" cy="1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5648475" y="4411025"/>
            <a:ext cx="12327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Person in doubt [1</a:t>
            </a:r>
            <a:r>
              <a:rPr lang="en" sz="800"/>
              <a:t>]</a:t>
            </a:r>
            <a:endParaRPr sz="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Description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dataset to be used is that of Telco’s Customer Data [2]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raw data contains 7043 rows (customers) and 21 columns (features).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0" name="Google Shape;70;p15"/>
          <p:cNvGraphicFramePr/>
          <p:nvPr/>
        </p:nvGraphicFramePr>
        <p:xfrm>
          <a:off x="581300" y="2464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{1889CB73-2679-477E-8E22-1248CC9114CD}</a:tableStyleId>
              </a:tblPr>
              <a:tblGrid>
                <a:gridCol w="1269775"/>
                <a:gridCol w="1693975"/>
                <a:gridCol w="1481875"/>
                <a:gridCol w="1481875"/>
                <a:gridCol w="1481875"/>
              </a:tblGrid>
              <a:tr h="1965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7494D"/>
                          </a:solidFill>
                        </a:rPr>
                        <a:t>customerID</a:t>
                      </a:r>
                      <a:endParaRPr b="1">
                        <a:solidFill>
                          <a:srgbClr val="47494D"/>
                        </a:solidFill>
                      </a:endParaRPr>
                    </a:p>
                    <a:p>
                      <a:pPr indent="0" lvl="0" marL="76200" marR="76200" rtl="0" algn="l">
                        <a:spcBef>
                          <a:spcPts val="3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>
                          <a:solidFill>
                            <a:srgbClr val="47494D"/>
                          </a:solidFill>
                        </a:rPr>
                        <a:t>Customer ID</a:t>
                      </a:r>
                      <a:endParaRPr>
                        <a:solidFill>
                          <a:srgbClr val="47494D"/>
                        </a:solidFill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4749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4749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4749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7494D"/>
                          </a:solidFill>
                        </a:rPr>
                        <a:t>gender</a:t>
                      </a:r>
                      <a:endParaRPr b="1">
                        <a:solidFill>
                          <a:srgbClr val="47494D"/>
                        </a:solidFill>
                      </a:endParaRPr>
                    </a:p>
                    <a:p>
                      <a:pPr indent="0" lvl="0" marL="76200" marR="76200" rtl="0" algn="l">
                        <a:spcBef>
                          <a:spcPts val="3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>
                          <a:solidFill>
                            <a:srgbClr val="47494D"/>
                          </a:solidFill>
                        </a:rPr>
                        <a:t>Customer gender (female, male)</a:t>
                      </a:r>
                      <a:endParaRPr>
                        <a:solidFill>
                          <a:srgbClr val="47494D"/>
                        </a:solidFill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4749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4749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4749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7494D"/>
                          </a:solidFill>
                        </a:rPr>
                        <a:t>SeniorCitizen</a:t>
                      </a:r>
                      <a:endParaRPr b="1">
                        <a:solidFill>
                          <a:srgbClr val="47494D"/>
                        </a:solidFill>
                      </a:endParaRPr>
                    </a:p>
                    <a:p>
                      <a:pPr indent="0" lvl="0" marL="76200" marR="76200" rtl="0" algn="l">
                        <a:spcBef>
                          <a:spcPts val="3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>
                          <a:solidFill>
                            <a:srgbClr val="47494D"/>
                          </a:solidFill>
                        </a:rPr>
                        <a:t>Whether the customer is a senior citizen or not (1, 0)</a:t>
                      </a:r>
                      <a:endParaRPr>
                        <a:solidFill>
                          <a:srgbClr val="47494D"/>
                        </a:solidFill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4749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4749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4749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7494D"/>
                          </a:solidFill>
                        </a:rPr>
                        <a:t>Partner</a:t>
                      </a:r>
                      <a:endParaRPr b="1">
                        <a:solidFill>
                          <a:srgbClr val="47494D"/>
                        </a:solidFill>
                      </a:endParaRPr>
                    </a:p>
                    <a:p>
                      <a:pPr indent="0" lvl="0" marL="76200" marR="76200" rtl="0" algn="l">
                        <a:spcBef>
                          <a:spcPts val="3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>
                          <a:solidFill>
                            <a:srgbClr val="47494D"/>
                          </a:solidFill>
                        </a:rPr>
                        <a:t>Whether the customer has a partner or not (Yes, No)</a:t>
                      </a:r>
                      <a:endParaRPr>
                        <a:solidFill>
                          <a:srgbClr val="47494D"/>
                        </a:solidFill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4749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4749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4749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7494D"/>
                          </a:solidFill>
                        </a:rPr>
                        <a:t>Dependents</a:t>
                      </a:r>
                      <a:endParaRPr b="1">
                        <a:solidFill>
                          <a:srgbClr val="47494D"/>
                        </a:solidFill>
                      </a:endParaRPr>
                    </a:p>
                    <a:p>
                      <a:pPr indent="0" lvl="0" marL="76200" marR="76200" rtl="0" algn="l">
                        <a:spcBef>
                          <a:spcPts val="3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>
                          <a:solidFill>
                            <a:srgbClr val="47494D"/>
                          </a:solidFill>
                        </a:rPr>
                        <a:t>Whether the customer has dependents or not (Yes, No)</a:t>
                      </a:r>
                      <a:endParaRPr>
                        <a:solidFill>
                          <a:srgbClr val="47494D"/>
                        </a:solidFill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4749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4749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5238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customerID       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Gender,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SeniorCitizen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Partner,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Dependents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Tenure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PhoneService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MultipleLines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InternetService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OnlineSecurity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OnlineBackup, </a:t>
            </a:r>
            <a:endParaRPr/>
          </a:p>
        </p:txBody>
      </p:sp>
      <p:sp>
        <p:nvSpPr>
          <p:cNvPr id="77" name="Google Shape;77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DeviceProtection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TechSupport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StreamingTV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StreamingMovies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Contract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PaperlessBilling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PaymentMethod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MonthlyCharges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TotalCharges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Churn</a:t>
            </a:r>
            <a:endParaRPr b="1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71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process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be using different machine learning methods like</a:t>
            </a:r>
            <a:r>
              <a:rPr lang="en"/>
              <a:t>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SVM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decision tree classification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 classification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Success of different methods will be compared to find optimal one(s).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2999" l="-1780" r="1779" t="-3000"/>
          <a:stretch/>
        </p:blipFill>
        <p:spPr>
          <a:xfrm>
            <a:off x="6182063" y="618422"/>
            <a:ext cx="1997400" cy="14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2674" y="1700850"/>
            <a:ext cx="1634801" cy="1520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8597" y="2323450"/>
            <a:ext cx="2130929" cy="14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4714775" y="3062225"/>
            <a:ext cx="12327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Knn [3]</a:t>
            </a:r>
            <a:endParaRPr sz="800"/>
          </a:p>
        </p:txBody>
      </p:sp>
      <p:sp>
        <p:nvSpPr>
          <p:cNvPr id="88" name="Google Shape;88;p17"/>
          <p:cNvSpPr txBox="1"/>
          <p:nvPr/>
        </p:nvSpPr>
        <p:spPr>
          <a:xfrm>
            <a:off x="6667825" y="2037625"/>
            <a:ext cx="12327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SVM</a:t>
            </a:r>
            <a:r>
              <a:rPr lang="en" sz="800"/>
              <a:t> [4]</a:t>
            </a:r>
            <a:endParaRPr sz="800"/>
          </a:p>
        </p:txBody>
      </p:sp>
      <p:sp>
        <p:nvSpPr>
          <p:cNvPr id="89" name="Google Shape;89;p17"/>
          <p:cNvSpPr txBox="1"/>
          <p:nvPr/>
        </p:nvSpPr>
        <p:spPr>
          <a:xfrm>
            <a:off x="6972900" y="3824800"/>
            <a:ext cx="13917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Random forest [5]</a:t>
            </a:r>
            <a:endParaRPr sz="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Expectations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94D"/>
              </a:buClr>
              <a:buSzPts val="1800"/>
              <a:buChar char="●"/>
            </a:pPr>
            <a:r>
              <a:rPr lang="en">
                <a:solidFill>
                  <a:srgbClr val="47494D"/>
                </a:solidFill>
              </a:rPr>
              <a:t>We expect to see the relation between user data and churning.</a:t>
            </a:r>
            <a:endParaRPr>
              <a:solidFill>
                <a:srgbClr val="47494D"/>
              </a:solidFill>
            </a:endParaRPr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7494D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94D"/>
              </a:buClr>
              <a:buSzPts val="1800"/>
              <a:buChar char="●"/>
            </a:pPr>
            <a:r>
              <a:rPr lang="en">
                <a:solidFill>
                  <a:srgbClr val="47494D"/>
                </a:solidFill>
              </a:rPr>
              <a:t>It’s expected that customers with long tenure and seniority are less likely to churn.</a:t>
            </a:r>
            <a:endParaRPr>
              <a:solidFill>
                <a:srgbClr val="47494D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7494D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94D"/>
              </a:buClr>
              <a:buSzPts val="1800"/>
              <a:buChar char="●"/>
            </a:pPr>
            <a:r>
              <a:rPr lang="en">
                <a:solidFill>
                  <a:srgbClr val="47494D"/>
                </a:solidFill>
              </a:rPr>
              <a:t>Hidden features may be discovered during the process as well</a:t>
            </a:r>
            <a:endParaRPr>
              <a:solidFill>
                <a:srgbClr val="47494D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7494D"/>
                </a:solidFill>
              </a:rPr>
              <a:t>[1] Person in doubt, </a:t>
            </a:r>
            <a:r>
              <a:rPr lang="en" sz="1200">
                <a:solidFill>
                  <a:srgbClr val="47494D"/>
                </a:solidFill>
              </a:rPr>
              <a:t>[Online]. Available: </a:t>
            </a:r>
            <a:r>
              <a:rPr lang="en" sz="1100">
                <a:solidFill>
                  <a:srgbClr val="47494D"/>
                </a:solidFill>
              </a:rPr>
              <a:t>https://www.psychologytoday.com/au/blog/children-the-table/201806/when-child-tells</a:t>
            </a:r>
            <a:r>
              <a:rPr lang="en" sz="1200">
                <a:solidFill>
                  <a:srgbClr val="47494D"/>
                </a:solidFill>
              </a:rPr>
              <a:t>. </a:t>
            </a:r>
            <a:r>
              <a:rPr lang="en" sz="1200">
                <a:solidFill>
                  <a:srgbClr val="47494D"/>
                </a:solidFill>
              </a:rPr>
              <a:t>[Accessed: Oct. 11, 2018]</a:t>
            </a:r>
            <a:endParaRPr sz="1200">
              <a:solidFill>
                <a:srgbClr val="47494D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7494D"/>
                </a:solidFill>
              </a:rPr>
              <a:t>[2] Blast Char ”Telco Customer Churn”. Kaggle. [Online]. Available: https://www.kaggle.com/blastchar/telco-customer-churn. [Accessed: Oct. 2, 2018]</a:t>
            </a:r>
            <a:endParaRPr sz="1200">
              <a:solidFill>
                <a:srgbClr val="47494D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7494D"/>
                </a:solidFill>
              </a:rPr>
              <a:t>[3] knn Graph, [Online]. Available: </a:t>
            </a:r>
            <a:r>
              <a:rPr lang="en" sz="1200" u="sng">
                <a:solidFill>
                  <a:srgbClr val="47494D"/>
                </a:solidFill>
                <a:hlinkClick r:id="rId3"/>
              </a:rPr>
              <a:t>https://www.google.com.tr/search?q=knn&amp;source=lnms&amp;tbm=isch&amp;sa=X&amp;ved=0ahUKEwi2xc-fgf_dAhXF_CoKHcdcAfoQ_AUIDygC&amp;biw=1366&amp;bih=613#imgrc=zWukqNn05iZXEM</a:t>
            </a:r>
            <a:r>
              <a:rPr lang="en" sz="1200">
                <a:solidFill>
                  <a:srgbClr val="47494D"/>
                </a:solidFill>
              </a:rPr>
              <a:t>: </a:t>
            </a:r>
            <a:r>
              <a:rPr lang="en" sz="1200">
                <a:solidFill>
                  <a:srgbClr val="47494D"/>
                </a:solidFill>
              </a:rPr>
              <a:t>[Accessed: Oct. 11, 2018]</a:t>
            </a:r>
            <a:br>
              <a:rPr lang="en" sz="1200">
                <a:solidFill>
                  <a:srgbClr val="47494D"/>
                </a:solidFill>
              </a:rPr>
            </a:br>
            <a:br>
              <a:rPr lang="en" sz="1200">
                <a:solidFill>
                  <a:srgbClr val="47494D"/>
                </a:solidFill>
              </a:rPr>
            </a:br>
            <a:endParaRPr sz="1200">
              <a:solidFill>
                <a:srgbClr val="47494D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rgbClr val="47494D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2355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7494D"/>
                </a:solidFill>
              </a:rPr>
              <a:t>[</a:t>
            </a:r>
            <a:r>
              <a:rPr lang="en" sz="1200">
                <a:solidFill>
                  <a:srgbClr val="47494D"/>
                </a:solidFill>
              </a:rPr>
              <a:t>4] SVM Graph, [Online]. Available: </a:t>
            </a:r>
            <a:r>
              <a:rPr lang="en" sz="1200" u="sng">
                <a:solidFill>
                  <a:srgbClr val="47494D"/>
                </a:solidFill>
                <a:hlinkClick r:id="rId3"/>
              </a:rPr>
              <a:t>https://www.analyticsvidhya.com/wp-content/uploads/2015/10/SVM_1.png</a:t>
            </a:r>
            <a:r>
              <a:rPr lang="en" sz="1200">
                <a:solidFill>
                  <a:srgbClr val="47494D"/>
                </a:solidFill>
              </a:rPr>
              <a:t>. [Accessed: Oct. 11, 2018]</a:t>
            </a:r>
            <a:endParaRPr sz="1200">
              <a:solidFill>
                <a:srgbClr val="47494D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7494D"/>
                </a:solidFill>
              </a:rPr>
              <a:t>[5]  Random forest animation, [Online]. Available: </a:t>
            </a:r>
            <a:r>
              <a:rPr lang="en" sz="1200" u="sng">
                <a:solidFill>
                  <a:srgbClr val="47494D"/>
                </a:solidFill>
                <a:hlinkClick r:id="rId4"/>
              </a:rPr>
              <a:t>https://www.google.com.tr/url?sa=i&amp;rct=j&amp;q=&amp;esrc=s&amp;source=images&amp;cd=&amp;cad=rja&amp;uact=8&amp;ved=2ahUKEwim3Kjlgv_dAhUFzaQKHd0XCJ0QjRx6BAgBEAU&amp;url=http%3A%2F%2Fcagriemreakin.com%2Fveri-bilimi%2Frandom-forest-classification-10.html&amp;psig=AOvVaw3CyZGO5GS--DYwxZ2S1bZL&amp;ust=1539369042818892</a:t>
            </a:r>
            <a:r>
              <a:rPr lang="en" sz="1200">
                <a:solidFill>
                  <a:srgbClr val="47494D"/>
                </a:solidFill>
              </a:rPr>
              <a:t>. [Accessed: Oct. 11, 2018]</a:t>
            </a:r>
            <a:endParaRPr sz="1200">
              <a:solidFill>
                <a:srgbClr val="47494D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7494D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